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notesMasterIdLst>
    <p:notesMasterId r:id="rId56"/>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3" r:id="rId46"/>
    <p:sldId id="304" r:id="rId47"/>
    <p:sldId id="305" r:id="rId48"/>
    <p:sldId id="306" r:id="rId49"/>
    <p:sldId id="307" r:id="rId50"/>
    <p:sldId id="308" r:id="rId51"/>
    <p:sldId id="309" r:id="rId52"/>
    <p:sldId id="310" r:id="rId53"/>
    <p:sldId id="311" r:id="rId54"/>
    <p:sldId id="312" r:id="rId55"/>
  </p:sldIdLst>
  <p:sldSz cx="12192000" cy="6858000"/>
  <p:notesSz cx="6858000" cy="9144000"/>
  <p:custDataLst>
    <p:tags r:id="rId5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3584EB-F381-4E1B-91A6-57B16D07C78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CCBA67B-B43B-4609-91F5-4FC1C1AB3335}">
      <dgm:prSet phldrT="[Text]"/>
      <dgm:spPr/>
      <dgm:t>
        <a:bodyPr/>
        <a:lstStyle/>
        <a:p>
          <a:r>
            <a:rPr lang="en-ID" dirty="0" err="1" smtClean="0"/>
            <a:t>Pengertian</a:t>
          </a:r>
          <a:endParaRPr lang="en-US" dirty="0"/>
        </a:p>
      </dgm:t>
    </dgm:pt>
    <dgm:pt modelId="{0C978526-555A-40B3-BB19-6299F139819C}" type="parTrans" cxnId="{F837997B-884D-43D0-94B0-BA4FDE2A4DAB}">
      <dgm:prSet/>
      <dgm:spPr/>
      <dgm:t>
        <a:bodyPr/>
        <a:lstStyle/>
        <a:p>
          <a:endParaRPr lang="en-US"/>
        </a:p>
      </dgm:t>
    </dgm:pt>
    <dgm:pt modelId="{D5B23A33-EE30-4A62-8B29-61E89AB0B187}" type="sibTrans" cxnId="{F837997B-884D-43D0-94B0-BA4FDE2A4DAB}">
      <dgm:prSet/>
      <dgm:spPr/>
      <dgm:t>
        <a:bodyPr/>
        <a:lstStyle/>
        <a:p>
          <a:endParaRPr lang="en-US"/>
        </a:p>
      </dgm:t>
    </dgm:pt>
    <dgm:pt modelId="{C4284565-4571-4449-93FB-E653C8781A28}">
      <dgm:prSet phldrT="[Text]"/>
      <dgm:spPr/>
      <dgm:t>
        <a:bodyPr/>
        <a:lstStyle/>
        <a:p>
          <a:r>
            <a:rPr lang="en-ID" dirty="0" smtClean="0"/>
            <a:t>Data </a:t>
          </a:r>
          <a:r>
            <a:rPr lang="en-ID" dirty="0" err="1" smtClean="0"/>
            <a:t>adalah</a:t>
          </a:r>
          <a:r>
            <a:rPr lang="en-ID" dirty="0" smtClean="0"/>
            <a:t> </a:t>
          </a:r>
          <a:r>
            <a:rPr lang="en-ID" dirty="0" err="1" smtClean="0"/>
            <a:t>bahan</a:t>
          </a:r>
          <a:r>
            <a:rPr lang="en-ID" dirty="0" smtClean="0"/>
            <a:t> </a:t>
          </a:r>
          <a:r>
            <a:rPr lang="en-ID" dirty="0" err="1" smtClean="0"/>
            <a:t>mentah</a:t>
          </a:r>
          <a:r>
            <a:rPr lang="en-ID" dirty="0" smtClean="0"/>
            <a:t> yang </a:t>
          </a:r>
          <a:r>
            <a:rPr lang="en-ID" dirty="0" err="1" smtClean="0"/>
            <a:t>perlu</a:t>
          </a:r>
          <a:r>
            <a:rPr lang="en-ID" dirty="0" smtClean="0"/>
            <a:t> </a:t>
          </a:r>
          <a:r>
            <a:rPr lang="en-ID" dirty="0" err="1" smtClean="0"/>
            <a:t>diolah</a:t>
          </a:r>
          <a:r>
            <a:rPr lang="en-ID" dirty="0" smtClean="0"/>
            <a:t> </a:t>
          </a:r>
          <a:r>
            <a:rPr lang="en-ID" dirty="0" err="1" smtClean="0"/>
            <a:t>sehingga</a:t>
          </a:r>
          <a:r>
            <a:rPr lang="en-ID" dirty="0" smtClean="0"/>
            <a:t> </a:t>
          </a:r>
          <a:r>
            <a:rPr lang="en-ID" dirty="0" err="1" smtClean="0"/>
            <a:t>menghasilkan</a:t>
          </a:r>
          <a:r>
            <a:rPr lang="en-ID" dirty="0" smtClean="0"/>
            <a:t> </a:t>
          </a:r>
          <a:r>
            <a:rPr lang="en-ID" dirty="0" err="1" smtClean="0"/>
            <a:t>informasi</a:t>
          </a:r>
          <a:r>
            <a:rPr lang="en-ID" dirty="0" smtClean="0"/>
            <a:t> </a:t>
          </a:r>
          <a:r>
            <a:rPr lang="en-ID" dirty="0" err="1" smtClean="0"/>
            <a:t>atau</a:t>
          </a:r>
          <a:r>
            <a:rPr lang="en-ID" dirty="0" smtClean="0"/>
            <a:t> </a:t>
          </a:r>
          <a:r>
            <a:rPr lang="en-ID" dirty="0" err="1" smtClean="0"/>
            <a:t>kekurangan</a:t>
          </a:r>
          <a:r>
            <a:rPr lang="en-ID" dirty="0" smtClean="0"/>
            <a:t>, </a:t>
          </a:r>
          <a:r>
            <a:rPr lang="en-ID" dirty="0" err="1" smtClean="0"/>
            <a:t>baik</a:t>
          </a:r>
          <a:r>
            <a:rPr lang="en-ID" dirty="0" smtClean="0"/>
            <a:t> </a:t>
          </a:r>
          <a:r>
            <a:rPr lang="en-ID" dirty="0" err="1" smtClean="0"/>
            <a:t>kualitatif</a:t>
          </a:r>
          <a:r>
            <a:rPr lang="en-ID" dirty="0" smtClean="0"/>
            <a:t> </a:t>
          </a:r>
          <a:r>
            <a:rPr lang="en-ID" dirty="0" err="1" smtClean="0"/>
            <a:t>maupun</a:t>
          </a:r>
          <a:r>
            <a:rPr lang="en-ID" dirty="0" smtClean="0"/>
            <a:t> </a:t>
          </a:r>
          <a:r>
            <a:rPr lang="en-ID" dirty="0" err="1" smtClean="0"/>
            <a:t>kuantitatif</a:t>
          </a:r>
          <a:r>
            <a:rPr lang="en-ID" dirty="0" smtClean="0"/>
            <a:t> yang </a:t>
          </a:r>
          <a:r>
            <a:rPr lang="en-ID" dirty="0" err="1" smtClean="0"/>
            <a:t>menunjukan</a:t>
          </a:r>
          <a:r>
            <a:rPr lang="en-ID" dirty="0" smtClean="0"/>
            <a:t> </a:t>
          </a:r>
          <a:r>
            <a:rPr lang="en-ID" dirty="0" err="1" smtClean="0"/>
            <a:t>fakta</a:t>
          </a:r>
          <a:r>
            <a:rPr lang="en-ID" dirty="0" smtClean="0"/>
            <a:t> (</a:t>
          </a:r>
          <a:r>
            <a:rPr lang="en-ID" dirty="0" err="1" smtClean="0"/>
            <a:t>rony</a:t>
          </a:r>
          <a:r>
            <a:rPr lang="en-ID" dirty="0" smtClean="0"/>
            <a:t> </a:t>
          </a:r>
          <a:r>
            <a:rPr lang="en-ID" dirty="0" err="1" smtClean="0"/>
            <a:t>setiawan</a:t>
          </a:r>
          <a:r>
            <a:rPr lang="en-ID" dirty="0" smtClean="0"/>
            <a:t> &amp; nana </a:t>
          </a:r>
          <a:r>
            <a:rPr lang="en-ID" dirty="0" err="1" smtClean="0"/>
            <a:t>danapriatna</a:t>
          </a:r>
          <a:r>
            <a:rPr lang="en-ID" dirty="0" smtClean="0"/>
            <a:t> :2005)</a:t>
          </a:r>
          <a:endParaRPr lang="en-US" dirty="0"/>
        </a:p>
      </dgm:t>
    </dgm:pt>
    <dgm:pt modelId="{A97AF50A-41FD-417C-937C-A1BEA510FBB9}" type="parTrans" cxnId="{4CD9BAE2-A0A1-461A-AC21-2224D6E94A81}">
      <dgm:prSet/>
      <dgm:spPr/>
      <dgm:t>
        <a:bodyPr/>
        <a:lstStyle/>
        <a:p>
          <a:endParaRPr lang="en-US"/>
        </a:p>
      </dgm:t>
    </dgm:pt>
    <dgm:pt modelId="{FEAC43B6-B4B8-4306-990B-6A5206AD851F}" type="sibTrans" cxnId="{4CD9BAE2-A0A1-461A-AC21-2224D6E94A81}">
      <dgm:prSet/>
      <dgm:spPr/>
      <dgm:t>
        <a:bodyPr/>
        <a:lstStyle/>
        <a:p>
          <a:endParaRPr lang="en-US"/>
        </a:p>
      </dgm:t>
    </dgm:pt>
    <dgm:pt modelId="{A3D32D33-AD13-44B2-B998-709C6CB93971}">
      <dgm:prSet phldrT="[Text]"/>
      <dgm:spPr/>
      <dgm:t>
        <a:bodyPr/>
        <a:lstStyle/>
        <a:p>
          <a:r>
            <a:rPr lang="en-ID" dirty="0" err="1" smtClean="0"/>
            <a:t>Klasifikasi</a:t>
          </a:r>
          <a:endParaRPr lang="en-US" dirty="0"/>
        </a:p>
      </dgm:t>
    </dgm:pt>
    <dgm:pt modelId="{262BEAEE-6902-4C1B-AF8F-C1560CD18CA4}" type="parTrans" cxnId="{3A2D966D-8AAC-4D4D-9017-F7A313438F71}">
      <dgm:prSet/>
      <dgm:spPr/>
      <dgm:t>
        <a:bodyPr/>
        <a:lstStyle/>
        <a:p>
          <a:endParaRPr lang="en-US"/>
        </a:p>
      </dgm:t>
    </dgm:pt>
    <dgm:pt modelId="{615640A2-7F2A-4084-AE0F-E1FFBD33ECA1}" type="sibTrans" cxnId="{3A2D966D-8AAC-4D4D-9017-F7A313438F71}">
      <dgm:prSet/>
      <dgm:spPr/>
      <dgm:t>
        <a:bodyPr/>
        <a:lstStyle/>
        <a:p>
          <a:endParaRPr lang="en-US"/>
        </a:p>
      </dgm:t>
    </dgm:pt>
    <dgm:pt modelId="{B9F2D1D0-4E87-4603-AA0D-234F9FF5ACAC}">
      <dgm:prSet phldrT="[Text]"/>
      <dgm:spPr/>
      <dgm:t>
        <a:bodyPr/>
        <a:lstStyle/>
        <a:p>
          <a:r>
            <a:rPr lang="en-ID" dirty="0" err="1" smtClean="0"/>
            <a:t>Bentuknya</a:t>
          </a:r>
          <a:r>
            <a:rPr lang="en-ID" dirty="0" smtClean="0"/>
            <a:t> (data </a:t>
          </a:r>
          <a:r>
            <a:rPr lang="en-ID" dirty="0" err="1" smtClean="0"/>
            <a:t>fisik</a:t>
          </a:r>
          <a:r>
            <a:rPr lang="en-ID" dirty="0" smtClean="0"/>
            <a:t>, data logic)</a:t>
          </a:r>
          <a:endParaRPr lang="en-US" dirty="0"/>
        </a:p>
      </dgm:t>
    </dgm:pt>
    <dgm:pt modelId="{ADCFC179-9F18-4849-8E4D-EA3F5E471B51}" type="parTrans" cxnId="{C31F9056-AA5D-4BD5-9DCC-FB7466225281}">
      <dgm:prSet/>
      <dgm:spPr/>
      <dgm:t>
        <a:bodyPr/>
        <a:lstStyle/>
        <a:p>
          <a:endParaRPr lang="en-US"/>
        </a:p>
      </dgm:t>
    </dgm:pt>
    <dgm:pt modelId="{467419D3-A7A2-4E81-A527-60610CF349E4}" type="sibTrans" cxnId="{C31F9056-AA5D-4BD5-9DCC-FB7466225281}">
      <dgm:prSet/>
      <dgm:spPr/>
      <dgm:t>
        <a:bodyPr/>
        <a:lstStyle/>
        <a:p>
          <a:endParaRPr lang="en-US"/>
        </a:p>
      </dgm:t>
    </dgm:pt>
    <dgm:pt modelId="{97FD9208-B80E-4669-AD0D-93525898E05B}">
      <dgm:prSet phldrT="[Text]"/>
      <dgm:spPr/>
      <dgm:t>
        <a:bodyPr/>
        <a:lstStyle/>
        <a:p>
          <a:r>
            <a:rPr lang="en-ID" dirty="0" err="1" smtClean="0"/>
            <a:t>Sifatnya</a:t>
          </a:r>
          <a:r>
            <a:rPr lang="en-ID" dirty="0" smtClean="0"/>
            <a:t> (</a:t>
          </a:r>
          <a:r>
            <a:rPr lang="en-ID" dirty="0" err="1" smtClean="0"/>
            <a:t>kuantitatif</a:t>
          </a:r>
          <a:r>
            <a:rPr lang="en-ID" dirty="0" smtClean="0"/>
            <a:t>, </a:t>
          </a:r>
          <a:r>
            <a:rPr lang="en-ID" dirty="0" err="1" smtClean="0"/>
            <a:t>kualitatif</a:t>
          </a:r>
          <a:r>
            <a:rPr lang="en-ID" dirty="0" smtClean="0"/>
            <a:t>)</a:t>
          </a:r>
          <a:endParaRPr lang="en-US" dirty="0"/>
        </a:p>
      </dgm:t>
    </dgm:pt>
    <dgm:pt modelId="{4DD03151-799E-4826-92FE-095985A6B4AE}" type="parTrans" cxnId="{44AAB528-56A3-43A0-97D4-120CA61EEA26}">
      <dgm:prSet/>
      <dgm:spPr/>
      <dgm:t>
        <a:bodyPr/>
        <a:lstStyle/>
        <a:p>
          <a:endParaRPr lang="en-US"/>
        </a:p>
      </dgm:t>
    </dgm:pt>
    <dgm:pt modelId="{E4286621-4A4A-4EF6-9EE4-D9906B3B0D1C}" type="sibTrans" cxnId="{44AAB528-56A3-43A0-97D4-120CA61EEA26}">
      <dgm:prSet/>
      <dgm:spPr/>
      <dgm:t>
        <a:bodyPr/>
        <a:lstStyle/>
        <a:p>
          <a:endParaRPr lang="en-US"/>
        </a:p>
      </dgm:t>
    </dgm:pt>
    <dgm:pt modelId="{3CF6161C-9315-4909-B1D7-7A22D8F3203E}">
      <dgm:prSet phldrT="[Text]"/>
      <dgm:spPr/>
      <dgm:t>
        <a:bodyPr/>
        <a:lstStyle/>
        <a:p>
          <a:r>
            <a:rPr lang="en-ID" dirty="0" err="1" smtClean="0"/>
            <a:t>Sumbernya</a:t>
          </a:r>
          <a:r>
            <a:rPr lang="en-ID" dirty="0" smtClean="0"/>
            <a:t> (internal, </a:t>
          </a:r>
          <a:r>
            <a:rPr lang="en-ID" dirty="0" err="1" smtClean="0"/>
            <a:t>eksternal</a:t>
          </a:r>
          <a:r>
            <a:rPr lang="en-ID" dirty="0" smtClean="0"/>
            <a:t>)</a:t>
          </a:r>
          <a:endParaRPr lang="en-US" dirty="0"/>
        </a:p>
      </dgm:t>
    </dgm:pt>
    <dgm:pt modelId="{B1759DEA-9ABB-4FBE-8CCC-E3B9B0F5FE94}" type="parTrans" cxnId="{574CC822-5F36-44CE-9DDD-307DD4809153}">
      <dgm:prSet/>
      <dgm:spPr/>
    </dgm:pt>
    <dgm:pt modelId="{2F94FF96-6A01-4F87-806C-2879586CCBE7}" type="sibTrans" cxnId="{574CC822-5F36-44CE-9DDD-307DD4809153}">
      <dgm:prSet/>
      <dgm:spPr/>
    </dgm:pt>
    <dgm:pt modelId="{00EACBAF-0FE9-4D14-A80A-17B44253348E}">
      <dgm:prSet phldrT="[Text]"/>
      <dgm:spPr/>
      <dgm:t>
        <a:bodyPr/>
        <a:lstStyle/>
        <a:p>
          <a:r>
            <a:rPr lang="en-ID" dirty="0" smtClean="0"/>
            <a:t>Cara </a:t>
          </a:r>
          <a:r>
            <a:rPr lang="en-ID" dirty="0" err="1" smtClean="0"/>
            <a:t>memperolehnya</a:t>
          </a:r>
          <a:r>
            <a:rPr lang="en-ID" dirty="0" smtClean="0"/>
            <a:t> (primers, </a:t>
          </a:r>
          <a:r>
            <a:rPr lang="en-ID" dirty="0" err="1" smtClean="0"/>
            <a:t>skunder</a:t>
          </a:r>
          <a:r>
            <a:rPr lang="en-ID" dirty="0" smtClean="0"/>
            <a:t>)</a:t>
          </a:r>
          <a:endParaRPr lang="en-US" dirty="0"/>
        </a:p>
      </dgm:t>
    </dgm:pt>
    <dgm:pt modelId="{0A6C55FE-1810-484E-A657-16D1371FB354}" type="parTrans" cxnId="{06A82030-3D83-4223-9F52-1C4857CCEB9D}">
      <dgm:prSet/>
      <dgm:spPr/>
    </dgm:pt>
    <dgm:pt modelId="{F695AF7A-0E63-4419-80AB-894D48E0863D}" type="sibTrans" cxnId="{06A82030-3D83-4223-9F52-1C4857CCEB9D}">
      <dgm:prSet/>
      <dgm:spPr/>
    </dgm:pt>
    <dgm:pt modelId="{4F9DCF4B-1C75-457D-83E4-452B9B836F39}">
      <dgm:prSet phldrT="[Text]"/>
      <dgm:spPr/>
      <dgm:t>
        <a:bodyPr/>
        <a:lstStyle/>
        <a:p>
          <a:r>
            <a:rPr lang="en-ID" dirty="0" err="1" smtClean="0"/>
            <a:t>Cakupannya</a:t>
          </a:r>
          <a:r>
            <a:rPr lang="en-ID" dirty="0" smtClean="0"/>
            <a:t> ( </a:t>
          </a:r>
          <a:r>
            <a:rPr lang="en-ID" dirty="0" err="1" smtClean="0"/>
            <a:t>sensus</a:t>
          </a:r>
          <a:r>
            <a:rPr lang="en-ID" dirty="0" smtClean="0"/>
            <a:t>, </a:t>
          </a:r>
          <a:r>
            <a:rPr lang="en-ID" dirty="0" err="1" smtClean="0"/>
            <a:t>sampel</a:t>
          </a:r>
          <a:r>
            <a:rPr lang="en-ID" dirty="0" smtClean="0"/>
            <a:t>)</a:t>
          </a:r>
          <a:endParaRPr lang="en-US" dirty="0"/>
        </a:p>
      </dgm:t>
    </dgm:pt>
    <dgm:pt modelId="{85172FCA-4109-457B-89CC-1A73E8EEC775}" type="parTrans" cxnId="{2582744D-99C4-4C56-81E9-45D756DB5087}">
      <dgm:prSet/>
      <dgm:spPr/>
    </dgm:pt>
    <dgm:pt modelId="{BC8F854D-C9C2-42C0-9BCD-7E48D24098A4}" type="sibTrans" cxnId="{2582744D-99C4-4C56-81E9-45D756DB5087}">
      <dgm:prSet/>
      <dgm:spPr/>
    </dgm:pt>
    <dgm:pt modelId="{097540C7-C4C7-4D53-8B0A-58F1BC48FE9C}">
      <dgm:prSet phldrT="[Text]"/>
      <dgm:spPr/>
      <dgm:t>
        <a:bodyPr/>
        <a:lstStyle/>
        <a:p>
          <a:r>
            <a:rPr lang="en-ID" dirty="0" err="1" smtClean="0"/>
            <a:t>Skala</a:t>
          </a:r>
          <a:r>
            <a:rPr lang="en-ID" dirty="0" smtClean="0"/>
            <a:t> </a:t>
          </a:r>
          <a:r>
            <a:rPr lang="en-ID" dirty="0" err="1" smtClean="0"/>
            <a:t>cakupannya</a:t>
          </a:r>
          <a:r>
            <a:rPr lang="en-ID" dirty="0" smtClean="0"/>
            <a:t> (</a:t>
          </a:r>
          <a:r>
            <a:rPr lang="en-ID" dirty="0" err="1" smtClean="0"/>
            <a:t>nomilan</a:t>
          </a:r>
          <a:r>
            <a:rPr lang="en-ID" dirty="0" smtClean="0"/>
            <a:t>, ordinal, interval, </a:t>
          </a:r>
          <a:r>
            <a:rPr lang="en-ID" dirty="0" err="1" smtClean="0"/>
            <a:t>rasio</a:t>
          </a:r>
          <a:r>
            <a:rPr lang="en-ID" dirty="0" smtClean="0"/>
            <a:t>)</a:t>
          </a:r>
          <a:endParaRPr lang="en-US" dirty="0"/>
        </a:p>
      </dgm:t>
    </dgm:pt>
    <dgm:pt modelId="{2821A76C-93FB-4033-9813-A54CF1D38BCD}" type="parTrans" cxnId="{F99ABFD9-C8A0-4BAB-8EF8-0ADFF7FCAEF9}">
      <dgm:prSet/>
      <dgm:spPr/>
    </dgm:pt>
    <dgm:pt modelId="{0299A415-7BA8-4B05-9D3E-665F483C1539}" type="sibTrans" cxnId="{F99ABFD9-C8A0-4BAB-8EF8-0ADFF7FCAEF9}">
      <dgm:prSet/>
      <dgm:spPr/>
    </dgm:pt>
    <dgm:pt modelId="{449FDF01-ED5A-4367-A6AE-712352749E88}" type="pres">
      <dgm:prSet presAssocID="{293584EB-F381-4E1B-91A6-57B16D07C788}" presName="linearFlow" presStyleCnt="0">
        <dgm:presLayoutVars>
          <dgm:dir/>
          <dgm:animLvl val="lvl"/>
          <dgm:resizeHandles val="exact"/>
        </dgm:presLayoutVars>
      </dgm:prSet>
      <dgm:spPr/>
      <dgm:t>
        <a:bodyPr/>
        <a:lstStyle/>
        <a:p>
          <a:endParaRPr lang="en-US"/>
        </a:p>
      </dgm:t>
    </dgm:pt>
    <dgm:pt modelId="{D53AABE7-8FED-4E75-A355-7587EAD0BD2E}" type="pres">
      <dgm:prSet presAssocID="{3CCBA67B-B43B-4609-91F5-4FC1C1AB3335}" presName="composite" presStyleCnt="0"/>
      <dgm:spPr/>
    </dgm:pt>
    <dgm:pt modelId="{C1AD33BC-624F-421B-A958-DAE235E26C04}" type="pres">
      <dgm:prSet presAssocID="{3CCBA67B-B43B-4609-91F5-4FC1C1AB3335}" presName="parentText" presStyleLbl="alignNode1" presStyleIdx="0" presStyleCnt="2">
        <dgm:presLayoutVars>
          <dgm:chMax val="1"/>
          <dgm:bulletEnabled val="1"/>
        </dgm:presLayoutVars>
      </dgm:prSet>
      <dgm:spPr/>
      <dgm:t>
        <a:bodyPr/>
        <a:lstStyle/>
        <a:p>
          <a:endParaRPr lang="en-US"/>
        </a:p>
      </dgm:t>
    </dgm:pt>
    <dgm:pt modelId="{C46275AD-FC02-43EE-8F42-C9ABF7CDF9D6}" type="pres">
      <dgm:prSet presAssocID="{3CCBA67B-B43B-4609-91F5-4FC1C1AB3335}" presName="descendantText" presStyleLbl="alignAcc1" presStyleIdx="0" presStyleCnt="2">
        <dgm:presLayoutVars>
          <dgm:bulletEnabled val="1"/>
        </dgm:presLayoutVars>
      </dgm:prSet>
      <dgm:spPr/>
      <dgm:t>
        <a:bodyPr/>
        <a:lstStyle/>
        <a:p>
          <a:endParaRPr lang="en-US"/>
        </a:p>
      </dgm:t>
    </dgm:pt>
    <dgm:pt modelId="{20C9E5CE-F473-4BD4-9286-45039692A4AE}" type="pres">
      <dgm:prSet presAssocID="{D5B23A33-EE30-4A62-8B29-61E89AB0B187}" presName="sp" presStyleCnt="0"/>
      <dgm:spPr/>
    </dgm:pt>
    <dgm:pt modelId="{851FDB20-AC18-4644-ACFB-D2218AF8E245}" type="pres">
      <dgm:prSet presAssocID="{A3D32D33-AD13-44B2-B998-709C6CB93971}" presName="composite" presStyleCnt="0"/>
      <dgm:spPr/>
    </dgm:pt>
    <dgm:pt modelId="{4406C306-54CB-4686-BBB5-BA517CF7955F}" type="pres">
      <dgm:prSet presAssocID="{A3D32D33-AD13-44B2-B998-709C6CB93971}" presName="parentText" presStyleLbl="alignNode1" presStyleIdx="1" presStyleCnt="2">
        <dgm:presLayoutVars>
          <dgm:chMax val="1"/>
          <dgm:bulletEnabled val="1"/>
        </dgm:presLayoutVars>
      </dgm:prSet>
      <dgm:spPr/>
      <dgm:t>
        <a:bodyPr/>
        <a:lstStyle/>
        <a:p>
          <a:endParaRPr lang="en-US"/>
        </a:p>
      </dgm:t>
    </dgm:pt>
    <dgm:pt modelId="{8EACD579-10E2-424B-A221-1A7A8D7453BE}" type="pres">
      <dgm:prSet presAssocID="{A3D32D33-AD13-44B2-B998-709C6CB93971}" presName="descendantText" presStyleLbl="alignAcc1" presStyleIdx="1" presStyleCnt="2" custScaleY="222884">
        <dgm:presLayoutVars>
          <dgm:bulletEnabled val="1"/>
        </dgm:presLayoutVars>
      </dgm:prSet>
      <dgm:spPr/>
      <dgm:t>
        <a:bodyPr/>
        <a:lstStyle/>
        <a:p>
          <a:endParaRPr lang="en-US"/>
        </a:p>
      </dgm:t>
    </dgm:pt>
  </dgm:ptLst>
  <dgm:cxnLst>
    <dgm:cxn modelId="{0E048253-2341-44EC-8BEE-8FE32E19FC24}" type="presOf" srcId="{97FD9208-B80E-4669-AD0D-93525898E05B}" destId="{8EACD579-10E2-424B-A221-1A7A8D7453BE}" srcOrd="0" destOrd="1" presId="urn:microsoft.com/office/officeart/2005/8/layout/chevron2"/>
    <dgm:cxn modelId="{BBDACD61-F983-447D-9C79-DE91666EC153}" type="presOf" srcId="{3CCBA67B-B43B-4609-91F5-4FC1C1AB3335}" destId="{C1AD33BC-624F-421B-A958-DAE235E26C04}" srcOrd="0" destOrd="0" presId="urn:microsoft.com/office/officeart/2005/8/layout/chevron2"/>
    <dgm:cxn modelId="{F99ABFD9-C8A0-4BAB-8EF8-0ADFF7FCAEF9}" srcId="{A3D32D33-AD13-44B2-B998-709C6CB93971}" destId="{097540C7-C4C7-4D53-8B0A-58F1BC48FE9C}" srcOrd="5" destOrd="0" parTransId="{2821A76C-93FB-4033-9813-A54CF1D38BCD}" sibTransId="{0299A415-7BA8-4B05-9D3E-665F483C1539}"/>
    <dgm:cxn modelId="{574CC822-5F36-44CE-9DDD-307DD4809153}" srcId="{A3D32D33-AD13-44B2-B998-709C6CB93971}" destId="{3CF6161C-9315-4909-B1D7-7A22D8F3203E}" srcOrd="2" destOrd="0" parTransId="{B1759DEA-9ABB-4FBE-8CCC-E3B9B0F5FE94}" sibTransId="{2F94FF96-6A01-4F87-806C-2879586CCBE7}"/>
    <dgm:cxn modelId="{F837997B-884D-43D0-94B0-BA4FDE2A4DAB}" srcId="{293584EB-F381-4E1B-91A6-57B16D07C788}" destId="{3CCBA67B-B43B-4609-91F5-4FC1C1AB3335}" srcOrd="0" destOrd="0" parTransId="{0C978526-555A-40B3-BB19-6299F139819C}" sibTransId="{D5B23A33-EE30-4A62-8B29-61E89AB0B187}"/>
    <dgm:cxn modelId="{C31F9056-AA5D-4BD5-9DCC-FB7466225281}" srcId="{A3D32D33-AD13-44B2-B998-709C6CB93971}" destId="{B9F2D1D0-4E87-4603-AA0D-234F9FF5ACAC}" srcOrd="0" destOrd="0" parTransId="{ADCFC179-9F18-4849-8E4D-EA3F5E471B51}" sibTransId="{467419D3-A7A2-4E81-A527-60610CF349E4}"/>
    <dgm:cxn modelId="{AEE387FF-72A8-4FA6-BD77-C8D12B4A4108}" type="presOf" srcId="{00EACBAF-0FE9-4D14-A80A-17B44253348E}" destId="{8EACD579-10E2-424B-A221-1A7A8D7453BE}" srcOrd="0" destOrd="3" presId="urn:microsoft.com/office/officeart/2005/8/layout/chevron2"/>
    <dgm:cxn modelId="{2582744D-99C4-4C56-81E9-45D756DB5087}" srcId="{A3D32D33-AD13-44B2-B998-709C6CB93971}" destId="{4F9DCF4B-1C75-457D-83E4-452B9B836F39}" srcOrd="4" destOrd="0" parTransId="{85172FCA-4109-457B-89CC-1A73E8EEC775}" sibTransId="{BC8F854D-C9C2-42C0-9BCD-7E48D24098A4}"/>
    <dgm:cxn modelId="{F94A37C3-BF76-41EB-BB49-544E05F430F6}" type="presOf" srcId="{293584EB-F381-4E1B-91A6-57B16D07C788}" destId="{449FDF01-ED5A-4367-A6AE-712352749E88}" srcOrd="0" destOrd="0" presId="urn:microsoft.com/office/officeart/2005/8/layout/chevron2"/>
    <dgm:cxn modelId="{44AAB528-56A3-43A0-97D4-120CA61EEA26}" srcId="{A3D32D33-AD13-44B2-B998-709C6CB93971}" destId="{97FD9208-B80E-4669-AD0D-93525898E05B}" srcOrd="1" destOrd="0" parTransId="{4DD03151-799E-4826-92FE-095985A6B4AE}" sibTransId="{E4286621-4A4A-4EF6-9EE4-D9906B3B0D1C}"/>
    <dgm:cxn modelId="{CA6BC2E9-2E43-4B57-8508-32C545F3206B}" type="presOf" srcId="{4F9DCF4B-1C75-457D-83E4-452B9B836F39}" destId="{8EACD579-10E2-424B-A221-1A7A8D7453BE}" srcOrd="0" destOrd="4" presId="urn:microsoft.com/office/officeart/2005/8/layout/chevron2"/>
    <dgm:cxn modelId="{3A2D966D-8AAC-4D4D-9017-F7A313438F71}" srcId="{293584EB-F381-4E1B-91A6-57B16D07C788}" destId="{A3D32D33-AD13-44B2-B998-709C6CB93971}" srcOrd="1" destOrd="0" parTransId="{262BEAEE-6902-4C1B-AF8F-C1560CD18CA4}" sibTransId="{615640A2-7F2A-4084-AE0F-E1FFBD33ECA1}"/>
    <dgm:cxn modelId="{1D2E62CD-2BDF-4A08-8E47-2A16B26B89F6}" type="presOf" srcId="{097540C7-C4C7-4D53-8B0A-58F1BC48FE9C}" destId="{8EACD579-10E2-424B-A221-1A7A8D7453BE}" srcOrd="0" destOrd="5" presId="urn:microsoft.com/office/officeart/2005/8/layout/chevron2"/>
    <dgm:cxn modelId="{B5CD0D3E-AC12-48FE-98F9-D4E27EC67CBE}" type="presOf" srcId="{A3D32D33-AD13-44B2-B998-709C6CB93971}" destId="{4406C306-54CB-4686-BBB5-BA517CF7955F}" srcOrd="0" destOrd="0" presId="urn:microsoft.com/office/officeart/2005/8/layout/chevron2"/>
    <dgm:cxn modelId="{06A82030-3D83-4223-9F52-1C4857CCEB9D}" srcId="{A3D32D33-AD13-44B2-B998-709C6CB93971}" destId="{00EACBAF-0FE9-4D14-A80A-17B44253348E}" srcOrd="3" destOrd="0" parTransId="{0A6C55FE-1810-484E-A657-16D1371FB354}" sibTransId="{F695AF7A-0E63-4419-80AB-894D48E0863D}"/>
    <dgm:cxn modelId="{0CE1B064-0788-4A7C-806E-9396DE0F9838}" type="presOf" srcId="{C4284565-4571-4449-93FB-E653C8781A28}" destId="{C46275AD-FC02-43EE-8F42-C9ABF7CDF9D6}" srcOrd="0" destOrd="0" presId="urn:microsoft.com/office/officeart/2005/8/layout/chevron2"/>
    <dgm:cxn modelId="{462D55EB-CA57-41D5-AEB2-EF37C5420831}" type="presOf" srcId="{3CF6161C-9315-4909-B1D7-7A22D8F3203E}" destId="{8EACD579-10E2-424B-A221-1A7A8D7453BE}" srcOrd="0" destOrd="2" presId="urn:microsoft.com/office/officeart/2005/8/layout/chevron2"/>
    <dgm:cxn modelId="{4CD9BAE2-A0A1-461A-AC21-2224D6E94A81}" srcId="{3CCBA67B-B43B-4609-91F5-4FC1C1AB3335}" destId="{C4284565-4571-4449-93FB-E653C8781A28}" srcOrd="0" destOrd="0" parTransId="{A97AF50A-41FD-417C-937C-A1BEA510FBB9}" sibTransId="{FEAC43B6-B4B8-4306-990B-6A5206AD851F}"/>
    <dgm:cxn modelId="{AA295F92-6007-4F7B-B853-9AE657DD5FDC}" type="presOf" srcId="{B9F2D1D0-4E87-4603-AA0D-234F9FF5ACAC}" destId="{8EACD579-10E2-424B-A221-1A7A8D7453BE}" srcOrd="0" destOrd="0" presId="urn:microsoft.com/office/officeart/2005/8/layout/chevron2"/>
    <dgm:cxn modelId="{40D6F5E5-7831-41C7-90E0-762349E3AB29}" type="presParOf" srcId="{449FDF01-ED5A-4367-A6AE-712352749E88}" destId="{D53AABE7-8FED-4E75-A355-7587EAD0BD2E}" srcOrd="0" destOrd="0" presId="urn:microsoft.com/office/officeart/2005/8/layout/chevron2"/>
    <dgm:cxn modelId="{08A47444-95A4-4DF9-91D9-F31D3E06FED2}" type="presParOf" srcId="{D53AABE7-8FED-4E75-A355-7587EAD0BD2E}" destId="{C1AD33BC-624F-421B-A958-DAE235E26C04}" srcOrd="0" destOrd="0" presId="urn:microsoft.com/office/officeart/2005/8/layout/chevron2"/>
    <dgm:cxn modelId="{5D6B09CA-CB2F-4E60-9308-C78398670EDC}" type="presParOf" srcId="{D53AABE7-8FED-4E75-A355-7587EAD0BD2E}" destId="{C46275AD-FC02-43EE-8F42-C9ABF7CDF9D6}" srcOrd="1" destOrd="0" presId="urn:microsoft.com/office/officeart/2005/8/layout/chevron2"/>
    <dgm:cxn modelId="{03ED9A63-A677-46B2-A917-D0C2159C684C}" type="presParOf" srcId="{449FDF01-ED5A-4367-A6AE-712352749E88}" destId="{20C9E5CE-F473-4BD4-9286-45039692A4AE}" srcOrd="1" destOrd="0" presId="urn:microsoft.com/office/officeart/2005/8/layout/chevron2"/>
    <dgm:cxn modelId="{6CF80CCD-624B-4D22-8619-FA5E512488F2}" type="presParOf" srcId="{449FDF01-ED5A-4367-A6AE-712352749E88}" destId="{851FDB20-AC18-4644-ACFB-D2218AF8E245}" srcOrd="2" destOrd="0" presId="urn:microsoft.com/office/officeart/2005/8/layout/chevron2"/>
    <dgm:cxn modelId="{9C7BFCF3-A9B8-4171-87AB-9074EA47E1AC}" type="presParOf" srcId="{851FDB20-AC18-4644-ACFB-D2218AF8E245}" destId="{4406C306-54CB-4686-BBB5-BA517CF7955F}" srcOrd="0" destOrd="0" presId="urn:microsoft.com/office/officeart/2005/8/layout/chevron2"/>
    <dgm:cxn modelId="{1B8B507B-6EBF-474F-9E57-857D8FB6173F}" type="presParOf" srcId="{851FDB20-AC18-4644-ACFB-D2218AF8E245}" destId="{8EACD579-10E2-424B-A221-1A7A8D7453B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BE61DC-97B5-44A4-A114-7005A2F63FE9}"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B58448CF-821E-43DF-88F3-8563A354B275}">
      <dgm:prSet phldrT="[Text]"/>
      <dgm:spPr/>
      <dgm:t>
        <a:bodyPr/>
        <a:lstStyle/>
        <a:p>
          <a:endParaRPr lang="en-US" dirty="0"/>
        </a:p>
      </dgm:t>
    </dgm:pt>
    <dgm:pt modelId="{EDAA3B4E-2943-4FA2-8690-375C03FE7E46}" type="parTrans" cxnId="{99460189-7D50-49C9-9511-89FCC77B81FD}">
      <dgm:prSet/>
      <dgm:spPr/>
      <dgm:t>
        <a:bodyPr/>
        <a:lstStyle/>
        <a:p>
          <a:endParaRPr lang="en-US"/>
        </a:p>
      </dgm:t>
    </dgm:pt>
    <dgm:pt modelId="{9AE3332E-AEFA-4AF4-BE63-C6A3EE1C3464}" type="sibTrans" cxnId="{99460189-7D50-49C9-9511-89FCC77B81FD}">
      <dgm:prSet/>
      <dgm:spPr/>
      <dgm:t>
        <a:bodyPr/>
        <a:lstStyle/>
        <a:p>
          <a:endParaRPr lang="en-US"/>
        </a:p>
      </dgm:t>
    </dgm:pt>
    <dgm:pt modelId="{2B87F61B-F838-45F9-B5F6-03D67DB58DEE}">
      <dgm:prSet phldrT="[Text]"/>
      <dgm:spPr/>
      <dgm:t>
        <a:bodyPr/>
        <a:lstStyle/>
        <a:p>
          <a:r>
            <a:rPr lang="en-ID" dirty="0" err="1" smtClean="0"/>
            <a:t>Informasi</a:t>
          </a:r>
          <a:r>
            <a:rPr lang="en-ID" dirty="0" smtClean="0"/>
            <a:t> </a:t>
          </a:r>
          <a:r>
            <a:rPr lang="en-ID" dirty="0" err="1" smtClean="0"/>
            <a:t>adalah</a:t>
          </a:r>
          <a:r>
            <a:rPr lang="en-ID" dirty="0" smtClean="0"/>
            <a:t> data-data yang </a:t>
          </a:r>
          <a:r>
            <a:rPr lang="en-ID" dirty="0" err="1" smtClean="0"/>
            <a:t>diolah</a:t>
          </a:r>
          <a:r>
            <a:rPr lang="en-ID" dirty="0" smtClean="0"/>
            <a:t> </a:t>
          </a:r>
          <a:r>
            <a:rPr lang="en-ID" dirty="0" err="1" smtClean="0"/>
            <a:t>sehingga</a:t>
          </a:r>
          <a:r>
            <a:rPr lang="en-ID" dirty="0" smtClean="0"/>
            <a:t> </a:t>
          </a:r>
          <a:r>
            <a:rPr lang="en-ID" dirty="0" err="1" smtClean="0"/>
            <a:t>memiliki</a:t>
          </a:r>
          <a:r>
            <a:rPr lang="en-ID" dirty="0" smtClean="0"/>
            <a:t> </a:t>
          </a:r>
          <a:r>
            <a:rPr lang="en-ID" dirty="0" err="1" smtClean="0"/>
            <a:t>nilai</a:t>
          </a:r>
          <a:r>
            <a:rPr lang="en-ID" dirty="0" smtClean="0"/>
            <a:t> </a:t>
          </a:r>
          <a:r>
            <a:rPr lang="en-ID" dirty="0" err="1" smtClean="0"/>
            <a:t>tambah</a:t>
          </a:r>
          <a:r>
            <a:rPr lang="en-ID" dirty="0" smtClean="0"/>
            <a:t> </a:t>
          </a:r>
          <a:r>
            <a:rPr lang="en-ID" dirty="0" err="1" smtClean="0"/>
            <a:t>dan</a:t>
          </a:r>
          <a:r>
            <a:rPr lang="en-ID" dirty="0" smtClean="0"/>
            <a:t> </a:t>
          </a:r>
          <a:r>
            <a:rPr lang="en-ID" dirty="0" err="1" smtClean="0"/>
            <a:t>bermanfaat</a:t>
          </a:r>
          <a:r>
            <a:rPr lang="en-ID" dirty="0" smtClean="0"/>
            <a:t> </a:t>
          </a:r>
          <a:r>
            <a:rPr lang="en-ID" dirty="0" err="1" smtClean="0"/>
            <a:t>bagi</a:t>
          </a:r>
          <a:r>
            <a:rPr lang="en-ID" dirty="0" smtClean="0"/>
            <a:t> </a:t>
          </a:r>
          <a:r>
            <a:rPr lang="en-ID" dirty="0" err="1" smtClean="0"/>
            <a:t>pengguna</a:t>
          </a:r>
          <a:r>
            <a:rPr lang="en-ID" dirty="0" smtClean="0"/>
            <a:t>.</a:t>
          </a:r>
          <a:endParaRPr lang="en-US" dirty="0"/>
        </a:p>
      </dgm:t>
    </dgm:pt>
    <dgm:pt modelId="{596F40FF-C3E7-4E3C-A517-3EBD6AA533A1}" type="parTrans" cxnId="{365A3184-2315-4EB4-B285-77CACB97F5D5}">
      <dgm:prSet/>
      <dgm:spPr/>
      <dgm:t>
        <a:bodyPr/>
        <a:lstStyle/>
        <a:p>
          <a:endParaRPr lang="en-US"/>
        </a:p>
      </dgm:t>
    </dgm:pt>
    <dgm:pt modelId="{B0CA355C-BD9D-4BAC-B93A-AD553E49DEDB}" type="sibTrans" cxnId="{365A3184-2315-4EB4-B285-77CACB97F5D5}">
      <dgm:prSet/>
      <dgm:spPr/>
      <dgm:t>
        <a:bodyPr/>
        <a:lstStyle/>
        <a:p>
          <a:endParaRPr lang="en-US"/>
        </a:p>
      </dgm:t>
    </dgm:pt>
    <dgm:pt modelId="{4D999606-6A2B-46FD-8CBE-2384F49B8C52}">
      <dgm:prSet phldrT="[Text]"/>
      <dgm:spPr/>
      <dgm:t>
        <a:bodyPr/>
        <a:lstStyle/>
        <a:p>
          <a:r>
            <a:rPr lang="en-ID" dirty="0" err="1" smtClean="0"/>
            <a:t>Pengertian</a:t>
          </a:r>
          <a:r>
            <a:rPr lang="en-ID" dirty="0" smtClean="0"/>
            <a:t> </a:t>
          </a:r>
          <a:r>
            <a:rPr lang="en-ID" dirty="0" err="1" smtClean="0"/>
            <a:t>Informasi</a:t>
          </a:r>
          <a:endParaRPr lang="en-US" dirty="0"/>
        </a:p>
      </dgm:t>
    </dgm:pt>
    <dgm:pt modelId="{6C0CE93F-B260-459D-B6C5-AE57D801D68D}" type="sibTrans" cxnId="{8DCFAFA7-D9E7-4387-BF7E-82EEF1FA9BCC}">
      <dgm:prSet/>
      <dgm:spPr/>
      <dgm:t>
        <a:bodyPr/>
        <a:lstStyle/>
        <a:p>
          <a:endParaRPr lang="en-US"/>
        </a:p>
      </dgm:t>
    </dgm:pt>
    <dgm:pt modelId="{2CD53123-D770-41C2-BFB8-B15148B20AB4}" type="parTrans" cxnId="{8DCFAFA7-D9E7-4387-BF7E-82EEF1FA9BCC}">
      <dgm:prSet/>
      <dgm:spPr/>
      <dgm:t>
        <a:bodyPr/>
        <a:lstStyle/>
        <a:p>
          <a:endParaRPr lang="en-US"/>
        </a:p>
      </dgm:t>
    </dgm:pt>
    <dgm:pt modelId="{D008F092-89C9-4123-BAE0-E9DBC859E743}" type="pres">
      <dgm:prSet presAssocID="{33BE61DC-97B5-44A4-A114-7005A2F63FE9}" presName="Name0" presStyleCnt="0">
        <dgm:presLayoutVars>
          <dgm:chMax/>
          <dgm:chPref val="3"/>
          <dgm:dir/>
          <dgm:animOne val="branch"/>
          <dgm:animLvl val="lvl"/>
        </dgm:presLayoutVars>
      </dgm:prSet>
      <dgm:spPr/>
      <dgm:t>
        <a:bodyPr/>
        <a:lstStyle/>
        <a:p>
          <a:endParaRPr lang="en-US"/>
        </a:p>
      </dgm:t>
    </dgm:pt>
    <dgm:pt modelId="{244D01C9-B6D2-4396-B90A-2BD2CAEAC10B}" type="pres">
      <dgm:prSet presAssocID="{B58448CF-821E-43DF-88F3-8563A354B275}" presName="composite" presStyleCnt="0"/>
      <dgm:spPr/>
    </dgm:pt>
    <dgm:pt modelId="{B8CF499F-34BB-4521-9BDA-DA67362C8D04}" type="pres">
      <dgm:prSet presAssocID="{B58448CF-821E-43DF-88F3-8563A354B275}" presName="FirstChild" presStyleLbl="revTx" presStyleIdx="0" presStyleCnt="2" custScaleX="97201">
        <dgm:presLayoutVars>
          <dgm:chMax val="0"/>
          <dgm:chPref val="0"/>
          <dgm:bulletEnabled val="1"/>
        </dgm:presLayoutVars>
      </dgm:prSet>
      <dgm:spPr/>
      <dgm:t>
        <a:bodyPr/>
        <a:lstStyle/>
        <a:p>
          <a:endParaRPr lang="en-US"/>
        </a:p>
      </dgm:t>
    </dgm:pt>
    <dgm:pt modelId="{023AA08F-8D7E-44F5-9A75-614629ED46B1}" type="pres">
      <dgm:prSet presAssocID="{B58448CF-821E-43DF-88F3-8563A354B275}" presName="Parent" presStyleLbl="alignNode1" presStyleIdx="0" presStyleCnt="1">
        <dgm:presLayoutVars>
          <dgm:chMax val="3"/>
          <dgm:chPref val="3"/>
          <dgm:bulletEnabled val="1"/>
        </dgm:presLayoutVars>
      </dgm:prSet>
      <dgm:spPr/>
      <dgm:t>
        <a:bodyPr/>
        <a:lstStyle/>
        <a:p>
          <a:endParaRPr lang="en-US"/>
        </a:p>
      </dgm:t>
    </dgm:pt>
    <dgm:pt modelId="{FC242CBE-6E4B-453C-B8B0-A8079BC756A2}" type="pres">
      <dgm:prSet presAssocID="{B58448CF-821E-43DF-88F3-8563A354B275}" presName="Accent" presStyleLbl="parChTrans1D1" presStyleIdx="0" presStyleCnt="1"/>
      <dgm:spPr/>
    </dgm:pt>
    <dgm:pt modelId="{BC2241FE-B5CB-45BF-B2C9-8C3704425C9B}" type="pres">
      <dgm:prSet presAssocID="{B58448CF-821E-43DF-88F3-8563A354B275}" presName="Child" presStyleLbl="revTx" presStyleIdx="1" presStyleCnt="2">
        <dgm:presLayoutVars>
          <dgm:chMax val="0"/>
          <dgm:chPref val="0"/>
          <dgm:bulletEnabled val="1"/>
        </dgm:presLayoutVars>
      </dgm:prSet>
      <dgm:spPr/>
      <dgm:t>
        <a:bodyPr/>
        <a:lstStyle/>
        <a:p>
          <a:endParaRPr lang="en-US"/>
        </a:p>
      </dgm:t>
    </dgm:pt>
  </dgm:ptLst>
  <dgm:cxnLst>
    <dgm:cxn modelId="{D0CCECF5-D9F2-4B3E-8752-2F0E020FFC9A}" type="presOf" srcId="{B58448CF-821E-43DF-88F3-8563A354B275}" destId="{023AA08F-8D7E-44F5-9A75-614629ED46B1}" srcOrd="0" destOrd="0" presId="urn:microsoft.com/office/officeart/2011/layout/TabList"/>
    <dgm:cxn modelId="{D1D960D9-67CA-48BA-B217-CCD9557E19C8}" type="presOf" srcId="{4D999606-6A2B-46FD-8CBE-2384F49B8C52}" destId="{B8CF499F-34BB-4521-9BDA-DA67362C8D04}" srcOrd="0" destOrd="0" presId="urn:microsoft.com/office/officeart/2011/layout/TabList"/>
    <dgm:cxn modelId="{8DCFAFA7-D9E7-4387-BF7E-82EEF1FA9BCC}" srcId="{B58448CF-821E-43DF-88F3-8563A354B275}" destId="{4D999606-6A2B-46FD-8CBE-2384F49B8C52}" srcOrd="0" destOrd="0" parTransId="{2CD53123-D770-41C2-BFB8-B15148B20AB4}" sibTransId="{6C0CE93F-B260-459D-B6C5-AE57D801D68D}"/>
    <dgm:cxn modelId="{99460189-7D50-49C9-9511-89FCC77B81FD}" srcId="{33BE61DC-97B5-44A4-A114-7005A2F63FE9}" destId="{B58448CF-821E-43DF-88F3-8563A354B275}" srcOrd="0" destOrd="0" parTransId="{EDAA3B4E-2943-4FA2-8690-375C03FE7E46}" sibTransId="{9AE3332E-AEFA-4AF4-BE63-C6A3EE1C3464}"/>
    <dgm:cxn modelId="{8A393EED-6F1D-472E-B76B-3CCC4D4B667D}" type="presOf" srcId="{2B87F61B-F838-45F9-B5F6-03D67DB58DEE}" destId="{BC2241FE-B5CB-45BF-B2C9-8C3704425C9B}" srcOrd="0" destOrd="0" presId="urn:microsoft.com/office/officeart/2011/layout/TabList"/>
    <dgm:cxn modelId="{EA748CBE-328E-407C-B20E-3AB4DFC9D6B5}" type="presOf" srcId="{33BE61DC-97B5-44A4-A114-7005A2F63FE9}" destId="{D008F092-89C9-4123-BAE0-E9DBC859E743}" srcOrd="0" destOrd="0" presId="urn:microsoft.com/office/officeart/2011/layout/TabList"/>
    <dgm:cxn modelId="{365A3184-2315-4EB4-B285-77CACB97F5D5}" srcId="{B58448CF-821E-43DF-88F3-8563A354B275}" destId="{2B87F61B-F838-45F9-B5F6-03D67DB58DEE}" srcOrd="1" destOrd="0" parTransId="{596F40FF-C3E7-4E3C-A517-3EBD6AA533A1}" sibTransId="{B0CA355C-BD9D-4BAC-B93A-AD553E49DEDB}"/>
    <dgm:cxn modelId="{AFD85648-89C7-4050-BC91-5D97E0B37687}" type="presParOf" srcId="{D008F092-89C9-4123-BAE0-E9DBC859E743}" destId="{244D01C9-B6D2-4396-B90A-2BD2CAEAC10B}" srcOrd="0" destOrd="0" presId="urn:microsoft.com/office/officeart/2011/layout/TabList"/>
    <dgm:cxn modelId="{DB429913-627C-4874-B502-F08334A07BA7}" type="presParOf" srcId="{244D01C9-B6D2-4396-B90A-2BD2CAEAC10B}" destId="{B8CF499F-34BB-4521-9BDA-DA67362C8D04}" srcOrd="0" destOrd="0" presId="urn:microsoft.com/office/officeart/2011/layout/TabList"/>
    <dgm:cxn modelId="{70A81064-7A83-4960-A2FB-A55894069FCD}" type="presParOf" srcId="{244D01C9-B6D2-4396-B90A-2BD2CAEAC10B}" destId="{023AA08F-8D7E-44F5-9A75-614629ED46B1}" srcOrd="1" destOrd="0" presId="urn:microsoft.com/office/officeart/2011/layout/TabList"/>
    <dgm:cxn modelId="{72B4FA92-5C2B-4EFC-97E2-E21932C28346}" type="presParOf" srcId="{244D01C9-B6D2-4396-B90A-2BD2CAEAC10B}" destId="{FC242CBE-6E4B-453C-B8B0-A8079BC756A2}" srcOrd="2" destOrd="0" presId="urn:microsoft.com/office/officeart/2011/layout/TabList"/>
    <dgm:cxn modelId="{4C216F9E-F1B7-46F2-91C4-350AB26CFCDA}" type="presParOf" srcId="{D008F092-89C9-4123-BAE0-E9DBC859E743}" destId="{BC2241FE-B5CB-45BF-B2C9-8C3704425C9B}" srcOrd="1"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2AF3A-3771-4533-81E1-B1539F838D2F}" type="datetimeFigureOut">
              <a:rPr lang="en-US" smtClean="0"/>
              <a:t>11/10/2020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78D5C-C3F8-4B8A-B13F-282DAC3BC8D5}" type="slidenum">
              <a:rPr lang="en-US" smtClean="0"/>
              <a:t>‹#›</a:t>
            </a:fld>
            <a:endParaRPr lang="en-US"/>
          </a:p>
        </p:txBody>
      </p:sp>
    </p:spTree>
    <p:extLst>
      <p:ext uri="{BB962C8B-B14F-4D97-AF65-F5344CB8AC3E}">
        <p14:creationId xmlns:p14="http://schemas.microsoft.com/office/powerpoint/2010/main" val="4070458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1</a:t>
            </a:fld>
            <a:endParaRPr lang="en-US"/>
          </a:p>
        </p:txBody>
      </p:sp>
    </p:spTree>
    <p:extLst>
      <p:ext uri="{BB962C8B-B14F-4D97-AF65-F5344CB8AC3E}">
        <p14:creationId xmlns:p14="http://schemas.microsoft.com/office/powerpoint/2010/main" val="1098062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10</a:t>
            </a:fld>
            <a:endParaRPr lang="en-US"/>
          </a:p>
        </p:txBody>
      </p:sp>
    </p:spTree>
    <p:extLst>
      <p:ext uri="{BB962C8B-B14F-4D97-AF65-F5344CB8AC3E}">
        <p14:creationId xmlns:p14="http://schemas.microsoft.com/office/powerpoint/2010/main" val="3918435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11</a:t>
            </a:fld>
            <a:endParaRPr lang="en-US"/>
          </a:p>
        </p:txBody>
      </p:sp>
    </p:spTree>
    <p:extLst>
      <p:ext uri="{BB962C8B-B14F-4D97-AF65-F5344CB8AC3E}">
        <p14:creationId xmlns:p14="http://schemas.microsoft.com/office/powerpoint/2010/main" val="3434734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12</a:t>
            </a:fld>
            <a:endParaRPr lang="en-US"/>
          </a:p>
        </p:txBody>
      </p:sp>
    </p:spTree>
    <p:extLst>
      <p:ext uri="{BB962C8B-B14F-4D97-AF65-F5344CB8AC3E}">
        <p14:creationId xmlns:p14="http://schemas.microsoft.com/office/powerpoint/2010/main" val="3297542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13</a:t>
            </a:fld>
            <a:endParaRPr lang="en-US"/>
          </a:p>
        </p:txBody>
      </p:sp>
    </p:spTree>
    <p:extLst>
      <p:ext uri="{BB962C8B-B14F-4D97-AF65-F5344CB8AC3E}">
        <p14:creationId xmlns:p14="http://schemas.microsoft.com/office/powerpoint/2010/main" val="3663928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14</a:t>
            </a:fld>
            <a:endParaRPr lang="en-US"/>
          </a:p>
        </p:txBody>
      </p:sp>
    </p:spTree>
    <p:extLst>
      <p:ext uri="{BB962C8B-B14F-4D97-AF65-F5344CB8AC3E}">
        <p14:creationId xmlns:p14="http://schemas.microsoft.com/office/powerpoint/2010/main" val="792848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275" name="Rectangle 3"/>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Rationale:  </a:t>
            </a:r>
            <a:r>
              <a:rPr lang="en-US">
                <a:latin typeface="Arial" charset="0"/>
              </a:rPr>
              <a:t>With the development of the Internet, students have found that conducting research is much easier and more convenient than searching through library stacks.  While the Internet can be a great tool for research, locating quality materials can at times be a challenge.  The following slides will offer tips on how to make the most of your Internet search.</a:t>
            </a:r>
          </a:p>
          <a:p>
            <a:endParaRPr lang="en-US">
              <a:latin typeface="Arial" charset="0"/>
            </a:endParaRPr>
          </a:p>
          <a:p>
            <a:r>
              <a:rPr lang="en-US" b="1">
                <a:latin typeface="Arial" charset="0"/>
              </a:rPr>
              <a:t>Activity:  </a:t>
            </a:r>
            <a:r>
              <a:rPr lang="en-US">
                <a:latin typeface="Arial" charset="0"/>
              </a:rPr>
              <a:t>To generate discussion, the facilitator may ask students about their level of familiarity with the Internet.  Also, the facilitator may ask students about the types of web sites they visit, as well as if they have their own personal web pages.</a:t>
            </a:r>
          </a:p>
        </p:txBody>
      </p:sp>
    </p:spTree>
    <p:extLst>
      <p:ext uri="{BB962C8B-B14F-4D97-AF65-F5344CB8AC3E}">
        <p14:creationId xmlns:p14="http://schemas.microsoft.com/office/powerpoint/2010/main" val="4081953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3" name="Rectangle 3"/>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dirty="0">
                <a:latin typeface="Arial" charset="0"/>
              </a:rPr>
              <a:t>Activity:</a:t>
            </a:r>
            <a:r>
              <a:rPr lang="en-US" dirty="0">
                <a:latin typeface="Arial" charset="0"/>
              </a:rPr>
              <a:t>  The facilitator might ask students why it is important to </a:t>
            </a:r>
            <a:r>
              <a:rPr lang="en-US" b="1" dirty="0">
                <a:latin typeface="Arial" charset="0"/>
              </a:rPr>
              <a:t>evaluate</a:t>
            </a:r>
            <a:r>
              <a:rPr lang="en-US" dirty="0">
                <a:latin typeface="Arial" charset="0"/>
              </a:rPr>
              <a:t> web sources.  The answers offered on this slide highlight the importance of web source evaluation.  </a:t>
            </a:r>
          </a:p>
          <a:p>
            <a:r>
              <a:rPr lang="en-US" dirty="0">
                <a:latin typeface="Arial" charset="0"/>
              </a:rPr>
              <a:t>.  </a:t>
            </a:r>
          </a:p>
          <a:p>
            <a:r>
              <a:rPr lang="en-US" b="1" dirty="0">
                <a:latin typeface="Arial" charset="0"/>
              </a:rPr>
              <a:t>Key Concepts: </a:t>
            </a:r>
            <a:r>
              <a:rPr lang="en-US" dirty="0">
                <a:latin typeface="Arial" charset="0"/>
              </a:rPr>
              <a:t>Books and journal articles generally go through a long process of fact-checking, editing, and revising before being published.  However, anyone with a computer and Internet access can post a web site.  Just because the information is published online, it does not mean it is true or reliable.  The facilitator may note that web sites change frequently and sometimes disappear quickly.</a:t>
            </a:r>
          </a:p>
          <a:p>
            <a:endParaRPr lang="en-US" dirty="0">
              <a:latin typeface="Arial" charset="0"/>
            </a:endParaRPr>
          </a:p>
          <a:p>
            <a:r>
              <a:rPr lang="en-US" dirty="0">
                <a:latin typeface="Arial" charset="0"/>
              </a:rPr>
              <a:t>Thinking about evaluation within the search process can help to make web browsing efficient and effective.</a:t>
            </a:r>
          </a:p>
          <a:p>
            <a:endParaRPr lang="en-US" dirty="0">
              <a:latin typeface="Arial" charset="0"/>
            </a:endParaRPr>
          </a:p>
          <a:p>
            <a:r>
              <a:rPr lang="en-US" b="1" dirty="0">
                <a:latin typeface="Arial" charset="0"/>
              </a:rPr>
              <a:t>Click the mouse after the title question.</a:t>
            </a:r>
          </a:p>
        </p:txBody>
      </p:sp>
    </p:spTree>
    <p:extLst>
      <p:ext uri="{BB962C8B-B14F-4D97-AF65-F5344CB8AC3E}">
        <p14:creationId xmlns:p14="http://schemas.microsoft.com/office/powerpoint/2010/main" val="1459282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304800" y="685800"/>
            <a:ext cx="6094413"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9" name="Rectangle 3"/>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Rationale:  </a:t>
            </a:r>
            <a:r>
              <a:rPr lang="en-US">
                <a:latin typeface="Arial" charset="0"/>
              </a:rPr>
              <a:t>This slide previews the five areas of web location and evaluation that this presentation will cover.</a:t>
            </a:r>
          </a:p>
        </p:txBody>
      </p:sp>
    </p:spTree>
    <p:extLst>
      <p:ext uri="{BB962C8B-B14F-4D97-AF65-F5344CB8AC3E}">
        <p14:creationId xmlns:p14="http://schemas.microsoft.com/office/powerpoint/2010/main" val="770841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3" name="Rectangle 3"/>
          <p:cNvSpPr>
            <a:spLocks noGrp="1" noChangeArrowheads="1"/>
          </p:cNvSpPr>
          <p:nvPr>
            <p:ph type="body" idx="1"/>
          </p:nvPr>
        </p:nvSpPr>
        <p:spPr bwMode="auto">
          <a:xfrm>
            <a:off x="380656" y="4343085"/>
            <a:ext cx="6172510" cy="442044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  </a:t>
            </a:r>
            <a:r>
              <a:rPr lang="en-US">
                <a:latin typeface="Arial" charset="0"/>
              </a:rPr>
              <a:t>There are several different types of web pages on the Internet.  Students researching the web tend to think that the majority of web pages are devoted to providing information.  Generally, </a:t>
            </a:r>
            <a:r>
              <a:rPr lang="en-US" b="1">
                <a:latin typeface="Arial" charset="0"/>
              </a:rPr>
              <a:t>informative sites</a:t>
            </a:r>
            <a:r>
              <a:rPr lang="en-US">
                <a:latin typeface="Arial" charset="0"/>
              </a:rPr>
              <a:t>--pages that offer information for the public good without any type of overt political or sales agenda--are few and far between.</a:t>
            </a:r>
          </a:p>
          <a:p>
            <a:r>
              <a:rPr lang="en-US" b="1">
                <a:latin typeface="Arial" charset="0"/>
              </a:rPr>
              <a:t>Personal web pages</a:t>
            </a:r>
            <a:r>
              <a:rPr lang="en-US">
                <a:latin typeface="Arial" charset="0"/>
              </a:rPr>
              <a:t> tend to be devoted to an individual’s interests, hobbies, family, friends, or ideological beliefs.  While researching, students may find personal web pages being used as a sounding board for a political agenda.  Though some sites contain well-researched and reliable information, others do not.</a:t>
            </a:r>
          </a:p>
          <a:p>
            <a:r>
              <a:rPr lang="en-US" b="1">
                <a:latin typeface="Arial" charset="0"/>
              </a:rPr>
              <a:t>Political or interest group pages</a:t>
            </a:r>
            <a:r>
              <a:rPr lang="en-US">
                <a:latin typeface="Arial" charset="0"/>
              </a:rPr>
              <a:t> generally promote some type of cause or way of thinking.  These sites will educate web surfers about their topics, but they may contain slanted or biased information.  Their goal is to offer information in the hopes of changing a belief, gaining a vote, or earning a political contribution.</a:t>
            </a:r>
          </a:p>
          <a:p>
            <a:r>
              <a:rPr lang="en-US">
                <a:latin typeface="Arial" charset="0"/>
              </a:rPr>
              <a:t>Students have the hardest time distinguishing between pages that provide information and pages that try to sell a product. For example, a web site that informs about the benefits of aromatherapy may also sell aromatherapy products.  While some </a:t>
            </a:r>
            <a:r>
              <a:rPr lang="en-US" b="1">
                <a:latin typeface="Arial" charset="0"/>
              </a:rPr>
              <a:t>“infomercial” sites</a:t>
            </a:r>
            <a:r>
              <a:rPr lang="en-US">
                <a:latin typeface="Arial" charset="0"/>
              </a:rPr>
              <a:t> clearly are promoting a product, the business agenda of other sites can be more difficult to assess. </a:t>
            </a:r>
          </a:p>
          <a:p>
            <a:r>
              <a:rPr lang="en-US">
                <a:latin typeface="Arial" charset="0"/>
              </a:rPr>
              <a:t>Finally, the Internet contains many </a:t>
            </a:r>
            <a:r>
              <a:rPr lang="en-US" b="1">
                <a:latin typeface="Arial" charset="0"/>
              </a:rPr>
              <a:t>entertainment-oriented web sites</a:t>
            </a:r>
            <a:r>
              <a:rPr lang="en-US">
                <a:latin typeface="Arial" charset="0"/>
              </a:rPr>
              <a:t>.  These sites can range from movie news and games to cartoons and comic book sites.  Still other pages are “joke” pages--pages that look like they contain serious information, but really contain elaborately fabricated content.  If readers are not careful researchers, they may mistake these “joke” pages for reliable information.</a:t>
            </a:r>
          </a:p>
          <a:p>
            <a:r>
              <a:rPr lang="en-US" b="1">
                <a:latin typeface="Arial" charset="0"/>
              </a:rPr>
              <a:t>Click the mouse for each type of web site.</a:t>
            </a:r>
          </a:p>
        </p:txBody>
      </p:sp>
    </p:spTree>
    <p:extLst>
      <p:ext uri="{BB962C8B-B14F-4D97-AF65-F5344CB8AC3E}">
        <p14:creationId xmlns:p14="http://schemas.microsoft.com/office/powerpoint/2010/main" val="4176233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7" name="Rectangle 1027"/>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  </a:t>
            </a:r>
            <a:r>
              <a:rPr lang="en-US">
                <a:latin typeface="Arial" charset="0"/>
              </a:rPr>
              <a:t>This slide defines a </a:t>
            </a:r>
            <a:r>
              <a:rPr lang="en-US" b="1">
                <a:latin typeface="Arial" charset="0"/>
              </a:rPr>
              <a:t>search engine</a:t>
            </a:r>
            <a:r>
              <a:rPr lang="en-US">
                <a:latin typeface="Arial" charset="0"/>
              </a:rPr>
              <a:t>--a tool that can search through web pages and sort them according to specified keywords.  Search engines are essential for researching the Internet: they have the ability to locate and sort through millions of web pages.</a:t>
            </a:r>
          </a:p>
          <a:p>
            <a:endParaRPr lang="en-US">
              <a:latin typeface="Arial" charset="0"/>
            </a:endParaRPr>
          </a:p>
          <a:p>
            <a:r>
              <a:rPr lang="en-US" b="1">
                <a:latin typeface="Arial" charset="0"/>
              </a:rPr>
              <a:t>Activity:  </a:t>
            </a:r>
            <a:r>
              <a:rPr lang="en-US">
                <a:latin typeface="Arial" charset="0"/>
              </a:rPr>
              <a:t>The facilitator may choose to generate discussion by asking students to explain what a search engine is.</a:t>
            </a:r>
          </a:p>
          <a:p>
            <a:endParaRPr lang="en-US">
              <a:latin typeface="Arial" charset="0"/>
            </a:endParaRPr>
          </a:p>
          <a:p>
            <a:r>
              <a:rPr lang="en-US" b="1">
                <a:latin typeface="Arial" charset="0"/>
              </a:rPr>
              <a:t>Click after globe appears for the answer to the title question.</a:t>
            </a:r>
            <a:endParaRPr lang="en-US">
              <a:latin typeface="Arial" charset="0"/>
            </a:endParaRPr>
          </a:p>
        </p:txBody>
      </p:sp>
    </p:spTree>
    <p:extLst>
      <p:ext uri="{BB962C8B-B14F-4D97-AF65-F5344CB8AC3E}">
        <p14:creationId xmlns:p14="http://schemas.microsoft.com/office/powerpoint/2010/main" val="30888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2</a:t>
            </a:fld>
            <a:endParaRPr lang="en-US"/>
          </a:p>
        </p:txBody>
      </p:sp>
    </p:spTree>
    <p:extLst>
      <p:ext uri="{BB962C8B-B14F-4D97-AF65-F5344CB8AC3E}">
        <p14:creationId xmlns:p14="http://schemas.microsoft.com/office/powerpoint/2010/main" val="671297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5" name="Rectangle 3"/>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Activity:  </a:t>
            </a:r>
            <a:r>
              <a:rPr lang="en-US">
                <a:latin typeface="Arial" charset="0"/>
              </a:rPr>
              <a:t>The facilitator may ask students about they types of search engines they use.  They will list many for you--Yahoo, Alta Vista, Excite, Lycos, Hotbot, Infoseek, Northern Light, Snap, Dogpile, etc.  </a:t>
            </a:r>
          </a:p>
          <a:p>
            <a:endParaRPr lang="en-US">
              <a:latin typeface="Arial" charset="0"/>
            </a:endParaRPr>
          </a:p>
          <a:p>
            <a:r>
              <a:rPr lang="en-US" b="1">
                <a:latin typeface="Arial" charset="0"/>
              </a:rPr>
              <a:t>Key Concepts: </a:t>
            </a:r>
            <a:r>
              <a:rPr lang="en-US">
                <a:latin typeface="Arial" charset="0"/>
              </a:rPr>
              <a:t> Each search engine searches the web in a slightly different way.  Also, companies or individuals often must register their web sites with these different search engines, so the list that comes up on Yahoo may be completely different from the one that comes up on Lycos.  A wide variety of search engines may be accessed at the OWL web site, located at owl.english.purdue.edu.</a:t>
            </a:r>
          </a:p>
          <a:p>
            <a:r>
              <a:rPr lang="en-US">
                <a:latin typeface="Arial" charset="0"/>
              </a:rPr>
              <a:t>When researching a topic, it is also a good idea to do some brainstorming about the best places on the web to locate information.  Government agencies and non-profit groups may host web sites that offer useful information.</a:t>
            </a:r>
          </a:p>
          <a:p>
            <a:endParaRPr lang="en-US">
              <a:latin typeface="Arial" charset="0"/>
            </a:endParaRPr>
          </a:p>
          <a:p>
            <a:r>
              <a:rPr lang="en-US" b="1">
                <a:latin typeface="Arial" charset="0"/>
              </a:rPr>
              <a:t>Activity:  </a:t>
            </a:r>
            <a:r>
              <a:rPr lang="en-US">
                <a:latin typeface="Arial" charset="0"/>
              </a:rPr>
              <a:t>The facilitator may choose either now or after the presentation to minimize the PowerPoint presentation, access Netscape or another Internet browser, or go the the collection of search engines on the OWL web site.</a:t>
            </a:r>
          </a:p>
        </p:txBody>
      </p:sp>
    </p:spTree>
    <p:extLst>
      <p:ext uri="{BB962C8B-B14F-4D97-AF65-F5344CB8AC3E}">
        <p14:creationId xmlns:p14="http://schemas.microsoft.com/office/powerpoint/2010/main" val="384805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19" name="Rectangle 1027"/>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  </a:t>
            </a:r>
            <a:r>
              <a:rPr lang="en-US">
                <a:latin typeface="Arial" charset="0"/>
              </a:rPr>
              <a:t>This slide offers tips for using search engines.  Since search engines do not all work in exactly the same way, it is a good idea to read the directions of your selected search engine prior to conducting a search.  Also, using </a:t>
            </a:r>
            <a:r>
              <a:rPr lang="en-US" b="1">
                <a:latin typeface="Arial" charset="0"/>
              </a:rPr>
              <a:t>Boolean operators</a:t>
            </a:r>
            <a:r>
              <a:rPr lang="en-US">
                <a:latin typeface="Arial" charset="0"/>
              </a:rPr>
              <a:t>--words like “AND” and “OR”--can help to tailor a search to your needs.  It is also a good idea to brainstorm a list of keywords that might fit your topic.  The slide offers an example for a search on the tobacco lawsuits and settlements.  Depending on the angle of your topic, you might choose a variety of these terms in combination with each other.</a:t>
            </a:r>
          </a:p>
        </p:txBody>
      </p:sp>
    </p:spTree>
    <p:extLst>
      <p:ext uri="{BB962C8B-B14F-4D97-AF65-F5344CB8AC3E}">
        <p14:creationId xmlns:p14="http://schemas.microsoft.com/office/powerpoint/2010/main" val="847357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9" name="Rectangle 3"/>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a:t>
            </a:r>
            <a:r>
              <a:rPr lang="en-US">
                <a:latin typeface="Arial" charset="0"/>
              </a:rPr>
              <a:t>  After using search engines to locate some potentially helpful web sites, your next step is to identify the site.  This involves determining the authorship, content, and purpose of the web site.</a:t>
            </a:r>
          </a:p>
        </p:txBody>
      </p:sp>
    </p:spTree>
    <p:extLst>
      <p:ext uri="{BB962C8B-B14F-4D97-AF65-F5344CB8AC3E}">
        <p14:creationId xmlns:p14="http://schemas.microsoft.com/office/powerpoint/2010/main" val="2974869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9" name="Rectangle 1027"/>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  </a:t>
            </a:r>
            <a:r>
              <a:rPr lang="en-US">
                <a:latin typeface="Arial" charset="0"/>
              </a:rPr>
              <a:t>Again, asking yourself a list of questions is the best way to determine the credibility of the web site.  Is the author listed?  Credentials?  If you can find the author’s name, try typing it into a search engine to see what else pops up.  Is the author affiliated with a political group or a business?  If so, try typing the name of the group into a search engine to see what else pops up.</a:t>
            </a:r>
          </a:p>
        </p:txBody>
      </p:sp>
    </p:spTree>
    <p:extLst>
      <p:ext uri="{BB962C8B-B14F-4D97-AF65-F5344CB8AC3E}">
        <p14:creationId xmlns:p14="http://schemas.microsoft.com/office/powerpoint/2010/main" val="3756371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3" name="Rectangle 3"/>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 </a:t>
            </a:r>
            <a:r>
              <a:rPr lang="en-US">
                <a:latin typeface="Arial" charset="0"/>
              </a:rPr>
              <a:t>This slide provides additional questions to test the credibility of a web page. A list of sources indicates the inclusion of source material in the web content, but it is a good idea to check out some of the sources as well.  Sources listed on the Works Cited page may also prove useful to the researcher.  Does the web site link to other related sites?  If the linked sites are not very reliable, you may question the credibility level of the author’s own site--such links show poor judgment.  Also, can the author or webmaster be contacted?  If so, they may be willing to answer questions about their web site or even consent to an e-mail interview!</a:t>
            </a:r>
          </a:p>
        </p:txBody>
      </p:sp>
    </p:spTree>
    <p:extLst>
      <p:ext uri="{BB962C8B-B14F-4D97-AF65-F5344CB8AC3E}">
        <p14:creationId xmlns:p14="http://schemas.microsoft.com/office/powerpoint/2010/main" val="3844533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6"/>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79" name="Rectangle 1027"/>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 </a:t>
            </a:r>
            <a:r>
              <a:rPr lang="en-US">
                <a:latin typeface="Arial" charset="0"/>
              </a:rPr>
              <a:t>Web researchers need to determine the </a:t>
            </a:r>
            <a:r>
              <a:rPr lang="en-US" b="1">
                <a:latin typeface="Arial" charset="0"/>
              </a:rPr>
              <a:t>depth and scope of information</a:t>
            </a:r>
            <a:r>
              <a:rPr lang="en-US">
                <a:latin typeface="Arial" charset="0"/>
              </a:rPr>
              <a:t> provided on web pages.  Remember, looking at the Internet on a computer monitor is very similar in some ways to watching a giant television: web pages are generally designed to be visual appealing for quick and easy digestion by the viewer.  Consequently, information may not be presented as thoroughly as it might be in a book or journal article.  Also, the material included on web pages may be dramatically altered to fit the marketing or political agendas of the publishers.</a:t>
            </a:r>
          </a:p>
          <a:p>
            <a:r>
              <a:rPr lang="en-US">
                <a:latin typeface="Arial" charset="0"/>
              </a:rPr>
              <a:t>Finally, the facilitator may want to stress that web sources are not always the best sources of information.  Students sometimes tend to have an overreliance on the Internet, thinking that all information is out there somewhere in cyberspace. The best research students can do is to combine web sources with other print sources, including books, magazines, and academic journals, as well as interviews and questionnaires.</a:t>
            </a:r>
          </a:p>
        </p:txBody>
      </p:sp>
    </p:spTree>
    <p:extLst>
      <p:ext uri="{BB962C8B-B14F-4D97-AF65-F5344CB8AC3E}">
        <p14:creationId xmlns:p14="http://schemas.microsoft.com/office/powerpoint/2010/main" val="366926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4755" name="Rectangle 1027"/>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 </a:t>
            </a:r>
            <a:r>
              <a:rPr lang="en-US">
                <a:latin typeface="Arial" charset="0"/>
              </a:rPr>
              <a:t>This slide again offers a list of questions that students should ask when they review web sites for their depth and scope of information. Also, students need to allow themselves enough time to research their work.   Encourage them not to just use information from the first five web sites they locate--they should find the five </a:t>
            </a:r>
            <a:r>
              <a:rPr lang="en-US" i="1">
                <a:latin typeface="Arial" charset="0"/>
              </a:rPr>
              <a:t>best</a:t>
            </a:r>
            <a:r>
              <a:rPr lang="en-US">
                <a:latin typeface="Arial" charset="0"/>
              </a:rPr>
              <a:t> web sites on their topics.</a:t>
            </a:r>
          </a:p>
          <a:p>
            <a:endParaRPr lang="en-US">
              <a:latin typeface="Arial" charset="0"/>
            </a:endParaRPr>
          </a:p>
          <a:p>
            <a:r>
              <a:rPr lang="en-US" b="1">
                <a:latin typeface="Arial" charset="0"/>
              </a:rPr>
              <a:t>Activity:  </a:t>
            </a:r>
            <a:r>
              <a:rPr lang="en-US">
                <a:latin typeface="Arial" charset="0"/>
              </a:rPr>
              <a:t>The facilitator may ask students why the consideration of opposing points of view is important in a well-researched web site.  The presence of opposing viewpoints suggest that the author has carefully considered multiple viewpoints about an issue and has come to an educated conclusion about the issue.  </a:t>
            </a:r>
          </a:p>
        </p:txBody>
      </p:sp>
    </p:spTree>
    <p:extLst>
      <p:ext uri="{BB962C8B-B14F-4D97-AF65-F5344CB8AC3E}">
        <p14:creationId xmlns:p14="http://schemas.microsoft.com/office/powerpoint/2010/main" val="2542459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7" name="Rectangle 3"/>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 </a:t>
            </a:r>
            <a:r>
              <a:rPr lang="en-US">
                <a:latin typeface="Arial" charset="0"/>
              </a:rPr>
              <a:t>Though information on web sites may be credible, it may not be current.  The date of the material may be completely omitted from the web site.  To be sure you are covering all of the recent changes in the field or topic you are studying, be sure to assess the </a:t>
            </a:r>
            <a:r>
              <a:rPr lang="en-US" b="1">
                <a:latin typeface="Arial" charset="0"/>
              </a:rPr>
              <a:t>currency</a:t>
            </a:r>
            <a:r>
              <a:rPr lang="en-US">
                <a:latin typeface="Arial" charset="0"/>
              </a:rPr>
              <a:t> of your information.  This is not always an easy task. </a:t>
            </a:r>
          </a:p>
        </p:txBody>
      </p:sp>
    </p:spTree>
    <p:extLst>
      <p:ext uri="{BB962C8B-B14F-4D97-AF65-F5344CB8AC3E}">
        <p14:creationId xmlns:p14="http://schemas.microsoft.com/office/powerpoint/2010/main" val="2373466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28</a:t>
            </a:fld>
            <a:endParaRPr lang="en-US"/>
          </a:p>
        </p:txBody>
      </p:sp>
    </p:spTree>
    <p:extLst>
      <p:ext uri="{BB962C8B-B14F-4D97-AF65-F5344CB8AC3E}">
        <p14:creationId xmlns:p14="http://schemas.microsoft.com/office/powerpoint/2010/main" val="3105574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Corpus </a:t>
            </a:r>
            <a:r>
              <a:rPr lang="en-US" dirty="0" err="1" smtClean="0"/>
              <a:t>bisa</a:t>
            </a:r>
            <a:r>
              <a:rPr lang="en-US" dirty="0" smtClean="0"/>
              <a:t> </a:t>
            </a:r>
            <a:r>
              <a:rPr lang="en-US" dirty="0" err="1" smtClean="0"/>
              <a:t>diartikan</a:t>
            </a:r>
            <a:r>
              <a:rPr lang="en-US" dirty="0" smtClean="0"/>
              <a:t> </a:t>
            </a:r>
            <a:r>
              <a:rPr lang="en-US" dirty="0" err="1" smtClean="0"/>
              <a:t>sumber</a:t>
            </a:r>
            <a:r>
              <a:rPr lang="en-US" baseline="0" dirty="0" smtClean="0"/>
              <a:t> data yang </a:t>
            </a:r>
            <a:r>
              <a:rPr lang="en-US" baseline="0" dirty="0" err="1" smtClean="0"/>
              <a:t>digunakan</a:t>
            </a:r>
            <a:r>
              <a:rPr lang="en-US" baseline="0" dirty="0" smtClean="0"/>
              <a:t> </a:t>
            </a:r>
            <a:r>
              <a:rPr lang="en-US" baseline="0" dirty="0" err="1" smtClean="0"/>
              <a:t>dan</a:t>
            </a:r>
            <a:r>
              <a:rPr lang="en-US" baseline="0" dirty="0" smtClean="0"/>
              <a:t> </a:t>
            </a:r>
            <a:r>
              <a:rPr lang="en-US" baseline="0" dirty="0" err="1" smtClean="0"/>
              <a:t>dikelola</a:t>
            </a:r>
            <a:r>
              <a:rPr lang="en-US" baseline="0" dirty="0" smtClean="0"/>
              <a:t> </a:t>
            </a:r>
            <a:r>
              <a:rPr lang="en-US" baseline="0" dirty="0" err="1" smtClean="0"/>
              <a:t>oleh</a:t>
            </a:r>
            <a:r>
              <a:rPr lang="en-US" baseline="0" dirty="0" smtClean="0"/>
              <a:t> search engine</a:t>
            </a:r>
          </a:p>
          <a:p>
            <a:r>
              <a:rPr lang="en-US" baseline="0" dirty="0" err="1" smtClean="0"/>
              <a:t>Seorang</a:t>
            </a:r>
            <a:r>
              <a:rPr lang="en-US" baseline="0" dirty="0" smtClean="0"/>
              <a:t> </a:t>
            </a:r>
            <a:r>
              <a:rPr lang="en-US" baseline="0" dirty="0" err="1" smtClean="0"/>
              <a:t>pencari</a:t>
            </a:r>
            <a:r>
              <a:rPr lang="en-US" baseline="0" dirty="0" smtClean="0"/>
              <a:t> </a:t>
            </a:r>
            <a:r>
              <a:rPr lang="en-US" baseline="0" dirty="0" err="1" smtClean="0"/>
              <a:t>informasi</a:t>
            </a:r>
            <a:r>
              <a:rPr lang="en-US" baseline="0" dirty="0" smtClean="0"/>
              <a:t> </a:t>
            </a:r>
            <a:r>
              <a:rPr lang="en-US" baseline="0" dirty="0" err="1" smtClean="0"/>
              <a:t>harus</a:t>
            </a:r>
            <a:r>
              <a:rPr lang="en-US" baseline="0" dirty="0" smtClean="0"/>
              <a:t> </a:t>
            </a:r>
            <a:r>
              <a:rPr lang="en-US" baseline="0" dirty="0" err="1" smtClean="0"/>
              <a:t>memahami</a:t>
            </a:r>
            <a:r>
              <a:rPr lang="en-US" baseline="0" dirty="0" smtClean="0"/>
              <a:t> </a:t>
            </a:r>
            <a:r>
              <a:rPr lang="en-US" baseline="0" dirty="0" err="1" smtClean="0"/>
              <a:t>kebutuhan</a:t>
            </a:r>
            <a:r>
              <a:rPr lang="en-US" baseline="0" dirty="0" smtClean="0"/>
              <a:t> </a:t>
            </a:r>
            <a:r>
              <a:rPr lang="en-US" baseline="0" dirty="0" err="1" smtClean="0"/>
              <a:t>informasi</a:t>
            </a:r>
            <a:r>
              <a:rPr lang="en-US" baseline="0" dirty="0" smtClean="0"/>
              <a:t> </a:t>
            </a:r>
            <a:r>
              <a:rPr lang="en-US" baseline="0" dirty="0" err="1" smtClean="0"/>
              <a:t>apa</a:t>
            </a:r>
            <a:r>
              <a:rPr lang="en-US" baseline="0" dirty="0" smtClean="0"/>
              <a:t> yang </a:t>
            </a:r>
            <a:r>
              <a:rPr lang="en-US" baseline="0" dirty="0" err="1" smtClean="0"/>
              <a:t>dia</a:t>
            </a:r>
            <a:r>
              <a:rPr lang="en-US" baseline="0" dirty="0" smtClean="0"/>
              <a:t> </a:t>
            </a:r>
            <a:r>
              <a:rPr lang="en-US" baseline="0" dirty="0" err="1" smtClean="0"/>
              <a:t>akan</a:t>
            </a:r>
            <a:r>
              <a:rPr lang="en-US" baseline="0" dirty="0" smtClean="0"/>
              <a:t> </a:t>
            </a:r>
            <a:r>
              <a:rPr lang="en-US" baseline="0" dirty="0" err="1" smtClean="0"/>
              <a:t>cari</a:t>
            </a:r>
            <a:r>
              <a:rPr lang="en-US" baseline="0" dirty="0" smtClean="0"/>
              <a:t>.</a:t>
            </a:r>
          </a:p>
          <a:p>
            <a:r>
              <a:rPr lang="en-US" baseline="0" dirty="0" err="1" smtClean="0"/>
              <a:t>Kemudian</a:t>
            </a:r>
            <a:r>
              <a:rPr lang="en-US" baseline="0" dirty="0" smtClean="0"/>
              <a:t> </a:t>
            </a:r>
            <a:r>
              <a:rPr lang="en-US" baseline="0" dirty="0" err="1" smtClean="0"/>
              <a:t>pencari</a:t>
            </a:r>
            <a:r>
              <a:rPr lang="en-US" baseline="0" dirty="0" smtClean="0"/>
              <a:t> </a:t>
            </a:r>
            <a:r>
              <a:rPr lang="en-US" baseline="0" dirty="0" err="1" smtClean="0"/>
              <a:t>informasi</a:t>
            </a:r>
            <a:r>
              <a:rPr lang="en-US" baseline="0" dirty="0" smtClean="0"/>
              <a:t> </a:t>
            </a:r>
            <a:r>
              <a:rPr lang="en-US" baseline="0" dirty="0" err="1" smtClean="0"/>
              <a:t>harus</a:t>
            </a:r>
            <a:r>
              <a:rPr lang="en-US" baseline="0" dirty="0" smtClean="0"/>
              <a:t> </a:t>
            </a:r>
            <a:r>
              <a:rPr lang="en-US" baseline="0" dirty="0" err="1" smtClean="0"/>
              <a:t>mengubah</a:t>
            </a:r>
            <a:r>
              <a:rPr lang="en-US" baseline="0" dirty="0" smtClean="0"/>
              <a:t> </a:t>
            </a:r>
            <a:r>
              <a:rPr lang="en-US" baseline="0" dirty="0" err="1" smtClean="0"/>
              <a:t>kebutuhan</a:t>
            </a:r>
            <a:r>
              <a:rPr lang="en-US" baseline="0" dirty="0" smtClean="0"/>
              <a:t> </a:t>
            </a:r>
            <a:r>
              <a:rPr lang="en-US" baseline="0" dirty="0" err="1" smtClean="0"/>
              <a:t>informasi</a:t>
            </a:r>
            <a:r>
              <a:rPr lang="en-US" baseline="0" dirty="0" smtClean="0"/>
              <a:t> </a:t>
            </a:r>
            <a:r>
              <a:rPr lang="en-US" baseline="0" dirty="0" err="1" smtClean="0"/>
              <a:t>dalam</a:t>
            </a:r>
            <a:r>
              <a:rPr lang="en-US" baseline="0" dirty="0" smtClean="0"/>
              <a:t> ‘keywords’ yang </a:t>
            </a:r>
            <a:r>
              <a:rPr lang="en-US" baseline="0" dirty="0" err="1" smtClean="0"/>
              <a:t>akan</a:t>
            </a:r>
            <a:r>
              <a:rPr lang="en-US" baseline="0" dirty="0" smtClean="0"/>
              <a:t> </a:t>
            </a:r>
            <a:r>
              <a:rPr lang="en-US" baseline="0" dirty="0" err="1" smtClean="0"/>
              <a:t>dituliskan</a:t>
            </a:r>
            <a:r>
              <a:rPr lang="en-US" baseline="0" dirty="0" smtClean="0"/>
              <a:t> </a:t>
            </a:r>
            <a:r>
              <a:rPr lang="en-US" baseline="0" dirty="0" err="1" smtClean="0"/>
              <a:t>pada</a:t>
            </a:r>
            <a:r>
              <a:rPr lang="en-US" baseline="0" dirty="0" smtClean="0"/>
              <a:t> </a:t>
            </a:r>
            <a:r>
              <a:rPr lang="en-US" baseline="0" dirty="0" err="1" smtClean="0"/>
              <a:t>mesin</a:t>
            </a:r>
            <a:r>
              <a:rPr lang="en-US" baseline="0" dirty="0" smtClean="0"/>
              <a:t> </a:t>
            </a:r>
            <a:r>
              <a:rPr lang="en-US" baseline="0" dirty="0" err="1" smtClean="0"/>
              <a:t>pencari</a:t>
            </a:r>
            <a:r>
              <a:rPr lang="en-US" baseline="0" dirty="0" smtClean="0"/>
              <a:t>. </a:t>
            </a:r>
            <a:r>
              <a:rPr lang="en-US" baseline="0" dirty="0" err="1" smtClean="0"/>
              <a:t>Bisa</a:t>
            </a:r>
            <a:r>
              <a:rPr lang="en-US" baseline="0" dirty="0" smtClean="0"/>
              <a:t> </a:t>
            </a:r>
            <a:r>
              <a:rPr lang="en-US" baseline="0" dirty="0" err="1" smtClean="0"/>
              <a:t>saja</a:t>
            </a:r>
            <a:r>
              <a:rPr lang="en-US" baseline="0" dirty="0" smtClean="0"/>
              <a:t> </a:t>
            </a:r>
            <a:r>
              <a:rPr lang="en-US" baseline="0" dirty="0" err="1" smtClean="0"/>
              <a:t>hasilnya</a:t>
            </a:r>
            <a:r>
              <a:rPr lang="en-US" baseline="0" dirty="0" smtClean="0"/>
              <a:t> </a:t>
            </a:r>
            <a:r>
              <a:rPr lang="en-US" baseline="0" dirty="0" err="1" smtClean="0"/>
              <a:t>sudah</a:t>
            </a:r>
            <a:r>
              <a:rPr lang="en-US" baseline="0" dirty="0" smtClean="0"/>
              <a:t> </a:t>
            </a:r>
            <a:r>
              <a:rPr lang="en-US" baseline="0" dirty="0" err="1" smtClean="0"/>
              <a:t>sesuai</a:t>
            </a:r>
            <a:r>
              <a:rPr lang="en-US" baseline="0" dirty="0" smtClean="0"/>
              <a:t> </a:t>
            </a:r>
            <a:r>
              <a:rPr lang="en-US" baseline="0" dirty="0" err="1" smtClean="0"/>
              <a:t>dengan</a:t>
            </a:r>
            <a:r>
              <a:rPr lang="en-US" baseline="0" dirty="0" smtClean="0"/>
              <a:t> </a:t>
            </a:r>
            <a:r>
              <a:rPr lang="en-US" baseline="0" dirty="0" err="1" smtClean="0"/>
              <a:t>kebutuhan</a:t>
            </a:r>
            <a:r>
              <a:rPr lang="en-US" baseline="0" dirty="0" smtClean="0"/>
              <a:t>, </a:t>
            </a:r>
            <a:r>
              <a:rPr lang="en-US" baseline="0" dirty="0" err="1" smtClean="0"/>
              <a:t>namun</a:t>
            </a:r>
            <a:r>
              <a:rPr lang="en-US" baseline="0" dirty="0" smtClean="0"/>
              <a:t> </a:t>
            </a:r>
            <a:r>
              <a:rPr lang="en-US" baseline="0" dirty="0" err="1" smtClean="0"/>
              <a:t>mungkin</a:t>
            </a:r>
            <a:r>
              <a:rPr lang="en-US" baseline="0" dirty="0" smtClean="0"/>
              <a:t> </a:t>
            </a:r>
            <a:r>
              <a:rPr lang="en-US" baseline="0" dirty="0" err="1" smtClean="0"/>
              <a:t>saja</a:t>
            </a:r>
            <a:r>
              <a:rPr lang="en-US" baseline="0" dirty="0" smtClean="0"/>
              <a:t> </a:t>
            </a:r>
            <a:r>
              <a:rPr lang="en-US" baseline="0" dirty="0" err="1" smtClean="0"/>
              <a:t>pencari</a:t>
            </a:r>
            <a:r>
              <a:rPr lang="en-US" baseline="0" dirty="0" smtClean="0"/>
              <a:t> </a:t>
            </a:r>
            <a:r>
              <a:rPr lang="en-US" baseline="0" dirty="0" err="1" smtClean="0"/>
              <a:t>informasi</a:t>
            </a:r>
            <a:r>
              <a:rPr lang="en-US" baseline="0" dirty="0" smtClean="0"/>
              <a:t> </a:t>
            </a:r>
            <a:r>
              <a:rPr lang="en-US" baseline="0" dirty="0" err="1" smtClean="0"/>
              <a:t>harus</a:t>
            </a:r>
            <a:r>
              <a:rPr lang="en-US" baseline="0" dirty="0" smtClean="0"/>
              <a:t> </a:t>
            </a:r>
            <a:r>
              <a:rPr lang="en-US" baseline="0" dirty="0" err="1" smtClean="0"/>
              <a:t>mengubah</a:t>
            </a:r>
            <a:r>
              <a:rPr lang="en-US" baseline="0" dirty="0" smtClean="0"/>
              <a:t> ‘keywords’ </a:t>
            </a:r>
            <a:r>
              <a:rPr lang="en-US" baseline="0" dirty="0" err="1" smtClean="0"/>
              <a:t>jika</a:t>
            </a:r>
            <a:r>
              <a:rPr lang="en-US" baseline="0" dirty="0" smtClean="0"/>
              <a:t> </a:t>
            </a:r>
            <a:r>
              <a:rPr lang="en-US" baseline="0" dirty="0" err="1" smtClean="0"/>
              <a:t>hasil</a:t>
            </a:r>
            <a:r>
              <a:rPr lang="en-US" baseline="0" dirty="0" smtClean="0"/>
              <a:t> </a:t>
            </a:r>
            <a:r>
              <a:rPr lang="en-US" baseline="0" dirty="0" err="1" smtClean="0"/>
              <a:t>pencarian</a:t>
            </a:r>
            <a:r>
              <a:rPr lang="en-US" baseline="0" dirty="0" smtClean="0"/>
              <a:t> </a:t>
            </a:r>
            <a:r>
              <a:rPr lang="en-US" baseline="0" dirty="0" err="1" smtClean="0"/>
              <a:t>informasi</a:t>
            </a:r>
            <a:r>
              <a:rPr lang="en-US" baseline="0" dirty="0" smtClean="0"/>
              <a:t> </a:t>
            </a:r>
            <a:r>
              <a:rPr lang="en-US" baseline="0" dirty="0" err="1" smtClean="0"/>
              <a:t>belum</a:t>
            </a:r>
            <a:r>
              <a:rPr lang="en-US" baseline="0" dirty="0" smtClean="0"/>
              <a:t> </a:t>
            </a:r>
            <a:r>
              <a:rPr lang="en-US" baseline="0" dirty="0" err="1" smtClean="0"/>
              <a:t>sesuai</a:t>
            </a:r>
            <a:r>
              <a:rPr lang="en-US" baseline="0" dirty="0" smtClean="0"/>
              <a:t> </a:t>
            </a:r>
            <a:r>
              <a:rPr lang="en-US" baseline="0" dirty="0" err="1" smtClean="0"/>
              <a:t>dan</a:t>
            </a:r>
            <a:r>
              <a:rPr lang="en-US" baseline="0" dirty="0" smtClean="0"/>
              <a:t> </a:t>
            </a:r>
            <a:r>
              <a:rPr lang="en-US" baseline="0" dirty="0" err="1" smtClean="0"/>
              <a:t>relevan</a:t>
            </a:r>
            <a:r>
              <a:rPr lang="en-US" baseline="0" dirty="0" smtClean="0"/>
              <a:t> </a:t>
            </a:r>
            <a:r>
              <a:rPr lang="en-US" baseline="0" dirty="0" err="1" smtClean="0"/>
              <a:t>terhadap</a:t>
            </a:r>
            <a:r>
              <a:rPr lang="en-US" baseline="0" dirty="0" smtClean="0"/>
              <a:t> </a:t>
            </a:r>
            <a:r>
              <a:rPr lang="en-US" baseline="0" dirty="0" err="1" smtClean="0"/>
              <a:t>kebutuhan</a:t>
            </a:r>
            <a:r>
              <a:rPr lang="en-US" baseline="0" dirty="0" smtClean="0"/>
              <a:t> </a:t>
            </a:r>
            <a:r>
              <a:rPr lang="en-US" baseline="0" dirty="0" err="1" smtClean="0"/>
              <a:t>informasinya</a:t>
            </a:r>
            <a:r>
              <a:rPr lang="en-US" baseline="0" dirty="0" smtClean="0"/>
              <a:t>.</a:t>
            </a:r>
            <a:endParaRPr lang="id-ID" dirty="0"/>
          </a:p>
        </p:txBody>
      </p:sp>
      <p:sp>
        <p:nvSpPr>
          <p:cNvPr id="4" name="Slide Number Placeholder 3"/>
          <p:cNvSpPr>
            <a:spLocks noGrp="1"/>
          </p:cNvSpPr>
          <p:nvPr>
            <p:ph type="sldNum" sz="quarter" idx="10"/>
          </p:nvPr>
        </p:nvSpPr>
        <p:spPr/>
        <p:txBody>
          <a:bodyPr/>
          <a:lstStyle/>
          <a:p>
            <a:fld id="{3FB48BAC-94A7-40FA-91F6-6C1389452A50}" type="slidenum">
              <a:rPr lang="en-US" smtClean="0"/>
              <a:t>29</a:t>
            </a:fld>
            <a:endParaRPr lang="en-US"/>
          </a:p>
        </p:txBody>
      </p:sp>
    </p:spTree>
    <p:extLst>
      <p:ext uri="{BB962C8B-B14F-4D97-AF65-F5344CB8AC3E}">
        <p14:creationId xmlns:p14="http://schemas.microsoft.com/office/powerpoint/2010/main" val="934775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3</a:t>
            </a:fld>
            <a:endParaRPr lang="en-US"/>
          </a:p>
        </p:txBody>
      </p:sp>
    </p:spTree>
    <p:extLst>
      <p:ext uri="{BB962C8B-B14F-4D97-AF65-F5344CB8AC3E}">
        <p14:creationId xmlns:p14="http://schemas.microsoft.com/office/powerpoint/2010/main" val="874903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30</a:t>
            </a:fld>
            <a:endParaRPr lang="en-US"/>
          </a:p>
        </p:txBody>
      </p:sp>
    </p:spTree>
    <p:extLst>
      <p:ext uri="{BB962C8B-B14F-4D97-AF65-F5344CB8AC3E}">
        <p14:creationId xmlns:p14="http://schemas.microsoft.com/office/powerpoint/2010/main" val="675809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31</a:t>
            </a:fld>
            <a:endParaRPr lang="en-US"/>
          </a:p>
        </p:txBody>
      </p:sp>
    </p:spTree>
    <p:extLst>
      <p:ext uri="{BB962C8B-B14F-4D97-AF65-F5344CB8AC3E}">
        <p14:creationId xmlns:p14="http://schemas.microsoft.com/office/powerpoint/2010/main" val="3957718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32</a:t>
            </a:fld>
            <a:endParaRPr lang="en-US"/>
          </a:p>
        </p:txBody>
      </p:sp>
    </p:spTree>
    <p:extLst>
      <p:ext uri="{BB962C8B-B14F-4D97-AF65-F5344CB8AC3E}">
        <p14:creationId xmlns:p14="http://schemas.microsoft.com/office/powerpoint/2010/main" val="7836400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33</a:t>
            </a:fld>
            <a:endParaRPr lang="en-US"/>
          </a:p>
        </p:txBody>
      </p:sp>
    </p:spTree>
    <p:extLst>
      <p:ext uri="{BB962C8B-B14F-4D97-AF65-F5344CB8AC3E}">
        <p14:creationId xmlns:p14="http://schemas.microsoft.com/office/powerpoint/2010/main" val="1086692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34</a:t>
            </a:fld>
            <a:endParaRPr lang="en-US"/>
          </a:p>
        </p:txBody>
      </p:sp>
    </p:spTree>
    <p:extLst>
      <p:ext uri="{BB962C8B-B14F-4D97-AF65-F5344CB8AC3E}">
        <p14:creationId xmlns:p14="http://schemas.microsoft.com/office/powerpoint/2010/main" val="3043759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35</a:t>
            </a:fld>
            <a:endParaRPr lang="en-US"/>
          </a:p>
        </p:txBody>
      </p:sp>
    </p:spTree>
    <p:extLst>
      <p:ext uri="{BB962C8B-B14F-4D97-AF65-F5344CB8AC3E}">
        <p14:creationId xmlns:p14="http://schemas.microsoft.com/office/powerpoint/2010/main" val="12790553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36</a:t>
            </a:fld>
            <a:endParaRPr lang="en-US"/>
          </a:p>
        </p:txBody>
      </p:sp>
    </p:spTree>
    <p:extLst>
      <p:ext uri="{BB962C8B-B14F-4D97-AF65-F5344CB8AC3E}">
        <p14:creationId xmlns:p14="http://schemas.microsoft.com/office/powerpoint/2010/main" val="2799010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37</a:t>
            </a:fld>
            <a:endParaRPr lang="en-US"/>
          </a:p>
        </p:txBody>
      </p:sp>
    </p:spTree>
    <p:extLst>
      <p:ext uri="{BB962C8B-B14F-4D97-AF65-F5344CB8AC3E}">
        <p14:creationId xmlns:p14="http://schemas.microsoft.com/office/powerpoint/2010/main" val="20518385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38</a:t>
            </a:fld>
            <a:endParaRPr lang="en-US"/>
          </a:p>
        </p:txBody>
      </p:sp>
    </p:spTree>
    <p:extLst>
      <p:ext uri="{BB962C8B-B14F-4D97-AF65-F5344CB8AC3E}">
        <p14:creationId xmlns:p14="http://schemas.microsoft.com/office/powerpoint/2010/main" val="9420522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39</a:t>
            </a:fld>
            <a:endParaRPr lang="en-US"/>
          </a:p>
        </p:txBody>
      </p:sp>
    </p:spTree>
    <p:extLst>
      <p:ext uri="{BB962C8B-B14F-4D97-AF65-F5344CB8AC3E}">
        <p14:creationId xmlns:p14="http://schemas.microsoft.com/office/powerpoint/2010/main" val="114039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4</a:t>
            </a:fld>
            <a:endParaRPr lang="en-US"/>
          </a:p>
        </p:txBody>
      </p:sp>
    </p:spTree>
    <p:extLst>
      <p:ext uri="{BB962C8B-B14F-4D97-AF65-F5344CB8AC3E}">
        <p14:creationId xmlns:p14="http://schemas.microsoft.com/office/powerpoint/2010/main" val="3352871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40</a:t>
            </a:fld>
            <a:endParaRPr lang="en-US"/>
          </a:p>
        </p:txBody>
      </p:sp>
    </p:spTree>
    <p:extLst>
      <p:ext uri="{BB962C8B-B14F-4D97-AF65-F5344CB8AC3E}">
        <p14:creationId xmlns:p14="http://schemas.microsoft.com/office/powerpoint/2010/main" val="35708099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41</a:t>
            </a:fld>
            <a:endParaRPr lang="en-US"/>
          </a:p>
        </p:txBody>
      </p:sp>
    </p:spTree>
    <p:extLst>
      <p:ext uri="{BB962C8B-B14F-4D97-AF65-F5344CB8AC3E}">
        <p14:creationId xmlns:p14="http://schemas.microsoft.com/office/powerpoint/2010/main" val="1318458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42</a:t>
            </a:fld>
            <a:endParaRPr lang="en-US"/>
          </a:p>
        </p:txBody>
      </p:sp>
    </p:spTree>
    <p:extLst>
      <p:ext uri="{BB962C8B-B14F-4D97-AF65-F5344CB8AC3E}">
        <p14:creationId xmlns:p14="http://schemas.microsoft.com/office/powerpoint/2010/main" val="2048105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43</a:t>
            </a:fld>
            <a:endParaRPr lang="en-US"/>
          </a:p>
        </p:txBody>
      </p:sp>
    </p:spTree>
    <p:extLst>
      <p:ext uri="{BB962C8B-B14F-4D97-AF65-F5344CB8AC3E}">
        <p14:creationId xmlns:p14="http://schemas.microsoft.com/office/powerpoint/2010/main" val="34565002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44</a:t>
            </a:fld>
            <a:endParaRPr lang="en-US"/>
          </a:p>
        </p:txBody>
      </p:sp>
    </p:spTree>
    <p:extLst>
      <p:ext uri="{BB962C8B-B14F-4D97-AF65-F5344CB8AC3E}">
        <p14:creationId xmlns:p14="http://schemas.microsoft.com/office/powerpoint/2010/main" val="13065779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45</a:t>
            </a:fld>
            <a:endParaRPr lang="en-US"/>
          </a:p>
        </p:txBody>
      </p:sp>
    </p:spTree>
    <p:extLst>
      <p:ext uri="{BB962C8B-B14F-4D97-AF65-F5344CB8AC3E}">
        <p14:creationId xmlns:p14="http://schemas.microsoft.com/office/powerpoint/2010/main" val="40377383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46</a:t>
            </a:fld>
            <a:endParaRPr lang="en-US"/>
          </a:p>
        </p:txBody>
      </p:sp>
    </p:spTree>
    <p:extLst>
      <p:ext uri="{BB962C8B-B14F-4D97-AF65-F5344CB8AC3E}">
        <p14:creationId xmlns:p14="http://schemas.microsoft.com/office/powerpoint/2010/main" val="21981591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47</a:t>
            </a:fld>
            <a:endParaRPr lang="en-US"/>
          </a:p>
        </p:txBody>
      </p:sp>
    </p:spTree>
    <p:extLst>
      <p:ext uri="{BB962C8B-B14F-4D97-AF65-F5344CB8AC3E}">
        <p14:creationId xmlns:p14="http://schemas.microsoft.com/office/powerpoint/2010/main" val="27895239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48</a:t>
            </a:fld>
            <a:endParaRPr lang="en-US"/>
          </a:p>
        </p:txBody>
      </p:sp>
    </p:spTree>
    <p:extLst>
      <p:ext uri="{BB962C8B-B14F-4D97-AF65-F5344CB8AC3E}">
        <p14:creationId xmlns:p14="http://schemas.microsoft.com/office/powerpoint/2010/main" val="32762509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49</a:t>
            </a:fld>
            <a:endParaRPr lang="en-US"/>
          </a:p>
        </p:txBody>
      </p:sp>
    </p:spTree>
    <p:extLst>
      <p:ext uri="{BB962C8B-B14F-4D97-AF65-F5344CB8AC3E}">
        <p14:creationId xmlns:p14="http://schemas.microsoft.com/office/powerpoint/2010/main" val="169622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5</a:t>
            </a:fld>
            <a:endParaRPr lang="en-US"/>
          </a:p>
        </p:txBody>
      </p:sp>
    </p:spTree>
    <p:extLst>
      <p:ext uri="{BB962C8B-B14F-4D97-AF65-F5344CB8AC3E}">
        <p14:creationId xmlns:p14="http://schemas.microsoft.com/office/powerpoint/2010/main" val="25671250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50</a:t>
            </a:fld>
            <a:endParaRPr lang="en-US"/>
          </a:p>
        </p:txBody>
      </p:sp>
    </p:spTree>
    <p:extLst>
      <p:ext uri="{BB962C8B-B14F-4D97-AF65-F5344CB8AC3E}">
        <p14:creationId xmlns:p14="http://schemas.microsoft.com/office/powerpoint/2010/main" val="7059234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51</a:t>
            </a:fld>
            <a:endParaRPr lang="en-US"/>
          </a:p>
        </p:txBody>
      </p:sp>
    </p:spTree>
    <p:extLst>
      <p:ext uri="{BB962C8B-B14F-4D97-AF65-F5344CB8AC3E}">
        <p14:creationId xmlns:p14="http://schemas.microsoft.com/office/powerpoint/2010/main" val="20943503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52</a:t>
            </a:fld>
            <a:endParaRPr lang="en-US"/>
          </a:p>
        </p:txBody>
      </p:sp>
    </p:spTree>
    <p:extLst>
      <p:ext uri="{BB962C8B-B14F-4D97-AF65-F5344CB8AC3E}">
        <p14:creationId xmlns:p14="http://schemas.microsoft.com/office/powerpoint/2010/main" val="10074311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53</a:t>
            </a:fld>
            <a:endParaRPr lang="en-US"/>
          </a:p>
        </p:txBody>
      </p:sp>
    </p:spTree>
    <p:extLst>
      <p:ext uri="{BB962C8B-B14F-4D97-AF65-F5344CB8AC3E}">
        <p14:creationId xmlns:p14="http://schemas.microsoft.com/office/powerpoint/2010/main" val="17226390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54</a:t>
            </a:fld>
            <a:endParaRPr lang="en-US"/>
          </a:p>
        </p:txBody>
      </p:sp>
    </p:spTree>
    <p:extLst>
      <p:ext uri="{BB962C8B-B14F-4D97-AF65-F5344CB8AC3E}">
        <p14:creationId xmlns:p14="http://schemas.microsoft.com/office/powerpoint/2010/main" val="906013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6</a:t>
            </a:fld>
            <a:endParaRPr lang="en-US"/>
          </a:p>
        </p:txBody>
      </p:sp>
    </p:spTree>
    <p:extLst>
      <p:ext uri="{BB962C8B-B14F-4D97-AF65-F5344CB8AC3E}">
        <p14:creationId xmlns:p14="http://schemas.microsoft.com/office/powerpoint/2010/main" val="2551112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7</a:t>
            </a:fld>
            <a:endParaRPr lang="en-US"/>
          </a:p>
        </p:txBody>
      </p:sp>
    </p:spTree>
    <p:extLst>
      <p:ext uri="{BB962C8B-B14F-4D97-AF65-F5344CB8AC3E}">
        <p14:creationId xmlns:p14="http://schemas.microsoft.com/office/powerpoint/2010/main" val="2663749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8</a:t>
            </a:fld>
            <a:endParaRPr lang="en-US"/>
          </a:p>
        </p:txBody>
      </p:sp>
    </p:spTree>
    <p:extLst>
      <p:ext uri="{BB962C8B-B14F-4D97-AF65-F5344CB8AC3E}">
        <p14:creationId xmlns:p14="http://schemas.microsoft.com/office/powerpoint/2010/main" val="4023831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78D5C-C3F8-4B8A-B13F-282DAC3BC8D5}" type="slidenum">
              <a:rPr lang="en-US" smtClean="0"/>
              <a:t>9</a:t>
            </a:fld>
            <a:endParaRPr lang="en-US"/>
          </a:p>
        </p:txBody>
      </p:sp>
    </p:spTree>
    <p:extLst>
      <p:ext uri="{BB962C8B-B14F-4D97-AF65-F5344CB8AC3E}">
        <p14:creationId xmlns:p14="http://schemas.microsoft.com/office/powerpoint/2010/main" val="422273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925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3225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10363200" cy="1143000"/>
          </a:xfrm>
        </p:spPr>
        <p:txBody>
          <a:bodyPr/>
          <a:lstStyle/>
          <a:p>
            <a:r>
              <a:rPr lang="en-US" smtClean="0"/>
              <a:t>Click to edit Master title style</a:t>
            </a:r>
            <a:endParaRPr lang="id-ID"/>
          </a:p>
        </p:txBody>
      </p:sp>
      <p:sp>
        <p:nvSpPr>
          <p:cNvPr id="3" name="Text Placeholder 2"/>
          <p:cNvSpPr>
            <a:spLocks noGrp="1"/>
          </p:cNvSpPr>
          <p:nvPr>
            <p:ph type="body" sz="half" idx="1"/>
          </p:nvPr>
        </p:nvSpPr>
        <p:spPr>
          <a:xfrm>
            <a:off x="914400" y="1828800"/>
            <a:ext cx="5080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lipArt Placeholder 3"/>
          <p:cNvSpPr>
            <a:spLocks noGrp="1"/>
          </p:cNvSpPr>
          <p:nvPr>
            <p:ph type="clipArt" sz="half" idx="2"/>
          </p:nvPr>
        </p:nvSpPr>
        <p:spPr>
          <a:xfrm>
            <a:off x="6197600" y="1828800"/>
            <a:ext cx="5080000" cy="4267200"/>
          </a:xfrm>
        </p:spPr>
        <p:txBody>
          <a:bodyPr/>
          <a:lstStyle/>
          <a:p>
            <a:endParaRPr lang="id-ID"/>
          </a:p>
        </p:txBody>
      </p:sp>
      <p:sp>
        <p:nvSpPr>
          <p:cNvPr id="5" name="Footer Placeholder 4"/>
          <p:cNvSpPr>
            <a:spLocks noGrp="1"/>
          </p:cNvSpPr>
          <p:nvPr>
            <p:ph type="ftr" sz="quarter" idx="10"/>
          </p:nvPr>
        </p:nvSpPr>
        <p:spPr>
          <a:xfrm>
            <a:off x="6096000" y="6400800"/>
            <a:ext cx="6096000" cy="457200"/>
          </a:xfrm>
        </p:spPr>
        <p:txBody>
          <a:bodyPr/>
          <a:lstStyle>
            <a:lvl1pPr>
              <a:defRPr/>
            </a:lvl1pPr>
          </a:lstStyle>
          <a:p>
            <a:r>
              <a:rPr lang="en-US"/>
              <a:t>Purdue University Writing Lab</a:t>
            </a:r>
          </a:p>
        </p:txBody>
      </p:sp>
    </p:spTree>
    <p:extLst>
      <p:ext uri="{BB962C8B-B14F-4D97-AF65-F5344CB8AC3E}">
        <p14:creationId xmlns:p14="http://schemas.microsoft.com/office/powerpoint/2010/main" val="4166297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10363200" cy="1143000"/>
          </a:xfrm>
        </p:spPr>
        <p:txBody>
          <a:bodyPr/>
          <a:lstStyle/>
          <a:p>
            <a:r>
              <a:rPr lang="en-US" smtClean="0"/>
              <a:t>Click to edit Master title style</a:t>
            </a:r>
            <a:endParaRPr lang="id-ID"/>
          </a:p>
        </p:txBody>
      </p:sp>
      <p:sp>
        <p:nvSpPr>
          <p:cNvPr id="3" name="ClipArt Placeholder 2"/>
          <p:cNvSpPr>
            <a:spLocks noGrp="1"/>
          </p:cNvSpPr>
          <p:nvPr>
            <p:ph type="clipArt" sz="half" idx="1"/>
          </p:nvPr>
        </p:nvSpPr>
        <p:spPr>
          <a:xfrm>
            <a:off x="914400" y="1828800"/>
            <a:ext cx="5080000" cy="4267200"/>
          </a:xfrm>
        </p:spPr>
        <p:txBody>
          <a:bodyPr/>
          <a:lstStyle/>
          <a:p>
            <a:endParaRPr lang="id-ID"/>
          </a:p>
        </p:txBody>
      </p:sp>
      <p:sp>
        <p:nvSpPr>
          <p:cNvPr id="4" name="Text Placeholder 3"/>
          <p:cNvSpPr>
            <a:spLocks noGrp="1"/>
          </p:cNvSpPr>
          <p:nvPr>
            <p:ph type="body" sz="half" idx="2"/>
          </p:nvPr>
        </p:nvSpPr>
        <p:spPr>
          <a:xfrm>
            <a:off x="6197600" y="1828800"/>
            <a:ext cx="5080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Footer Placeholder 4"/>
          <p:cNvSpPr>
            <a:spLocks noGrp="1"/>
          </p:cNvSpPr>
          <p:nvPr>
            <p:ph type="ftr" sz="quarter" idx="10"/>
          </p:nvPr>
        </p:nvSpPr>
        <p:spPr>
          <a:xfrm>
            <a:off x="6096000" y="6400800"/>
            <a:ext cx="6096000" cy="457200"/>
          </a:xfrm>
        </p:spPr>
        <p:txBody>
          <a:bodyPr/>
          <a:lstStyle>
            <a:lvl1pPr>
              <a:defRPr/>
            </a:lvl1pPr>
          </a:lstStyle>
          <a:p>
            <a:r>
              <a:rPr lang="en-US"/>
              <a:t>Purdue University Writing Lab</a:t>
            </a:r>
          </a:p>
        </p:txBody>
      </p:sp>
    </p:spTree>
    <p:extLst>
      <p:ext uri="{BB962C8B-B14F-4D97-AF65-F5344CB8AC3E}">
        <p14:creationId xmlns:p14="http://schemas.microsoft.com/office/powerpoint/2010/main" val="3658068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381000"/>
            <a:ext cx="103632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3" name="Footer Placeholder 2"/>
          <p:cNvSpPr>
            <a:spLocks noGrp="1"/>
          </p:cNvSpPr>
          <p:nvPr>
            <p:ph type="ftr" sz="quarter" idx="10"/>
          </p:nvPr>
        </p:nvSpPr>
        <p:spPr>
          <a:xfrm>
            <a:off x="6096000" y="6400800"/>
            <a:ext cx="6096000" cy="457200"/>
          </a:xfrm>
        </p:spPr>
        <p:txBody>
          <a:bodyPr/>
          <a:lstStyle>
            <a:lvl1pPr>
              <a:defRPr/>
            </a:lvl1pPr>
          </a:lstStyle>
          <a:p>
            <a:r>
              <a:rPr lang="en-US"/>
              <a:t>Purdue University Writing Lab</a:t>
            </a:r>
          </a:p>
        </p:txBody>
      </p:sp>
    </p:spTree>
    <p:extLst>
      <p:ext uri="{BB962C8B-B14F-4D97-AF65-F5344CB8AC3E}">
        <p14:creationId xmlns:p14="http://schemas.microsoft.com/office/powerpoint/2010/main" val="359134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854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82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815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0129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63723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t>11/10/2020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5134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smtClean="0"/>
              <a:t>11/10/2020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082815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14110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11/10/2020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43054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10.png"/><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1.e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2.w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29.xml.rels><?xml version="1.0" encoding="UTF-8" standalone="yes"?>
<Relationships xmlns="http://schemas.openxmlformats.org/package/2006/relationships"><Relationship Id="rId3" Type="http://schemas.openxmlformats.org/officeDocument/2006/relationships/hyperlink" Target="http://searchuserinterfaces.com/book/images/broder_search_process.png"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audio" Target="../media/audio2.wav"/></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www.starwars.com/seminars.html" TargetMode="External"/><Relationship Id="rId5" Type="http://schemas.openxmlformats.org/officeDocument/2006/relationships/hyperlink" Target="http://www.matisse.net/seminars.html" TargetMode="External"/><Relationship Id="rId4" Type="http://schemas.openxmlformats.org/officeDocument/2006/relationships/audio" Target="../media/audio2.wav"/></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3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audio" Target="../media/audio4.wav"/></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www.sciencedirect.com/" TargetMode="External"/><Relationship Id="rId3" Type="http://schemas.openxmlformats.org/officeDocument/2006/relationships/audio" Target="../media/audio1.wav"/><Relationship Id="rId7" Type="http://schemas.openxmlformats.org/officeDocument/2006/relationships/hyperlink" Target="http://dl.acm.or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ieeexplore.org/" TargetMode="External"/><Relationship Id="rId5" Type="http://schemas.openxmlformats.org/officeDocument/2006/relationships/hyperlink" Target="http://www.link.springer.com/" TargetMode="External"/><Relationship Id="rId4" Type="http://schemas.openxmlformats.org/officeDocument/2006/relationships/audio" Target="../media/audio2.wav"/></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ieeexplore.org/"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l.acm.org/"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hyperlink" Target="http://www.sciencedirect.com/"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greenlightdigital.com/assets/images/market-share-large.png"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projects.edtech.sandi.net/staffdev/tpss99/searching/sevensteps.htm."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D" dirty="0" err="1" smtClean="0"/>
              <a:t>Teknik</a:t>
            </a:r>
            <a:r>
              <a:rPr lang="en-ID" dirty="0" smtClean="0"/>
              <a:t> </a:t>
            </a:r>
            <a:r>
              <a:rPr lang="en-ID" dirty="0" err="1" smtClean="0"/>
              <a:t>pencarian</a:t>
            </a:r>
            <a:r>
              <a:rPr lang="en-ID" dirty="0" smtClean="0"/>
              <a:t> </a:t>
            </a:r>
            <a:r>
              <a:rPr lang="en-ID" dirty="0" err="1" smtClean="0"/>
              <a:t>informasi</a:t>
            </a:r>
            <a:endParaRPr lang="en-US" dirty="0"/>
          </a:p>
        </p:txBody>
      </p:sp>
      <p:sp>
        <p:nvSpPr>
          <p:cNvPr id="3" name="Subtitle 2"/>
          <p:cNvSpPr>
            <a:spLocks noGrp="1"/>
          </p:cNvSpPr>
          <p:nvPr>
            <p:ph type="subTitle" idx="1"/>
          </p:nvPr>
        </p:nvSpPr>
        <p:spPr/>
        <p:txBody>
          <a:bodyPr/>
          <a:lstStyle/>
          <a:p>
            <a:r>
              <a:rPr lang="en-ID" dirty="0" err="1" smtClean="0"/>
              <a:t>Pertemuan</a:t>
            </a:r>
            <a:r>
              <a:rPr lang="en-ID" dirty="0" smtClean="0"/>
              <a:t> 6 </a:t>
            </a:r>
            <a:r>
              <a:rPr lang="en-ID" dirty="0" err="1" smtClean="0"/>
              <a:t>dan</a:t>
            </a:r>
            <a:r>
              <a:rPr lang="en-ID" dirty="0" smtClean="0"/>
              <a:t> 7</a:t>
            </a:r>
          </a:p>
          <a:p>
            <a:r>
              <a:rPr lang="en-ID" dirty="0"/>
              <a:t>LITERASI TEKNOLOGI</a:t>
            </a:r>
            <a:endParaRPr lang="en-US" dirty="0"/>
          </a:p>
        </p:txBody>
      </p:sp>
    </p:spTree>
    <p:extLst>
      <p:ext uri="{BB962C8B-B14F-4D97-AF65-F5344CB8AC3E}">
        <p14:creationId xmlns:p14="http://schemas.microsoft.com/office/powerpoint/2010/main" val="2479882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288632" y="499533"/>
            <a:ext cx="8141367" cy="671541"/>
          </a:xfrm>
        </p:spPr>
        <p:txBody>
          <a:bodyPr>
            <a:normAutofit fontScale="90000"/>
          </a:bodyPr>
          <a:lstStyle/>
          <a:p>
            <a:pPr eaLnBrk="1" hangingPunct="1"/>
            <a:r>
              <a:rPr lang="en-GB" dirty="0" err="1" smtClean="0"/>
              <a:t>Tepat</a:t>
            </a:r>
            <a:r>
              <a:rPr lang="en-GB" dirty="0" smtClean="0"/>
              <a:t> </a:t>
            </a:r>
            <a:r>
              <a:rPr lang="en-GB" dirty="0" err="1" smtClean="0"/>
              <a:t>Waktu</a:t>
            </a:r>
            <a:endParaRPr lang="en-GB" dirty="0" smtClean="0"/>
          </a:p>
        </p:txBody>
      </p:sp>
      <p:sp>
        <p:nvSpPr>
          <p:cNvPr id="93187" name="Rectangle 3"/>
          <p:cNvSpPr>
            <a:spLocks noGrp="1" noChangeArrowheads="1"/>
          </p:cNvSpPr>
          <p:nvPr>
            <p:ph idx="1"/>
          </p:nvPr>
        </p:nvSpPr>
        <p:spPr>
          <a:xfrm>
            <a:off x="256674" y="1459832"/>
            <a:ext cx="9151695" cy="4274218"/>
          </a:xfrm>
        </p:spPr>
        <p:txBody>
          <a:bodyPr/>
          <a:lstStyle/>
          <a:p>
            <a:pPr eaLnBrk="1" hangingPunct="1">
              <a:lnSpc>
                <a:spcPct val="80000"/>
              </a:lnSpc>
            </a:pPr>
            <a:r>
              <a:rPr lang="en-ID" dirty="0" err="1" smtClean="0"/>
              <a:t>Informasi</a:t>
            </a:r>
            <a:r>
              <a:rPr lang="en-ID" dirty="0" smtClean="0"/>
              <a:t> yang </a:t>
            </a:r>
            <a:r>
              <a:rPr lang="en-ID" dirty="0" err="1" smtClean="0"/>
              <a:t>dibutuhkan</a:t>
            </a:r>
            <a:r>
              <a:rPr lang="en-ID" dirty="0" smtClean="0"/>
              <a:t> </a:t>
            </a:r>
            <a:r>
              <a:rPr lang="en-ID" dirty="0" err="1" smtClean="0"/>
              <a:t>oleh</a:t>
            </a:r>
            <a:r>
              <a:rPr lang="en-ID" dirty="0" smtClean="0"/>
              <a:t> </a:t>
            </a:r>
            <a:r>
              <a:rPr lang="en-ID" dirty="0" err="1" smtClean="0"/>
              <a:t>pengguna</a:t>
            </a:r>
            <a:r>
              <a:rPr lang="en-ID" dirty="0" smtClean="0"/>
              <a:t> </a:t>
            </a:r>
            <a:r>
              <a:rPr lang="en-ID" dirty="0" err="1" smtClean="0"/>
              <a:t>harus</a:t>
            </a:r>
            <a:r>
              <a:rPr lang="en-ID" dirty="0" smtClean="0"/>
              <a:t> </a:t>
            </a:r>
            <a:r>
              <a:rPr lang="en-ID" dirty="0" err="1" smtClean="0"/>
              <a:t>tepat</a:t>
            </a:r>
            <a:r>
              <a:rPr lang="en-ID" dirty="0" smtClean="0"/>
              <a:t> </a:t>
            </a:r>
            <a:r>
              <a:rPr lang="en-ID" dirty="0" err="1" smtClean="0"/>
              <a:t>waktu</a:t>
            </a:r>
            <a:r>
              <a:rPr lang="en-ID" dirty="0" smtClean="0"/>
              <a:t> </a:t>
            </a:r>
            <a:r>
              <a:rPr lang="en-ID" dirty="0" err="1" smtClean="0"/>
              <a:t>dan</a:t>
            </a:r>
            <a:r>
              <a:rPr lang="en-ID" dirty="0" smtClean="0"/>
              <a:t> </a:t>
            </a:r>
            <a:r>
              <a:rPr lang="en-ID" dirty="0" err="1" smtClean="0"/>
              <a:t>tidak</a:t>
            </a:r>
            <a:r>
              <a:rPr lang="en-ID" dirty="0" smtClean="0"/>
              <a:t> </a:t>
            </a:r>
            <a:r>
              <a:rPr lang="en-ID" dirty="0" err="1" smtClean="0"/>
              <a:t>boleh</a:t>
            </a:r>
            <a:r>
              <a:rPr lang="en-ID" dirty="0" smtClean="0"/>
              <a:t> </a:t>
            </a:r>
            <a:r>
              <a:rPr lang="en-ID" dirty="0" err="1" smtClean="0"/>
              <a:t>terlambat</a:t>
            </a:r>
            <a:r>
              <a:rPr lang="en-ID" dirty="0" smtClean="0"/>
              <a:t> </a:t>
            </a:r>
            <a:r>
              <a:rPr lang="en-ID" dirty="0" err="1" smtClean="0"/>
              <a:t>karena</a:t>
            </a:r>
            <a:r>
              <a:rPr lang="en-ID" dirty="0" smtClean="0"/>
              <a:t> </a:t>
            </a:r>
            <a:r>
              <a:rPr lang="en-ID" dirty="0" err="1" smtClean="0"/>
              <a:t>informasi</a:t>
            </a:r>
            <a:r>
              <a:rPr lang="en-ID" dirty="0" smtClean="0"/>
              <a:t> yang </a:t>
            </a:r>
            <a:r>
              <a:rPr lang="en-ID" dirty="0" err="1" smtClean="0"/>
              <a:t>sudah</a:t>
            </a:r>
            <a:r>
              <a:rPr lang="en-ID" dirty="0" smtClean="0"/>
              <a:t> lama </a:t>
            </a:r>
            <a:r>
              <a:rPr lang="en-ID" dirty="0" err="1" smtClean="0"/>
              <a:t>tidak</a:t>
            </a:r>
            <a:r>
              <a:rPr lang="en-ID" dirty="0" smtClean="0"/>
              <a:t> </a:t>
            </a:r>
            <a:r>
              <a:rPr lang="en-ID" dirty="0" err="1" smtClean="0"/>
              <a:t>memberikan</a:t>
            </a:r>
            <a:r>
              <a:rPr lang="en-ID" dirty="0" smtClean="0"/>
              <a:t> </a:t>
            </a:r>
            <a:r>
              <a:rPr lang="en-ID" dirty="0" err="1" smtClean="0"/>
              <a:t>informasi</a:t>
            </a:r>
            <a:r>
              <a:rPr lang="en-ID" dirty="0" smtClean="0"/>
              <a:t> yang </a:t>
            </a:r>
            <a:r>
              <a:rPr lang="en-ID" dirty="0" err="1" smtClean="0"/>
              <a:t>baik</a:t>
            </a:r>
            <a:r>
              <a:rPr lang="en-ID" dirty="0" smtClean="0"/>
              <a:t>. </a:t>
            </a:r>
            <a:r>
              <a:rPr lang="en-GB" dirty="0" smtClean="0"/>
              <a:t/>
            </a:r>
            <a:br>
              <a:rPr lang="en-GB" dirty="0" smtClean="0"/>
            </a:br>
            <a:endParaRPr lang="en-GB" dirty="0" smtClean="0"/>
          </a:p>
          <a:p>
            <a:pPr lvl="1">
              <a:lnSpc>
                <a:spcPct val="80000"/>
              </a:lnSpc>
            </a:pPr>
            <a:r>
              <a:rPr lang="id-ID" dirty="0"/>
              <a:t>Kapan terakhir registrasi? Apa syaratnya? </a:t>
            </a:r>
          </a:p>
          <a:p>
            <a:pPr lvl="1">
              <a:lnSpc>
                <a:spcPct val="80000"/>
              </a:lnSpc>
            </a:pPr>
            <a:r>
              <a:rPr lang="id-ID" dirty="0"/>
              <a:t>Apakah ada perubahan jadwal pengumpulan tugas dari Dosen?</a:t>
            </a:r>
          </a:p>
          <a:p>
            <a:pPr lvl="1" eaLnBrk="1" hangingPunct="1">
              <a:lnSpc>
                <a:spcPct val="80000"/>
              </a:lnSpc>
            </a:pPr>
            <a:r>
              <a:rPr lang="id-ID" dirty="0"/>
              <a:t>Apa artikel jurnal terbaru tentang topik yang dibahas Dosen?</a:t>
            </a:r>
            <a:r>
              <a:rPr lang="en-GB" dirty="0"/>
              <a:t/>
            </a:r>
            <a:br>
              <a:rPr lang="en-GB" dirty="0"/>
            </a:br>
            <a:endParaRPr lang="en-GB" dirty="0"/>
          </a:p>
          <a:p>
            <a:pPr eaLnBrk="1" hangingPunct="1">
              <a:lnSpc>
                <a:spcPct val="80000"/>
              </a:lnSpc>
            </a:pPr>
            <a:endParaRPr lang="en-GB" sz="3600" dirty="0"/>
          </a:p>
          <a:p>
            <a:pPr eaLnBrk="1" hangingPunct="1">
              <a:lnSpc>
                <a:spcPct val="80000"/>
              </a:lnSpc>
            </a:pPr>
            <a:endParaRPr lang="en-GB" sz="2200" dirty="0"/>
          </a:p>
        </p:txBody>
      </p:sp>
    </p:spTree>
    <p:extLst>
      <p:ext uri="{BB962C8B-B14F-4D97-AF65-F5344CB8AC3E}">
        <p14:creationId xmlns:p14="http://schemas.microsoft.com/office/powerpoint/2010/main" val="2265113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dissolve">
                                      <p:cBhvr>
                                        <p:cTn id="7" dur="10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dissolve">
                                      <p:cBhvr>
                                        <p:cTn id="12" dur="1000"/>
                                        <p:tgtEl>
                                          <p:spTgt spid="93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dissolve">
                                      <p:cBhvr>
                                        <p:cTn id="17" dur="1000"/>
                                        <p:tgtEl>
                                          <p:spTgt spid="93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3187">
                                            <p:txEl>
                                              <p:pRg st="3" end="3"/>
                                            </p:txEl>
                                          </p:spTgt>
                                        </p:tgtEl>
                                        <p:attrNameLst>
                                          <p:attrName>style.visibility</p:attrName>
                                        </p:attrNameLst>
                                      </p:cBhvr>
                                      <p:to>
                                        <p:strVal val="visible"/>
                                      </p:to>
                                    </p:set>
                                    <p:animEffect transition="in" filter="dissolve">
                                      <p:cBhvr>
                                        <p:cTn id="22" dur="1000"/>
                                        <p:tgtEl>
                                          <p:spTgt spid="93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ID" dirty="0" err="1" smtClean="0"/>
              <a:t>Efisien</a:t>
            </a:r>
            <a:r>
              <a:rPr lang="en-ID" dirty="0" smtClean="0"/>
              <a:t> </a:t>
            </a:r>
            <a:r>
              <a:rPr lang="en-ID" dirty="0" err="1" smtClean="0"/>
              <a:t>dan</a:t>
            </a:r>
            <a:r>
              <a:rPr lang="en-ID" dirty="0" smtClean="0"/>
              <a:t> </a:t>
            </a:r>
            <a:r>
              <a:rPr lang="id-ID" dirty="0" smtClean="0"/>
              <a:t>Lengkap</a:t>
            </a:r>
            <a:endParaRPr lang="en-GB" dirty="0" smtClean="0"/>
          </a:p>
        </p:txBody>
      </p:sp>
      <p:sp>
        <p:nvSpPr>
          <p:cNvPr id="100355" name="Rectangle 3"/>
          <p:cNvSpPr>
            <a:spLocks noGrp="1" noChangeArrowheads="1"/>
          </p:cNvSpPr>
          <p:nvPr>
            <p:ph idx="1"/>
          </p:nvPr>
        </p:nvSpPr>
        <p:spPr>
          <a:xfrm>
            <a:off x="1250038" y="3002786"/>
            <a:ext cx="6839991" cy="2801937"/>
          </a:xfrm>
        </p:spPr>
        <p:txBody>
          <a:bodyPr>
            <a:normAutofit/>
          </a:bodyPr>
          <a:lstStyle/>
          <a:p>
            <a:pPr lvl="1" eaLnBrk="1" hangingPunct="1">
              <a:lnSpc>
                <a:spcPct val="80000"/>
              </a:lnSpc>
            </a:pPr>
            <a:r>
              <a:rPr lang="id-ID" sz="2000" dirty="0"/>
              <a:t>Peta jalur selatan jawa minggu lalu kosong, semua pada lewat jalur selatan, akhirnya jalur selatan macet.</a:t>
            </a:r>
          </a:p>
          <a:p>
            <a:pPr lvl="1" eaLnBrk="1" hangingPunct="1">
              <a:lnSpc>
                <a:spcPct val="80000"/>
              </a:lnSpc>
            </a:pPr>
            <a:endParaRPr lang="id-ID" sz="2000" dirty="0"/>
          </a:p>
          <a:p>
            <a:pPr lvl="1" eaLnBrk="1" hangingPunct="1">
              <a:lnSpc>
                <a:spcPct val="80000"/>
              </a:lnSpc>
            </a:pPr>
            <a:r>
              <a:rPr lang="id-ID" sz="2000" dirty="0"/>
              <a:t>Data penjualan dua triwulan, tidak memberikan gambaran lengkap kinerja bisnis tahunan.</a:t>
            </a:r>
            <a:endParaRPr lang="en-GB" sz="2000" dirty="0"/>
          </a:p>
          <a:p>
            <a:pPr lvl="1" eaLnBrk="1" hangingPunct="1">
              <a:lnSpc>
                <a:spcPct val="80000"/>
              </a:lnSpc>
            </a:pPr>
            <a:endParaRPr lang="en-GB" sz="2000" dirty="0"/>
          </a:p>
          <a:p>
            <a:pPr lvl="1" eaLnBrk="1" hangingPunct="1">
              <a:lnSpc>
                <a:spcPct val="80000"/>
              </a:lnSpc>
            </a:pPr>
            <a:r>
              <a:rPr lang="id-ID" sz="2000" dirty="0"/>
              <a:t>Gagal melihat dukungan luas masyarakat Turki terhadap Presiden Erdogan, membuat kudeta gagal.</a:t>
            </a:r>
            <a:endParaRPr lang="en-GB" sz="2000" dirty="0"/>
          </a:p>
          <a:p>
            <a:pPr lvl="1" eaLnBrk="1" hangingPunct="1">
              <a:lnSpc>
                <a:spcPct val="80000"/>
              </a:lnSpc>
            </a:pPr>
            <a:endParaRPr lang="en-GB" sz="2000" dirty="0"/>
          </a:p>
        </p:txBody>
      </p:sp>
      <p:sp>
        <p:nvSpPr>
          <p:cNvPr id="100359" name="Rectangle 7"/>
          <p:cNvSpPr>
            <a:spLocks noChangeArrowheads="1"/>
          </p:cNvSpPr>
          <p:nvPr/>
        </p:nvSpPr>
        <p:spPr bwMode="auto">
          <a:xfrm>
            <a:off x="2424114" y="1844678"/>
            <a:ext cx="7632700" cy="61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bg2"/>
              </a:buClr>
              <a:buSzPct val="70000"/>
              <a:buFont typeface="Wingdings" pitchFamily="2" charset="2"/>
              <a:buChar char="l"/>
            </a:pPr>
            <a:r>
              <a:rPr lang="id-ID" sz="2200" dirty="0"/>
              <a:t>Informasi yang tidak/kurang lengkap dapat membuat keputusan keliru</a:t>
            </a:r>
            <a:r>
              <a:rPr lang="id-ID" sz="2200" dirty="0" smtClean="0"/>
              <a:t>.</a:t>
            </a:r>
            <a:r>
              <a:rPr lang="en-ID" sz="2200" dirty="0" smtClean="0"/>
              <a:t> Serta </a:t>
            </a:r>
            <a:r>
              <a:rPr lang="en-ID" sz="2200" dirty="0" err="1" smtClean="0"/>
              <a:t>dijadikan</a:t>
            </a:r>
            <a:r>
              <a:rPr lang="en-ID" sz="2200" dirty="0" smtClean="0"/>
              <a:t> </a:t>
            </a:r>
            <a:r>
              <a:rPr lang="en-ID" sz="2200" dirty="0" err="1" smtClean="0"/>
              <a:t>untuk</a:t>
            </a:r>
            <a:r>
              <a:rPr lang="en-ID" sz="2200" dirty="0" smtClean="0"/>
              <a:t> </a:t>
            </a:r>
            <a:r>
              <a:rPr lang="en-ID" sz="2200" dirty="0" err="1" smtClean="0"/>
              <a:t>pengambilan</a:t>
            </a:r>
            <a:r>
              <a:rPr lang="en-ID" sz="2200" dirty="0" smtClean="0"/>
              <a:t> </a:t>
            </a:r>
            <a:r>
              <a:rPr lang="en-ID" sz="2200" dirty="0" err="1" smtClean="0"/>
              <a:t>keputusan</a:t>
            </a:r>
            <a:endParaRPr lang="en-GB" sz="2200" dirty="0"/>
          </a:p>
          <a:p>
            <a:pPr marL="342900" indent="-342900">
              <a:lnSpc>
                <a:spcPct val="80000"/>
              </a:lnSpc>
              <a:spcBef>
                <a:spcPct val="20000"/>
              </a:spcBef>
              <a:buClr>
                <a:schemeClr val="bg2"/>
              </a:buClr>
              <a:buSzPct val="70000"/>
              <a:buFont typeface="Wingdings" pitchFamily="2" charset="2"/>
              <a:buChar char="l"/>
            </a:pPr>
            <a:endParaRPr lang="en-GB" sz="2200" dirty="0"/>
          </a:p>
          <a:p>
            <a:pPr marL="742950" lvl="1" indent="-285750">
              <a:lnSpc>
                <a:spcPct val="80000"/>
              </a:lnSpc>
              <a:spcBef>
                <a:spcPct val="20000"/>
              </a:spcBef>
              <a:buClr>
                <a:schemeClr val="accent1"/>
              </a:buClr>
              <a:buSzPct val="150000"/>
              <a:buFontTx/>
              <a:buChar char="•"/>
            </a:pPr>
            <a:endParaRPr lang="en-GB" sz="1700" dirty="0"/>
          </a:p>
        </p:txBody>
      </p:sp>
    </p:spTree>
    <p:extLst>
      <p:ext uri="{BB962C8B-B14F-4D97-AF65-F5344CB8AC3E}">
        <p14:creationId xmlns:p14="http://schemas.microsoft.com/office/powerpoint/2010/main" val="2681943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0359">
                                            <p:txEl>
                                              <p:pRg st="0" end="0"/>
                                            </p:txEl>
                                          </p:spTgt>
                                        </p:tgtEl>
                                        <p:attrNameLst>
                                          <p:attrName>style.visibility</p:attrName>
                                        </p:attrNameLst>
                                      </p:cBhvr>
                                      <p:to>
                                        <p:strVal val="visible"/>
                                      </p:to>
                                    </p:set>
                                    <p:anim calcmode="lin" valueType="num">
                                      <p:cBhvr additive="base">
                                        <p:cTn id="7" dur="1000" fill="hold"/>
                                        <p:tgtEl>
                                          <p:spTgt spid="10035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03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animEffect transition="in" filter="dissolve">
                                      <p:cBhvr>
                                        <p:cTn id="13" dur="1000"/>
                                        <p:tgtEl>
                                          <p:spTgt spid="1003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00355">
                                            <p:txEl>
                                              <p:pRg st="0" end="0"/>
                                            </p:txEl>
                                          </p:spTgt>
                                        </p:tgtEl>
                                        <p:attrNameLst>
                                          <p:attrName>style.visibility</p:attrName>
                                        </p:attrNameLst>
                                      </p:cBhvr>
                                      <p:to>
                                        <p:strVal val="visible"/>
                                      </p:to>
                                    </p:set>
                                    <p:animEffect transition="in" filter="dissolve">
                                      <p:cBhvr>
                                        <p:cTn id="18" dur="1000"/>
                                        <p:tgtEl>
                                          <p:spTgt spid="10035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00355">
                                            <p:txEl>
                                              <p:pRg st="4" end="4"/>
                                            </p:txEl>
                                          </p:spTgt>
                                        </p:tgtEl>
                                        <p:attrNameLst>
                                          <p:attrName>style.visibility</p:attrName>
                                        </p:attrNameLst>
                                      </p:cBhvr>
                                      <p:to>
                                        <p:strVal val="visible"/>
                                      </p:to>
                                    </p:set>
                                    <p:animEffect transition="in" filter="dissolve">
                                      <p:cBhvr>
                                        <p:cTn id="23" dur="1000"/>
                                        <p:tgtEl>
                                          <p:spTgt spid="100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id-ID" dirty="0" smtClean="0"/>
              <a:t>Dapat dihandalkan</a:t>
            </a:r>
            <a:r>
              <a:rPr lang="en-ID" dirty="0" smtClean="0"/>
              <a:t>/</a:t>
            </a:r>
            <a:r>
              <a:rPr lang="en-ID" dirty="0" err="1" smtClean="0"/>
              <a:t>dipercaya</a:t>
            </a:r>
            <a:endParaRPr lang="en-GB" dirty="0" smtClean="0"/>
          </a:p>
        </p:txBody>
      </p:sp>
      <p:sp>
        <p:nvSpPr>
          <p:cNvPr id="107523" name="Rectangle 3"/>
          <p:cNvSpPr>
            <a:spLocks noGrp="1" noChangeArrowheads="1"/>
          </p:cNvSpPr>
          <p:nvPr>
            <p:ph idx="1"/>
          </p:nvPr>
        </p:nvSpPr>
        <p:spPr>
          <a:xfrm>
            <a:off x="657224" y="2116329"/>
            <a:ext cx="7842250" cy="803275"/>
          </a:xfrm>
        </p:spPr>
        <p:txBody>
          <a:bodyPr>
            <a:normAutofit lnSpcReduction="10000"/>
          </a:bodyPr>
          <a:lstStyle/>
          <a:p>
            <a:pPr eaLnBrk="1" hangingPunct="1">
              <a:lnSpc>
                <a:spcPct val="80000"/>
              </a:lnSpc>
            </a:pPr>
            <a:r>
              <a:rPr lang="en-GB" sz="2100" dirty="0" err="1" smtClean="0"/>
              <a:t>Informasi</a:t>
            </a:r>
            <a:r>
              <a:rPr lang="en-GB" sz="2100" dirty="0" smtClean="0"/>
              <a:t> yang </a:t>
            </a:r>
            <a:r>
              <a:rPr lang="en-GB" sz="2100" dirty="0" err="1" smtClean="0"/>
              <a:t>didaptkan</a:t>
            </a:r>
            <a:r>
              <a:rPr lang="en-GB" sz="2100" dirty="0" smtClean="0"/>
              <a:t> </a:t>
            </a:r>
            <a:r>
              <a:rPr lang="en-GB" sz="2100" dirty="0" err="1" smtClean="0"/>
              <a:t>oleh</a:t>
            </a:r>
            <a:r>
              <a:rPr lang="en-GB" sz="2100" dirty="0" smtClean="0"/>
              <a:t> </a:t>
            </a:r>
            <a:r>
              <a:rPr lang="en-GB" sz="2100" dirty="0" err="1" smtClean="0"/>
              <a:t>pemakai</a:t>
            </a:r>
            <a:r>
              <a:rPr lang="en-GB" sz="2100" dirty="0" smtClean="0"/>
              <a:t> </a:t>
            </a:r>
            <a:r>
              <a:rPr lang="en-GB" sz="2100" dirty="0" err="1" smtClean="0"/>
              <a:t>harus</a:t>
            </a:r>
            <a:r>
              <a:rPr lang="en-GB" sz="2100" dirty="0" smtClean="0"/>
              <a:t> </a:t>
            </a:r>
            <a:r>
              <a:rPr lang="en-GB" sz="2100" dirty="0" err="1" smtClean="0"/>
              <a:t>dipercaya</a:t>
            </a:r>
            <a:r>
              <a:rPr lang="en-GB" sz="2100" dirty="0" smtClean="0"/>
              <a:t>, </a:t>
            </a:r>
            <a:r>
              <a:rPr lang="en-GB" sz="2100" dirty="0" err="1" smtClean="0"/>
              <a:t>untuk</a:t>
            </a:r>
            <a:r>
              <a:rPr lang="en-GB" sz="2100" dirty="0" smtClean="0"/>
              <a:t> </a:t>
            </a:r>
            <a:r>
              <a:rPr lang="en-GB" sz="2100" dirty="0" err="1" smtClean="0"/>
              <a:t>menentukan</a:t>
            </a:r>
            <a:r>
              <a:rPr lang="en-GB" sz="2100" dirty="0" smtClean="0"/>
              <a:t> </a:t>
            </a:r>
            <a:r>
              <a:rPr lang="en-GB" sz="2100" dirty="0" err="1" smtClean="0"/>
              <a:t>terhadap</a:t>
            </a:r>
            <a:r>
              <a:rPr lang="en-GB" sz="2100" dirty="0" smtClean="0"/>
              <a:t> </a:t>
            </a:r>
            <a:r>
              <a:rPr lang="en-GB" sz="2100" dirty="0" err="1" smtClean="0"/>
              <a:t>kualitas</a:t>
            </a:r>
            <a:r>
              <a:rPr lang="en-GB" sz="2100" dirty="0" smtClean="0"/>
              <a:t> </a:t>
            </a:r>
            <a:r>
              <a:rPr lang="en-GB" sz="2100" dirty="0" err="1" smtClean="0"/>
              <a:t>informasi</a:t>
            </a:r>
            <a:r>
              <a:rPr lang="en-GB" sz="2100" dirty="0" smtClean="0"/>
              <a:t> </a:t>
            </a:r>
            <a:r>
              <a:rPr lang="en-GB" sz="2100" dirty="0" err="1" smtClean="0"/>
              <a:t>serta</a:t>
            </a:r>
            <a:r>
              <a:rPr lang="en-GB" sz="2100" dirty="0" smtClean="0"/>
              <a:t> </a:t>
            </a:r>
            <a:r>
              <a:rPr lang="en-GB" sz="2100" dirty="0" err="1" smtClean="0"/>
              <a:t>dalam</a:t>
            </a:r>
            <a:r>
              <a:rPr lang="en-GB" sz="2100" dirty="0" smtClean="0"/>
              <a:t> </a:t>
            </a:r>
            <a:r>
              <a:rPr lang="en-GB" sz="2100" dirty="0" err="1" smtClean="0"/>
              <a:t>hal</a:t>
            </a:r>
            <a:r>
              <a:rPr lang="en-GB" sz="2100" dirty="0" smtClean="0"/>
              <a:t> </a:t>
            </a:r>
            <a:r>
              <a:rPr lang="en-GB" sz="2100" dirty="0" err="1" smtClean="0"/>
              <a:t>pengambilan</a:t>
            </a:r>
            <a:r>
              <a:rPr lang="en-GB" sz="2100" dirty="0" smtClean="0"/>
              <a:t> </a:t>
            </a:r>
            <a:r>
              <a:rPr lang="en-GB" sz="2100" dirty="0" err="1" smtClean="0"/>
              <a:t>keputusan</a:t>
            </a:r>
            <a:endParaRPr lang="en-GB" sz="2100" dirty="0"/>
          </a:p>
        </p:txBody>
      </p:sp>
      <p:sp>
        <p:nvSpPr>
          <p:cNvPr id="107525" name="Rectangle 5"/>
          <p:cNvSpPr>
            <a:spLocks noChangeArrowheads="1"/>
          </p:cNvSpPr>
          <p:nvPr/>
        </p:nvSpPr>
        <p:spPr bwMode="auto">
          <a:xfrm>
            <a:off x="1259427" y="3857292"/>
            <a:ext cx="3743325"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Clr>
                <a:schemeClr val="accent1"/>
              </a:buClr>
              <a:buSzPct val="150000"/>
              <a:buFontTx/>
              <a:buChar char="•"/>
            </a:pPr>
            <a:r>
              <a:rPr lang="id-ID" dirty="0"/>
              <a:t>Detik.com, Kompas, dll dapat dihandalkan</a:t>
            </a:r>
            <a:endParaRPr lang="en-GB" dirty="0"/>
          </a:p>
          <a:p>
            <a:pPr marL="742950" lvl="1" indent="-285750">
              <a:spcBef>
                <a:spcPct val="20000"/>
              </a:spcBef>
              <a:buClr>
                <a:schemeClr val="accent1"/>
              </a:buClr>
              <a:buSzPct val="150000"/>
              <a:buFontTx/>
              <a:buChar char="•"/>
            </a:pPr>
            <a:endParaRPr lang="en-GB" dirty="0"/>
          </a:p>
          <a:p>
            <a:pPr marL="742950" lvl="1" indent="-285750">
              <a:spcBef>
                <a:spcPct val="20000"/>
              </a:spcBef>
              <a:buClr>
                <a:schemeClr val="accent1"/>
              </a:buClr>
              <a:buSzPct val="150000"/>
              <a:buFontTx/>
              <a:buChar char="•"/>
            </a:pP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0430" y="2919604"/>
            <a:ext cx="4864467" cy="304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2947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 calcmode="lin" valueType="num">
                                      <p:cBhvr additive="base">
                                        <p:cTn id="7" dur="1000" fill="hold"/>
                                        <p:tgtEl>
                                          <p:spTgt spid="10752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75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7525">
                                            <p:txEl>
                                              <p:pRg st="0" end="0"/>
                                            </p:txEl>
                                          </p:spTgt>
                                        </p:tgtEl>
                                        <p:attrNameLst>
                                          <p:attrName>style.visibility</p:attrName>
                                        </p:attrNameLst>
                                      </p:cBhvr>
                                      <p:to>
                                        <p:strVal val="visible"/>
                                      </p:to>
                                    </p:set>
                                    <p:anim calcmode="lin" valueType="num">
                                      <p:cBhvr additive="base">
                                        <p:cTn id="13" dur="1000" fill="hold"/>
                                        <p:tgtEl>
                                          <p:spTgt spid="107525">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75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id-ID" smtClean="0"/>
              <a:t>Tersaji baik</a:t>
            </a:r>
            <a:endParaRPr lang="en-GB" smtClean="0"/>
          </a:p>
        </p:txBody>
      </p:sp>
      <p:sp>
        <p:nvSpPr>
          <p:cNvPr id="105475" name="Rectangle 3"/>
          <p:cNvSpPr>
            <a:spLocks noGrp="1" noChangeArrowheads="1"/>
          </p:cNvSpPr>
          <p:nvPr>
            <p:ph idx="1"/>
          </p:nvPr>
        </p:nvSpPr>
        <p:spPr>
          <a:xfrm>
            <a:off x="2286000" y="1905000"/>
            <a:ext cx="6618312" cy="4038600"/>
          </a:xfrm>
        </p:spPr>
        <p:txBody>
          <a:bodyPr/>
          <a:lstStyle/>
          <a:p>
            <a:pPr eaLnBrk="1" hangingPunct="1">
              <a:lnSpc>
                <a:spcPct val="90000"/>
              </a:lnSpc>
            </a:pPr>
            <a:r>
              <a:rPr lang="en-GB"/>
              <a:t>Informa</a:t>
            </a:r>
            <a:r>
              <a:rPr lang="id-ID"/>
              <a:t>si  disajikan dalam format yang mudah dipahami pembaca</a:t>
            </a:r>
            <a:endParaRPr lang="en-GB"/>
          </a:p>
          <a:p>
            <a:pPr lvl="1" eaLnBrk="1" hangingPunct="1">
              <a:lnSpc>
                <a:spcPct val="90000"/>
              </a:lnSpc>
            </a:pPr>
            <a:r>
              <a:rPr lang="id-ID" sz="2000"/>
              <a:t>Pembuat keputusan butuh informasi yang mudah dipahami</a:t>
            </a:r>
            <a:r>
              <a:rPr lang="en-GB" sz="2000"/>
              <a:t> </a:t>
            </a:r>
          </a:p>
          <a:p>
            <a:pPr lvl="1" eaLnBrk="1" hangingPunct="1">
              <a:lnSpc>
                <a:spcPct val="90000"/>
              </a:lnSpc>
            </a:pPr>
            <a:r>
              <a:rPr lang="id-ID" sz="2000"/>
              <a:t>Cari gambar pengganti kata-kata yang banyak</a:t>
            </a:r>
            <a:endParaRPr lang="en-GB" sz="2000"/>
          </a:p>
          <a:p>
            <a:pPr lvl="1" eaLnBrk="1" hangingPunct="1">
              <a:lnSpc>
                <a:spcPct val="90000"/>
              </a:lnSpc>
            </a:pPr>
            <a:r>
              <a:rPr lang="id-ID" sz="2000"/>
              <a:t>Sebagian gambar sebagian kata-kata</a:t>
            </a:r>
            <a:endParaRPr lang="en-GB" sz="2000"/>
          </a:p>
        </p:txBody>
      </p:sp>
    </p:spTree>
    <p:extLst>
      <p:ext uri="{BB962C8B-B14F-4D97-AF65-F5344CB8AC3E}">
        <p14:creationId xmlns:p14="http://schemas.microsoft.com/office/powerpoint/2010/main" val="4025130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1000" fill="hold"/>
                                        <p:tgtEl>
                                          <p:spTgt spid="10547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5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5475">
                                            <p:txEl>
                                              <p:pRg st="1" end="1"/>
                                            </p:txEl>
                                          </p:spTgt>
                                        </p:tgtEl>
                                        <p:attrNameLst>
                                          <p:attrName>style.visibility</p:attrName>
                                        </p:attrNameLst>
                                      </p:cBhvr>
                                      <p:to>
                                        <p:strVal val="visible"/>
                                      </p:to>
                                    </p:set>
                                    <p:anim calcmode="lin" valueType="num">
                                      <p:cBhvr additive="base">
                                        <p:cTn id="13" dur="1000" fill="hold"/>
                                        <p:tgtEl>
                                          <p:spTgt spid="10547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5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5475">
                                            <p:txEl>
                                              <p:pRg st="2" end="2"/>
                                            </p:txEl>
                                          </p:spTgt>
                                        </p:tgtEl>
                                        <p:attrNameLst>
                                          <p:attrName>style.visibility</p:attrName>
                                        </p:attrNameLst>
                                      </p:cBhvr>
                                      <p:to>
                                        <p:strVal val="visible"/>
                                      </p:to>
                                    </p:set>
                                    <p:anim calcmode="lin" valueType="num">
                                      <p:cBhvr additive="base">
                                        <p:cTn id="19" dur="1000" fill="hold"/>
                                        <p:tgtEl>
                                          <p:spTgt spid="105475">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05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5475">
                                            <p:txEl>
                                              <p:pRg st="3" end="3"/>
                                            </p:txEl>
                                          </p:spTgt>
                                        </p:tgtEl>
                                        <p:attrNameLst>
                                          <p:attrName>style.visibility</p:attrName>
                                        </p:attrNameLst>
                                      </p:cBhvr>
                                      <p:to>
                                        <p:strVal val="visible"/>
                                      </p:to>
                                    </p:set>
                                    <p:anim calcmode="lin" valueType="num">
                                      <p:cBhvr additive="base">
                                        <p:cTn id="25" dur="1000" fill="hold"/>
                                        <p:tgtEl>
                                          <p:spTgt spid="105475">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054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id-ID" smtClean="0"/>
              <a:t>Perlu usaha untuk mendapat </a:t>
            </a:r>
            <a:br>
              <a:rPr lang="id-ID" smtClean="0"/>
            </a:br>
            <a:r>
              <a:rPr lang="id-ID" smtClean="0"/>
              <a:t>informasi yang bermutu</a:t>
            </a:r>
            <a:endParaRPr lang="en-GB" smtClean="0"/>
          </a:p>
        </p:txBody>
      </p:sp>
      <p:sp>
        <p:nvSpPr>
          <p:cNvPr id="108547" name="Rectangle 3"/>
          <p:cNvSpPr>
            <a:spLocks noGrp="1" noChangeArrowheads="1"/>
          </p:cNvSpPr>
          <p:nvPr>
            <p:ph idx="1"/>
          </p:nvPr>
        </p:nvSpPr>
        <p:spPr>
          <a:xfrm>
            <a:off x="2286000" y="1905000"/>
            <a:ext cx="7696200" cy="4260850"/>
          </a:xfrm>
        </p:spPr>
        <p:txBody>
          <a:bodyPr>
            <a:normAutofit/>
          </a:bodyPr>
          <a:lstStyle/>
          <a:p>
            <a:pPr eaLnBrk="1" hangingPunct="1">
              <a:lnSpc>
                <a:spcPct val="80000"/>
              </a:lnSpc>
            </a:pPr>
            <a:r>
              <a:rPr lang="id-ID" sz="2800">
                <a:solidFill>
                  <a:schemeClr val="tx2"/>
                </a:solidFill>
              </a:rPr>
              <a:t>Usaha untuk mengumpulkan</a:t>
            </a:r>
            <a:endParaRPr lang="en-GB" sz="2800">
              <a:solidFill>
                <a:schemeClr val="tx2"/>
              </a:solidFill>
            </a:endParaRPr>
          </a:p>
          <a:p>
            <a:pPr eaLnBrk="1" hangingPunct="1">
              <a:lnSpc>
                <a:spcPct val="80000"/>
              </a:lnSpc>
            </a:pPr>
            <a:r>
              <a:rPr lang="id-ID" sz="2800">
                <a:solidFill>
                  <a:schemeClr val="tx2"/>
                </a:solidFill>
              </a:rPr>
              <a:t>Usaha untuk menyimpan</a:t>
            </a:r>
          </a:p>
          <a:p>
            <a:pPr eaLnBrk="1" hangingPunct="1">
              <a:lnSpc>
                <a:spcPct val="80000"/>
              </a:lnSpc>
            </a:pPr>
            <a:r>
              <a:rPr lang="id-ID" sz="2800">
                <a:solidFill>
                  <a:schemeClr val="tx2"/>
                </a:solidFill>
              </a:rPr>
              <a:t>Usaha untuk mengolah</a:t>
            </a:r>
          </a:p>
          <a:p>
            <a:pPr eaLnBrk="1" hangingPunct="1">
              <a:lnSpc>
                <a:spcPct val="80000"/>
              </a:lnSpc>
            </a:pPr>
            <a:r>
              <a:rPr lang="id-ID" sz="2800">
                <a:solidFill>
                  <a:schemeClr val="tx2"/>
                </a:solidFill>
              </a:rPr>
              <a:t>Usaha untuk merawat</a:t>
            </a:r>
            <a:endParaRPr lang="en-GB" sz="2800">
              <a:solidFill>
                <a:schemeClr val="tx2"/>
              </a:solidFill>
            </a:endParaRPr>
          </a:p>
        </p:txBody>
      </p:sp>
    </p:spTree>
    <p:extLst>
      <p:ext uri="{BB962C8B-B14F-4D97-AF65-F5344CB8AC3E}">
        <p14:creationId xmlns:p14="http://schemas.microsoft.com/office/powerpoint/2010/main" val="76104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dissolve">
                                      <p:cBhvr>
                                        <p:cTn id="7" dur="1000"/>
                                        <p:tgtEl>
                                          <p:spTgt spid="108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8547">
                                            <p:txEl>
                                              <p:pRg st="1" end="1"/>
                                            </p:txEl>
                                          </p:spTgt>
                                        </p:tgtEl>
                                        <p:attrNameLst>
                                          <p:attrName>style.visibility</p:attrName>
                                        </p:attrNameLst>
                                      </p:cBhvr>
                                      <p:to>
                                        <p:strVal val="visible"/>
                                      </p:to>
                                    </p:set>
                                    <p:animEffect transition="in" filter="dissolve">
                                      <p:cBhvr>
                                        <p:cTn id="12" dur="1000"/>
                                        <p:tgtEl>
                                          <p:spTgt spid="108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8547">
                                            <p:txEl>
                                              <p:pRg st="2" end="2"/>
                                            </p:txEl>
                                          </p:spTgt>
                                        </p:tgtEl>
                                        <p:attrNameLst>
                                          <p:attrName>style.visibility</p:attrName>
                                        </p:attrNameLst>
                                      </p:cBhvr>
                                      <p:to>
                                        <p:strVal val="visible"/>
                                      </p:to>
                                    </p:set>
                                    <p:animEffect transition="in" filter="dissolve">
                                      <p:cBhvr>
                                        <p:cTn id="17" dur="1000"/>
                                        <p:tgtEl>
                                          <p:spTgt spid="1085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8547">
                                            <p:txEl>
                                              <p:pRg st="3" end="3"/>
                                            </p:txEl>
                                          </p:spTgt>
                                        </p:tgtEl>
                                        <p:attrNameLst>
                                          <p:attrName>style.visibility</p:attrName>
                                        </p:attrNameLst>
                                      </p:cBhvr>
                                      <p:to>
                                        <p:strVal val="visible"/>
                                      </p:to>
                                    </p:set>
                                    <p:animEffect transition="in" filter="dissolve">
                                      <p:cBhvr>
                                        <p:cTn id="22" dur="1000"/>
                                        <p:tgtEl>
                                          <p:spTgt spid="1085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a:noFill/>
        </p:spPr>
        <p:txBody>
          <a:bodyPr/>
          <a:lstStyle/>
          <a:p>
            <a:r>
              <a:rPr lang="en-US" smtClean="0"/>
              <a:t>Internet</a:t>
            </a:r>
            <a:endParaRPr lang="en-US"/>
          </a:p>
        </p:txBody>
      </p:sp>
      <p:sp>
        <p:nvSpPr>
          <p:cNvPr id="33796" name="Rectangle 1028"/>
          <p:cNvSpPr>
            <a:spLocks noGrp="1" noChangeArrowheads="1"/>
          </p:cNvSpPr>
          <p:nvPr>
            <p:ph type="body" sz="half" idx="1"/>
          </p:nvPr>
        </p:nvSpPr>
        <p:spPr>
          <a:xfrm>
            <a:off x="2133600" y="2057400"/>
            <a:ext cx="3810000" cy="4267200"/>
          </a:xfrm>
        </p:spPr>
        <p:txBody>
          <a:bodyPr>
            <a:normAutofit lnSpcReduction="10000"/>
          </a:bodyPr>
          <a:lstStyle/>
          <a:p>
            <a:r>
              <a:rPr lang="id-ID" sz="2800"/>
              <a:t>Internet  adalah sumber informasi penting</a:t>
            </a:r>
            <a:r>
              <a:rPr lang="en-US" sz="2800"/>
              <a:t>, </a:t>
            </a:r>
            <a:r>
              <a:rPr lang="id-ID" sz="2800"/>
              <a:t>selain koran, TV, dan media masa lainnya.</a:t>
            </a:r>
          </a:p>
          <a:p>
            <a:r>
              <a:rPr lang="id-ID" sz="2800"/>
              <a:t>Namun menemukan isi web yang berkualitas</a:t>
            </a:r>
            <a:r>
              <a:rPr lang="en-US" sz="2800"/>
              <a:t> </a:t>
            </a:r>
            <a:r>
              <a:rPr lang="id-ID" sz="2800"/>
              <a:t>dan memanfaatkannya untuk membantu menyelesaikan tugas adalah pekerjaan yang menantang. </a:t>
            </a:r>
            <a:endParaRPr lang="en-US" sz="2800"/>
          </a:p>
          <a:p>
            <a:endParaRPr lang="en-US" sz="2800"/>
          </a:p>
        </p:txBody>
      </p:sp>
      <p:graphicFrame>
        <p:nvGraphicFramePr>
          <p:cNvPr id="33795" name="Object 1027"/>
          <p:cNvGraphicFramePr>
            <a:graphicFrameLocks noGrp="1" noChangeAspect="1"/>
          </p:cNvGraphicFramePr>
          <p:nvPr>
            <p:ph type="clipArt" sz="half" idx="2"/>
          </p:nvPr>
        </p:nvGraphicFramePr>
        <p:xfrm>
          <a:off x="6019800" y="1882775"/>
          <a:ext cx="4191000" cy="4019550"/>
        </p:xfrm>
        <a:graphic>
          <a:graphicData uri="http://schemas.openxmlformats.org/presentationml/2006/ole">
            <mc:AlternateContent xmlns:mc="http://schemas.openxmlformats.org/markup-compatibility/2006">
              <mc:Choice xmlns:v="urn:schemas-microsoft-com:vml" Requires="v">
                <p:oleObj spid="_x0000_s1030" name="Clip" r:id="rId4" imgW="2013120" imgH="1929960" progId="MS_ClipArt_Gallery.2">
                  <p:embed/>
                </p:oleObj>
              </mc:Choice>
              <mc:Fallback>
                <p:oleObj name="Clip" r:id="rId4" imgW="2013120" imgH="19299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882775"/>
                        <a:ext cx="4191000" cy="4019550"/>
                      </a:xfrm>
                      <a:prstGeom prst="rect">
                        <a:avLst/>
                      </a:prstGeom>
                    </p:spPr>
                  </p:pic>
                </p:oleObj>
              </mc:Fallback>
            </mc:AlternateContent>
          </a:graphicData>
        </a:graphic>
      </p:graphicFrame>
      <p:sp>
        <p:nvSpPr>
          <p:cNvPr id="33799" name="Text Box 1031"/>
          <p:cNvSpPr txBox="1">
            <a:spLocks noChangeArrowheads="1"/>
          </p:cNvSpPr>
          <p:nvPr/>
        </p:nvSpPr>
        <p:spPr bwMode="auto">
          <a:xfrm>
            <a:off x="7543800" y="2590800"/>
            <a:ext cx="21336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id-ID" sz="2000" b="1">
                <a:solidFill>
                  <a:srgbClr val="000000"/>
                </a:solidFill>
                <a:latin typeface="Arial" charset="0"/>
              </a:rPr>
              <a:t>http://wikipedia.com</a:t>
            </a:r>
            <a:endParaRPr lang="en-US" sz="2000" b="1">
              <a:solidFill>
                <a:srgbClr val="000000"/>
              </a:solidFill>
              <a:effectLst>
                <a:outerShdw blurRad="38100" dist="38100" dir="2700000" algn="tl">
                  <a:srgbClr val="FFFFFF"/>
                </a:outerShdw>
              </a:effectLst>
              <a:latin typeface="Arial" charset="0"/>
            </a:endParaRPr>
          </a:p>
        </p:txBody>
      </p:sp>
    </p:spTree>
    <p:extLst>
      <p:ext uri="{BB962C8B-B14F-4D97-AF65-F5344CB8AC3E}">
        <p14:creationId xmlns:p14="http://schemas.microsoft.com/office/powerpoint/2010/main" val="3416299419"/>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ppt_x"/>
                                          </p:val>
                                        </p:tav>
                                        <p:tav tm="100000">
                                          <p:val>
                                            <p:strVal val="#ppt_x"/>
                                          </p:val>
                                        </p:tav>
                                      </p:tavLst>
                                    </p:anim>
                                    <p:anim calcmode="lin" valueType="num">
                                      <p:cBhvr additive="base">
                                        <p:cTn id="8" dur="500" fill="hold"/>
                                        <p:tgtEl>
                                          <p:spTgt spid="3379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3796">
                                            <p:txEl>
                                              <p:pRg st="0" end="0"/>
                                            </p:txEl>
                                          </p:spTgt>
                                        </p:tgtEl>
                                        <p:attrNameLst>
                                          <p:attrName>style.visibility</p:attrName>
                                        </p:attrNameLst>
                                      </p:cBhvr>
                                      <p:to>
                                        <p:strVal val="visible"/>
                                      </p:to>
                                    </p:set>
                                    <p:anim calcmode="lin" valueType="num">
                                      <p:cBhvr additive="base">
                                        <p:cTn id="12" dur="500" fill="hold"/>
                                        <p:tgtEl>
                                          <p:spTgt spid="3379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3796">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3796">
                                            <p:txEl>
                                              <p:pRg st="1" end="1"/>
                                            </p:txEl>
                                          </p:spTgt>
                                        </p:tgtEl>
                                        <p:attrNameLst>
                                          <p:attrName>style.visibility</p:attrName>
                                        </p:attrNameLst>
                                      </p:cBhvr>
                                      <p:to>
                                        <p:strVal val="visible"/>
                                      </p:to>
                                    </p:set>
                                    <p:anim calcmode="lin" valueType="num">
                                      <p:cBhvr additive="base">
                                        <p:cTn id="17" dur="500" fill="hold"/>
                                        <p:tgtEl>
                                          <p:spTgt spid="33796">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3796">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1000"/>
                                  </p:stCondLst>
                                  <p:childTnLst>
                                    <p:set>
                                      <p:cBhvr>
                                        <p:cTn id="21" dur="1" fill="hold">
                                          <p:stCondLst>
                                            <p:cond delay="0"/>
                                          </p:stCondLst>
                                        </p:cTn>
                                        <p:tgtEl>
                                          <p:spTgt spid="33795"/>
                                        </p:tgtEl>
                                        <p:attrNameLst>
                                          <p:attrName>style.visibility</p:attrName>
                                        </p:attrNameLst>
                                      </p:cBhvr>
                                      <p:to>
                                        <p:strVal val="visible"/>
                                      </p:to>
                                    </p:set>
                                    <p:anim calcmode="lin" valueType="num">
                                      <p:cBhvr additive="base">
                                        <p:cTn id="22" dur="500" fill="hold"/>
                                        <p:tgtEl>
                                          <p:spTgt spid="33795"/>
                                        </p:tgtEl>
                                        <p:attrNameLst>
                                          <p:attrName>ppt_x</p:attrName>
                                        </p:attrNameLst>
                                      </p:cBhvr>
                                      <p:tavLst>
                                        <p:tav tm="0">
                                          <p:val>
                                            <p:strVal val="1+#ppt_w/2"/>
                                          </p:val>
                                        </p:tav>
                                        <p:tav tm="100000">
                                          <p:val>
                                            <p:strVal val="#ppt_x"/>
                                          </p:val>
                                        </p:tav>
                                      </p:tavLst>
                                    </p:anim>
                                    <p:anim calcmode="lin" valueType="num">
                                      <p:cBhvr additive="base">
                                        <p:cTn id="23" dur="500" fill="hold"/>
                                        <p:tgtEl>
                                          <p:spTgt spid="33795"/>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3000"/>
                            </p:stCondLst>
                            <p:childTnLst>
                              <p:par>
                                <p:cTn id="25" presetID="1" presetClass="entr" presetSubtype="0" fill="hold" grpId="0" nodeType="afterEffect">
                                  <p:stCondLst>
                                    <p:cond delay="1000"/>
                                  </p:stCondLst>
                                  <p:childTnLst>
                                    <p:set>
                                      <p:cBhvr>
                                        <p:cTn id="26" dur="1" fill="hold">
                                          <p:stCondLst>
                                            <p:cond delay="499"/>
                                          </p:stCondLst>
                                        </p:cTn>
                                        <p:tgtEl>
                                          <p:spTgt spid="33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6" grpId="0" build="p" autoUpdateAnimBg="0" advAuto="0"/>
      <p:bldP spid="3379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0" y="381000"/>
            <a:ext cx="9144000" cy="1219200"/>
          </a:xfrm>
          <a:noFill/>
          <a:ln/>
          <a:effectLst>
            <a:outerShdw dist="13470" dir="2700000" algn="ctr" rotWithShape="0">
              <a:schemeClr val="bg2"/>
            </a:outerShdw>
          </a:effectLst>
          <a:extLst>
            <a:ext uri="{909E8E84-426E-40DD-AFC4-6F175D3DCCD1}">
              <a14:hiddenFill xmlns:a14="http://schemas.microsoft.com/office/drawing/2010/main">
                <a:solidFill>
                  <a:srgbClr val="FF33CC"/>
                </a:solidFill>
              </a14:hiddenFill>
            </a:ext>
          </a:extLst>
        </p:spPr>
        <p:txBody>
          <a:bodyPr vert="horz" lIns="92075" tIns="46038" rIns="92075" bIns="46038" rtlCol="0" anchor="ctr">
            <a:normAutofit/>
          </a:bodyPr>
          <a:lstStyle/>
          <a:p>
            <a:r>
              <a:rPr lang="id-ID" sz="4000"/>
              <a:t>Evaluasi web</a:t>
            </a:r>
            <a:endParaRPr lang="en-US" sz="4000"/>
          </a:p>
        </p:txBody>
      </p:sp>
      <p:sp>
        <p:nvSpPr>
          <p:cNvPr id="5124" name="Rectangle 4"/>
          <p:cNvSpPr>
            <a:spLocks noGrp="1" noChangeArrowheads="1"/>
          </p:cNvSpPr>
          <p:nvPr>
            <p:ph type="body" sz="half" idx="1"/>
          </p:nvPr>
        </p:nvSpPr>
        <p:spPr>
          <a:xfrm>
            <a:off x="5715000" y="1981200"/>
            <a:ext cx="4648200" cy="4114800"/>
          </a:xfrm>
          <a:noFill/>
          <a:ln/>
        </p:spPr>
        <p:txBody>
          <a:bodyPr vert="horz" lIns="92075" tIns="46038" rIns="92075" bIns="46038" rtlCol="0">
            <a:normAutofit/>
          </a:bodyPr>
          <a:lstStyle/>
          <a:p>
            <a:r>
              <a:rPr lang="id-ID" sz="2800"/>
              <a:t>Setiap orang dapat mempublikasikan apapun di internet</a:t>
            </a:r>
            <a:r>
              <a:rPr lang="en-US" sz="2800"/>
              <a:t>.</a:t>
            </a:r>
          </a:p>
          <a:p>
            <a:r>
              <a:rPr lang="id-ID" sz="2800"/>
              <a:t>Perlu diperiksa kebenarannya, buktinya, redaksi kalimatnya, ejaan katanya.</a:t>
            </a:r>
            <a:endParaRPr lang="en-US" sz="2800"/>
          </a:p>
        </p:txBody>
      </p:sp>
      <p:graphicFrame>
        <p:nvGraphicFramePr>
          <p:cNvPr id="5123" name="Object 3"/>
          <p:cNvGraphicFramePr>
            <a:graphicFrameLocks noGrp="1"/>
          </p:cNvGraphicFramePr>
          <p:nvPr>
            <p:ph type="clipArt" sz="half" idx="2"/>
          </p:nvPr>
        </p:nvGraphicFramePr>
        <p:xfrm>
          <a:off x="1981200" y="2460625"/>
          <a:ext cx="3657600" cy="3079750"/>
        </p:xfrm>
        <a:graphic>
          <a:graphicData uri="http://schemas.openxmlformats.org/presentationml/2006/ole">
            <mc:AlternateContent xmlns:mc="http://schemas.openxmlformats.org/markup-compatibility/2006">
              <mc:Choice xmlns:v="urn:schemas-microsoft-com:vml" Requires="v">
                <p:oleObj spid="_x0000_s2054" name="Clip" r:id="rId4" imgW="4079880" imgH="3435480" progId="MS_ClipArt_Gallery.5">
                  <p:embed/>
                </p:oleObj>
              </mc:Choice>
              <mc:Fallback>
                <p:oleObj name="Clip" r:id="rId4" imgW="4079880" imgH="343548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460625"/>
                        <a:ext cx="3657600" cy="307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Footer Placeholder 4"/>
          <p:cNvSpPr>
            <a:spLocks noGrp="1"/>
          </p:cNvSpPr>
          <p:nvPr>
            <p:ph type="ftr" sz="quarter" idx="10"/>
          </p:nvPr>
        </p:nvSpPr>
        <p:spPr/>
        <p:txBody>
          <a:bodyPr/>
          <a:lstStyle/>
          <a:p>
            <a:r>
              <a:rPr lang="en-US"/>
              <a:t>Purdue University Writing Lab</a:t>
            </a:r>
          </a:p>
        </p:txBody>
      </p:sp>
    </p:spTree>
    <p:extLst>
      <p:ext uri="{BB962C8B-B14F-4D97-AF65-F5344CB8AC3E}">
        <p14:creationId xmlns:p14="http://schemas.microsoft.com/office/powerpoint/2010/main" val="705928394"/>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nodeType="click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p:cTn id="13" dur="1000" fill="hold"/>
                                        <p:tgtEl>
                                          <p:spTgt spid="5123"/>
                                        </p:tgtEl>
                                        <p:attrNameLst>
                                          <p:attrName>ppt_w</p:attrName>
                                        </p:attrNameLst>
                                      </p:cBhvr>
                                      <p:tavLst>
                                        <p:tav tm="0">
                                          <p:val>
                                            <p:fltVal val="0"/>
                                          </p:val>
                                        </p:tav>
                                        <p:tav tm="100000">
                                          <p:val>
                                            <p:strVal val="#ppt_w"/>
                                          </p:val>
                                        </p:tav>
                                      </p:tavLst>
                                    </p:anim>
                                    <p:anim calcmode="lin" valueType="num">
                                      <p:cBhvr>
                                        <p:cTn id="14" dur="1000" fill="hold"/>
                                        <p:tgtEl>
                                          <p:spTgt spid="5123"/>
                                        </p:tgtEl>
                                        <p:attrNameLst>
                                          <p:attrName>ppt_h</p:attrName>
                                        </p:attrNameLst>
                                      </p:cBhvr>
                                      <p:tavLst>
                                        <p:tav tm="0">
                                          <p:val>
                                            <p:fltVal val="0"/>
                                          </p:val>
                                        </p:tav>
                                        <p:tav tm="100000">
                                          <p:val>
                                            <p:strVal val="#ppt_h"/>
                                          </p:val>
                                        </p:tav>
                                      </p:tavLst>
                                    </p:anim>
                                    <p:anim calcmode="lin" valueType="num">
                                      <p:cBhvr>
                                        <p:cTn id="15" dur="1000" fill="hold"/>
                                        <p:tgtEl>
                                          <p:spTgt spid="512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5123"/>
                                        </p:tgtEl>
                                        <p:attrNameLst>
                                          <p:attrName>ppt_y</p:attrName>
                                        </p:attrNameLst>
                                      </p:cBhvr>
                                      <p:tavLst>
                                        <p:tav tm="0" fmla="#ppt_y+(sin(-2*pi*(1-$))*-#ppt_x+cos(-2*pi*(1-$))*(1-#ppt_y))*(1-$)">
                                          <p:val>
                                            <p:fltVal val="0"/>
                                          </p:val>
                                        </p:tav>
                                        <p:tav tm="100000">
                                          <p:val>
                                            <p:fltVal val="1"/>
                                          </p:val>
                                        </p:tav>
                                      </p:tavLst>
                                    </p:anim>
                                  </p:childTnLst>
                                </p:cTn>
                              </p:par>
                            </p:childTnLst>
                          </p:cTn>
                        </p:par>
                        <p:par>
                          <p:cTn id="17" fill="hold" nodeType="afterGroup">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5124">
                                            <p:txEl>
                                              <p:pRg st="0" end="0"/>
                                            </p:txEl>
                                          </p:spTgt>
                                        </p:tgtEl>
                                        <p:attrNameLst>
                                          <p:attrName>style.visibility</p:attrName>
                                        </p:attrNameLst>
                                      </p:cBhvr>
                                      <p:to>
                                        <p:strVal val="visible"/>
                                      </p:to>
                                    </p:set>
                                    <p:animEffect transition="in" filter="wipe(right)">
                                      <p:cBhvr>
                                        <p:cTn id="20" dur="500"/>
                                        <p:tgtEl>
                                          <p:spTgt spid="5124">
                                            <p:txEl>
                                              <p:pRg st="0" end="0"/>
                                            </p:txEl>
                                          </p:spTgt>
                                        </p:tgtEl>
                                      </p:cBhvr>
                                    </p:animEffect>
                                  </p:childTnLst>
                                </p:cTn>
                              </p:par>
                            </p:childTnLst>
                          </p:cTn>
                        </p:par>
                        <p:par>
                          <p:cTn id="21" fill="hold" nodeType="afterGroup">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5124">
                                            <p:txEl>
                                              <p:pRg st="1" end="1"/>
                                            </p:txEl>
                                          </p:spTgt>
                                        </p:tgtEl>
                                        <p:attrNameLst>
                                          <p:attrName>style.visibility</p:attrName>
                                        </p:attrNameLst>
                                      </p:cBhvr>
                                      <p:to>
                                        <p:strVal val="visible"/>
                                      </p:to>
                                    </p:set>
                                    <p:animEffect transition="in" filter="wipe(right)">
                                      <p:cBhvr>
                                        <p:cTn id="24" dur="500"/>
                                        <p:tgtEl>
                                          <p:spTgt spid="51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autoUpdateAnimBg="0"/>
      <p:bldP spid="5124"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r>
              <a:rPr lang="id-ID" smtClean="0"/>
              <a:t>Mencari di</a:t>
            </a:r>
            <a:r>
              <a:rPr lang="en-US" smtClean="0"/>
              <a:t> </a:t>
            </a:r>
            <a:r>
              <a:rPr lang="en-US"/>
              <a:t>Internet</a:t>
            </a:r>
          </a:p>
        </p:txBody>
      </p:sp>
      <p:sp>
        <p:nvSpPr>
          <p:cNvPr id="34819" name="Rectangle 3"/>
          <p:cNvSpPr>
            <a:spLocks noGrp="1" noChangeArrowheads="1"/>
          </p:cNvSpPr>
          <p:nvPr>
            <p:ph type="body" sz="half" idx="1"/>
          </p:nvPr>
        </p:nvSpPr>
        <p:spPr>
          <a:xfrm>
            <a:off x="1905000" y="2133600"/>
            <a:ext cx="4495800" cy="4191000"/>
          </a:xfrm>
        </p:spPr>
        <p:txBody>
          <a:bodyPr/>
          <a:lstStyle/>
          <a:p>
            <a:r>
              <a:rPr lang="id-ID" sz="2800"/>
              <a:t>Gunakan mesin pencari</a:t>
            </a:r>
            <a:endParaRPr lang="en-US" sz="2800"/>
          </a:p>
          <a:p>
            <a:r>
              <a:rPr lang="en-US" sz="2800"/>
              <a:t>Identi</a:t>
            </a:r>
            <a:r>
              <a:rPr lang="id-ID" sz="2800"/>
              <a:t>fikasi</a:t>
            </a:r>
            <a:r>
              <a:rPr lang="en-US" sz="2800"/>
              <a:t> web site</a:t>
            </a:r>
          </a:p>
          <a:p>
            <a:r>
              <a:rPr lang="id-ID" sz="2800"/>
              <a:t>Periksa</a:t>
            </a:r>
            <a:r>
              <a:rPr lang="en-US" sz="2800"/>
              <a:t> </a:t>
            </a:r>
            <a:r>
              <a:rPr lang="id-ID" sz="2800"/>
              <a:t>k</a:t>
            </a:r>
            <a:r>
              <a:rPr lang="en-US" sz="2800"/>
              <a:t>redibili</a:t>
            </a:r>
            <a:r>
              <a:rPr lang="id-ID" sz="2800"/>
              <a:t>tasnya</a:t>
            </a:r>
            <a:endParaRPr lang="en-US" sz="2800"/>
          </a:p>
          <a:p>
            <a:r>
              <a:rPr lang="id-ID" sz="2800"/>
              <a:t>Tentukan kedalaman dan keluasan ruang lingkup</a:t>
            </a:r>
            <a:r>
              <a:rPr lang="en-US" sz="2800"/>
              <a:t> informa</a:t>
            </a:r>
            <a:r>
              <a:rPr lang="id-ID" sz="2800"/>
              <a:t>si</a:t>
            </a:r>
            <a:endParaRPr lang="en-US" sz="2800"/>
          </a:p>
          <a:p>
            <a:r>
              <a:rPr lang="id-ID" sz="2800"/>
              <a:t>Periksa tanggalnya</a:t>
            </a:r>
            <a:endParaRPr lang="en-US" sz="2800"/>
          </a:p>
        </p:txBody>
      </p:sp>
      <p:graphicFrame>
        <p:nvGraphicFramePr>
          <p:cNvPr id="34820" name="Object 4"/>
          <p:cNvGraphicFramePr>
            <a:graphicFrameLocks noGrp="1" noChangeAspect="1"/>
          </p:cNvGraphicFramePr>
          <p:nvPr>
            <p:ph type="clipArt" sz="half" idx="2"/>
          </p:nvPr>
        </p:nvGraphicFramePr>
        <p:xfrm>
          <a:off x="6096000" y="1981200"/>
          <a:ext cx="4189413" cy="4152900"/>
        </p:xfrm>
        <a:graphic>
          <a:graphicData uri="http://schemas.openxmlformats.org/presentationml/2006/ole">
            <mc:AlternateContent xmlns:mc="http://schemas.openxmlformats.org/markup-compatibility/2006">
              <mc:Choice xmlns:v="urn:schemas-microsoft-com:vml" Requires="v">
                <p:oleObj spid="_x0000_s3078" name="Clip" r:id="rId4" imgW="1840680" imgH="1824120" progId="MS_ClipArt_Gallery.5">
                  <p:embed/>
                </p:oleObj>
              </mc:Choice>
              <mc:Fallback>
                <p:oleObj name="Clip" r:id="rId4" imgW="1840680" imgH="182412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981200"/>
                        <a:ext cx="4189413" cy="4152900"/>
                      </a:xfrm>
                      <a:prstGeom prst="rect">
                        <a:avLst/>
                      </a:prstGeom>
                    </p:spPr>
                  </p:pic>
                </p:oleObj>
              </mc:Fallback>
            </mc:AlternateContent>
          </a:graphicData>
        </a:graphic>
      </p:graphicFrame>
    </p:spTree>
    <p:extLst>
      <p:ext uri="{BB962C8B-B14F-4D97-AF65-F5344CB8AC3E}">
        <p14:creationId xmlns:p14="http://schemas.microsoft.com/office/powerpoint/2010/main" val="429000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ppt_x"/>
                                          </p:val>
                                        </p:tav>
                                        <p:tav tm="100000">
                                          <p:val>
                                            <p:strVal val="#ppt_x"/>
                                          </p:val>
                                        </p:tav>
                                      </p:tavLst>
                                    </p:anim>
                                    <p:anim calcmode="lin" valueType="num">
                                      <p:cBhvr additive="base">
                                        <p:cTn id="8" dur="500" fill="hold"/>
                                        <p:tgtEl>
                                          <p:spTgt spid="34818"/>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6" presetClass="entr" presetSubtype="26" fill="hold" nodeType="after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barn(inHorizontal)">
                                      <p:cBhvr>
                                        <p:cTn id="12" dur="500"/>
                                        <p:tgtEl>
                                          <p:spTgt spid="34820"/>
                                        </p:tgtEl>
                                      </p:cBhvr>
                                    </p:animEffect>
                                  </p:childTnLst>
                                </p:cTn>
                              </p:par>
                            </p:childTnLst>
                          </p:cTn>
                        </p:par>
                        <p:par>
                          <p:cTn id="13" fill="hold" nodeType="afterGroup">
                            <p:stCondLst>
                              <p:cond delay="1000"/>
                            </p:stCondLst>
                            <p:childTnLst>
                              <p:par>
                                <p:cTn id="14" presetID="18" presetClass="entr" presetSubtype="12" fill="hold" grpId="0" nodeType="afterEffect">
                                  <p:stCondLst>
                                    <p:cond delay="1000"/>
                                  </p:stCondLst>
                                  <p:childTnLst>
                                    <p:set>
                                      <p:cBhvr>
                                        <p:cTn id="15" dur="1" fill="hold">
                                          <p:stCondLst>
                                            <p:cond delay="0"/>
                                          </p:stCondLst>
                                        </p:cTn>
                                        <p:tgtEl>
                                          <p:spTgt spid="34819">
                                            <p:txEl>
                                              <p:pRg st="0" end="0"/>
                                            </p:txEl>
                                          </p:spTgt>
                                        </p:tgtEl>
                                        <p:attrNameLst>
                                          <p:attrName>style.visibility</p:attrName>
                                        </p:attrNameLst>
                                      </p:cBhvr>
                                      <p:to>
                                        <p:strVal val="visible"/>
                                      </p:to>
                                    </p:set>
                                    <p:animEffect transition="in" filter="strips(downLeft)">
                                      <p:cBhvr>
                                        <p:cTn id="16" dur="500"/>
                                        <p:tgtEl>
                                          <p:spTgt spid="34819">
                                            <p:txEl>
                                              <p:pRg st="0" end="0"/>
                                            </p:txEl>
                                          </p:spTgt>
                                        </p:tgtEl>
                                      </p:cBhvr>
                                    </p:animEffect>
                                  </p:childTnLst>
                                </p:cTn>
                              </p:par>
                            </p:childTnLst>
                          </p:cTn>
                        </p:par>
                        <p:par>
                          <p:cTn id="17" fill="hold" nodeType="afterGroup">
                            <p:stCondLst>
                              <p:cond delay="2500"/>
                            </p:stCondLst>
                            <p:childTnLst>
                              <p:par>
                                <p:cTn id="18" presetID="18" presetClass="entr" presetSubtype="12" fill="hold" grpId="0" nodeType="afterEffect">
                                  <p:stCondLst>
                                    <p:cond delay="1000"/>
                                  </p:stCondLst>
                                  <p:childTnLst>
                                    <p:set>
                                      <p:cBhvr>
                                        <p:cTn id="19" dur="1" fill="hold">
                                          <p:stCondLst>
                                            <p:cond delay="0"/>
                                          </p:stCondLst>
                                        </p:cTn>
                                        <p:tgtEl>
                                          <p:spTgt spid="34819">
                                            <p:txEl>
                                              <p:pRg st="1" end="1"/>
                                            </p:txEl>
                                          </p:spTgt>
                                        </p:tgtEl>
                                        <p:attrNameLst>
                                          <p:attrName>style.visibility</p:attrName>
                                        </p:attrNameLst>
                                      </p:cBhvr>
                                      <p:to>
                                        <p:strVal val="visible"/>
                                      </p:to>
                                    </p:set>
                                    <p:animEffect transition="in" filter="strips(downLeft)">
                                      <p:cBhvr>
                                        <p:cTn id="20" dur="500"/>
                                        <p:tgtEl>
                                          <p:spTgt spid="34819">
                                            <p:txEl>
                                              <p:pRg st="1" end="1"/>
                                            </p:txEl>
                                          </p:spTgt>
                                        </p:tgtEl>
                                      </p:cBhvr>
                                    </p:animEffect>
                                  </p:childTnLst>
                                </p:cTn>
                              </p:par>
                            </p:childTnLst>
                          </p:cTn>
                        </p:par>
                        <p:par>
                          <p:cTn id="21" fill="hold" nodeType="afterGroup">
                            <p:stCondLst>
                              <p:cond delay="4000"/>
                            </p:stCondLst>
                            <p:childTnLst>
                              <p:par>
                                <p:cTn id="22" presetID="18" presetClass="entr" presetSubtype="12" fill="hold" grpId="0" nodeType="afterEffect">
                                  <p:stCondLst>
                                    <p:cond delay="1000"/>
                                  </p:stCondLst>
                                  <p:childTnLst>
                                    <p:set>
                                      <p:cBhvr>
                                        <p:cTn id="23" dur="1" fill="hold">
                                          <p:stCondLst>
                                            <p:cond delay="0"/>
                                          </p:stCondLst>
                                        </p:cTn>
                                        <p:tgtEl>
                                          <p:spTgt spid="34819">
                                            <p:txEl>
                                              <p:pRg st="2" end="2"/>
                                            </p:txEl>
                                          </p:spTgt>
                                        </p:tgtEl>
                                        <p:attrNameLst>
                                          <p:attrName>style.visibility</p:attrName>
                                        </p:attrNameLst>
                                      </p:cBhvr>
                                      <p:to>
                                        <p:strVal val="visible"/>
                                      </p:to>
                                    </p:set>
                                    <p:animEffect transition="in" filter="strips(downLeft)">
                                      <p:cBhvr>
                                        <p:cTn id="24" dur="500"/>
                                        <p:tgtEl>
                                          <p:spTgt spid="34819">
                                            <p:txEl>
                                              <p:pRg st="2" end="2"/>
                                            </p:txEl>
                                          </p:spTgt>
                                        </p:tgtEl>
                                      </p:cBhvr>
                                    </p:animEffect>
                                  </p:childTnLst>
                                </p:cTn>
                              </p:par>
                            </p:childTnLst>
                          </p:cTn>
                        </p:par>
                        <p:par>
                          <p:cTn id="25" fill="hold" nodeType="afterGroup">
                            <p:stCondLst>
                              <p:cond delay="5500"/>
                            </p:stCondLst>
                            <p:childTnLst>
                              <p:par>
                                <p:cTn id="26" presetID="18" presetClass="entr" presetSubtype="12" fill="hold" grpId="0" nodeType="afterEffect">
                                  <p:stCondLst>
                                    <p:cond delay="1000"/>
                                  </p:stCondLst>
                                  <p:childTnLst>
                                    <p:set>
                                      <p:cBhvr>
                                        <p:cTn id="27" dur="1" fill="hold">
                                          <p:stCondLst>
                                            <p:cond delay="0"/>
                                          </p:stCondLst>
                                        </p:cTn>
                                        <p:tgtEl>
                                          <p:spTgt spid="34819">
                                            <p:txEl>
                                              <p:pRg st="3" end="3"/>
                                            </p:txEl>
                                          </p:spTgt>
                                        </p:tgtEl>
                                        <p:attrNameLst>
                                          <p:attrName>style.visibility</p:attrName>
                                        </p:attrNameLst>
                                      </p:cBhvr>
                                      <p:to>
                                        <p:strVal val="visible"/>
                                      </p:to>
                                    </p:set>
                                    <p:animEffect transition="in" filter="strips(downLeft)">
                                      <p:cBhvr>
                                        <p:cTn id="28" dur="500"/>
                                        <p:tgtEl>
                                          <p:spTgt spid="34819">
                                            <p:txEl>
                                              <p:pRg st="3" end="3"/>
                                            </p:txEl>
                                          </p:spTgt>
                                        </p:tgtEl>
                                      </p:cBhvr>
                                    </p:animEffect>
                                  </p:childTnLst>
                                </p:cTn>
                              </p:par>
                            </p:childTnLst>
                          </p:cTn>
                        </p:par>
                        <p:par>
                          <p:cTn id="29" fill="hold" nodeType="afterGroup">
                            <p:stCondLst>
                              <p:cond delay="7000"/>
                            </p:stCondLst>
                            <p:childTnLst>
                              <p:par>
                                <p:cTn id="30" presetID="18" presetClass="entr" presetSubtype="12" fill="hold" grpId="0" nodeType="afterEffect">
                                  <p:stCondLst>
                                    <p:cond delay="1000"/>
                                  </p:stCondLst>
                                  <p:childTnLst>
                                    <p:set>
                                      <p:cBhvr>
                                        <p:cTn id="31" dur="1" fill="hold">
                                          <p:stCondLst>
                                            <p:cond delay="0"/>
                                          </p:stCondLst>
                                        </p:cTn>
                                        <p:tgtEl>
                                          <p:spTgt spid="34819">
                                            <p:txEl>
                                              <p:pRg st="4" end="4"/>
                                            </p:txEl>
                                          </p:spTgt>
                                        </p:tgtEl>
                                        <p:attrNameLst>
                                          <p:attrName>style.visibility</p:attrName>
                                        </p:attrNameLst>
                                      </p:cBhvr>
                                      <p:to>
                                        <p:strVal val="visible"/>
                                      </p:to>
                                    </p:set>
                                    <p:animEffect transition="in" filter="strips(downLeft)">
                                      <p:cBhvr>
                                        <p:cTn id="32"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build="p" autoUpdateAnimBg="0" advAuto="100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effectLst>
            <a:outerShdw dist="13470" dir="2700000" algn="ctr" rotWithShape="0">
              <a:schemeClr val="bg2"/>
            </a:outerShdw>
          </a:effectLst>
          <a:extLst>
            <a:ext uri="{909E8E84-426E-40DD-AFC4-6F175D3DCCD1}">
              <a14:hiddenFill xmlns:a14="http://schemas.microsoft.com/office/drawing/2010/main">
                <a:solidFill>
                  <a:srgbClr val="FF33CC"/>
                </a:solidFill>
              </a14:hiddenFill>
            </a:ext>
          </a:extLst>
        </p:spPr>
        <p:txBody>
          <a:bodyPr vert="horz" lIns="92075" tIns="46038" rIns="92075" bIns="46038" rtlCol="0" anchor="ctr">
            <a:normAutofit/>
          </a:bodyPr>
          <a:lstStyle/>
          <a:p>
            <a:r>
              <a:rPr lang="en-US" smtClean="0"/>
              <a:t>T</a:t>
            </a:r>
            <a:r>
              <a:rPr lang="id-ID" smtClean="0"/>
              <a:t>ipe</a:t>
            </a:r>
            <a:r>
              <a:rPr lang="en-US" smtClean="0"/>
              <a:t> </a:t>
            </a:r>
            <a:r>
              <a:rPr lang="id-ID" smtClean="0"/>
              <a:t>web</a:t>
            </a:r>
            <a:endParaRPr lang="en-US"/>
          </a:p>
        </p:txBody>
      </p:sp>
      <p:sp>
        <p:nvSpPr>
          <p:cNvPr id="35843" name="Rectangle 3"/>
          <p:cNvSpPr>
            <a:spLocks noGrp="1" noChangeArrowheads="1"/>
          </p:cNvSpPr>
          <p:nvPr>
            <p:ph type="body" sz="half" idx="1"/>
          </p:nvPr>
        </p:nvSpPr>
        <p:spPr>
          <a:xfrm>
            <a:off x="1905000" y="2286000"/>
            <a:ext cx="4495800" cy="4114800"/>
          </a:xfrm>
          <a:noFill/>
          <a:ln/>
        </p:spPr>
        <p:txBody>
          <a:bodyPr vert="horz" lIns="92075" tIns="46038" rIns="92075" bIns="46038" rtlCol="0">
            <a:normAutofit/>
          </a:bodyPr>
          <a:lstStyle/>
          <a:p>
            <a:r>
              <a:rPr lang="id-ID" sz="2800"/>
              <a:t>Web i</a:t>
            </a:r>
            <a:r>
              <a:rPr lang="en-US" sz="2800"/>
              <a:t>nformati</a:t>
            </a:r>
            <a:r>
              <a:rPr lang="id-ID" sz="2800"/>
              <a:t>f</a:t>
            </a:r>
            <a:endParaRPr lang="en-US" sz="2800"/>
          </a:p>
          <a:p>
            <a:r>
              <a:rPr lang="id-ID" sz="2800"/>
              <a:t>Web </a:t>
            </a:r>
            <a:r>
              <a:rPr lang="en-US" sz="2800"/>
              <a:t>Personal</a:t>
            </a:r>
          </a:p>
          <a:p>
            <a:r>
              <a:rPr lang="id-ID" sz="2800"/>
              <a:t>Web kelompok politik/kepentingan  </a:t>
            </a:r>
          </a:p>
          <a:p>
            <a:r>
              <a:rPr lang="id-ID" sz="2800"/>
              <a:t>Web pemasaran</a:t>
            </a:r>
            <a:endParaRPr lang="en-US" sz="2800"/>
          </a:p>
          <a:p>
            <a:r>
              <a:rPr lang="id-ID" sz="2800"/>
              <a:t>Web hiburan</a:t>
            </a:r>
            <a:endParaRPr lang="en-US" sz="2800"/>
          </a:p>
        </p:txBody>
      </p:sp>
      <p:graphicFrame>
        <p:nvGraphicFramePr>
          <p:cNvPr id="35844" name="Object 4"/>
          <p:cNvGraphicFramePr>
            <a:graphicFrameLocks noGrp="1"/>
          </p:cNvGraphicFramePr>
          <p:nvPr>
            <p:ph type="clipArt" sz="half" idx="2"/>
          </p:nvPr>
        </p:nvGraphicFramePr>
        <p:xfrm>
          <a:off x="6705600" y="2370138"/>
          <a:ext cx="3581400" cy="3182937"/>
        </p:xfrm>
        <a:graphic>
          <a:graphicData uri="http://schemas.openxmlformats.org/presentationml/2006/ole">
            <mc:AlternateContent xmlns:mc="http://schemas.openxmlformats.org/markup-compatibility/2006">
              <mc:Choice xmlns:v="urn:schemas-microsoft-com:vml" Requires="v">
                <p:oleObj spid="_x0000_s4102" name="Clip" r:id="rId4" imgW="3902040" imgH="3468960" progId="MS_ClipArt_Gallery.5">
                  <p:embed/>
                </p:oleObj>
              </mc:Choice>
              <mc:Fallback>
                <p:oleObj name="Clip" r:id="rId4" imgW="3902040" imgH="346896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2370138"/>
                        <a:ext cx="3581400" cy="318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Footer Placeholder 4"/>
          <p:cNvSpPr>
            <a:spLocks noGrp="1"/>
          </p:cNvSpPr>
          <p:nvPr>
            <p:ph type="ftr" sz="quarter" idx="10"/>
          </p:nvPr>
        </p:nvSpPr>
        <p:spPr/>
        <p:txBody>
          <a:bodyPr/>
          <a:lstStyle/>
          <a:p>
            <a:r>
              <a:rPr lang="en-US"/>
              <a:t>Purdue University Writing Lab</a:t>
            </a:r>
          </a:p>
        </p:txBody>
      </p:sp>
    </p:spTree>
    <p:extLst>
      <p:ext uri="{BB962C8B-B14F-4D97-AF65-F5344CB8AC3E}">
        <p14:creationId xmlns:p14="http://schemas.microsoft.com/office/powerpoint/2010/main" val="63210358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linds(vertical)">
                                      <p:cBhvr>
                                        <p:cTn id="7" dur="500"/>
                                        <p:tgtEl>
                                          <p:spTgt spid="35842"/>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35844"/>
                                        </p:tgtEl>
                                        <p:attrNameLst>
                                          <p:attrName>style.visibility</p:attrName>
                                        </p:attrNameLst>
                                      </p:cBhvr>
                                      <p:to>
                                        <p:strVal val="visible"/>
                                      </p:to>
                                    </p:set>
                                    <p:animEffect transition="in" filter="box(out)">
                                      <p:cBhvr>
                                        <p:cTn id="11" dur="500"/>
                                        <p:tgtEl>
                                          <p:spTgt spid="358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8" fill="hold" grpId="0" nodeType="clickEffect">
                                  <p:stCondLst>
                                    <p:cond delay="0"/>
                                  </p:stCondLst>
                                  <p:childTnLst>
                                    <p:set>
                                      <p:cBhvr>
                                        <p:cTn id="15" dur="1" fill="hold">
                                          <p:stCondLst>
                                            <p:cond delay="0"/>
                                          </p:stCondLst>
                                        </p:cTn>
                                        <p:tgtEl>
                                          <p:spTgt spid="35843">
                                            <p:txEl>
                                              <p:pRg st="0" end="0"/>
                                            </p:txEl>
                                          </p:spTgt>
                                        </p:tgtEl>
                                        <p:attrNameLst>
                                          <p:attrName>style.visibility</p:attrName>
                                        </p:attrNameLst>
                                      </p:cBhvr>
                                      <p:to>
                                        <p:strVal val="visible"/>
                                      </p:to>
                                    </p:set>
                                    <p:anim calcmode="lin" valueType="num">
                                      <p:cBhvr>
                                        <p:cTn id="16" dur="500" fill="hold"/>
                                        <p:tgtEl>
                                          <p:spTgt spid="35843">
                                            <p:txEl>
                                              <p:pRg st="0" end="0"/>
                                            </p:txEl>
                                          </p:spTgt>
                                        </p:tgtEl>
                                        <p:attrNameLst>
                                          <p:attrName>ppt_x</p:attrName>
                                        </p:attrNameLst>
                                      </p:cBhvr>
                                      <p:tavLst>
                                        <p:tav tm="0">
                                          <p:val>
                                            <p:strVal val="#ppt_x-#ppt_w/2"/>
                                          </p:val>
                                        </p:tav>
                                        <p:tav tm="100000">
                                          <p:val>
                                            <p:strVal val="#ppt_x"/>
                                          </p:val>
                                        </p:tav>
                                      </p:tavLst>
                                    </p:anim>
                                    <p:anim calcmode="lin" valueType="num">
                                      <p:cBhvr>
                                        <p:cTn id="17" dur="500" fill="hold"/>
                                        <p:tgtEl>
                                          <p:spTgt spid="3584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5843">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584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35843">
                                            <p:txEl>
                                              <p:pRg st="1" end="1"/>
                                            </p:txEl>
                                          </p:spTgt>
                                        </p:tgtEl>
                                        <p:attrNameLst>
                                          <p:attrName>style.visibility</p:attrName>
                                        </p:attrNameLst>
                                      </p:cBhvr>
                                      <p:to>
                                        <p:strVal val="visible"/>
                                      </p:to>
                                    </p:set>
                                    <p:anim calcmode="lin" valueType="num">
                                      <p:cBhvr>
                                        <p:cTn id="24" dur="500" fill="hold"/>
                                        <p:tgtEl>
                                          <p:spTgt spid="35843">
                                            <p:txEl>
                                              <p:pRg st="1" end="1"/>
                                            </p:txEl>
                                          </p:spTgt>
                                        </p:tgtEl>
                                        <p:attrNameLst>
                                          <p:attrName>ppt_x</p:attrName>
                                        </p:attrNameLst>
                                      </p:cBhvr>
                                      <p:tavLst>
                                        <p:tav tm="0">
                                          <p:val>
                                            <p:strVal val="#ppt_x-#ppt_w/2"/>
                                          </p:val>
                                        </p:tav>
                                        <p:tav tm="100000">
                                          <p:val>
                                            <p:strVal val="#ppt_x"/>
                                          </p:val>
                                        </p:tav>
                                      </p:tavLst>
                                    </p:anim>
                                    <p:anim calcmode="lin" valueType="num">
                                      <p:cBhvr>
                                        <p:cTn id="25" dur="500" fill="hold"/>
                                        <p:tgtEl>
                                          <p:spTgt spid="35843">
                                            <p:txEl>
                                              <p:pRg st="1" end="1"/>
                                            </p:txEl>
                                          </p:spTgt>
                                        </p:tgtEl>
                                        <p:attrNameLst>
                                          <p:attrName>ppt_y</p:attrName>
                                        </p:attrNameLst>
                                      </p:cBhvr>
                                      <p:tavLst>
                                        <p:tav tm="0">
                                          <p:val>
                                            <p:strVal val="#ppt_y"/>
                                          </p:val>
                                        </p:tav>
                                        <p:tav tm="100000">
                                          <p:val>
                                            <p:strVal val="#ppt_y"/>
                                          </p:val>
                                        </p:tav>
                                      </p:tavLst>
                                    </p:anim>
                                    <p:anim calcmode="lin" valueType="num">
                                      <p:cBhvr>
                                        <p:cTn id="26" dur="500" fill="hold"/>
                                        <p:tgtEl>
                                          <p:spTgt spid="35843">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3584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35843">
                                            <p:txEl>
                                              <p:pRg st="2" end="2"/>
                                            </p:txEl>
                                          </p:spTgt>
                                        </p:tgtEl>
                                        <p:attrNameLst>
                                          <p:attrName>style.visibility</p:attrName>
                                        </p:attrNameLst>
                                      </p:cBhvr>
                                      <p:to>
                                        <p:strVal val="visible"/>
                                      </p:to>
                                    </p:set>
                                    <p:anim calcmode="lin" valueType="num">
                                      <p:cBhvr>
                                        <p:cTn id="32" dur="500" fill="hold"/>
                                        <p:tgtEl>
                                          <p:spTgt spid="35843">
                                            <p:txEl>
                                              <p:pRg st="2" end="2"/>
                                            </p:txEl>
                                          </p:spTgt>
                                        </p:tgtEl>
                                        <p:attrNameLst>
                                          <p:attrName>ppt_x</p:attrName>
                                        </p:attrNameLst>
                                      </p:cBhvr>
                                      <p:tavLst>
                                        <p:tav tm="0">
                                          <p:val>
                                            <p:strVal val="#ppt_x-#ppt_w/2"/>
                                          </p:val>
                                        </p:tav>
                                        <p:tav tm="100000">
                                          <p:val>
                                            <p:strVal val="#ppt_x"/>
                                          </p:val>
                                        </p:tav>
                                      </p:tavLst>
                                    </p:anim>
                                    <p:anim calcmode="lin" valueType="num">
                                      <p:cBhvr>
                                        <p:cTn id="33" dur="500" fill="hold"/>
                                        <p:tgtEl>
                                          <p:spTgt spid="35843">
                                            <p:txEl>
                                              <p:pRg st="2" end="2"/>
                                            </p:txEl>
                                          </p:spTgt>
                                        </p:tgtEl>
                                        <p:attrNameLst>
                                          <p:attrName>ppt_y</p:attrName>
                                        </p:attrNameLst>
                                      </p:cBhvr>
                                      <p:tavLst>
                                        <p:tav tm="0">
                                          <p:val>
                                            <p:strVal val="#ppt_y"/>
                                          </p:val>
                                        </p:tav>
                                        <p:tav tm="100000">
                                          <p:val>
                                            <p:strVal val="#ppt_y"/>
                                          </p:val>
                                        </p:tav>
                                      </p:tavLst>
                                    </p:anim>
                                    <p:anim calcmode="lin" valueType="num">
                                      <p:cBhvr>
                                        <p:cTn id="34" dur="500" fill="hold"/>
                                        <p:tgtEl>
                                          <p:spTgt spid="35843">
                                            <p:txEl>
                                              <p:pRg st="2" end="2"/>
                                            </p:txEl>
                                          </p:spTgt>
                                        </p:tgtEl>
                                        <p:attrNameLst>
                                          <p:attrName>ppt_w</p:attrName>
                                        </p:attrNameLst>
                                      </p:cBhvr>
                                      <p:tavLst>
                                        <p:tav tm="0">
                                          <p:val>
                                            <p:fltVal val="0"/>
                                          </p:val>
                                        </p:tav>
                                        <p:tav tm="100000">
                                          <p:val>
                                            <p:strVal val="#ppt_w"/>
                                          </p:val>
                                        </p:tav>
                                      </p:tavLst>
                                    </p:anim>
                                    <p:anim calcmode="lin" valueType="num">
                                      <p:cBhvr>
                                        <p:cTn id="35" dur="500" fill="hold"/>
                                        <p:tgtEl>
                                          <p:spTgt spid="3584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8" fill="hold" grpId="0" nodeType="clickEffect">
                                  <p:stCondLst>
                                    <p:cond delay="0"/>
                                  </p:stCondLst>
                                  <p:childTnLst>
                                    <p:set>
                                      <p:cBhvr>
                                        <p:cTn id="39" dur="1" fill="hold">
                                          <p:stCondLst>
                                            <p:cond delay="0"/>
                                          </p:stCondLst>
                                        </p:cTn>
                                        <p:tgtEl>
                                          <p:spTgt spid="35843">
                                            <p:txEl>
                                              <p:pRg st="3" end="3"/>
                                            </p:txEl>
                                          </p:spTgt>
                                        </p:tgtEl>
                                        <p:attrNameLst>
                                          <p:attrName>style.visibility</p:attrName>
                                        </p:attrNameLst>
                                      </p:cBhvr>
                                      <p:to>
                                        <p:strVal val="visible"/>
                                      </p:to>
                                    </p:set>
                                    <p:anim calcmode="lin" valueType="num">
                                      <p:cBhvr>
                                        <p:cTn id="40" dur="500" fill="hold"/>
                                        <p:tgtEl>
                                          <p:spTgt spid="35843">
                                            <p:txEl>
                                              <p:pRg st="3" end="3"/>
                                            </p:txEl>
                                          </p:spTgt>
                                        </p:tgtEl>
                                        <p:attrNameLst>
                                          <p:attrName>ppt_x</p:attrName>
                                        </p:attrNameLst>
                                      </p:cBhvr>
                                      <p:tavLst>
                                        <p:tav tm="0">
                                          <p:val>
                                            <p:strVal val="#ppt_x-#ppt_w/2"/>
                                          </p:val>
                                        </p:tav>
                                        <p:tav tm="100000">
                                          <p:val>
                                            <p:strVal val="#ppt_x"/>
                                          </p:val>
                                        </p:tav>
                                      </p:tavLst>
                                    </p:anim>
                                    <p:anim calcmode="lin" valueType="num">
                                      <p:cBhvr>
                                        <p:cTn id="41" dur="500" fill="hold"/>
                                        <p:tgtEl>
                                          <p:spTgt spid="35843">
                                            <p:txEl>
                                              <p:pRg st="3" end="3"/>
                                            </p:txEl>
                                          </p:spTgt>
                                        </p:tgtEl>
                                        <p:attrNameLst>
                                          <p:attrName>ppt_y</p:attrName>
                                        </p:attrNameLst>
                                      </p:cBhvr>
                                      <p:tavLst>
                                        <p:tav tm="0">
                                          <p:val>
                                            <p:strVal val="#ppt_y"/>
                                          </p:val>
                                        </p:tav>
                                        <p:tav tm="100000">
                                          <p:val>
                                            <p:strVal val="#ppt_y"/>
                                          </p:val>
                                        </p:tav>
                                      </p:tavLst>
                                    </p:anim>
                                    <p:anim calcmode="lin" valueType="num">
                                      <p:cBhvr>
                                        <p:cTn id="42" dur="500" fill="hold"/>
                                        <p:tgtEl>
                                          <p:spTgt spid="35843">
                                            <p:txEl>
                                              <p:pRg st="3" end="3"/>
                                            </p:txEl>
                                          </p:spTgt>
                                        </p:tgtEl>
                                        <p:attrNameLst>
                                          <p:attrName>ppt_w</p:attrName>
                                        </p:attrNameLst>
                                      </p:cBhvr>
                                      <p:tavLst>
                                        <p:tav tm="0">
                                          <p:val>
                                            <p:fltVal val="0"/>
                                          </p:val>
                                        </p:tav>
                                        <p:tav tm="100000">
                                          <p:val>
                                            <p:strVal val="#ppt_w"/>
                                          </p:val>
                                        </p:tav>
                                      </p:tavLst>
                                    </p:anim>
                                    <p:anim calcmode="lin" valueType="num">
                                      <p:cBhvr>
                                        <p:cTn id="43" dur="500" fill="hold"/>
                                        <p:tgtEl>
                                          <p:spTgt spid="3584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8" fill="hold" grpId="0" nodeType="clickEffect">
                                  <p:stCondLst>
                                    <p:cond delay="0"/>
                                  </p:stCondLst>
                                  <p:childTnLst>
                                    <p:set>
                                      <p:cBhvr>
                                        <p:cTn id="47" dur="1" fill="hold">
                                          <p:stCondLst>
                                            <p:cond delay="0"/>
                                          </p:stCondLst>
                                        </p:cTn>
                                        <p:tgtEl>
                                          <p:spTgt spid="35843">
                                            <p:txEl>
                                              <p:pRg st="4" end="4"/>
                                            </p:txEl>
                                          </p:spTgt>
                                        </p:tgtEl>
                                        <p:attrNameLst>
                                          <p:attrName>style.visibility</p:attrName>
                                        </p:attrNameLst>
                                      </p:cBhvr>
                                      <p:to>
                                        <p:strVal val="visible"/>
                                      </p:to>
                                    </p:set>
                                    <p:anim calcmode="lin" valueType="num">
                                      <p:cBhvr>
                                        <p:cTn id="48" dur="500" fill="hold"/>
                                        <p:tgtEl>
                                          <p:spTgt spid="35843">
                                            <p:txEl>
                                              <p:pRg st="4" end="4"/>
                                            </p:txEl>
                                          </p:spTgt>
                                        </p:tgtEl>
                                        <p:attrNameLst>
                                          <p:attrName>ppt_x</p:attrName>
                                        </p:attrNameLst>
                                      </p:cBhvr>
                                      <p:tavLst>
                                        <p:tav tm="0">
                                          <p:val>
                                            <p:strVal val="#ppt_x-#ppt_w/2"/>
                                          </p:val>
                                        </p:tav>
                                        <p:tav tm="100000">
                                          <p:val>
                                            <p:strVal val="#ppt_x"/>
                                          </p:val>
                                        </p:tav>
                                      </p:tavLst>
                                    </p:anim>
                                    <p:anim calcmode="lin" valueType="num">
                                      <p:cBhvr>
                                        <p:cTn id="49" dur="500" fill="hold"/>
                                        <p:tgtEl>
                                          <p:spTgt spid="35843">
                                            <p:txEl>
                                              <p:pRg st="4" end="4"/>
                                            </p:txEl>
                                          </p:spTgt>
                                        </p:tgtEl>
                                        <p:attrNameLst>
                                          <p:attrName>ppt_y</p:attrName>
                                        </p:attrNameLst>
                                      </p:cBhvr>
                                      <p:tavLst>
                                        <p:tav tm="0">
                                          <p:val>
                                            <p:strVal val="#ppt_y"/>
                                          </p:val>
                                        </p:tav>
                                        <p:tav tm="100000">
                                          <p:val>
                                            <p:strVal val="#ppt_y"/>
                                          </p:val>
                                        </p:tav>
                                      </p:tavLst>
                                    </p:anim>
                                    <p:anim calcmode="lin" valueType="num">
                                      <p:cBhvr>
                                        <p:cTn id="50" dur="500" fill="hold"/>
                                        <p:tgtEl>
                                          <p:spTgt spid="35843">
                                            <p:txEl>
                                              <p:pRg st="4" end="4"/>
                                            </p:txEl>
                                          </p:spTgt>
                                        </p:tgtEl>
                                        <p:attrNameLst>
                                          <p:attrName>ppt_w</p:attrName>
                                        </p:attrNameLst>
                                      </p:cBhvr>
                                      <p:tavLst>
                                        <p:tav tm="0">
                                          <p:val>
                                            <p:fltVal val="0"/>
                                          </p:val>
                                        </p:tav>
                                        <p:tav tm="100000">
                                          <p:val>
                                            <p:strVal val="#ppt_w"/>
                                          </p:val>
                                        </p:tav>
                                      </p:tavLst>
                                    </p:anim>
                                    <p:anim calcmode="lin" valueType="num">
                                      <p:cBhvr>
                                        <p:cTn id="51" dur="500" fill="hold"/>
                                        <p:tgtEl>
                                          <p:spTgt spid="3584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autoUpdateAnimBg="0"/>
      <p:bldP spid="358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1991544" y="381000"/>
            <a:ext cx="8676456" cy="838200"/>
          </a:xfrm>
          <a:noFill/>
        </p:spPr>
        <p:txBody>
          <a:bodyPr>
            <a:normAutofit fontScale="90000"/>
          </a:bodyPr>
          <a:lstStyle/>
          <a:p>
            <a:pPr algn="l"/>
            <a:r>
              <a:rPr lang="id-ID" smtClean="0"/>
              <a:t>Mesin pencari </a:t>
            </a:r>
            <a:br>
              <a:rPr lang="id-ID" smtClean="0"/>
            </a:br>
            <a:r>
              <a:rPr lang="id-ID" i="1" smtClean="0"/>
              <a:t>(search engine)</a:t>
            </a:r>
            <a:endParaRPr lang="en-US" i="1"/>
          </a:p>
        </p:txBody>
      </p:sp>
      <p:sp>
        <p:nvSpPr>
          <p:cNvPr id="44036" name="Rectangle 1028"/>
          <p:cNvSpPr>
            <a:spLocks noGrp="1" noChangeArrowheads="1"/>
          </p:cNvSpPr>
          <p:nvPr>
            <p:ph type="body" sz="half" idx="2"/>
          </p:nvPr>
        </p:nvSpPr>
        <p:spPr>
          <a:xfrm>
            <a:off x="1847529" y="1982688"/>
            <a:ext cx="4032448" cy="2886472"/>
          </a:xfrm>
        </p:spPr>
        <p:txBody>
          <a:bodyPr>
            <a:normAutofit/>
          </a:bodyPr>
          <a:lstStyle/>
          <a:p>
            <a:r>
              <a:rPr lang="id-ID" sz="2800"/>
              <a:t>Mesin pencari mencari </a:t>
            </a:r>
            <a:r>
              <a:rPr lang="en-US" sz="2800"/>
              <a:t>lo</a:t>
            </a:r>
            <a:r>
              <a:rPr lang="id-ID" sz="2800"/>
              <a:t>kasi </a:t>
            </a:r>
            <a:r>
              <a:rPr lang="en-US" sz="2800"/>
              <a:t>web</a:t>
            </a:r>
            <a:r>
              <a:rPr lang="id-ID" sz="2800"/>
              <a:t> dan menampilkan hasil pencarian berdasarkan popularitas</a:t>
            </a:r>
            <a:r>
              <a:rPr lang="en-US" sz="2800"/>
              <a:t>.</a:t>
            </a:r>
          </a:p>
          <a:p>
            <a:endParaRPr lang="en-US" sz="2800"/>
          </a:p>
        </p:txBody>
      </p:sp>
      <p:pic>
        <p:nvPicPr>
          <p:cNvPr id="6159" name="Picture 15"/>
          <p:cNvPicPr>
            <a:picLocks noChangeAspect="1" noChangeArrowheads="1"/>
          </p:cNvPicPr>
          <p:nvPr/>
        </p:nvPicPr>
        <p:blipFill rotWithShape="1">
          <a:blip r:embed="rId3">
            <a:extLst>
              <a:ext uri="{28A0092B-C50C-407E-A947-70E740481C1C}">
                <a14:useLocalDpi xmlns:a14="http://schemas.microsoft.com/office/drawing/2010/main" val="0"/>
              </a:ext>
            </a:extLst>
          </a:blip>
          <a:srcRect r="66094"/>
          <a:stretch/>
        </p:blipFill>
        <p:spPr bwMode="auto">
          <a:xfrm>
            <a:off x="6168009" y="332656"/>
            <a:ext cx="3508821" cy="6467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641713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checkerboard(across)">
                                      <p:cBhvr>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4036">
                                            <p:txEl>
                                              <p:pRg st="0" end="0"/>
                                            </p:txEl>
                                          </p:spTgt>
                                        </p:tgtEl>
                                        <p:attrNameLst>
                                          <p:attrName>style.visibility</p:attrName>
                                        </p:attrNameLst>
                                      </p:cBhvr>
                                      <p:to>
                                        <p:strVal val="visible"/>
                                      </p:to>
                                    </p:set>
                                    <p:anim calcmode="lin" valueType="num">
                                      <p:cBhvr additive="base">
                                        <p:cTn id="12" dur="500" fill="hold"/>
                                        <p:tgtEl>
                                          <p:spTgt spid="44036">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403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6"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910107"/>
          </a:xfrm>
        </p:spPr>
        <p:txBody>
          <a:bodyPr/>
          <a:lstStyle/>
          <a:p>
            <a:r>
              <a:rPr lang="en-ID" dirty="0" smtClean="0"/>
              <a:t>Data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2477232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658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209800" y="381000"/>
            <a:ext cx="7772400" cy="838200"/>
          </a:xfrm>
          <a:noFill/>
        </p:spPr>
        <p:txBody>
          <a:bodyPr/>
          <a:lstStyle/>
          <a:p>
            <a:r>
              <a:rPr lang="id-ID" smtClean="0"/>
              <a:t>..</a:t>
            </a:r>
            <a:endParaRPr lang="en-US"/>
          </a:p>
        </p:txBody>
      </p:sp>
      <p:pic>
        <p:nvPicPr>
          <p:cNvPr id="19458" name="Picture 2" descr="E:\1. DIK\# LITERASI TIK\market-share-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368660"/>
            <a:ext cx="8208912" cy="615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448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p:cTn id="7" dur="500" fill="hold"/>
                                        <p:tgtEl>
                                          <p:spTgt spid="58370"/>
                                        </p:tgtEl>
                                        <p:attrNameLst>
                                          <p:attrName>ppt_x</p:attrName>
                                        </p:attrNameLst>
                                      </p:cBhvr>
                                      <p:tavLst>
                                        <p:tav tm="0">
                                          <p:val>
                                            <p:strVal val="#ppt_x"/>
                                          </p:val>
                                        </p:tav>
                                        <p:tav tm="100000">
                                          <p:val>
                                            <p:strVal val="#ppt_x"/>
                                          </p:val>
                                        </p:tav>
                                      </p:tavLst>
                                    </p:anim>
                                    <p:anim calcmode="lin" valueType="num">
                                      <p:cBhvr>
                                        <p:cTn id="8" dur="500" fill="hold"/>
                                        <p:tgtEl>
                                          <p:spTgt spid="58370"/>
                                        </p:tgtEl>
                                        <p:attrNameLst>
                                          <p:attrName>ppt_y</p:attrName>
                                        </p:attrNameLst>
                                      </p:cBhvr>
                                      <p:tavLst>
                                        <p:tav tm="0">
                                          <p:val>
                                            <p:strVal val="#ppt_y-#ppt_h/2"/>
                                          </p:val>
                                        </p:tav>
                                        <p:tav tm="100000">
                                          <p:val>
                                            <p:strVal val="#ppt_y"/>
                                          </p:val>
                                        </p:tav>
                                      </p:tavLst>
                                    </p:anim>
                                    <p:anim calcmode="lin" valueType="num">
                                      <p:cBhvr>
                                        <p:cTn id="9" dur="500" fill="hold"/>
                                        <p:tgtEl>
                                          <p:spTgt spid="58370"/>
                                        </p:tgtEl>
                                        <p:attrNameLst>
                                          <p:attrName>ppt_w</p:attrName>
                                        </p:attrNameLst>
                                      </p:cBhvr>
                                      <p:tavLst>
                                        <p:tav tm="0">
                                          <p:val>
                                            <p:strVal val="#ppt_w"/>
                                          </p:val>
                                        </p:tav>
                                        <p:tav tm="100000">
                                          <p:val>
                                            <p:strVal val="#ppt_w"/>
                                          </p:val>
                                        </p:tav>
                                      </p:tavLst>
                                    </p:anim>
                                    <p:anim calcmode="lin" valueType="num">
                                      <p:cBhvr>
                                        <p:cTn id="10" dur="500" fill="hold"/>
                                        <p:tgtEl>
                                          <p:spTgt spid="5837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p:cNvSpPr>
            <a:spLocks noGrp="1" noChangeArrowheads="1"/>
          </p:cNvSpPr>
          <p:nvPr>
            <p:ph/>
          </p:nvPr>
        </p:nvSpPr>
        <p:spPr>
          <a:xfrm>
            <a:off x="1773560" y="1916832"/>
            <a:ext cx="3962400" cy="4876800"/>
          </a:xfrm>
        </p:spPr>
        <p:txBody>
          <a:bodyPr/>
          <a:lstStyle/>
          <a:p>
            <a:r>
              <a:rPr lang="id-ID" sz="2800"/>
              <a:t>Pilih kata kunci (keyword) yang tepat sebelum </a:t>
            </a:r>
            <a:r>
              <a:rPr lang="id-ID" sz="2800" i="1"/>
              <a:t>browsing</a:t>
            </a:r>
            <a:r>
              <a:rPr lang="id-ID" sz="2800"/>
              <a:t>.</a:t>
            </a:r>
            <a:endParaRPr lang="en-US" sz="2800"/>
          </a:p>
          <a:p>
            <a:r>
              <a:rPr lang="id-ID" sz="2800"/>
              <a:t>Pernahkah anda pakai “AND” atau “OR” untuk mencari dengan dua atau lebih kata kunci ?</a:t>
            </a:r>
            <a:endParaRPr lang="en-US"/>
          </a:p>
        </p:txBody>
      </p:sp>
      <p:sp>
        <p:nvSpPr>
          <p:cNvPr id="45058" name="Rectangle 2"/>
          <p:cNvSpPr>
            <a:spLocks noGrp="1" noChangeArrowheads="1"/>
          </p:cNvSpPr>
          <p:nvPr>
            <p:ph type="title" idx="4294967295"/>
          </p:nvPr>
        </p:nvSpPr>
        <p:spPr>
          <a:xfrm>
            <a:off x="0" y="342900"/>
            <a:ext cx="9144000" cy="1143000"/>
          </a:xfrm>
          <a:noFill/>
        </p:spPr>
        <p:txBody>
          <a:bodyPr/>
          <a:lstStyle/>
          <a:p>
            <a:r>
              <a:rPr lang="id-ID" smtClean="0"/>
              <a:t>Gunakan kata kunci yang tepat</a:t>
            </a:r>
            <a:endParaRPr lang="en-US"/>
          </a:p>
        </p:txBody>
      </p:sp>
      <p:sp>
        <p:nvSpPr>
          <p:cNvPr id="45066" name="WordArt 10"/>
          <p:cNvSpPr>
            <a:spLocks noChangeArrowheads="1" noChangeShapeType="1" noTextEdit="1"/>
          </p:cNvSpPr>
          <p:nvPr/>
        </p:nvSpPr>
        <p:spPr bwMode="auto">
          <a:xfrm>
            <a:off x="7315202" y="1524003"/>
            <a:ext cx="504825" cy="1520825"/>
          </a:xfrm>
          <a:prstGeom prst="rect">
            <a:avLst/>
          </a:prstGeom>
        </p:spPr>
        <p:txBody>
          <a:bodyPr wrap="none" fromWordArt="1">
            <a:prstTxWarp prst="textSlantUp">
              <a:avLst>
                <a:gd name="adj" fmla="val 32056"/>
              </a:avLst>
            </a:prstTxWarp>
          </a:bodyPr>
          <a:lstStyle/>
          <a:p>
            <a:pPr algn="ctr"/>
            <a:r>
              <a:rPr lang="id-ID" sz="4400" kern="10">
                <a:ln w="9525">
                  <a:solidFill>
                    <a:srgbClr val="CC99FF"/>
                  </a:solidFill>
                  <a:round/>
                  <a:headEnd type="none" w="sm" len="sm"/>
                  <a:tailEnd type="none" w="sm" len="sm"/>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Or</a:t>
            </a:r>
          </a:p>
        </p:txBody>
      </p:sp>
      <p:grpSp>
        <p:nvGrpSpPr>
          <p:cNvPr id="2" name="Group 1"/>
          <p:cNvGrpSpPr/>
          <p:nvPr/>
        </p:nvGrpSpPr>
        <p:grpSpPr>
          <a:xfrm>
            <a:off x="6064200" y="1916833"/>
            <a:ext cx="4136256" cy="3848101"/>
            <a:chOff x="3657600" y="1828800"/>
            <a:chExt cx="5295900" cy="4303713"/>
          </a:xfrm>
        </p:grpSpPr>
        <p:sp>
          <p:nvSpPr>
            <p:cNvPr id="45061" name="WordArt 5"/>
            <p:cNvSpPr>
              <a:spLocks noChangeArrowheads="1" noChangeShapeType="1" noTextEdit="1"/>
            </p:cNvSpPr>
            <p:nvPr/>
          </p:nvSpPr>
          <p:spPr bwMode="auto">
            <a:xfrm rot="-1427239">
              <a:off x="4991100" y="2593975"/>
              <a:ext cx="2057400" cy="1295400"/>
            </a:xfrm>
            <a:prstGeom prst="rect">
              <a:avLst/>
            </a:prstGeom>
            <a:extLst>
              <a:ext uri="{AF507438-7753-43E0-B8FC-AC1667EBCBE1}">
                <a14:hiddenEffects xmlns:a14="http://schemas.microsoft.com/office/drawing/2010/main">
                  <a:effectLst/>
                </a14:hiddenEffects>
              </a:ext>
            </a:extLst>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pPr algn="ctr"/>
              <a:r>
                <a:rPr lang="id-ID" sz="3600" kern="10">
                  <a:ln w="9525">
                    <a:round/>
                    <a:headEnd type="none" w="sm" len="sm"/>
                    <a:tailEnd type="none" w="sm" len="sm"/>
                  </a:ln>
                  <a:gradFill rotWithShape="0">
                    <a:gsLst>
                      <a:gs pos="0">
                        <a:srgbClr val="FFFFCC"/>
                      </a:gs>
                      <a:gs pos="100000">
                        <a:srgbClr val="FF9999"/>
                      </a:gs>
                    </a:gsLst>
                    <a:lin ang="6827239" scaled="1"/>
                  </a:gradFill>
                  <a:latin typeface="Times New Roman"/>
                  <a:cs typeface="Times New Roman"/>
                </a:rPr>
                <a:t>Tobacco</a:t>
              </a:r>
            </a:p>
          </p:txBody>
        </p:sp>
        <p:sp>
          <p:nvSpPr>
            <p:cNvPr id="45062" name="WordArt 6" descr="Narrow vertical"/>
            <p:cNvSpPr>
              <a:spLocks noChangeArrowheads="1" noChangeShapeType="1" noTextEdit="1"/>
            </p:cNvSpPr>
            <p:nvPr/>
          </p:nvSpPr>
          <p:spPr bwMode="auto">
            <a:xfrm rot="-257650">
              <a:off x="7086600" y="3276600"/>
              <a:ext cx="1866900" cy="1600200"/>
            </a:xfrm>
            <a:prstGeom prst="rect">
              <a:avLst/>
            </a:prstGeom>
          </p:spPr>
          <p:txBody>
            <a:bodyPr wrap="none" fromWordArt="1">
              <a:prstTxWarp prst="textCurveUp">
                <a:avLst>
                  <a:gd name="adj" fmla="val 40356"/>
                </a:avLst>
              </a:prstTxWarp>
            </a:bodyPr>
            <a:lstStyle/>
            <a:p>
              <a:pPr algn="ctr"/>
              <a:r>
                <a:rPr lang="id-ID" sz="2000" kern="10">
                  <a:ln w="12700">
                    <a:solidFill>
                      <a:srgbClr val="000000"/>
                    </a:solidFill>
                    <a:round/>
                    <a:headEnd type="none" w="sm" len="sm"/>
                    <a:tailEnd type="none" w="sm" len="sm"/>
                  </a:ln>
                  <a:pattFill prst="dashHorz">
                    <a:fgClr>
                      <a:srgbClr val="808080"/>
                    </a:fgClr>
                    <a:bgClr>
                      <a:srgbClr val="FFFF00"/>
                    </a:bgClr>
                  </a:pattFill>
                  <a:effectLst>
                    <a:outerShdw dist="45791" dir="2021404" algn="ctr" rotWithShape="0">
                      <a:srgbClr val="808080"/>
                    </a:outerShdw>
                  </a:effectLst>
                  <a:latin typeface="Arial Black"/>
                </a:rPr>
                <a:t>Legislation</a:t>
              </a:r>
            </a:p>
          </p:txBody>
        </p:sp>
        <p:sp>
          <p:nvSpPr>
            <p:cNvPr id="45063" name="WordArt 7"/>
            <p:cNvSpPr>
              <a:spLocks noChangeArrowheads="1" noChangeShapeType="1" noTextEdit="1"/>
            </p:cNvSpPr>
            <p:nvPr/>
          </p:nvSpPr>
          <p:spPr bwMode="auto">
            <a:xfrm rot="1402737">
              <a:off x="6858000" y="2133600"/>
              <a:ext cx="1912938" cy="1201738"/>
            </a:xfrm>
            <a:prstGeom prst="rect">
              <a:avLst/>
            </a:prstGeom>
          </p:spPr>
          <p:txBody>
            <a:bodyPr wrap="none" fromWordArt="1">
              <a:prstTxWarp prst="textPlain">
                <a:avLst>
                  <a:gd name="adj" fmla="val 50000"/>
                </a:avLst>
              </a:prstTxWarp>
            </a:bodyPr>
            <a:lstStyle/>
            <a:p>
              <a:pPr algn="ctr"/>
              <a:r>
                <a:rPr lang="id-ID" sz="28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a:rPr>
                <a:t>Lawsuit</a:t>
              </a:r>
            </a:p>
          </p:txBody>
        </p:sp>
        <p:sp>
          <p:nvSpPr>
            <p:cNvPr id="45064" name="WordArt 8"/>
            <p:cNvSpPr>
              <a:spLocks noChangeArrowheads="1" noChangeShapeType="1" noTextEdit="1"/>
            </p:cNvSpPr>
            <p:nvPr/>
          </p:nvSpPr>
          <p:spPr bwMode="auto">
            <a:xfrm rot="1431391">
              <a:off x="3810000" y="4038600"/>
              <a:ext cx="1828800" cy="10668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PerspectiveBottomRight">
                  <a:rot lat="0" lon="21239999" rev="0"/>
                </a:camera>
                <a:lightRig rig="legacyHarsh3" dir="l"/>
              </a:scene3d>
              <a:sp3d extrusionH="430200" prstMaterial="legacyMatte">
                <a:extrusionClr>
                  <a:srgbClr val="C0C0C0"/>
                </a:extrusionClr>
              </a:sp3d>
            </a:bodyPr>
            <a:lstStyle/>
            <a:p>
              <a:pPr algn="ctr"/>
              <a:r>
                <a:rPr lang="id-ID" sz="2800" kern="10">
                  <a:ln w="9525">
                    <a:round/>
                    <a:headEnd type="none" w="sm" len="sm"/>
                    <a:tailEnd type="none" w="sm" len="sm"/>
                  </a:ln>
                  <a:gradFill rotWithShape="0">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3968609" scaled="1"/>
                  </a:gradFill>
                  <a:latin typeface="Arial Black"/>
                </a:rPr>
                <a:t>Smoking</a:t>
              </a:r>
            </a:p>
          </p:txBody>
        </p:sp>
        <p:sp>
          <p:nvSpPr>
            <p:cNvPr id="45065" name="WordArt 9"/>
            <p:cNvSpPr>
              <a:spLocks noChangeArrowheads="1" noChangeShapeType="1" noTextEdit="1"/>
            </p:cNvSpPr>
            <p:nvPr/>
          </p:nvSpPr>
          <p:spPr bwMode="auto">
            <a:xfrm rot="-712887">
              <a:off x="5715000" y="4343400"/>
              <a:ext cx="1190625" cy="685800"/>
            </a:xfrm>
            <a:prstGeom prst="rect">
              <a:avLst/>
            </a:prstGeom>
          </p:spPr>
          <p:txBody>
            <a:bodyPr wrap="none" fromWordArt="1">
              <a:prstTxWarp prst="textPlain">
                <a:avLst>
                  <a:gd name="adj" fmla="val 50000"/>
                </a:avLst>
              </a:prstTxWarp>
            </a:bodyPr>
            <a:lstStyle/>
            <a:p>
              <a:pPr algn="ctr"/>
              <a:r>
                <a:rPr lang="id-ID" sz="3600" kern="10">
                  <a:ln w="12700">
                    <a:solidFill>
                      <a:srgbClr val="3333CC"/>
                    </a:solidFill>
                    <a:round/>
                    <a:headEnd type="none" w="sm" len="sm"/>
                    <a:tailEnd type="none" w="sm" len="sm"/>
                  </a:ln>
                  <a:solidFill>
                    <a:srgbClr val="B2B2B2">
                      <a:alpha val="50000"/>
                    </a:srgbClr>
                  </a:solidFill>
                  <a:effectLst>
                    <a:outerShdw dist="45791" dir="2021404" algn="ctr" rotWithShape="0">
                      <a:srgbClr val="9999FF"/>
                    </a:outerShdw>
                  </a:effectLst>
                  <a:latin typeface="Arial Black"/>
                </a:rPr>
                <a:t>And</a:t>
              </a:r>
            </a:p>
          </p:txBody>
        </p:sp>
        <p:sp>
          <p:nvSpPr>
            <p:cNvPr id="45067" name="WordArt 11"/>
            <p:cNvSpPr>
              <a:spLocks noChangeArrowheads="1" noChangeShapeType="1" noTextEdit="1"/>
            </p:cNvSpPr>
            <p:nvPr/>
          </p:nvSpPr>
          <p:spPr bwMode="auto">
            <a:xfrm>
              <a:off x="3657600" y="1828800"/>
              <a:ext cx="1657350" cy="1463675"/>
            </a:xfrm>
            <a:prstGeom prst="rect">
              <a:avLst/>
            </a:prstGeom>
          </p:spPr>
          <p:txBody>
            <a:bodyPr wrap="none" fromWordArt="1">
              <a:prstTxWarp prst="textDoubleWave1">
                <a:avLst>
                  <a:gd name="adj1" fmla="val 6500"/>
                  <a:gd name="adj2" fmla="val 0"/>
                </a:avLst>
              </a:prstTxWarp>
            </a:bodyPr>
            <a:lstStyle/>
            <a:p>
              <a:pPr algn="ctr"/>
              <a:r>
                <a:rPr lang="id-ID" sz="4400" kern="10" spc="-440">
                  <a:ln w="12700">
                    <a:solidFill>
                      <a:srgbClr val="000099"/>
                    </a:solidFill>
                    <a:round/>
                    <a:headEnd type="none" w="sm" len="sm"/>
                    <a:tailEnd type="none" w="sm" len="sm"/>
                  </a:ln>
                  <a:solidFill>
                    <a:srgbClr val="33CCFF"/>
                  </a:solidFill>
                  <a:effectLst>
                    <a:outerShdw dist="125724" dir="18900000" algn="ctr" rotWithShape="0">
                      <a:srgbClr val="000099"/>
                    </a:outerShdw>
                  </a:effectLst>
                  <a:latin typeface="Impact"/>
                </a:rPr>
                <a:t>Cancer</a:t>
              </a:r>
            </a:p>
          </p:txBody>
        </p:sp>
        <p:sp>
          <p:nvSpPr>
            <p:cNvPr id="45068" name="WordArt 12"/>
            <p:cNvSpPr>
              <a:spLocks noChangeArrowheads="1" noChangeShapeType="1" noTextEdit="1"/>
            </p:cNvSpPr>
            <p:nvPr/>
          </p:nvSpPr>
          <p:spPr bwMode="auto">
            <a:xfrm rot="1835723">
              <a:off x="6553200" y="5257800"/>
              <a:ext cx="2152650" cy="874713"/>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id-ID" sz="3600" kern="10">
                  <a:ln w="9525">
                    <a:round/>
                    <a:headEnd type="none" w="sm" len="sm"/>
                    <a:tailEnd type="none" w="sm" len="sm"/>
                  </a:ln>
                  <a:gradFill rotWithShape="0">
                    <a:gsLst>
                      <a:gs pos="0">
                        <a:srgbClr val="FFE701"/>
                      </a:gs>
                      <a:gs pos="100000">
                        <a:srgbClr val="FE3E02"/>
                      </a:gs>
                    </a:gsLst>
                    <a:lin ang="3564277" scaled="1"/>
                  </a:gradFill>
                  <a:latin typeface="Impact"/>
                </a:rPr>
                <a:t>Advertising</a:t>
              </a:r>
            </a:p>
          </p:txBody>
        </p:sp>
        <p:sp>
          <p:nvSpPr>
            <p:cNvPr id="45069" name="WordArt 13"/>
            <p:cNvSpPr>
              <a:spLocks noChangeArrowheads="1" noChangeShapeType="1" noTextEdit="1"/>
            </p:cNvSpPr>
            <p:nvPr/>
          </p:nvSpPr>
          <p:spPr bwMode="auto">
            <a:xfrm>
              <a:off x="4191000" y="5410200"/>
              <a:ext cx="2486025" cy="685800"/>
            </a:xfrm>
            <a:prstGeom prst="rect">
              <a:avLst/>
            </a:prstGeom>
          </p:spPr>
          <p:txBody>
            <a:bodyPr wrap="none" fromWordArt="1">
              <a:prstTxWarp prst="textPlain">
                <a:avLst>
                  <a:gd name="adj" fmla="val 50000"/>
                </a:avLst>
              </a:prstTxWarp>
            </a:bodyPr>
            <a:lstStyle/>
            <a:p>
              <a:pPr algn="ctr"/>
              <a:r>
                <a:rPr lang="id-ID" sz="3600" kern="10">
                  <a:ln w="12700">
                    <a:solidFill>
                      <a:srgbClr val="EAEAEA"/>
                    </a:solidFill>
                    <a:round/>
                    <a:headEnd type="none" w="sm" len="sm"/>
                    <a:tailEnd type="none" w="sm" len="sm"/>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Teenagers</a:t>
              </a:r>
            </a:p>
          </p:txBody>
        </p:sp>
      </p:grpSp>
    </p:spTree>
    <p:extLst>
      <p:ext uri="{BB962C8B-B14F-4D97-AF65-F5344CB8AC3E}">
        <p14:creationId xmlns:p14="http://schemas.microsoft.com/office/powerpoint/2010/main" val="407587365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additive="base">
                                        <p:cTn id="7" dur="500" fill="hold"/>
                                        <p:tgtEl>
                                          <p:spTgt spid="45058"/>
                                        </p:tgtEl>
                                        <p:attrNameLst>
                                          <p:attrName>ppt_x</p:attrName>
                                        </p:attrNameLst>
                                      </p:cBhvr>
                                      <p:tavLst>
                                        <p:tav tm="0">
                                          <p:val>
                                            <p:strVal val="#ppt_x"/>
                                          </p:val>
                                        </p:tav>
                                        <p:tav tm="100000">
                                          <p:val>
                                            <p:strVal val="#ppt_x"/>
                                          </p:val>
                                        </p:tav>
                                      </p:tavLst>
                                    </p:anim>
                                    <p:anim calcmode="lin" valueType="num">
                                      <p:cBhvr additive="base">
                                        <p:cTn id="8" dur="500" fill="hold"/>
                                        <p:tgtEl>
                                          <p:spTgt spid="45058"/>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5059">
                                            <p:txEl>
                                              <p:pRg st="0" end="0"/>
                                            </p:txEl>
                                          </p:spTgt>
                                        </p:tgtEl>
                                        <p:attrNameLst>
                                          <p:attrName>style.visibility</p:attrName>
                                        </p:attrNameLst>
                                      </p:cBhvr>
                                      <p:to>
                                        <p:strVal val="visible"/>
                                      </p:to>
                                    </p:set>
                                    <p:anim calcmode="lin" valueType="num">
                                      <p:cBhvr additive="base">
                                        <p:cTn id="12" dur="500" fill="hold"/>
                                        <p:tgtEl>
                                          <p:spTgt spid="4505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5059">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5059">
                                            <p:txEl>
                                              <p:pRg st="1" end="1"/>
                                            </p:txEl>
                                          </p:spTgt>
                                        </p:tgtEl>
                                        <p:attrNameLst>
                                          <p:attrName>style.visibility</p:attrName>
                                        </p:attrNameLst>
                                      </p:cBhvr>
                                      <p:to>
                                        <p:strVal val="visible"/>
                                      </p:to>
                                    </p:set>
                                    <p:anim calcmode="lin" valueType="num">
                                      <p:cBhvr additive="base">
                                        <p:cTn id="17" dur="500" fill="hold"/>
                                        <p:tgtEl>
                                          <p:spTgt spid="4505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5059">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3" presetClass="entr" presetSubtype="0" fill="hold" grpId="0" nodeType="afterEffect">
                                  <p:stCondLst>
                                    <p:cond delay="1000"/>
                                  </p:stCondLst>
                                  <p:childTnLst>
                                    <p:set>
                                      <p:cBhvr>
                                        <p:cTn id="21" dur="1" fill="hold">
                                          <p:stCondLst>
                                            <p:cond delay="499"/>
                                          </p:stCondLst>
                                        </p:cTn>
                                        <p:tgtEl>
                                          <p:spTgt spid="45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advAuto="0"/>
      <p:bldP spid="45058" grpId="0" autoUpdateAnimBg="0"/>
      <p:bldP spid="45066"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a:effectLst>
            <a:outerShdw dist="13470" dir="2700000" algn="ctr" rotWithShape="0">
              <a:schemeClr val="bg2"/>
            </a:outerShdw>
          </a:effectLst>
          <a:extLst>
            <a:ext uri="{909E8E84-426E-40DD-AFC4-6F175D3DCCD1}">
              <a14:hiddenFill xmlns:a14="http://schemas.microsoft.com/office/drawing/2010/main">
                <a:solidFill>
                  <a:srgbClr val="FF33CC"/>
                </a:solidFill>
              </a14:hiddenFill>
            </a:ext>
          </a:extLst>
        </p:spPr>
        <p:txBody>
          <a:bodyPr vert="horz" lIns="92075" tIns="46038" rIns="92075" bIns="46038" rtlCol="0" anchor="ctr">
            <a:normAutofit/>
          </a:bodyPr>
          <a:lstStyle/>
          <a:p>
            <a:r>
              <a:rPr lang="en-US" smtClean="0"/>
              <a:t>Identi</a:t>
            </a:r>
            <a:r>
              <a:rPr lang="id-ID" smtClean="0"/>
              <a:t>fikasi halaman web</a:t>
            </a:r>
            <a:endParaRPr lang="en-US"/>
          </a:p>
        </p:txBody>
      </p:sp>
      <p:sp>
        <p:nvSpPr>
          <p:cNvPr id="38915" name="Rectangle 3"/>
          <p:cNvSpPr>
            <a:spLocks noGrp="1" noChangeArrowheads="1"/>
          </p:cNvSpPr>
          <p:nvPr>
            <p:ph type="body" sz="half" idx="2"/>
          </p:nvPr>
        </p:nvSpPr>
        <p:spPr>
          <a:xfrm>
            <a:off x="5638800" y="1752600"/>
            <a:ext cx="5029200" cy="4495800"/>
          </a:xfrm>
          <a:noFill/>
          <a:ln/>
        </p:spPr>
        <p:txBody>
          <a:bodyPr vert="horz" lIns="92075" tIns="46038" rIns="92075" bIns="46038" rtlCol="0">
            <a:normAutofit/>
          </a:bodyPr>
          <a:lstStyle/>
          <a:p>
            <a:r>
              <a:rPr lang="id-ID" sz="2600"/>
              <a:t>Banyak halaman web tidak diperiksa keakuratannya</a:t>
            </a:r>
            <a:r>
              <a:rPr lang="en-US" sz="2600"/>
              <a:t>.</a:t>
            </a:r>
          </a:p>
          <a:p>
            <a:r>
              <a:rPr lang="id-ID" sz="2600"/>
              <a:t>Web personal sering digunakan untuk menyatakan opini pribadi</a:t>
            </a:r>
            <a:r>
              <a:rPr lang="en-US" sz="2600"/>
              <a:t> </a:t>
            </a:r>
            <a:r>
              <a:rPr lang="id-ID" sz="2600"/>
              <a:t>tentang sesuatu</a:t>
            </a:r>
            <a:r>
              <a:rPr lang="en-US" sz="2600"/>
              <a:t>, </a:t>
            </a:r>
            <a:r>
              <a:rPr lang="id-ID" sz="2600"/>
              <a:t>bukan fakta</a:t>
            </a:r>
            <a:r>
              <a:rPr lang="en-US" sz="2600"/>
              <a:t>.</a:t>
            </a:r>
            <a:endParaRPr lang="id-ID" sz="2600"/>
          </a:p>
          <a:p>
            <a:r>
              <a:rPr lang="id-ID" sz="2600"/>
              <a:t>Jadi, periksa</a:t>
            </a:r>
            <a:r>
              <a:rPr lang="en-US" sz="2600"/>
              <a:t> </a:t>
            </a:r>
            <a:r>
              <a:rPr lang="id-ID" sz="2600"/>
              <a:t>siapa pemilik web, siapa audiensnya, siapa yang menulis artikel</a:t>
            </a:r>
            <a:r>
              <a:rPr lang="en-US" sz="2600"/>
              <a:t>, </a:t>
            </a:r>
            <a:r>
              <a:rPr lang="id-ID" sz="2600"/>
              <a:t>apa isinya</a:t>
            </a:r>
            <a:r>
              <a:rPr lang="en-US" sz="2600"/>
              <a:t>, </a:t>
            </a:r>
            <a:r>
              <a:rPr lang="id-ID" sz="2600"/>
              <a:t>dan apa tujuannya</a:t>
            </a:r>
            <a:r>
              <a:rPr lang="en-US" sz="2600"/>
              <a:t>.</a:t>
            </a:r>
            <a:endParaRPr lang="id-ID" sz="2600"/>
          </a:p>
          <a:p>
            <a:r>
              <a:rPr lang="id-ID" sz="2600"/>
              <a:t>Bedakan iklan atau fakta</a:t>
            </a:r>
            <a:endParaRPr lang="en-US" sz="2600"/>
          </a:p>
        </p:txBody>
      </p:sp>
      <p:pic>
        <p:nvPicPr>
          <p:cNvPr id="8208" name="Picture 16"/>
          <p:cNvPicPr>
            <a:picLocks noChangeAspect="1" noChangeArrowheads="1"/>
          </p:cNvPicPr>
          <p:nvPr/>
        </p:nvPicPr>
        <p:blipFill rotWithShape="1">
          <a:blip r:embed="rId3">
            <a:extLst>
              <a:ext uri="{28A0092B-C50C-407E-A947-70E740481C1C}">
                <a14:useLocalDpi xmlns:a14="http://schemas.microsoft.com/office/drawing/2010/main" val="0"/>
              </a:ext>
            </a:extLst>
          </a:blip>
          <a:srcRect l="14661" r="39635"/>
          <a:stretch/>
        </p:blipFill>
        <p:spPr bwMode="auto">
          <a:xfrm>
            <a:off x="1991546" y="1412776"/>
            <a:ext cx="354311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668067"/>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p:cTn id="7" dur="500" fill="hold"/>
                                        <p:tgtEl>
                                          <p:spTgt spid="38914"/>
                                        </p:tgtEl>
                                        <p:attrNameLst>
                                          <p:attrName>ppt_w</p:attrName>
                                        </p:attrNameLst>
                                      </p:cBhvr>
                                      <p:tavLst>
                                        <p:tav tm="0">
                                          <p:val>
                                            <p:fltVal val="0"/>
                                          </p:val>
                                        </p:tav>
                                        <p:tav tm="100000">
                                          <p:val>
                                            <p:strVal val="#ppt_w"/>
                                          </p:val>
                                        </p:tav>
                                      </p:tavLst>
                                    </p:anim>
                                    <p:anim calcmode="lin" valueType="num">
                                      <p:cBhvr>
                                        <p:cTn id="8" dur="500" fill="hold"/>
                                        <p:tgtEl>
                                          <p:spTgt spid="3891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2" fill="hold" grpId="0" nodeType="afterEffect">
                                  <p:stCondLst>
                                    <p:cond delay="2000"/>
                                  </p:stCondLst>
                                  <p:childTnLst>
                                    <p:set>
                                      <p:cBhvr>
                                        <p:cTn id="11" dur="1" fill="hold">
                                          <p:stCondLst>
                                            <p:cond delay="0"/>
                                          </p:stCondLst>
                                        </p:cTn>
                                        <p:tgtEl>
                                          <p:spTgt spid="38915">
                                            <p:txEl>
                                              <p:pRg st="0" end="0"/>
                                            </p:txEl>
                                          </p:spTgt>
                                        </p:tgtEl>
                                        <p:attrNameLst>
                                          <p:attrName>style.visibility</p:attrName>
                                        </p:attrNameLst>
                                      </p:cBhvr>
                                      <p:to>
                                        <p:strVal val="visible"/>
                                      </p:to>
                                    </p:set>
                                    <p:anim calcmode="lin" valueType="num">
                                      <p:cBhvr>
                                        <p:cTn id="12" dur="500" fill="hold"/>
                                        <p:tgtEl>
                                          <p:spTgt spid="38915">
                                            <p:txEl>
                                              <p:pRg st="0" end="0"/>
                                            </p:txEl>
                                          </p:spTgt>
                                        </p:tgtEl>
                                        <p:attrNameLst>
                                          <p:attrName>ppt_x</p:attrName>
                                        </p:attrNameLst>
                                      </p:cBhvr>
                                      <p:tavLst>
                                        <p:tav tm="0">
                                          <p:val>
                                            <p:strVal val="#ppt_x+#ppt_w/2"/>
                                          </p:val>
                                        </p:tav>
                                        <p:tav tm="100000">
                                          <p:val>
                                            <p:strVal val="#ppt_x"/>
                                          </p:val>
                                        </p:tav>
                                      </p:tavLst>
                                    </p:anim>
                                    <p:anim calcmode="lin" valueType="num">
                                      <p:cBhvr>
                                        <p:cTn id="13" dur="500" fill="hold"/>
                                        <p:tgtEl>
                                          <p:spTgt spid="38915">
                                            <p:txEl>
                                              <p:pRg st="0" end="0"/>
                                            </p:txEl>
                                          </p:spTgt>
                                        </p:tgtEl>
                                        <p:attrNameLst>
                                          <p:attrName>ppt_y</p:attrName>
                                        </p:attrNameLst>
                                      </p:cBhvr>
                                      <p:tavLst>
                                        <p:tav tm="0">
                                          <p:val>
                                            <p:strVal val="#ppt_y"/>
                                          </p:val>
                                        </p:tav>
                                        <p:tav tm="100000">
                                          <p:val>
                                            <p:strVal val="#ppt_y"/>
                                          </p:val>
                                        </p:tav>
                                      </p:tavLst>
                                    </p:anim>
                                    <p:anim calcmode="lin" valueType="num">
                                      <p:cBhvr>
                                        <p:cTn id="14" dur="500" fill="hold"/>
                                        <p:tgtEl>
                                          <p:spTgt spid="38915">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8915">
                                            <p:txEl>
                                              <p:pRg st="0" end="0"/>
                                            </p:txEl>
                                          </p:spTgt>
                                        </p:tgtEl>
                                        <p:attrNameLst>
                                          <p:attrName>ppt_h</p:attrName>
                                        </p:attrNameLst>
                                      </p:cBhvr>
                                      <p:tavLst>
                                        <p:tav tm="0">
                                          <p:val>
                                            <p:strVal val="#ppt_h"/>
                                          </p:val>
                                        </p:tav>
                                        <p:tav tm="100000">
                                          <p:val>
                                            <p:strVal val="#ppt_h"/>
                                          </p:val>
                                        </p:tav>
                                      </p:tavLst>
                                    </p:anim>
                                  </p:childTnLst>
                                </p:cTn>
                              </p:par>
                            </p:childTnLst>
                          </p:cTn>
                        </p:par>
                        <p:par>
                          <p:cTn id="16" fill="hold">
                            <p:stCondLst>
                              <p:cond delay="3000"/>
                            </p:stCondLst>
                            <p:childTnLst>
                              <p:par>
                                <p:cTn id="17" presetID="17" presetClass="entr" presetSubtype="2" fill="hold" grpId="0" nodeType="afterEffect">
                                  <p:stCondLst>
                                    <p:cond delay="3000"/>
                                  </p:stCondLst>
                                  <p:childTnLst>
                                    <p:set>
                                      <p:cBhvr>
                                        <p:cTn id="18" dur="1" fill="hold">
                                          <p:stCondLst>
                                            <p:cond delay="0"/>
                                          </p:stCondLst>
                                        </p:cTn>
                                        <p:tgtEl>
                                          <p:spTgt spid="38915">
                                            <p:txEl>
                                              <p:pRg st="1" end="1"/>
                                            </p:txEl>
                                          </p:spTgt>
                                        </p:tgtEl>
                                        <p:attrNameLst>
                                          <p:attrName>style.visibility</p:attrName>
                                        </p:attrNameLst>
                                      </p:cBhvr>
                                      <p:to>
                                        <p:strVal val="visible"/>
                                      </p:to>
                                    </p:set>
                                    <p:anim calcmode="lin" valueType="num">
                                      <p:cBhvr>
                                        <p:cTn id="19" dur="500" fill="hold"/>
                                        <p:tgtEl>
                                          <p:spTgt spid="38915">
                                            <p:txEl>
                                              <p:pRg st="1" end="1"/>
                                            </p:txEl>
                                          </p:spTgt>
                                        </p:tgtEl>
                                        <p:attrNameLst>
                                          <p:attrName>ppt_x</p:attrName>
                                        </p:attrNameLst>
                                      </p:cBhvr>
                                      <p:tavLst>
                                        <p:tav tm="0">
                                          <p:val>
                                            <p:strVal val="#ppt_x+#ppt_w/2"/>
                                          </p:val>
                                        </p:tav>
                                        <p:tav tm="100000">
                                          <p:val>
                                            <p:strVal val="#ppt_x"/>
                                          </p:val>
                                        </p:tav>
                                      </p:tavLst>
                                    </p:anim>
                                    <p:anim calcmode="lin" valueType="num">
                                      <p:cBhvr>
                                        <p:cTn id="20" dur="500" fill="hold"/>
                                        <p:tgtEl>
                                          <p:spTgt spid="38915">
                                            <p:txEl>
                                              <p:pRg st="1" end="1"/>
                                            </p:txEl>
                                          </p:spTgt>
                                        </p:tgtEl>
                                        <p:attrNameLst>
                                          <p:attrName>ppt_y</p:attrName>
                                        </p:attrNameLst>
                                      </p:cBhvr>
                                      <p:tavLst>
                                        <p:tav tm="0">
                                          <p:val>
                                            <p:strVal val="#ppt_y"/>
                                          </p:val>
                                        </p:tav>
                                        <p:tav tm="100000">
                                          <p:val>
                                            <p:strVal val="#ppt_y"/>
                                          </p:val>
                                        </p:tav>
                                      </p:tavLst>
                                    </p:anim>
                                    <p:anim calcmode="lin" valueType="num">
                                      <p:cBhvr>
                                        <p:cTn id="21" dur="500" fill="hold"/>
                                        <p:tgtEl>
                                          <p:spTgt spid="38915">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8915">
                                            <p:txEl>
                                              <p:pRg st="1" end="1"/>
                                            </p:txEl>
                                          </p:spTgt>
                                        </p:tgtEl>
                                        <p:attrNameLst>
                                          <p:attrName>ppt_h</p:attrName>
                                        </p:attrNameLst>
                                      </p:cBhvr>
                                      <p:tavLst>
                                        <p:tav tm="0">
                                          <p:val>
                                            <p:strVal val="#ppt_h"/>
                                          </p:val>
                                        </p:tav>
                                        <p:tav tm="100000">
                                          <p:val>
                                            <p:strVal val="#ppt_h"/>
                                          </p:val>
                                        </p:tav>
                                      </p:tavLst>
                                    </p:anim>
                                  </p:childTnLst>
                                </p:cTn>
                              </p:par>
                            </p:childTnLst>
                          </p:cTn>
                        </p:par>
                        <p:par>
                          <p:cTn id="23" fill="hold">
                            <p:stCondLst>
                              <p:cond delay="6500"/>
                            </p:stCondLst>
                            <p:childTnLst>
                              <p:par>
                                <p:cTn id="24" presetID="17" presetClass="entr" presetSubtype="2" fill="hold" grpId="0" nodeType="afterEffect">
                                  <p:stCondLst>
                                    <p:cond delay="4000"/>
                                  </p:stCondLst>
                                  <p:childTnLst>
                                    <p:set>
                                      <p:cBhvr>
                                        <p:cTn id="25" dur="1" fill="hold">
                                          <p:stCondLst>
                                            <p:cond delay="0"/>
                                          </p:stCondLst>
                                        </p:cTn>
                                        <p:tgtEl>
                                          <p:spTgt spid="38915">
                                            <p:txEl>
                                              <p:pRg st="2" end="2"/>
                                            </p:txEl>
                                          </p:spTgt>
                                        </p:tgtEl>
                                        <p:attrNameLst>
                                          <p:attrName>style.visibility</p:attrName>
                                        </p:attrNameLst>
                                      </p:cBhvr>
                                      <p:to>
                                        <p:strVal val="visible"/>
                                      </p:to>
                                    </p:set>
                                    <p:anim calcmode="lin" valueType="num">
                                      <p:cBhvr>
                                        <p:cTn id="26" dur="500" fill="hold"/>
                                        <p:tgtEl>
                                          <p:spTgt spid="38915">
                                            <p:txEl>
                                              <p:pRg st="2" end="2"/>
                                            </p:txEl>
                                          </p:spTgt>
                                        </p:tgtEl>
                                        <p:attrNameLst>
                                          <p:attrName>ppt_x</p:attrName>
                                        </p:attrNameLst>
                                      </p:cBhvr>
                                      <p:tavLst>
                                        <p:tav tm="0">
                                          <p:val>
                                            <p:strVal val="#ppt_x+#ppt_w/2"/>
                                          </p:val>
                                        </p:tav>
                                        <p:tav tm="100000">
                                          <p:val>
                                            <p:strVal val="#ppt_x"/>
                                          </p:val>
                                        </p:tav>
                                      </p:tavLst>
                                    </p:anim>
                                    <p:anim calcmode="lin" valueType="num">
                                      <p:cBhvr>
                                        <p:cTn id="27" dur="500" fill="hold"/>
                                        <p:tgtEl>
                                          <p:spTgt spid="38915">
                                            <p:txEl>
                                              <p:pRg st="2" end="2"/>
                                            </p:txEl>
                                          </p:spTgt>
                                        </p:tgtEl>
                                        <p:attrNameLst>
                                          <p:attrName>ppt_y</p:attrName>
                                        </p:attrNameLst>
                                      </p:cBhvr>
                                      <p:tavLst>
                                        <p:tav tm="0">
                                          <p:val>
                                            <p:strVal val="#ppt_y"/>
                                          </p:val>
                                        </p:tav>
                                        <p:tav tm="100000">
                                          <p:val>
                                            <p:strVal val="#ppt_y"/>
                                          </p:val>
                                        </p:tav>
                                      </p:tavLst>
                                    </p:anim>
                                    <p:anim calcmode="lin" valueType="num">
                                      <p:cBhvr>
                                        <p:cTn id="28" dur="500" fill="hold"/>
                                        <p:tgtEl>
                                          <p:spTgt spid="38915">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8915">
                                            <p:txEl>
                                              <p:pRg st="2" end="2"/>
                                            </p:txEl>
                                          </p:spTgt>
                                        </p:tgtEl>
                                        <p:attrNameLst>
                                          <p:attrName>ppt_h</p:attrName>
                                        </p:attrNameLst>
                                      </p:cBhvr>
                                      <p:tavLst>
                                        <p:tav tm="0">
                                          <p:val>
                                            <p:strVal val="#ppt_h"/>
                                          </p:val>
                                        </p:tav>
                                        <p:tav tm="100000">
                                          <p:val>
                                            <p:strVal val="#ppt_h"/>
                                          </p:val>
                                        </p:tav>
                                      </p:tavLst>
                                    </p:anim>
                                  </p:childTnLst>
                                </p:cTn>
                              </p:par>
                            </p:childTnLst>
                          </p:cTn>
                        </p:par>
                        <p:par>
                          <p:cTn id="30" fill="hold">
                            <p:stCondLst>
                              <p:cond delay="11000"/>
                            </p:stCondLst>
                            <p:childTnLst>
                              <p:par>
                                <p:cTn id="31" presetID="17" presetClass="entr" presetSubtype="2" fill="hold" grpId="0" nodeType="afterEffect">
                                  <p:stCondLst>
                                    <p:cond delay="5000"/>
                                  </p:stCondLst>
                                  <p:childTnLst>
                                    <p:set>
                                      <p:cBhvr>
                                        <p:cTn id="32" dur="1" fill="hold">
                                          <p:stCondLst>
                                            <p:cond delay="0"/>
                                          </p:stCondLst>
                                        </p:cTn>
                                        <p:tgtEl>
                                          <p:spTgt spid="38915">
                                            <p:txEl>
                                              <p:pRg st="3" end="3"/>
                                            </p:txEl>
                                          </p:spTgt>
                                        </p:tgtEl>
                                        <p:attrNameLst>
                                          <p:attrName>style.visibility</p:attrName>
                                        </p:attrNameLst>
                                      </p:cBhvr>
                                      <p:to>
                                        <p:strVal val="visible"/>
                                      </p:to>
                                    </p:set>
                                    <p:anim calcmode="lin" valueType="num">
                                      <p:cBhvr>
                                        <p:cTn id="33" dur="500" fill="hold"/>
                                        <p:tgtEl>
                                          <p:spTgt spid="38915">
                                            <p:txEl>
                                              <p:pRg st="3" end="3"/>
                                            </p:txEl>
                                          </p:spTgt>
                                        </p:tgtEl>
                                        <p:attrNameLst>
                                          <p:attrName>ppt_x</p:attrName>
                                        </p:attrNameLst>
                                      </p:cBhvr>
                                      <p:tavLst>
                                        <p:tav tm="0">
                                          <p:val>
                                            <p:strVal val="#ppt_x+#ppt_w/2"/>
                                          </p:val>
                                        </p:tav>
                                        <p:tav tm="100000">
                                          <p:val>
                                            <p:strVal val="#ppt_x"/>
                                          </p:val>
                                        </p:tav>
                                      </p:tavLst>
                                    </p:anim>
                                    <p:anim calcmode="lin" valueType="num">
                                      <p:cBhvr>
                                        <p:cTn id="34" dur="500" fill="hold"/>
                                        <p:tgtEl>
                                          <p:spTgt spid="38915">
                                            <p:txEl>
                                              <p:pRg st="3" end="3"/>
                                            </p:txEl>
                                          </p:spTgt>
                                        </p:tgtEl>
                                        <p:attrNameLst>
                                          <p:attrName>ppt_y</p:attrName>
                                        </p:attrNameLst>
                                      </p:cBhvr>
                                      <p:tavLst>
                                        <p:tav tm="0">
                                          <p:val>
                                            <p:strVal val="#ppt_y"/>
                                          </p:val>
                                        </p:tav>
                                        <p:tav tm="100000">
                                          <p:val>
                                            <p:strVal val="#ppt_y"/>
                                          </p:val>
                                        </p:tav>
                                      </p:tavLst>
                                    </p:anim>
                                    <p:anim calcmode="lin" valueType="num">
                                      <p:cBhvr>
                                        <p:cTn id="35" dur="500" fill="hold"/>
                                        <p:tgtEl>
                                          <p:spTgt spid="38915">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8915">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38915" grpId="0" build="p" autoUpdateAnimBg="0" advAuto="100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351584" y="381000"/>
            <a:ext cx="7772400" cy="1143000"/>
          </a:xfrm>
          <a:noFill/>
          <a:ln/>
          <a:effectLst>
            <a:outerShdw dist="13470" dir="2700000" algn="ctr" rotWithShape="0">
              <a:schemeClr val="bg2"/>
            </a:outerShdw>
          </a:effectLst>
          <a:extLst>
            <a:ext uri="{909E8E84-426E-40DD-AFC4-6F175D3DCCD1}">
              <a14:hiddenFill xmlns:a14="http://schemas.microsoft.com/office/drawing/2010/main">
                <a:solidFill>
                  <a:srgbClr val="FF33CC"/>
                </a:solidFill>
              </a14:hiddenFill>
            </a:ext>
          </a:extLst>
        </p:spPr>
        <p:txBody>
          <a:bodyPr vert="horz" lIns="92075" tIns="46038" rIns="92075" bIns="46038" rtlCol="0" anchor="ctr">
            <a:normAutofit/>
          </a:bodyPr>
          <a:lstStyle/>
          <a:p>
            <a:r>
              <a:rPr lang="id-ID" smtClean="0"/>
              <a:t>Periksa</a:t>
            </a:r>
            <a:r>
              <a:rPr lang="en-US" smtClean="0"/>
              <a:t> </a:t>
            </a:r>
            <a:r>
              <a:rPr lang="id-ID" smtClean="0"/>
              <a:t>k</a:t>
            </a:r>
            <a:r>
              <a:rPr lang="en-US" smtClean="0"/>
              <a:t>redibili</a:t>
            </a:r>
            <a:r>
              <a:rPr lang="id-ID" smtClean="0"/>
              <a:t>tas</a:t>
            </a:r>
            <a:endParaRPr lang="en-US"/>
          </a:p>
        </p:txBody>
      </p:sp>
      <p:sp>
        <p:nvSpPr>
          <p:cNvPr id="20483" name="Rectangle 3"/>
          <p:cNvSpPr>
            <a:spLocks noGrp="1" noChangeArrowheads="1"/>
          </p:cNvSpPr>
          <p:nvPr>
            <p:ph type="body" sz="half" idx="1"/>
          </p:nvPr>
        </p:nvSpPr>
        <p:spPr>
          <a:xfrm>
            <a:off x="2495600" y="1741512"/>
            <a:ext cx="4104456" cy="4495800"/>
          </a:xfrm>
          <a:noFill/>
          <a:ln/>
        </p:spPr>
        <p:txBody>
          <a:bodyPr vert="horz" lIns="92075" tIns="46038" rIns="92075" bIns="46038" rtlCol="0">
            <a:normAutofit/>
          </a:bodyPr>
          <a:lstStyle/>
          <a:p>
            <a:r>
              <a:rPr lang="id-ID"/>
              <a:t>Siapa penulis halaman web?</a:t>
            </a:r>
            <a:endParaRPr lang="en-US"/>
          </a:p>
          <a:p>
            <a:r>
              <a:rPr lang="id-ID"/>
              <a:t>Individu atau kelompok?</a:t>
            </a:r>
            <a:endParaRPr lang="en-US"/>
          </a:p>
          <a:p>
            <a:r>
              <a:rPr lang="id-ID"/>
              <a:t>Periksa informasi tambahan setelah informasi penulis ditemukan</a:t>
            </a:r>
            <a:endParaRPr lang="en-US"/>
          </a:p>
          <a:p>
            <a:r>
              <a:rPr lang="id-ID"/>
              <a:t>Adakah agenda bisnis atau politik?</a:t>
            </a:r>
            <a:endParaRPr lang="en-US"/>
          </a:p>
          <a:p>
            <a:r>
              <a:rPr lang="id-ID"/>
              <a:t>Siapa sponshor web?</a:t>
            </a:r>
            <a:r>
              <a:rPr lang="en-US"/>
              <a:t>  </a:t>
            </a:r>
            <a:r>
              <a:rPr lang="id-ID"/>
              <a:t>Siapa mereka</a:t>
            </a:r>
            <a:r>
              <a:rPr lang="en-US"/>
              <a:t>?</a:t>
            </a:r>
          </a:p>
        </p:txBody>
      </p:sp>
      <p:graphicFrame>
        <p:nvGraphicFramePr>
          <p:cNvPr id="20484" name="Object 4"/>
          <p:cNvGraphicFramePr>
            <a:graphicFrameLocks noGrp="1"/>
          </p:cNvGraphicFramePr>
          <p:nvPr>
            <p:ph type="clipArt" sz="half" idx="2"/>
            <p:extLst/>
          </p:nvPr>
        </p:nvGraphicFramePr>
        <p:xfrm>
          <a:off x="7178675" y="1828800"/>
          <a:ext cx="2754313" cy="4114800"/>
        </p:xfrm>
        <a:graphic>
          <a:graphicData uri="http://schemas.openxmlformats.org/presentationml/2006/ole">
            <mc:AlternateContent xmlns:mc="http://schemas.openxmlformats.org/markup-compatibility/2006">
              <mc:Choice xmlns:v="urn:schemas-microsoft-com:vml" Requires="v">
                <p:oleObj spid="_x0000_s5126" name="Clip" r:id="rId4" imgW="3238095" imgH="4838095" progId="MS_ClipArt_Gallery.2">
                  <p:embed/>
                </p:oleObj>
              </mc:Choice>
              <mc:Fallback>
                <p:oleObj name="Clip" r:id="rId4" imgW="3238095" imgH="4838095"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8675" y="1828800"/>
                        <a:ext cx="275431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23549063"/>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1+#ppt_w/2"/>
                                          </p:val>
                                        </p:tav>
                                        <p:tav tm="100000">
                                          <p:val>
                                            <p:strVal val="#ppt_x"/>
                                          </p:val>
                                        </p:tav>
                                      </p:tavLst>
                                    </p:anim>
                                    <p:anim calcmode="lin" valueType="num">
                                      <p:cBhvr additive="base">
                                        <p:cTn id="8" dur="500" fill="hold"/>
                                        <p:tgtEl>
                                          <p:spTgt spid="2048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4" fill="hold" nodeType="afterEffect">
                                  <p:stCondLst>
                                    <p:cond delay="0"/>
                                  </p:stCondLst>
                                  <p:childTnLst>
                                    <p:set>
                                      <p:cBhvr>
                                        <p:cTn id="11" dur="1" fill="hold">
                                          <p:stCondLst>
                                            <p:cond delay="0"/>
                                          </p:stCondLst>
                                        </p:cTn>
                                        <p:tgtEl>
                                          <p:spTgt spid="20484"/>
                                        </p:tgtEl>
                                        <p:attrNameLst>
                                          <p:attrName>style.visibility</p:attrName>
                                        </p:attrNameLst>
                                      </p:cBhvr>
                                      <p:to>
                                        <p:strVal val="visible"/>
                                      </p:to>
                                    </p:set>
                                    <p:anim calcmode="lin" valueType="num">
                                      <p:cBhvr>
                                        <p:cTn id="12" dur="500" fill="hold"/>
                                        <p:tgtEl>
                                          <p:spTgt spid="20484"/>
                                        </p:tgtEl>
                                        <p:attrNameLst>
                                          <p:attrName>ppt_x</p:attrName>
                                        </p:attrNameLst>
                                      </p:cBhvr>
                                      <p:tavLst>
                                        <p:tav tm="0">
                                          <p:val>
                                            <p:strVal val="#ppt_x"/>
                                          </p:val>
                                        </p:tav>
                                        <p:tav tm="100000">
                                          <p:val>
                                            <p:strVal val="#ppt_x"/>
                                          </p:val>
                                        </p:tav>
                                      </p:tavLst>
                                    </p:anim>
                                    <p:anim calcmode="lin" valueType="num">
                                      <p:cBhvr>
                                        <p:cTn id="13" dur="500" fill="hold"/>
                                        <p:tgtEl>
                                          <p:spTgt spid="20484"/>
                                        </p:tgtEl>
                                        <p:attrNameLst>
                                          <p:attrName>ppt_y</p:attrName>
                                        </p:attrNameLst>
                                      </p:cBhvr>
                                      <p:tavLst>
                                        <p:tav tm="0">
                                          <p:val>
                                            <p:strVal val="#ppt_y+#ppt_h/2"/>
                                          </p:val>
                                        </p:tav>
                                        <p:tav tm="100000">
                                          <p:val>
                                            <p:strVal val="#ppt_y"/>
                                          </p:val>
                                        </p:tav>
                                      </p:tavLst>
                                    </p:anim>
                                    <p:anim calcmode="lin" valueType="num">
                                      <p:cBhvr>
                                        <p:cTn id="14" dur="500" fill="hold"/>
                                        <p:tgtEl>
                                          <p:spTgt spid="20484"/>
                                        </p:tgtEl>
                                        <p:attrNameLst>
                                          <p:attrName>ppt_w</p:attrName>
                                        </p:attrNameLst>
                                      </p:cBhvr>
                                      <p:tavLst>
                                        <p:tav tm="0">
                                          <p:val>
                                            <p:strVal val="#ppt_w"/>
                                          </p:val>
                                        </p:tav>
                                        <p:tav tm="100000">
                                          <p:val>
                                            <p:strVal val="#ppt_w"/>
                                          </p:val>
                                        </p:tav>
                                      </p:tavLst>
                                    </p:anim>
                                    <p:anim calcmode="lin" valueType="num">
                                      <p:cBhvr>
                                        <p:cTn id="15" dur="500" fill="hold"/>
                                        <p:tgtEl>
                                          <p:spTgt spid="20484"/>
                                        </p:tgtEl>
                                        <p:attrNameLst>
                                          <p:attrName>ppt_h</p:attrName>
                                        </p:attrNameLst>
                                      </p:cBhvr>
                                      <p:tavLst>
                                        <p:tav tm="0">
                                          <p:val>
                                            <p:fltVal val="0"/>
                                          </p:val>
                                        </p:tav>
                                        <p:tav tm="100000">
                                          <p:val>
                                            <p:strVal val="#ppt_h"/>
                                          </p:val>
                                        </p:tav>
                                      </p:tavLst>
                                    </p:anim>
                                  </p:childTnLst>
                                </p:cTn>
                              </p:par>
                            </p:childTnLst>
                          </p:cTn>
                        </p:par>
                        <p:par>
                          <p:cTn id="16" fill="hold" nodeType="afterGroup">
                            <p:stCondLst>
                              <p:cond delay="1000"/>
                            </p:stCondLst>
                            <p:childTnLst>
                              <p:par>
                                <p:cTn id="17" presetID="17" presetClass="entr" presetSubtype="8" fill="hold" grpId="0" nodeType="afterEffect">
                                  <p:stCondLst>
                                    <p:cond delay="0"/>
                                  </p:stCondLst>
                                  <p:childTnLst>
                                    <p:set>
                                      <p:cBhvr>
                                        <p:cTn id="18" dur="1" fill="hold">
                                          <p:stCondLst>
                                            <p:cond delay="0"/>
                                          </p:stCondLst>
                                        </p:cTn>
                                        <p:tgtEl>
                                          <p:spTgt spid="20483">
                                            <p:txEl>
                                              <p:pRg st="0" end="0"/>
                                            </p:txEl>
                                          </p:spTgt>
                                        </p:tgtEl>
                                        <p:attrNameLst>
                                          <p:attrName>style.visibility</p:attrName>
                                        </p:attrNameLst>
                                      </p:cBhvr>
                                      <p:to>
                                        <p:strVal val="visible"/>
                                      </p:to>
                                    </p:set>
                                    <p:anim calcmode="lin" valueType="num">
                                      <p:cBhvr>
                                        <p:cTn id="19" dur="500" fill="hold"/>
                                        <p:tgtEl>
                                          <p:spTgt spid="20483">
                                            <p:txEl>
                                              <p:pRg st="0" end="0"/>
                                            </p:txEl>
                                          </p:spTgt>
                                        </p:tgtEl>
                                        <p:attrNameLst>
                                          <p:attrName>ppt_x</p:attrName>
                                        </p:attrNameLst>
                                      </p:cBhvr>
                                      <p:tavLst>
                                        <p:tav tm="0">
                                          <p:val>
                                            <p:strVal val="#ppt_x-#ppt_w/2"/>
                                          </p:val>
                                        </p:tav>
                                        <p:tav tm="100000">
                                          <p:val>
                                            <p:strVal val="#ppt_x"/>
                                          </p:val>
                                        </p:tav>
                                      </p:tavLst>
                                    </p:anim>
                                    <p:anim calcmode="lin" valueType="num">
                                      <p:cBhvr>
                                        <p:cTn id="20" dur="500" fill="hold"/>
                                        <p:tgtEl>
                                          <p:spTgt spid="20483">
                                            <p:txEl>
                                              <p:pRg st="0" end="0"/>
                                            </p:txEl>
                                          </p:spTgt>
                                        </p:tgtEl>
                                        <p:attrNameLst>
                                          <p:attrName>ppt_y</p:attrName>
                                        </p:attrNameLst>
                                      </p:cBhvr>
                                      <p:tavLst>
                                        <p:tav tm="0">
                                          <p:val>
                                            <p:strVal val="#ppt_y"/>
                                          </p:val>
                                        </p:tav>
                                        <p:tav tm="100000">
                                          <p:val>
                                            <p:strVal val="#ppt_y"/>
                                          </p:val>
                                        </p:tav>
                                      </p:tavLst>
                                    </p:anim>
                                    <p:anim calcmode="lin" valueType="num">
                                      <p:cBhvr>
                                        <p:cTn id="21" dur="500" fill="hold"/>
                                        <p:tgtEl>
                                          <p:spTgt spid="20483">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0483">
                                            <p:txEl>
                                              <p:pRg st="0" end="0"/>
                                            </p:txEl>
                                          </p:spTgt>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1500"/>
                            </p:stCondLst>
                            <p:childTnLst>
                              <p:par>
                                <p:cTn id="24" presetID="17" presetClass="entr" presetSubtype="8" fill="hold" grpId="0" nodeType="afterEffect">
                                  <p:stCondLst>
                                    <p:cond delay="0"/>
                                  </p:stCondLst>
                                  <p:childTnLst>
                                    <p:set>
                                      <p:cBhvr>
                                        <p:cTn id="25" dur="1" fill="hold">
                                          <p:stCondLst>
                                            <p:cond delay="0"/>
                                          </p:stCondLst>
                                        </p:cTn>
                                        <p:tgtEl>
                                          <p:spTgt spid="20483">
                                            <p:txEl>
                                              <p:pRg st="1" end="1"/>
                                            </p:txEl>
                                          </p:spTgt>
                                        </p:tgtEl>
                                        <p:attrNameLst>
                                          <p:attrName>style.visibility</p:attrName>
                                        </p:attrNameLst>
                                      </p:cBhvr>
                                      <p:to>
                                        <p:strVal val="visible"/>
                                      </p:to>
                                    </p:set>
                                    <p:anim calcmode="lin" valueType="num">
                                      <p:cBhvr>
                                        <p:cTn id="26" dur="500" fill="hold"/>
                                        <p:tgtEl>
                                          <p:spTgt spid="20483">
                                            <p:txEl>
                                              <p:pRg st="1" end="1"/>
                                            </p:txEl>
                                          </p:spTgt>
                                        </p:tgtEl>
                                        <p:attrNameLst>
                                          <p:attrName>ppt_x</p:attrName>
                                        </p:attrNameLst>
                                      </p:cBhvr>
                                      <p:tavLst>
                                        <p:tav tm="0">
                                          <p:val>
                                            <p:strVal val="#ppt_x-#ppt_w/2"/>
                                          </p:val>
                                        </p:tav>
                                        <p:tav tm="100000">
                                          <p:val>
                                            <p:strVal val="#ppt_x"/>
                                          </p:val>
                                        </p:tav>
                                      </p:tavLst>
                                    </p:anim>
                                    <p:anim calcmode="lin" valueType="num">
                                      <p:cBhvr>
                                        <p:cTn id="27" dur="500" fill="hold"/>
                                        <p:tgtEl>
                                          <p:spTgt spid="20483">
                                            <p:txEl>
                                              <p:pRg st="1" end="1"/>
                                            </p:txEl>
                                          </p:spTgt>
                                        </p:tgtEl>
                                        <p:attrNameLst>
                                          <p:attrName>ppt_y</p:attrName>
                                        </p:attrNameLst>
                                      </p:cBhvr>
                                      <p:tavLst>
                                        <p:tav tm="0">
                                          <p:val>
                                            <p:strVal val="#ppt_y"/>
                                          </p:val>
                                        </p:tav>
                                        <p:tav tm="100000">
                                          <p:val>
                                            <p:strVal val="#ppt_y"/>
                                          </p:val>
                                        </p:tav>
                                      </p:tavLst>
                                    </p:anim>
                                    <p:anim calcmode="lin" valueType="num">
                                      <p:cBhvr>
                                        <p:cTn id="28" dur="500" fill="hold"/>
                                        <p:tgtEl>
                                          <p:spTgt spid="20483">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20483">
                                            <p:txEl>
                                              <p:pRg st="1" end="1"/>
                                            </p:txEl>
                                          </p:spTgt>
                                        </p:tgtEl>
                                        <p:attrNameLst>
                                          <p:attrName>ppt_h</p:attrName>
                                        </p:attrNameLst>
                                      </p:cBhvr>
                                      <p:tavLst>
                                        <p:tav tm="0">
                                          <p:val>
                                            <p:strVal val="#ppt_h"/>
                                          </p:val>
                                        </p:tav>
                                        <p:tav tm="100000">
                                          <p:val>
                                            <p:strVal val="#ppt_h"/>
                                          </p:val>
                                        </p:tav>
                                      </p:tavLst>
                                    </p:anim>
                                  </p:childTnLst>
                                </p:cTn>
                              </p:par>
                            </p:childTnLst>
                          </p:cTn>
                        </p:par>
                        <p:par>
                          <p:cTn id="30" fill="hold" nodeType="afterGroup">
                            <p:stCondLst>
                              <p:cond delay="2000"/>
                            </p:stCondLst>
                            <p:childTnLst>
                              <p:par>
                                <p:cTn id="31" presetID="17" presetClass="entr" presetSubtype="8" fill="hold" grpId="0" nodeType="afterEffect">
                                  <p:stCondLst>
                                    <p:cond delay="0"/>
                                  </p:stCondLst>
                                  <p:childTnLst>
                                    <p:set>
                                      <p:cBhvr>
                                        <p:cTn id="32" dur="1" fill="hold">
                                          <p:stCondLst>
                                            <p:cond delay="0"/>
                                          </p:stCondLst>
                                        </p:cTn>
                                        <p:tgtEl>
                                          <p:spTgt spid="20483">
                                            <p:txEl>
                                              <p:pRg st="2" end="2"/>
                                            </p:txEl>
                                          </p:spTgt>
                                        </p:tgtEl>
                                        <p:attrNameLst>
                                          <p:attrName>style.visibility</p:attrName>
                                        </p:attrNameLst>
                                      </p:cBhvr>
                                      <p:to>
                                        <p:strVal val="visible"/>
                                      </p:to>
                                    </p:set>
                                    <p:anim calcmode="lin" valueType="num">
                                      <p:cBhvr>
                                        <p:cTn id="33" dur="500" fill="hold"/>
                                        <p:tgtEl>
                                          <p:spTgt spid="20483">
                                            <p:txEl>
                                              <p:pRg st="2" end="2"/>
                                            </p:txEl>
                                          </p:spTgt>
                                        </p:tgtEl>
                                        <p:attrNameLst>
                                          <p:attrName>ppt_x</p:attrName>
                                        </p:attrNameLst>
                                      </p:cBhvr>
                                      <p:tavLst>
                                        <p:tav tm="0">
                                          <p:val>
                                            <p:strVal val="#ppt_x-#ppt_w/2"/>
                                          </p:val>
                                        </p:tav>
                                        <p:tav tm="100000">
                                          <p:val>
                                            <p:strVal val="#ppt_x"/>
                                          </p:val>
                                        </p:tav>
                                      </p:tavLst>
                                    </p:anim>
                                    <p:anim calcmode="lin" valueType="num">
                                      <p:cBhvr>
                                        <p:cTn id="34" dur="500" fill="hold"/>
                                        <p:tgtEl>
                                          <p:spTgt spid="20483">
                                            <p:txEl>
                                              <p:pRg st="2" end="2"/>
                                            </p:txEl>
                                          </p:spTgt>
                                        </p:tgtEl>
                                        <p:attrNameLst>
                                          <p:attrName>ppt_y</p:attrName>
                                        </p:attrNameLst>
                                      </p:cBhvr>
                                      <p:tavLst>
                                        <p:tav tm="0">
                                          <p:val>
                                            <p:strVal val="#ppt_y"/>
                                          </p:val>
                                        </p:tav>
                                        <p:tav tm="100000">
                                          <p:val>
                                            <p:strVal val="#ppt_y"/>
                                          </p:val>
                                        </p:tav>
                                      </p:tavLst>
                                    </p:anim>
                                    <p:anim calcmode="lin" valueType="num">
                                      <p:cBhvr>
                                        <p:cTn id="35" dur="500" fill="hold"/>
                                        <p:tgtEl>
                                          <p:spTgt spid="20483">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20483">
                                            <p:txEl>
                                              <p:pRg st="2" end="2"/>
                                            </p:txEl>
                                          </p:spTgt>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2500"/>
                            </p:stCondLst>
                            <p:childTnLst>
                              <p:par>
                                <p:cTn id="38" presetID="17" presetClass="entr" presetSubtype="8" fill="hold" grpId="0" nodeType="afterEffect">
                                  <p:stCondLst>
                                    <p:cond delay="0"/>
                                  </p:stCondLst>
                                  <p:childTnLst>
                                    <p:set>
                                      <p:cBhvr>
                                        <p:cTn id="39" dur="1" fill="hold">
                                          <p:stCondLst>
                                            <p:cond delay="0"/>
                                          </p:stCondLst>
                                        </p:cTn>
                                        <p:tgtEl>
                                          <p:spTgt spid="20483">
                                            <p:txEl>
                                              <p:pRg st="3" end="3"/>
                                            </p:txEl>
                                          </p:spTgt>
                                        </p:tgtEl>
                                        <p:attrNameLst>
                                          <p:attrName>style.visibility</p:attrName>
                                        </p:attrNameLst>
                                      </p:cBhvr>
                                      <p:to>
                                        <p:strVal val="visible"/>
                                      </p:to>
                                    </p:set>
                                    <p:anim calcmode="lin" valueType="num">
                                      <p:cBhvr>
                                        <p:cTn id="40" dur="500" fill="hold"/>
                                        <p:tgtEl>
                                          <p:spTgt spid="20483">
                                            <p:txEl>
                                              <p:pRg st="3" end="3"/>
                                            </p:txEl>
                                          </p:spTgt>
                                        </p:tgtEl>
                                        <p:attrNameLst>
                                          <p:attrName>ppt_x</p:attrName>
                                        </p:attrNameLst>
                                      </p:cBhvr>
                                      <p:tavLst>
                                        <p:tav tm="0">
                                          <p:val>
                                            <p:strVal val="#ppt_x-#ppt_w/2"/>
                                          </p:val>
                                        </p:tav>
                                        <p:tav tm="100000">
                                          <p:val>
                                            <p:strVal val="#ppt_x"/>
                                          </p:val>
                                        </p:tav>
                                      </p:tavLst>
                                    </p:anim>
                                    <p:anim calcmode="lin" valueType="num">
                                      <p:cBhvr>
                                        <p:cTn id="41" dur="500" fill="hold"/>
                                        <p:tgtEl>
                                          <p:spTgt spid="20483">
                                            <p:txEl>
                                              <p:pRg st="3" end="3"/>
                                            </p:txEl>
                                          </p:spTgt>
                                        </p:tgtEl>
                                        <p:attrNameLst>
                                          <p:attrName>ppt_y</p:attrName>
                                        </p:attrNameLst>
                                      </p:cBhvr>
                                      <p:tavLst>
                                        <p:tav tm="0">
                                          <p:val>
                                            <p:strVal val="#ppt_y"/>
                                          </p:val>
                                        </p:tav>
                                        <p:tav tm="100000">
                                          <p:val>
                                            <p:strVal val="#ppt_y"/>
                                          </p:val>
                                        </p:tav>
                                      </p:tavLst>
                                    </p:anim>
                                    <p:anim calcmode="lin" valueType="num">
                                      <p:cBhvr>
                                        <p:cTn id="42" dur="500" fill="hold"/>
                                        <p:tgtEl>
                                          <p:spTgt spid="20483">
                                            <p:txEl>
                                              <p:pRg st="3" end="3"/>
                                            </p:txEl>
                                          </p:spTgt>
                                        </p:tgtEl>
                                        <p:attrNameLst>
                                          <p:attrName>ppt_w</p:attrName>
                                        </p:attrNameLst>
                                      </p:cBhvr>
                                      <p:tavLst>
                                        <p:tav tm="0">
                                          <p:val>
                                            <p:fltVal val="0"/>
                                          </p:val>
                                        </p:tav>
                                        <p:tav tm="100000">
                                          <p:val>
                                            <p:strVal val="#ppt_w"/>
                                          </p:val>
                                        </p:tav>
                                      </p:tavLst>
                                    </p:anim>
                                    <p:anim calcmode="lin" valueType="num">
                                      <p:cBhvr>
                                        <p:cTn id="43" dur="500" fill="hold"/>
                                        <p:tgtEl>
                                          <p:spTgt spid="20483">
                                            <p:txEl>
                                              <p:pRg st="3" end="3"/>
                                            </p:txEl>
                                          </p:spTgt>
                                        </p:tgtEl>
                                        <p:attrNameLst>
                                          <p:attrName>ppt_h</p:attrName>
                                        </p:attrNameLst>
                                      </p:cBhvr>
                                      <p:tavLst>
                                        <p:tav tm="0">
                                          <p:val>
                                            <p:strVal val="#ppt_h"/>
                                          </p:val>
                                        </p:tav>
                                        <p:tav tm="100000">
                                          <p:val>
                                            <p:strVal val="#ppt_h"/>
                                          </p:val>
                                        </p:tav>
                                      </p:tavLst>
                                    </p:anim>
                                  </p:childTnLst>
                                </p:cTn>
                              </p:par>
                            </p:childTnLst>
                          </p:cTn>
                        </p:par>
                        <p:par>
                          <p:cTn id="44" fill="hold" nodeType="afterGroup">
                            <p:stCondLst>
                              <p:cond delay="3000"/>
                            </p:stCondLst>
                            <p:childTnLst>
                              <p:par>
                                <p:cTn id="45" presetID="17" presetClass="entr" presetSubtype="8" fill="hold" grpId="0" nodeType="afterEffect">
                                  <p:stCondLst>
                                    <p:cond delay="0"/>
                                  </p:stCondLst>
                                  <p:childTnLst>
                                    <p:set>
                                      <p:cBhvr>
                                        <p:cTn id="46" dur="1" fill="hold">
                                          <p:stCondLst>
                                            <p:cond delay="0"/>
                                          </p:stCondLst>
                                        </p:cTn>
                                        <p:tgtEl>
                                          <p:spTgt spid="20483">
                                            <p:txEl>
                                              <p:pRg st="4" end="4"/>
                                            </p:txEl>
                                          </p:spTgt>
                                        </p:tgtEl>
                                        <p:attrNameLst>
                                          <p:attrName>style.visibility</p:attrName>
                                        </p:attrNameLst>
                                      </p:cBhvr>
                                      <p:to>
                                        <p:strVal val="visible"/>
                                      </p:to>
                                    </p:set>
                                    <p:anim calcmode="lin" valueType="num">
                                      <p:cBhvr>
                                        <p:cTn id="47" dur="500" fill="hold"/>
                                        <p:tgtEl>
                                          <p:spTgt spid="20483">
                                            <p:txEl>
                                              <p:pRg st="4" end="4"/>
                                            </p:txEl>
                                          </p:spTgt>
                                        </p:tgtEl>
                                        <p:attrNameLst>
                                          <p:attrName>ppt_x</p:attrName>
                                        </p:attrNameLst>
                                      </p:cBhvr>
                                      <p:tavLst>
                                        <p:tav tm="0">
                                          <p:val>
                                            <p:strVal val="#ppt_x-#ppt_w/2"/>
                                          </p:val>
                                        </p:tav>
                                        <p:tav tm="100000">
                                          <p:val>
                                            <p:strVal val="#ppt_x"/>
                                          </p:val>
                                        </p:tav>
                                      </p:tavLst>
                                    </p:anim>
                                    <p:anim calcmode="lin" valueType="num">
                                      <p:cBhvr>
                                        <p:cTn id="48" dur="500" fill="hold"/>
                                        <p:tgtEl>
                                          <p:spTgt spid="20483">
                                            <p:txEl>
                                              <p:pRg st="4" end="4"/>
                                            </p:txEl>
                                          </p:spTgt>
                                        </p:tgtEl>
                                        <p:attrNameLst>
                                          <p:attrName>ppt_y</p:attrName>
                                        </p:attrNameLst>
                                      </p:cBhvr>
                                      <p:tavLst>
                                        <p:tav tm="0">
                                          <p:val>
                                            <p:strVal val="#ppt_y"/>
                                          </p:val>
                                        </p:tav>
                                        <p:tav tm="100000">
                                          <p:val>
                                            <p:strVal val="#ppt_y"/>
                                          </p:val>
                                        </p:tav>
                                      </p:tavLst>
                                    </p:anim>
                                    <p:anim calcmode="lin" valueType="num">
                                      <p:cBhvr>
                                        <p:cTn id="49" dur="500" fill="hold"/>
                                        <p:tgtEl>
                                          <p:spTgt spid="20483">
                                            <p:txEl>
                                              <p:pRg st="4" end="4"/>
                                            </p:txEl>
                                          </p:spTgt>
                                        </p:tgtEl>
                                        <p:attrNameLst>
                                          <p:attrName>ppt_w</p:attrName>
                                        </p:attrNameLst>
                                      </p:cBhvr>
                                      <p:tavLst>
                                        <p:tav tm="0">
                                          <p:val>
                                            <p:fltVal val="0"/>
                                          </p:val>
                                        </p:tav>
                                        <p:tav tm="100000">
                                          <p:val>
                                            <p:strVal val="#ppt_w"/>
                                          </p:val>
                                        </p:tav>
                                      </p:tavLst>
                                    </p:anim>
                                    <p:anim calcmode="lin" valueType="num">
                                      <p:cBhvr>
                                        <p:cTn id="50" dur="500" fill="hold"/>
                                        <p:tgtEl>
                                          <p:spTgt spid="2048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autoUpdateAnimBg="0"/>
      <p:bldP spid="20483" grpId="0" build="p" autoUpdateAnimBg="0" advAuto="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07568" y="381000"/>
            <a:ext cx="5740152" cy="1143000"/>
          </a:xfrm>
          <a:noFill/>
          <a:ln/>
          <a:effectLst>
            <a:outerShdw dist="13470" dir="2700000" algn="ctr" rotWithShape="0">
              <a:schemeClr val="bg2"/>
            </a:outerShdw>
          </a:effectLst>
          <a:extLst>
            <a:ext uri="{909E8E84-426E-40DD-AFC4-6F175D3DCCD1}">
              <a14:hiddenFill xmlns:a14="http://schemas.microsoft.com/office/drawing/2010/main">
                <a:solidFill>
                  <a:srgbClr val="FF33CC"/>
                </a:solidFill>
              </a14:hiddenFill>
            </a:ext>
          </a:extLst>
        </p:spPr>
        <p:txBody>
          <a:bodyPr vert="horz" lIns="92075" tIns="46038" rIns="92075" bIns="46038" rtlCol="0" anchor="ctr">
            <a:normAutofit/>
          </a:bodyPr>
          <a:lstStyle/>
          <a:p>
            <a:pPr algn="l"/>
            <a:r>
              <a:rPr lang="id-ID" smtClean="0"/>
              <a:t>..</a:t>
            </a:r>
            <a:endParaRPr lang="en-US"/>
          </a:p>
        </p:txBody>
      </p:sp>
      <p:graphicFrame>
        <p:nvGraphicFramePr>
          <p:cNvPr id="21512" name="Object 8"/>
          <p:cNvGraphicFramePr>
            <a:graphicFrameLocks noGrp="1" noChangeAspect="1"/>
          </p:cNvGraphicFramePr>
          <p:nvPr>
            <p:ph type="clipArt" sz="half" idx="1"/>
          </p:nvPr>
        </p:nvGraphicFramePr>
        <p:xfrm>
          <a:off x="2782888" y="3060700"/>
          <a:ext cx="1341437" cy="1801813"/>
        </p:xfrm>
        <a:graphic>
          <a:graphicData uri="http://schemas.openxmlformats.org/presentationml/2006/ole">
            <mc:AlternateContent xmlns:mc="http://schemas.openxmlformats.org/markup-compatibility/2006">
              <mc:Choice xmlns:v="urn:schemas-microsoft-com:vml" Requires="v">
                <p:oleObj spid="_x0000_s6150" name="Clip" r:id="rId4" imgW="1342080" imgH="1802160" progId="MS_ClipArt_Gallery.5">
                  <p:embed/>
                </p:oleObj>
              </mc:Choice>
              <mc:Fallback>
                <p:oleObj name="Clip" r:id="rId4" imgW="1342080" imgH="180216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2888" y="3060700"/>
                        <a:ext cx="1341437" cy="180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7" name="Rectangle 3"/>
          <p:cNvSpPr>
            <a:spLocks noGrp="1" noChangeArrowheads="1"/>
          </p:cNvSpPr>
          <p:nvPr>
            <p:ph type="body" sz="half" idx="2"/>
          </p:nvPr>
        </p:nvSpPr>
        <p:spPr>
          <a:xfrm>
            <a:off x="5791200" y="877416"/>
            <a:ext cx="4343400" cy="4495800"/>
          </a:xfrm>
          <a:noFill/>
          <a:ln/>
        </p:spPr>
        <p:txBody>
          <a:bodyPr vert="horz" lIns="92075" tIns="46038" rIns="92075" bIns="46038" rtlCol="0">
            <a:normAutofit/>
          </a:bodyPr>
          <a:lstStyle/>
          <a:p>
            <a:pPr>
              <a:lnSpc>
                <a:spcPct val="90000"/>
              </a:lnSpc>
            </a:pPr>
            <a:r>
              <a:rPr lang="id-ID" sz="2800"/>
              <a:t>Apakah halaman web menyebutkan rujukan, pekerjaan yang di-sitasi</a:t>
            </a:r>
            <a:r>
              <a:rPr lang="en-US" sz="2800"/>
              <a:t>?</a:t>
            </a:r>
          </a:p>
          <a:p>
            <a:pPr>
              <a:lnSpc>
                <a:spcPct val="90000"/>
              </a:lnSpc>
            </a:pPr>
            <a:r>
              <a:rPr lang="id-ID" sz="2800"/>
              <a:t>Apakah rujukan dapat dilacak</a:t>
            </a:r>
            <a:r>
              <a:rPr lang="en-US" sz="2800"/>
              <a:t>?  </a:t>
            </a:r>
            <a:r>
              <a:rPr lang="id-ID" sz="2800"/>
              <a:t>Sumber rujukan dapat dihandalkan</a:t>
            </a:r>
            <a:r>
              <a:rPr lang="en-US" sz="2800"/>
              <a:t>?</a:t>
            </a:r>
          </a:p>
          <a:p>
            <a:pPr>
              <a:lnSpc>
                <a:spcPct val="90000"/>
              </a:lnSpc>
            </a:pPr>
            <a:r>
              <a:rPr lang="id-ID" sz="2800"/>
              <a:t>Adakah link ke web lain yang dapat dihandalkan</a:t>
            </a:r>
            <a:r>
              <a:rPr lang="en-US" sz="2800"/>
              <a:t>?</a:t>
            </a:r>
          </a:p>
          <a:p>
            <a:pPr>
              <a:lnSpc>
                <a:spcPct val="90000"/>
              </a:lnSpc>
            </a:pPr>
            <a:r>
              <a:rPr lang="id-ID" sz="2800"/>
              <a:t>Adakah email ke pengarang? </a:t>
            </a:r>
            <a:endParaRPr lang="en-US" sz="2800"/>
          </a:p>
        </p:txBody>
      </p:sp>
    </p:spTree>
    <p:extLst>
      <p:ext uri="{BB962C8B-B14F-4D97-AF65-F5344CB8AC3E}">
        <p14:creationId xmlns:p14="http://schemas.microsoft.com/office/powerpoint/2010/main" val="4109582098"/>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1+#ppt_w/2"/>
                                          </p:val>
                                        </p:tav>
                                        <p:tav tm="100000">
                                          <p:val>
                                            <p:strVal val="#ppt_x"/>
                                          </p:val>
                                        </p:tav>
                                      </p:tavLst>
                                    </p:anim>
                                    <p:anim calcmode="lin" valueType="num">
                                      <p:cBhvr additive="base">
                                        <p:cTn id="8" dur="500" fill="hold"/>
                                        <p:tgtEl>
                                          <p:spTgt spid="2150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1512"/>
                                        </p:tgtEl>
                                        <p:attrNameLst>
                                          <p:attrName>style.visibility</p:attrName>
                                        </p:attrNameLst>
                                      </p:cBhvr>
                                      <p:to>
                                        <p:strVal val="visible"/>
                                      </p:to>
                                    </p:set>
                                    <p:anim calcmode="lin" valueType="num">
                                      <p:cBhvr additive="base">
                                        <p:cTn id="12" dur="500" fill="hold"/>
                                        <p:tgtEl>
                                          <p:spTgt spid="21512"/>
                                        </p:tgtEl>
                                        <p:attrNameLst>
                                          <p:attrName>ppt_x</p:attrName>
                                        </p:attrNameLst>
                                      </p:cBhvr>
                                      <p:tavLst>
                                        <p:tav tm="0">
                                          <p:val>
                                            <p:strVal val="0-#ppt_w/2"/>
                                          </p:val>
                                        </p:tav>
                                        <p:tav tm="100000">
                                          <p:val>
                                            <p:strVal val="#ppt_x"/>
                                          </p:val>
                                        </p:tav>
                                      </p:tavLst>
                                    </p:anim>
                                    <p:anim calcmode="lin" valueType="num">
                                      <p:cBhvr additive="base">
                                        <p:cTn id="13" dur="500" fill="hold"/>
                                        <p:tgtEl>
                                          <p:spTgt spid="2151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1000"/>
                                  </p:stCondLst>
                                  <p:childTnLst>
                                    <p:set>
                                      <p:cBhvr>
                                        <p:cTn id="16" dur="1" fill="hold">
                                          <p:stCondLst>
                                            <p:cond delay="0"/>
                                          </p:stCondLst>
                                        </p:cTn>
                                        <p:tgtEl>
                                          <p:spTgt spid="21507">
                                            <p:txEl>
                                              <p:pRg st="0" end="0"/>
                                            </p:txEl>
                                          </p:spTgt>
                                        </p:tgtEl>
                                        <p:attrNameLst>
                                          <p:attrName>style.visibility</p:attrName>
                                        </p:attrNameLst>
                                      </p:cBhvr>
                                      <p:to>
                                        <p:strVal val="visible"/>
                                      </p:to>
                                    </p:set>
                                    <p:anim calcmode="lin" valueType="num">
                                      <p:cBhvr additive="base">
                                        <p:cTn id="17" dur="500" fill="hold"/>
                                        <p:tgtEl>
                                          <p:spTgt spid="21507">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1507">
                                            <p:txEl>
                                              <p:pRg st="0" end="0"/>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500"/>
                            </p:stCondLst>
                            <p:childTnLst>
                              <p:par>
                                <p:cTn id="20" presetID="2" presetClass="entr" presetSubtype="2" fill="hold" grpId="0" nodeType="afterEffect">
                                  <p:stCondLst>
                                    <p:cond delay="1000"/>
                                  </p:stCondLst>
                                  <p:childTnLst>
                                    <p:set>
                                      <p:cBhvr>
                                        <p:cTn id="21" dur="1" fill="hold">
                                          <p:stCondLst>
                                            <p:cond delay="0"/>
                                          </p:stCondLst>
                                        </p:cTn>
                                        <p:tgtEl>
                                          <p:spTgt spid="21507">
                                            <p:txEl>
                                              <p:pRg st="1" end="1"/>
                                            </p:txEl>
                                          </p:spTgt>
                                        </p:tgtEl>
                                        <p:attrNameLst>
                                          <p:attrName>style.visibility</p:attrName>
                                        </p:attrNameLst>
                                      </p:cBhvr>
                                      <p:to>
                                        <p:strVal val="visible"/>
                                      </p:to>
                                    </p:set>
                                    <p:anim calcmode="lin" valueType="num">
                                      <p:cBhvr additive="base">
                                        <p:cTn id="22" dur="500" fill="hold"/>
                                        <p:tgtEl>
                                          <p:spTgt spid="21507">
                                            <p:txEl>
                                              <p:pRg st="1" end="1"/>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1507">
                                            <p:txEl>
                                              <p:pRg st="1" end="1"/>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000"/>
                            </p:stCondLst>
                            <p:childTnLst>
                              <p:par>
                                <p:cTn id="25" presetID="2" presetClass="entr" presetSubtype="2" fill="hold" grpId="0" nodeType="afterEffect">
                                  <p:stCondLst>
                                    <p:cond delay="1000"/>
                                  </p:stCondLst>
                                  <p:childTnLst>
                                    <p:set>
                                      <p:cBhvr>
                                        <p:cTn id="26" dur="1" fill="hold">
                                          <p:stCondLst>
                                            <p:cond delay="0"/>
                                          </p:stCondLst>
                                        </p:cTn>
                                        <p:tgtEl>
                                          <p:spTgt spid="21507">
                                            <p:txEl>
                                              <p:pRg st="2" end="2"/>
                                            </p:txEl>
                                          </p:spTgt>
                                        </p:tgtEl>
                                        <p:attrNameLst>
                                          <p:attrName>style.visibility</p:attrName>
                                        </p:attrNameLst>
                                      </p:cBhvr>
                                      <p:to>
                                        <p:strVal val="visible"/>
                                      </p:to>
                                    </p:set>
                                    <p:anim calcmode="lin" valueType="num">
                                      <p:cBhvr additive="base">
                                        <p:cTn id="27" dur="500" fill="hold"/>
                                        <p:tgtEl>
                                          <p:spTgt spid="21507">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1507">
                                            <p:txEl>
                                              <p:pRg st="2" end="2"/>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500"/>
                            </p:stCondLst>
                            <p:childTnLst>
                              <p:par>
                                <p:cTn id="30" presetID="2" presetClass="entr" presetSubtype="2" fill="hold" grpId="0" nodeType="afterEffect">
                                  <p:stCondLst>
                                    <p:cond delay="1000"/>
                                  </p:stCondLst>
                                  <p:childTnLst>
                                    <p:set>
                                      <p:cBhvr>
                                        <p:cTn id="31" dur="1" fill="hold">
                                          <p:stCondLst>
                                            <p:cond delay="0"/>
                                          </p:stCondLst>
                                        </p:cTn>
                                        <p:tgtEl>
                                          <p:spTgt spid="21507">
                                            <p:txEl>
                                              <p:pRg st="3" end="3"/>
                                            </p:txEl>
                                          </p:spTgt>
                                        </p:tgtEl>
                                        <p:attrNameLst>
                                          <p:attrName>style.visibility</p:attrName>
                                        </p:attrNameLst>
                                      </p:cBhvr>
                                      <p:to>
                                        <p:strVal val="visible"/>
                                      </p:to>
                                    </p:set>
                                    <p:anim calcmode="lin" valueType="num">
                                      <p:cBhvr additive="base">
                                        <p:cTn id="32" dur="500" fill="hold"/>
                                        <p:tgtEl>
                                          <p:spTgt spid="21507">
                                            <p:txEl>
                                              <p:pRg st="3" end="3"/>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15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autoUpdateAnimBg="0"/>
      <p:bldP spid="21507" grpId="0" build="p" autoUpdateAnimBg="0" advAuto="100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19536" y="485800"/>
            <a:ext cx="8229600" cy="1143000"/>
          </a:xfrm>
          <a:noFill/>
          <a:ln/>
          <a:effectLst>
            <a:outerShdw dist="13470" dir="2700000" algn="ctr" rotWithShape="0">
              <a:schemeClr val="bg2"/>
            </a:outerShdw>
          </a:effectLst>
          <a:extLst>
            <a:ext uri="{909E8E84-426E-40DD-AFC4-6F175D3DCCD1}">
              <a14:hiddenFill xmlns:a14="http://schemas.microsoft.com/office/drawing/2010/main">
                <a:solidFill>
                  <a:srgbClr val="CC66FF"/>
                </a:solidFill>
              </a14:hiddenFill>
            </a:ext>
          </a:extLst>
        </p:spPr>
        <p:txBody>
          <a:bodyPr vert="horz" lIns="92075" tIns="46038" rIns="92075" bIns="46038" rtlCol="0" anchor="ctr">
            <a:normAutofit fontScale="90000"/>
          </a:bodyPr>
          <a:lstStyle/>
          <a:p>
            <a:pPr algn="l"/>
            <a:r>
              <a:rPr lang="id-ID"/>
              <a:t>Menentukan kedalaman dan luas ruang lingkup informasi</a:t>
            </a:r>
            <a:endParaRPr lang="en-US"/>
          </a:p>
        </p:txBody>
      </p:sp>
      <p:sp>
        <p:nvSpPr>
          <p:cNvPr id="41987" name="Rectangle 3"/>
          <p:cNvSpPr>
            <a:spLocks noGrp="1" noChangeArrowheads="1"/>
          </p:cNvSpPr>
          <p:nvPr>
            <p:ph idx="1"/>
          </p:nvPr>
        </p:nvSpPr>
        <p:spPr>
          <a:xfrm>
            <a:off x="1524000" y="2057400"/>
            <a:ext cx="9144000" cy="4191000"/>
          </a:xfrm>
          <a:noFill/>
          <a:ln/>
        </p:spPr>
        <p:txBody>
          <a:bodyPr vert="horz" lIns="92075" tIns="46038" rIns="92075" bIns="46038" rtlCol="0">
            <a:normAutofit/>
          </a:bodyPr>
          <a:lstStyle/>
          <a:p>
            <a:pPr>
              <a:lnSpc>
                <a:spcPct val="90000"/>
              </a:lnSpc>
            </a:pPr>
            <a:r>
              <a:rPr lang="id-ID" sz="2800"/>
              <a:t>Perbedaan halaman web dengan sumber tercetak</a:t>
            </a:r>
            <a:r>
              <a:rPr lang="en-US" sz="2800"/>
              <a:t>:</a:t>
            </a:r>
          </a:p>
          <a:p>
            <a:pPr lvl="1">
              <a:lnSpc>
                <a:spcPct val="90000"/>
              </a:lnSpc>
            </a:pPr>
            <a:r>
              <a:rPr lang="en-US" smtClean="0"/>
              <a:t>Informa</a:t>
            </a:r>
            <a:r>
              <a:rPr lang="id-ID" smtClean="0"/>
              <a:t>si sering ditampilkan agar mudah dicerna</a:t>
            </a:r>
            <a:r>
              <a:rPr lang="en-US" smtClean="0"/>
              <a:t> </a:t>
            </a:r>
            <a:r>
              <a:rPr lang="id-ID" smtClean="0"/>
              <a:t>dengan tampilan menarik</a:t>
            </a:r>
            <a:r>
              <a:rPr lang="en-US" smtClean="0"/>
              <a:t>.</a:t>
            </a:r>
            <a:endParaRPr lang="en-US"/>
          </a:p>
          <a:p>
            <a:pPr lvl="1">
              <a:lnSpc>
                <a:spcPct val="90000"/>
              </a:lnSpc>
            </a:pPr>
            <a:r>
              <a:rPr lang="en-US" smtClean="0"/>
              <a:t>Informa</a:t>
            </a:r>
            <a:r>
              <a:rPr lang="id-ID" smtClean="0"/>
              <a:t>si</a:t>
            </a:r>
            <a:r>
              <a:rPr lang="en-US" smtClean="0"/>
              <a:t> </a:t>
            </a:r>
            <a:r>
              <a:rPr lang="id-ID" smtClean="0"/>
              <a:t>sering tidak mendalam atau tidak luas</a:t>
            </a:r>
            <a:r>
              <a:rPr lang="en-US" smtClean="0"/>
              <a:t>.</a:t>
            </a:r>
            <a:endParaRPr lang="en-US"/>
          </a:p>
          <a:p>
            <a:pPr lvl="1">
              <a:lnSpc>
                <a:spcPct val="90000"/>
              </a:lnSpc>
            </a:pPr>
            <a:r>
              <a:rPr lang="en-US" smtClean="0"/>
              <a:t>Materi</a:t>
            </a:r>
            <a:r>
              <a:rPr lang="id-ID" smtClean="0"/>
              <a:t> bisa jadi dpengaruhi</a:t>
            </a:r>
            <a:r>
              <a:rPr lang="en-US" smtClean="0"/>
              <a:t> </a:t>
            </a:r>
            <a:r>
              <a:rPr lang="id-ID" smtClean="0"/>
              <a:t> kepentingan bisnis atau politik</a:t>
            </a:r>
            <a:r>
              <a:rPr lang="en-US" smtClean="0"/>
              <a:t>.</a:t>
            </a:r>
            <a:endParaRPr lang="en-US"/>
          </a:p>
          <a:p>
            <a:pPr lvl="1">
              <a:lnSpc>
                <a:spcPct val="90000"/>
              </a:lnSpc>
              <a:buFont typeface="Wingdings" pitchFamily="2" charset="2"/>
              <a:buNone/>
            </a:pPr>
            <a:endParaRPr lang="en-US" sz="1000"/>
          </a:p>
          <a:p>
            <a:pPr>
              <a:lnSpc>
                <a:spcPct val="90000"/>
              </a:lnSpc>
            </a:pPr>
            <a:r>
              <a:rPr lang="id-ID" sz="2800"/>
              <a:t>Kadang-kadang halaman web bukan sumber yang benar terhadap informasi yang anda perlukan. </a:t>
            </a:r>
            <a:endParaRPr lang="en-US" sz="2800"/>
          </a:p>
        </p:txBody>
      </p:sp>
    </p:spTree>
    <p:extLst>
      <p:ext uri="{BB962C8B-B14F-4D97-AF65-F5344CB8AC3E}">
        <p14:creationId xmlns:p14="http://schemas.microsoft.com/office/powerpoint/2010/main" val="1507689002"/>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additive="base">
                                        <p:cTn id="7" dur="500" fill="hold"/>
                                        <p:tgtEl>
                                          <p:spTgt spid="41986"/>
                                        </p:tgtEl>
                                        <p:attrNameLst>
                                          <p:attrName>ppt_x</p:attrName>
                                        </p:attrNameLst>
                                      </p:cBhvr>
                                      <p:tavLst>
                                        <p:tav tm="0">
                                          <p:val>
                                            <p:strVal val="#ppt_x"/>
                                          </p:val>
                                        </p:tav>
                                        <p:tav tm="100000">
                                          <p:val>
                                            <p:strVal val="#ppt_x"/>
                                          </p:val>
                                        </p:tav>
                                      </p:tavLst>
                                    </p:anim>
                                    <p:anim calcmode="lin" valueType="num">
                                      <p:cBhvr additive="base">
                                        <p:cTn id="8" dur="500" fill="hold"/>
                                        <p:tgtEl>
                                          <p:spTgt spid="4198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7" presetClass="entr" presetSubtype="4" fill="hold" grpId="0" nodeType="afterEffect">
                                  <p:stCondLst>
                                    <p:cond delay="1000"/>
                                  </p:stCondLst>
                                  <p:childTnLst>
                                    <p:set>
                                      <p:cBhvr>
                                        <p:cTn id="11" dur="1" fill="hold">
                                          <p:stCondLst>
                                            <p:cond delay="0"/>
                                          </p:stCondLst>
                                        </p:cTn>
                                        <p:tgtEl>
                                          <p:spTgt spid="41987">
                                            <p:txEl>
                                              <p:pRg st="0" end="0"/>
                                            </p:txEl>
                                          </p:spTgt>
                                        </p:tgtEl>
                                        <p:attrNameLst>
                                          <p:attrName>style.visibility</p:attrName>
                                        </p:attrNameLst>
                                      </p:cBhvr>
                                      <p:to>
                                        <p:strVal val="visible"/>
                                      </p:to>
                                    </p:set>
                                    <p:anim calcmode="lin" valueType="num">
                                      <p:cBhvr>
                                        <p:cTn id="12"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41987">
                                            <p:txEl>
                                              <p:pRg st="0" end="0"/>
                                            </p:txEl>
                                          </p:spTgt>
                                        </p:tgtEl>
                                        <p:attrNameLst>
                                          <p:attrName>ppt_y</p:attrName>
                                        </p:attrNameLst>
                                      </p:cBhvr>
                                      <p:tavLst>
                                        <p:tav tm="0">
                                          <p:val>
                                            <p:strVal val="#ppt_y+#ppt_h/2"/>
                                          </p:val>
                                        </p:tav>
                                        <p:tav tm="100000">
                                          <p:val>
                                            <p:strVal val="#ppt_y"/>
                                          </p:val>
                                        </p:tav>
                                      </p:tavLst>
                                    </p:anim>
                                    <p:anim calcmode="lin" valueType="num">
                                      <p:cBhvr>
                                        <p:cTn id="14" dur="500" fill="hold"/>
                                        <p:tgtEl>
                                          <p:spTgt spid="41987">
                                            <p:txEl>
                                              <p:pRg st="0" end="0"/>
                                            </p:txEl>
                                          </p:spTgt>
                                        </p:tgtEl>
                                        <p:attrNameLst>
                                          <p:attrName>ppt_w</p:attrName>
                                        </p:attrNameLst>
                                      </p:cBhvr>
                                      <p:tavLst>
                                        <p:tav tm="0">
                                          <p:val>
                                            <p:strVal val="#ppt_w"/>
                                          </p:val>
                                        </p:tav>
                                        <p:tav tm="100000">
                                          <p:val>
                                            <p:strVal val="#ppt_w"/>
                                          </p:val>
                                        </p:tav>
                                      </p:tavLst>
                                    </p:anim>
                                    <p:anim calcmode="lin" valueType="num">
                                      <p:cBhvr>
                                        <p:cTn id="15" dur="500" fill="hold"/>
                                        <p:tgtEl>
                                          <p:spTgt spid="41987">
                                            <p:txEl>
                                              <p:pRg st="0" end="0"/>
                                            </p:txEl>
                                          </p:spTgt>
                                        </p:tgtEl>
                                        <p:attrNameLst>
                                          <p:attrName>ppt_h</p:attrName>
                                        </p:attrNameLst>
                                      </p:cBhvr>
                                      <p:tavLst>
                                        <p:tav tm="0">
                                          <p:val>
                                            <p:fltVal val="0"/>
                                          </p:val>
                                        </p:tav>
                                        <p:tav tm="100000">
                                          <p:val>
                                            <p:strVal val="#ppt_h"/>
                                          </p:val>
                                        </p:tav>
                                      </p:tavLst>
                                    </p:anim>
                                  </p:childTnLst>
                                </p:cTn>
                              </p:par>
                              <p:par>
                                <p:cTn id="16" presetID="17" presetClass="entr" presetSubtype="4" fill="hold" grpId="0" nodeType="withEffect">
                                  <p:stCondLst>
                                    <p:cond delay="1000"/>
                                  </p:stCondLst>
                                  <p:childTnLst>
                                    <p:set>
                                      <p:cBhvr>
                                        <p:cTn id="17" dur="1" fill="hold">
                                          <p:stCondLst>
                                            <p:cond delay="0"/>
                                          </p:stCondLst>
                                        </p:cTn>
                                        <p:tgtEl>
                                          <p:spTgt spid="41987">
                                            <p:txEl>
                                              <p:pRg st="1" end="1"/>
                                            </p:txEl>
                                          </p:spTgt>
                                        </p:tgtEl>
                                        <p:attrNameLst>
                                          <p:attrName>style.visibility</p:attrName>
                                        </p:attrNameLst>
                                      </p:cBhvr>
                                      <p:to>
                                        <p:strVal val="visible"/>
                                      </p:to>
                                    </p:set>
                                    <p:anim calcmode="lin" valueType="num">
                                      <p:cBhvr>
                                        <p:cTn id="18"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41987">
                                            <p:txEl>
                                              <p:pRg st="1" end="1"/>
                                            </p:txEl>
                                          </p:spTgt>
                                        </p:tgtEl>
                                        <p:attrNameLst>
                                          <p:attrName>ppt_y</p:attrName>
                                        </p:attrNameLst>
                                      </p:cBhvr>
                                      <p:tavLst>
                                        <p:tav tm="0">
                                          <p:val>
                                            <p:strVal val="#ppt_y+#ppt_h/2"/>
                                          </p:val>
                                        </p:tav>
                                        <p:tav tm="100000">
                                          <p:val>
                                            <p:strVal val="#ppt_y"/>
                                          </p:val>
                                        </p:tav>
                                      </p:tavLst>
                                    </p:anim>
                                    <p:anim calcmode="lin" valueType="num">
                                      <p:cBhvr>
                                        <p:cTn id="20" dur="500" fill="hold"/>
                                        <p:tgtEl>
                                          <p:spTgt spid="41987">
                                            <p:txEl>
                                              <p:pRg st="1" end="1"/>
                                            </p:txEl>
                                          </p:spTgt>
                                        </p:tgtEl>
                                        <p:attrNameLst>
                                          <p:attrName>ppt_w</p:attrName>
                                        </p:attrNameLst>
                                      </p:cBhvr>
                                      <p:tavLst>
                                        <p:tav tm="0">
                                          <p:val>
                                            <p:strVal val="#ppt_w"/>
                                          </p:val>
                                        </p:tav>
                                        <p:tav tm="100000">
                                          <p:val>
                                            <p:strVal val="#ppt_w"/>
                                          </p:val>
                                        </p:tav>
                                      </p:tavLst>
                                    </p:anim>
                                    <p:anim calcmode="lin" valueType="num">
                                      <p:cBhvr>
                                        <p:cTn id="21" dur="500" fill="hold"/>
                                        <p:tgtEl>
                                          <p:spTgt spid="41987">
                                            <p:txEl>
                                              <p:pRg st="1" end="1"/>
                                            </p:txEl>
                                          </p:spTgt>
                                        </p:tgtEl>
                                        <p:attrNameLst>
                                          <p:attrName>ppt_h</p:attrName>
                                        </p:attrNameLst>
                                      </p:cBhvr>
                                      <p:tavLst>
                                        <p:tav tm="0">
                                          <p:val>
                                            <p:fltVal val="0"/>
                                          </p:val>
                                        </p:tav>
                                        <p:tav tm="100000">
                                          <p:val>
                                            <p:strVal val="#ppt_h"/>
                                          </p:val>
                                        </p:tav>
                                      </p:tavLst>
                                    </p:anim>
                                  </p:childTnLst>
                                </p:cTn>
                              </p:par>
                              <p:par>
                                <p:cTn id="22" presetID="17" presetClass="entr" presetSubtype="4" fill="hold" grpId="0" nodeType="withEffect">
                                  <p:stCondLst>
                                    <p:cond delay="1000"/>
                                  </p:stCondLst>
                                  <p:childTnLst>
                                    <p:set>
                                      <p:cBhvr>
                                        <p:cTn id="23" dur="1" fill="hold">
                                          <p:stCondLst>
                                            <p:cond delay="0"/>
                                          </p:stCondLst>
                                        </p:cTn>
                                        <p:tgtEl>
                                          <p:spTgt spid="41987">
                                            <p:txEl>
                                              <p:pRg st="2" end="2"/>
                                            </p:txEl>
                                          </p:spTgt>
                                        </p:tgtEl>
                                        <p:attrNameLst>
                                          <p:attrName>style.visibility</p:attrName>
                                        </p:attrNameLst>
                                      </p:cBhvr>
                                      <p:to>
                                        <p:strVal val="visible"/>
                                      </p:to>
                                    </p:set>
                                    <p:anim calcmode="lin" valueType="num">
                                      <p:cBhvr>
                                        <p:cTn id="24"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41987">
                                            <p:txEl>
                                              <p:pRg st="2" end="2"/>
                                            </p:txEl>
                                          </p:spTgt>
                                        </p:tgtEl>
                                        <p:attrNameLst>
                                          <p:attrName>ppt_y</p:attrName>
                                        </p:attrNameLst>
                                      </p:cBhvr>
                                      <p:tavLst>
                                        <p:tav tm="0">
                                          <p:val>
                                            <p:strVal val="#ppt_y+#ppt_h/2"/>
                                          </p:val>
                                        </p:tav>
                                        <p:tav tm="100000">
                                          <p:val>
                                            <p:strVal val="#ppt_y"/>
                                          </p:val>
                                        </p:tav>
                                      </p:tavLst>
                                    </p:anim>
                                    <p:anim calcmode="lin" valueType="num">
                                      <p:cBhvr>
                                        <p:cTn id="26" dur="500" fill="hold"/>
                                        <p:tgtEl>
                                          <p:spTgt spid="41987">
                                            <p:txEl>
                                              <p:pRg st="2" end="2"/>
                                            </p:txEl>
                                          </p:spTgt>
                                        </p:tgtEl>
                                        <p:attrNameLst>
                                          <p:attrName>ppt_w</p:attrName>
                                        </p:attrNameLst>
                                      </p:cBhvr>
                                      <p:tavLst>
                                        <p:tav tm="0">
                                          <p:val>
                                            <p:strVal val="#ppt_w"/>
                                          </p:val>
                                        </p:tav>
                                        <p:tav tm="100000">
                                          <p:val>
                                            <p:strVal val="#ppt_w"/>
                                          </p:val>
                                        </p:tav>
                                      </p:tavLst>
                                    </p:anim>
                                    <p:anim calcmode="lin" valueType="num">
                                      <p:cBhvr>
                                        <p:cTn id="27" dur="500" fill="hold"/>
                                        <p:tgtEl>
                                          <p:spTgt spid="41987">
                                            <p:txEl>
                                              <p:pRg st="2" end="2"/>
                                            </p:txEl>
                                          </p:spTgt>
                                        </p:tgtEl>
                                        <p:attrNameLst>
                                          <p:attrName>ppt_h</p:attrName>
                                        </p:attrNameLst>
                                      </p:cBhvr>
                                      <p:tavLst>
                                        <p:tav tm="0">
                                          <p:val>
                                            <p:fltVal val="0"/>
                                          </p:val>
                                        </p:tav>
                                        <p:tav tm="100000">
                                          <p:val>
                                            <p:strVal val="#ppt_h"/>
                                          </p:val>
                                        </p:tav>
                                      </p:tavLst>
                                    </p:anim>
                                  </p:childTnLst>
                                </p:cTn>
                              </p:par>
                              <p:par>
                                <p:cTn id="28" presetID="17" presetClass="entr" presetSubtype="4" fill="hold" grpId="0" nodeType="withEffect">
                                  <p:stCondLst>
                                    <p:cond delay="1000"/>
                                  </p:stCondLst>
                                  <p:childTnLst>
                                    <p:set>
                                      <p:cBhvr>
                                        <p:cTn id="29" dur="1" fill="hold">
                                          <p:stCondLst>
                                            <p:cond delay="0"/>
                                          </p:stCondLst>
                                        </p:cTn>
                                        <p:tgtEl>
                                          <p:spTgt spid="41987">
                                            <p:txEl>
                                              <p:pRg st="3" end="3"/>
                                            </p:txEl>
                                          </p:spTgt>
                                        </p:tgtEl>
                                        <p:attrNameLst>
                                          <p:attrName>style.visibility</p:attrName>
                                        </p:attrNameLst>
                                      </p:cBhvr>
                                      <p:to>
                                        <p:strVal val="visible"/>
                                      </p:to>
                                    </p:set>
                                    <p:anim calcmode="lin" valueType="num">
                                      <p:cBhvr>
                                        <p:cTn id="30"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41987">
                                            <p:txEl>
                                              <p:pRg st="3" end="3"/>
                                            </p:txEl>
                                          </p:spTgt>
                                        </p:tgtEl>
                                        <p:attrNameLst>
                                          <p:attrName>ppt_y</p:attrName>
                                        </p:attrNameLst>
                                      </p:cBhvr>
                                      <p:tavLst>
                                        <p:tav tm="0">
                                          <p:val>
                                            <p:strVal val="#ppt_y+#ppt_h/2"/>
                                          </p:val>
                                        </p:tav>
                                        <p:tav tm="100000">
                                          <p:val>
                                            <p:strVal val="#ppt_y"/>
                                          </p:val>
                                        </p:tav>
                                      </p:tavLst>
                                    </p:anim>
                                    <p:anim calcmode="lin" valueType="num">
                                      <p:cBhvr>
                                        <p:cTn id="32" dur="500" fill="hold"/>
                                        <p:tgtEl>
                                          <p:spTgt spid="41987">
                                            <p:txEl>
                                              <p:pRg st="3" end="3"/>
                                            </p:txEl>
                                          </p:spTgt>
                                        </p:tgtEl>
                                        <p:attrNameLst>
                                          <p:attrName>ppt_w</p:attrName>
                                        </p:attrNameLst>
                                      </p:cBhvr>
                                      <p:tavLst>
                                        <p:tav tm="0">
                                          <p:val>
                                            <p:strVal val="#ppt_w"/>
                                          </p:val>
                                        </p:tav>
                                        <p:tav tm="100000">
                                          <p:val>
                                            <p:strVal val="#ppt_w"/>
                                          </p:val>
                                        </p:tav>
                                      </p:tavLst>
                                    </p:anim>
                                    <p:anim calcmode="lin" valueType="num">
                                      <p:cBhvr>
                                        <p:cTn id="33" dur="500" fill="hold"/>
                                        <p:tgtEl>
                                          <p:spTgt spid="41987">
                                            <p:txEl>
                                              <p:pRg st="3" end="3"/>
                                            </p:txEl>
                                          </p:spTgt>
                                        </p:tgtEl>
                                        <p:attrNameLst>
                                          <p:attrName>ppt_h</p:attrName>
                                        </p:attrNameLst>
                                      </p:cBhvr>
                                      <p:tavLst>
                                        <p:tav tm="0">
                                          <p:val>
                                            <p:fltVal val="0"/>
                                          </p:val>
                                        </p:tav>
                                        <p:tav tm="100000">
                                          <p:val>
                                            <p:strVal val="#ppt_h"/>
                                          </p:val>
                                        </p:tav>
                                      </p:tavLst>
                                    </p:anim>
                                  </p:childTnLst>
                                </p:cTn>
                              </p:par>
                            </p:childTnLst>
                          </p:cTn>
                        </p:par>
                        <p:par>
                          <p:cTn id="34" fill="hold" nodeType="afterGroup">
                            <p:stCondLst>
                              <p:cond delay="2000"/>
                            </p:stCondLst>
                            <p:childTnLst>
                              <p:par>
                                <p:cTn id="35" presetID="17" presetClass="entr" presetSubtype="4" fill="hold" grpId="0" nodeType="afterEffect">
                                  <p:stCondLst>
                                    <p:cond delay="1000"/>
                                  </p:stCondLst>
                                  <p:childTnLst>
                                    <p:set>
                                      <p:cBhvr>
                                        <p:cTn id="36" dur="1" fill="hold">
                                          <p:stCondLst>
                                            <p:cond delay="0"/>
                                          </p:stCondLst>
                                        </p:cTn>
                                        <p:tgtEl>
                                          <p:spTgt spid="41987">
                                            <p:txEl>
                                              <p:pRg st="5" end="5"/>
                                            </p:txEl>
                                          </p:spTgt>
                                        </p:tgtEl>
                                        <p:attrNameLst>
                                          <p:attrName>style.visibility</p:attrName>
                                        </p:attrNameLst>
                                      </p:cBhvr>
                                      <p:to>
                                        <p:strVal val="visible"/>
                                      </p:to>
                                    </p:set>
                                    <p:anim calcmode="lin" valueType="num">
                                      <p:cBhvr>
                                        <p:cTn id="37"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41987">
                                            <p:txEl>
                                              <p:pRg st="5" end="5"/>
                                            </p:txEl>
                                          </p:spTgt>
                                        </p:tgtEl>
                                        <p:attrNameLst>
                                          <p:attrName>ppt_y</p:attrName>
                                        </p:attrNameLst>
                                      </p:cBhvr>
                                      <p:tavLst>
                                        <p:tav tm="0">
                                          <p:val>
                                            <p:strVal val="#ppt_y+#ppt_h/2"/>
                                          </p:val>
                                        </p:tav>
                                        <p:tav tm="100000">
                                          <p:val>
                                            <p:strVal val="#ppt_y"/>
                                          </p:val>
                                        </p:tav>
                                      </p:tavLst>
                                    </p:anim>
                                    <p:anim calcmode="lin" valueType="num">
                                      <p:cBhvr>
                                        <p:cTn id="39" dur="500" fill="hold"/>
                                        <p:tgtEl>
                                          <p:spTgt spid="41987">
                                            <p:txEl>
                                              <p:pRg st="5" end="5"/>
                                            </p:txEl>
                                          </p:spTgt>
                                        </p:tgtEl>
                                        <p:attrNameLst>
                                          <p:attrName>ppt_w</p:attrName>
                                        </p:attrNameLst>
                                      </p:cBhvr>
                                      <p:tavLst>
                                        <p:tav tm="0">
                                          <p:val>
                                            <p:strVal val="#ppt_w"/>
                                          </p:val>
                                        </p:tav>
                                        <p:tav tm="100000">
                                          <p:val>
                                            <p:strVal val="#ppt_w"/>
                                          </p:val>
                                        </p:tav>
                                      </p:tavLst>
                                    </p:anim>
                                    <p:anim calcmode="lin" valueType="num">
                                      <p:cBhvr>
                                        <p:cTn id="40" dur="500" fill="hold"/>
                                        <p:tgtEl>
                                          <p:spTgt spid="41987">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autoUpdateAnimBg="0"/>
      <p:bldP spid="41987" grpId="0" build="p" autoUpdateAnimBg="0" advAuto="100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79578" y="836712"/>
            <a:ext cx="6607175" cy="685800"/>
          </a:xfrm>
          <a:noFill/>
          <a:ln/>
          <a:effectLst>
            <a:outerShdw dist="13470" dir="2700000" algn="ctr" rotWithShape="0">
              <a:schemeClr val="bg2"/>
            </a:outerShdw>
          </a:effectLst>
          <a:extLst>
            <a:ext uri="{909E8E84-426E-40DD-AFC4-6F175D3DCCD1}">
              <a14:hiddenFill xmlns:a14="http://schemas.microsoft.com/office/drawing/2010/main">
                <a:solidFill>
                  <a:srgbClr val="FF33CC"/>
                </a:solidFill>
              </a14:hiddenFill>
            </a:ext>
          </a:extLst>
        </p:spPr>
        <p:txBody>
          <a:bodyPr vert="horz" lIns="92075" tIns="46038" rIns="92075" bIns="46038" rtlCol="0" anchor="ctr">
            <a:normAutofit fontScale="90000"/>
          </a:bodyPr>
          <a:lstStyle/>
          <a:p>
            <a:pPr algn="l"/>
            <a:r>
              <a:rPr lang="id-ID" sz="4000"/>
              <a:t>Menentukan kedalaman dan luas ruang lingkup informasi</a:t>
            </a:r>
            <a:endParaRPr lang="en-US" sz="4000"/>
          </a:p>
        </p:txBody>
      </p:sp>
      <p:sp>
        <p:nvSpPr>
          <p:cNvPr id="23555" name="Rectangle 3"/>
          <p:cNvSpPr>
            <a:spLocks noGrp="1" noChangeArrowheads="1"/>
          </p:cNvSpPr>
          <p:nvPr>
            <p:ph idx="1"/>
          </p:nvPr>
        </p:nvSpPr>
        <p:spPr>
          <a:xfrm>
            <a:off x="2286000" y="1916832"/>
            <a:ext cx="7772400" cy="4267200"/>
          </a:xfrm>
          <a:noFill/>
          <a:ln/>
        </p:spPr>
        <p:txBody>
          <a:bodyPr vert="horz" lIns="92075" tIns="46038" rIns="92075" bIns="46038" rtlCol="0">
            <a:normAutofit fontScale="92500" lnSpcReduction="10000"/>
          </a:bodyPr>
          <a:lstStyle/>
          <a:p>
            <a:pPr>
              <a:lnSpc>
                <a:spcPct val="90000"/>
              </a:lnSpc>
            </a:pPr>
            <a:r>
              <a:rPr lang="id-ID" sz="2800" dirty="0"/>
              <a:t>Apakah halaman web menunjukkan tanda-tanda hasil penelitian</a:t>
            </a:r>
            <a:r>
              <a:rPr lang="en-US" sz="2800" dirty="0"/>
              <a:t>, </a:t>
            </a:r>
            <a:r>
              <a:rPr lang="id-ID" sz="2800" dirty="0"/>
              <a:t>referensi ke sumber lain</a:t>
            </a:r>
            <a:r>
              <a:rPr lang="en-US" sz="2800" dirty="0"/>
              <a:t>, hyperlinks, </a:t>
            </a:r>
            <a:r>
              <a:rPr lang="id-ID" sz="2800" dirty="0" smtClean="0"/>
              <a:t>catatan</a:t>
            </a:r>
            <a:r>
              <a:rPr lang="en-US" sz="2800" dirty="0" smtClean="0"/>
              <a:t>, </a:t>
            </a:r>
            <a:r>
              <a:rPr lang="id-ID" sz="2800" dirty="0"/>
              <a:t>dll</a:t>
            </a:r>
            <a:r>
              <a:rPr lang="en-US" sz="2800" dirty="0"/>
              <a:t>?</a:t>
            </a:r>
            <a:endParaRPr lang="id-ID" sz="2800" dirty="0"/>
          </a:p>
          <a:p>
            <a:pPr>
              <a:lnSpc>
                <a:spcPct val="90000"/>
              </a:lnSpc>
            </a:pPr>
            <a:r>
              <a:rPr lang="id-ID" sz="2800" dirty="0"/>
              <a:t>Apakah halaman web menginformasikan perubahan/perkembangan topik kajian?</a:t>
            </a:r>
            <a:endParaRPr lang="en-US" sz="2800" dirty="0"/>
          </a:p>
          <a:p>
            <a:pPr>
              <a:lnSpc>
                <a:spcPct val="90000"/>
              </a:lnSpc>
            </a:pPr>
            <a:r>
              <a:rPr lang="id-ID" sz="2800" dirty="0"/>
              <a:t>Apakah pengarang memperhatikan sudut pandang lain</a:t>
            </a:r>
            <a:r>
              <a:rPr lang="en-US" sz="2800" dirty="0"/>
              <a:t>?</a:t>
            </a:r>
          </a:p>
          <a:p>
            <a:pPr>
              <a:lnSpc>
                <a:spcPct val="90000"/>
              </a:lnSpc>
            </a:pPr>
            <a:r>
              <a:rPr lang="id-ID" sz="2800" dirty="0"/>
              <a:t>Seberapa cocok/sesuai/dekat isi halaman web dengan yang Anda cari</a:t>
            </a:r>
            <a:r>
              <a:rPr lang="en-US" sz="2800" dirty="0"/>
              <a:t>?</a:t>
            </a:r>
          </a:p>
          <a:p>
            <a:pPr>
              <a:lnSpc>
                <a:spcPct val="90000"/>
              </a:lnSpc>
            </a:pPr>
            <a:r>
              <a:rPr lang="id-ID" sz="2800" dirty="0"/>
              <a:t>Bandingkan dengan sumber-sumber lain, pilih mana yang paling konsisten</a:t>
            </a:r>
            <a:endParaRPr lang="en-US" sz="2800" dirty="0"/>
          </a:p>
        </p:txBody>
      </p:sp>
    </p:spTree>
    <p:extLst>
      <p:ext uri="{BB962C8B-B14F-4D97-AF65-F5344CB8AC3E}">
        <p14:creationId xmlns:p14="http://schemas.microsoft.com/office/powerpoint/2010/main" val="6556394"/>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1+#ppt_w/2"/>
                                          </p:val>
                                        </p:tav>
                                        <p:tav tm="100000">
                                          <p:val>
                                            <p:strVal val="#ppt_x"/>
                                          </p:val>
                                        </p:tav>
                                      </p:tavLst>
                                    </p:anim>
                                    <p:anim calcmode="lin" valueType="num">
                                      <p:cBhvr additive="base">
                                        <p:cTn id="8" dur="500" fill="hold"/>
                                        <p:tgtEl>
                                          <p:spTgt spid="2355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0" fill="hold" grpId="0" nodeType="afterEffect">
                                  <p:stCondLst>
                                    <p:cond delay="1000"/>
                                  </p:stCondLst>
                                  <p:childTnLst>
                                    <p:set>
                                      <p:cBhvr>
                                        <p:cTn id="11" dur="1" fill="hold">
                                          <p:stCondLst>
                                            <p:cond delay="0"/>
                                          </p:stCondLst>
                                        </p:cTn>
                                        <p:tgtEl>
                                          <p:spTgt spid="23555">
                                            <p:txEl>
                                              <p:pRg st="0" end="0"/>
                                            </p:txEl>
                                          </p:spTgt>
                                        </p:tgtEl>
                                        <p:attrNameLst>
                                          <p:attrName>style.visibility</p:attrName>
                                        </p:attrNameLst>
                                      </p:cBhvr>
                                      <p:to>
                                        <p:strVal val="visible"/>
                                      </p:to>
                                    </p:set>
                                    <p:anim calcmode="lin" valueType="num">
                                      <p:cBhvr>
                                        <p:cTn id="12" dur="500" fill="hold"/>
                                        <p:tgtEl>
                                          <p:spTgt spid="2355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3555">
                                            <p:txEl>
                                              <p:pRg st="0" end="0"/>
                                            </p:txEl>
                                          </p:spTgt>
                                        </p:tgtEl>
                                        <p:attrNameLst>
                                          <p:attrName>ppt_h</p:attrName>
                                        </p:attrNameLst>
                                      </p:cBhvr>
                                      <p:tavLst>
                                        <p:tav tm="0">
                                          <p:val>
                                            <p:strVal val="#ppt_h"/>
                                          </p:val>
                                        </p:tav>
                                        <p:tav tm="100000">
                                          <p:val>
                                            <p:strVal val="#ppt_h"/>
                                          </p:val>
                                        </p:tav>
                                      </p:tavLst>
                                    </p:anim>
                                  </p:childTnLst>
                                </p:cTn>
                              </p:par>
                            </p:childTnLst>
                          </p:cTn>
                        </p:par>
                        <p:par>
                          <p:cTn id="14" fill="hold">
                            <p:stCondLst>
                              <p:cond delay="2000"/>
                            </p:stCondLst>
                            <p:childTnLst>
                              <p:par>
                                <p:cTn id="15" presetID="17" presetClass="entr" presetSubtype="10" fill="hold" grpId="0" nodeType="afterEffect">
                                  <p:stCondLst>
                                    <p:cond delay="2000"/>
                                  </p:stCondLst>
                                  <p:childTnLst>
                                    <p:set>
                                      <p:cBhvr>
                                        <p:cTn id="16" dur="1" fill="hold">
                                          <p:stCondLst>
                                            <p:cond delay="0"/>
                                          </p:stCondLst>
                                        </p:cTn>
                                        <p:tgtEl>
                                          <p:spTgt spid="23555">
                                            <p:txEl>
                                              <p:pRg st="1" end="1"/>
                                            </p:txEl>
                                          </p:spTgt>
                                        </p:tgtEl>
                                        <p:attrNameLst>
                                          <p:attrName>style.visibility</p:attrName>
                                        </p:attrNameLst>
                                      </p:cBhvr>
                                      <p:to>
                                        <p:strVal val="visible"/>
                                      </p:to>
                                    </p:set>
                                    <p:anim calcmode="lin" valueType="num">
                                      <p:cBhvr>
                                        <p:cTn id="17" dur="500" fill="hold"/>
                                        <p:tgtEl>
                                          <p:spTgt spid="2355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23555">
                                            <p:txEl>
                                              <p:pRg st="1" end="1"/>
                                            </p:txEl>
                                          </p:spTgt>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4500"/>
                            </p:stCondLst>
                            <p:childTnLst>
                              <p:par>
                                <p:cTn id="20" presetID="17" presetClass="entr" presetSubtype="10" fill="hold" grpId="0" nodeType="afterEffect">
                                  <p:stCondLst>
                                    <p:cond delay="1000"/>
                                  </p:stCondLst>
                                  <p:childTnLst>
                                    <p:set>
                                      <p:cBhvr>
                                        <p:cTn id="21" dur="1" fill="hold">
                                          <p:stCondLst>
                                            <p:cond delay="0"/>
                                          </p:stCondLst>
                                        </p:cTn>
                                        <p:tgtEl>
                                          <p:spTgt spid="23555">
                                            <p:txEl>
                                              <p:pRg st="2" end="2"/>
                                            </p:txEl>
                                          </p:spTgt>
                                        </p:tgtEl>
                                        <p:attrNameLst>
                                          <p:attrName>style.visibility</p:attrName>
                                        </p:attrNameLst>
                                      </p:cBhvr>
                                      <p:to>
                                        <p:strVal val="visible"/>
                                      </p:to>
                                    </p:set>
                                    <p:anim calcmode="lin" valueType="num">
                                      <p:cBhvr>
                                        <p:cTn id="22" dur="500" fill="hold"/>
                                        <p:tgtEl>
                                          <p:spTgt spid="23555">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23555">
                                            <p:txEl>
                                              <p:pRg st="2" end="2"/>
                                            </p:txEl>
                                          </p:spTgt>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6000"/>
                            </p:stCondLst>
                            <p:childTnLst>
                              <p:par>
                                <p:cTn id="25" presetID="17" presetClass="entr" presetSubtype="10" fill="hold" grpId="0" nodeType="afterEffect">
                                  <p:stCondLst>
                                    <p:cond delay="1000"/>
                                  </p:stCondLst>
                                  <p:childTnLst>
                                    <p:set>
                                      <p:cBhvr>
                                        <p:cTn id="26" dur="1" fill="hold">
                                          <p:stCondLst>
                                            <p:cond delay="0"/>
                                          </p:stCondLst>
                                        </p:cTn>
                                        <p:tgtEl>
                                          <p:spTgt spid="23555">
                                            <p:txEl>
                                              <p:pRg st="3" end="3"/>
                                            </p:txEl>
                                          </p:spTgt>
                                        </p:tgtEl>
                                        <p:attrNameLst>
                                          <p:attrName>style.visibility</p:attrName>
                                        </p:attrNameLst>
                                      </p:cBhvr>
                                      <p:to>
                                        <p:strVal val="visible"/>
                                      </p:to>
                                    </p:set>
                                    <p:anim calcmode="lin" valueType="num">
                                      <p:cBhvr>
                                        <p:cTn id="27" dur="500" fill="hold"/>
                                        <p:tgtEl>
                                          <p:spTgt spid="23555">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3555">
                                            <p:txEl>
                                              <p:pRg st="3" end="3"/>
                                            </p:txEl>
                                          </p:spTgt>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7500"/>
                            </p:stCondLst>
                            <p:childTnLst>
                              <p:par>
                                <p:cTn id="30" presetID="17" presetClass="entr" presetSubtype="10" fill="hold" grpId="0" nodeType="afterEffect">
                                  <p:stCondLst>
                                    <p:cond delay="1000"/>
                                  </p:stCondLst>
                                  <p:childTnLst>
                                    <p:set>
                                      <p:cBhvr>
                                        <p:cTn id="31" dur="1" fill="hold">
                                          <p:stCondLst>
                                            <p:cond delay="0"/>
                                          </p:stCondLst>
                                        </p:cTn>
                                        <p:tgtEl>
                                          <p:spTgt spid="23555">
                                            <p:txEl>
                                              <p:pRg st="4" end="4"/>
                                            </p:txEl>
                                          </p:spTgt>
                                        </p:tgtEl>
                                        <p:attrNameLst>
                                          <p:attrName>style.visibility</p:attrName>
                                        </p:attrNameLst>
                                      </p:cBhvr>
                                      <p:to>
                                        <p:strVal val="visible"/>
                                      </p:to>
                                    </p:set>
                                    <p:anim calcmode="lin" valueType="num">
                                      <p:cBhvr>
                                        <p:cTn id="32" dur="500" fill="hold"/>
                                        <p:tgtEl>
                                          <p:spTgt spid="23555">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23555">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autoUpdateAnimBg="0"/>
      <p:bldP spid="23555" grpId="0" build="p" autoUpdateAnimBg="0" advAuto="100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a:effectLst>
            <a:outerShdw dist="13470" dir="2700000" algn="ctr" rotWithShape="0">
              <a:schemeClr val="bg2"/>
            </a:outerShdw>
          </a:effectLst>
          <a:extLst>
            <a:ext uri="{909E8E84-426E-40DD-AFC4-6F175D3DCCD1}">
              <a14:hiddenFill xmlns:a14="http://schemas.microsoft.com/office/drawing/2010/main">
                <a:solidFill>
                  <a:srgbClr val="FF33CC"/>
                </a:solidFill>
              </a14:hiddenFill>
            </a:ext>
          </a:extLst>
        </p:spPr>
        <p:txBody>
          <a:bodyPr vert="horz" lIns="92075" tIns="46038" rIns="92075" bIns="46038" rtlCol="0" anchor="ctr">
            <a:normAutofit/>
          </a:bodyPr>
          <a:lstStyle/>
          <a:p>
            <a:r>
              <a:rPr lang="id-ID" smtClean="0"/>
              <a:t>Periksa tanggal informasi</a:t>
            </a:r>
            <a:endParaRPr lang="en-US"/>
          </a:p>
        </p:txBody>
      </p:sp>
      <p:graphicFrame>
        <p:nvGraphicFramePr>
          <p:cNvPr id="36867" name="Object 3"/>
          <p:cNvGraphicFramePr>
            <a:graphicFrameLocks noGrp="1"/>
          </p:cNvGraphicFramePr>
          <p:nvPr>
            <p:ph type="clipArt" sz="half" idx="1"/>
          </p:nvPr>
        </p:nvGraphicFramePr>
        <p:xfrm>
          <a:off x="1238250" y="1982788"/>
          <a:ext cx="4432300" cy="3957637"/>
        </p:xfrm>
        <a:graphic>
          <a:graphicData uri="http://schemas.openxmlformats.org/presentationml/2006/ole">
            <mc:AlternateContent xmlns:mc="http://schemas.openxmlformats.org/markup-compatibility/2006">
              <mc:Choice xmlns:v="urn:schemas-microsoft-com:vml" Requires="v">
                <p:oleObj spid="_x0000_s7174" name="Clip" r:id="rId4" imgW="4431600" imgH="3957840" progId="MS_ClipArt_Gallery.2">
                  <p:embed/>
                </p:oleObj>
              </mc:Choice>
              <mc:Fallback>
                <p:oleObj name="Clip" r:id="rId4" imgW="4431600" imgH="395784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0" y="1982788"/>
                        <a:ext cx="4432300" cy="395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8" name="Rectangle 4"/>
          <p:cNvSpPr>
            <a:spLocks noGrp="1" noChangeArrowheads="1"/>
          </p:cNvSpPr>
          <p:nvPr>
            <p:ph type="body" sz="half" idx="2"/>
          </p:nvPr>
        </p:nvSpPr>
        <p:spPr>
          <a:xfrm>
            <a:off x="5807968" y="1556792"/>
            <a:ext cx="4176464" cy="4386808"/>
          </a:xfrm>
          <a:noFill/>
          <a:ln/>
        </p:spPr>
        <p:txBody>
          <a:bodyPr vert="horz" lIns="92075" tIns="46038" rIns="92075" bIns="46038" rtlCol="0">
            <a:noAutofit/>
          </a:bodyPr>
          <a:lstStyle/>
          <a:p>
            <a:pPr>
              <a:lnSpc>
                <a:spcPct val="90000"/>
              </a:lnSpc>
            </a:pPr>
            <a:r>
              <a:rPr lang="id-ID"/>
              <a:t>Anda lihat tanggal di halaman web</a:t>
            </a:r>
            <a:r>
              <a:rPr lang="en-US"/>
              <a:t>?</a:t>
            </a:r>
          </a:p>
          <a:p>
            <a:pPr>
              <a:lnSpc>
                <a:spcPct val="90000"/>
              </a:lnSpc>
            </a:pPr>
            <a:r>
              <a:rPr lang="id-ID"/>
              <a:t>Tanggal di halaman web dapat berarti</a:t>
            </a:r>
            <a:r>
              <a:rPr lang="en-US"/>
              <a:t>:</a:t>
            </a:r>
          </a:p>
          <a:p>
            <a:pPr lvl="1">
              <a:lnSpc>
                <a:spcPct val="90000"/>
              </a:lnSpc>
            </a:pPr>
            <a:r>
              <a:rPr lang="id-ID"/>
              <a:t>Tanggal awal artikel ditulis</a:t>
            </a:r>
            <a:endParaRPr lang="en-US"/>
          </a:p>
          <a:p>
            <a:pPr lvl="1">
              <a:lnSpc>
                <a:spcPct val="90000"/>
              </a:lnSpc>
            </a:pPr>
            <a:r>
              <a:rPr lang="id-ID"/>
              <a:t>Tanggal publikasi di internet</a:t>
            </a:r>
            <a:endParaRPr lang="en-US"/>
          </a:p>
          <a:p>
            <a:pPr lvl="1">
              <a:lnSpc>
                <a:spcPct val="90000"/>
              </a:lnSpc>
            </a:pPr>
            <a:r>
              <a:rPr lang="id-ID"/>
              <a:t>Tanggal tidak di-update</a:t>
            </a:r>
            <a:r>
              <a:rPr lang="en-US"/>
              <a:t>, </a:t>
            </a:r>
            <a:r>
              <a:rPr lang="id-ID"/>
              <a:t>termasuk jika ada revisi, tambahan atau pengurangan materi.</a:t>
            </a:r>
            <a:endParaRPr lang="en-US"/>
          </a:p>
        </p:txBody>
      </p:sp>
    </p:spTree>
    <p:extLst>
      <p:ext uri="{BB962C8B-B14F-4D97-AF65-F5344CB8AC3E}">
        <p14:creationId xmlns:p14="http://schemas.microsoft.com/office/powerpoint/2010/main" val="1010144430"/>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checkerboard(across)">
                                      <p:cBhvr>
                                        <p:cTn id="7" dur="500"/>
                                        <p:tgtEl>
                                          <p:spTgt spid="36866"/>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36867"/>
                                        </p:tgtEl>
                                        <p:attrNameLst>
                                          <p:attrName>style.visibility</p:attrName>
                                        </p:attrNameLst>
                                      </p:cBhvr>
                                      <p:to>
                                        <p:strVal val="visible"/>
                                      </p:to>
                                    </p:set>
                                    <p:animEffect transition="in" filter="box(in)">
                                      <p:cBhvr>
                                        <p:cTn id="11" dur="500"/>
                                        <p:tgtEl>
                                          <p:spTgt spid="36867"/>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36868">
                                            <p:txEl>
                                              <p:pRg st="0" end="0"/>
                                            </p:txEl>
                                          </p:spTgt>
                                        </p:tgtEl>
                                        <p:attrNameLst>
                                          <p:attrName>style.visibility</p:attrName>
                                        </p:attrNameLst>
                                      </p:cBhvr>
                                      <p:to>
                                        <p:strVal val="visible"/>
                                      </p:to>
                                    </p:set>
                                    <p:animEffect transition="in" filter="box(out)">
                                      <p:cBhvr>
                                        <p:cTn id="15" dur="500"/>
                                        <p:tgtEl>
                                          <p:spTgt spid="36868">
                                            <p:txEl>
                                              <p:pRg st="0" end="0"/>
                                            </p:txEl>
                                          </p:spTgt>
                                        </p:tgtEl>
                                      </p:cBhvr>
                                    </p:animEffect>
                                  </p:childTnLst>
                                </p:cTn>
                              </p:par>
                            </p:childTnLst>
                          </p:cTn>
                        </p:par>
                        <p:par>
                          <p:cTn id="16" fill="hold" nodeType="after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36868">
                                            <p:txEl>
                                              <p:pRg st="1" end="1"/>
                                            </p:txEl>
                                          </p:spTgt>
                                        </p:tgtEl>
                                        <p:attrNameLst>
                                          <p:attrName>style.visibility</p:attrName>
                                        </p:attrNameLst>
                                      </p:cBhvr>
                                      <p:to>
                                        <p:strVal val="visible"/>
                                      </p:to>
                                    </p:set>
                                    <p:animEffect transition="in" filter="box(out)">
                                      <p:cBhvr>
                                        <p:cTn id="19" dur="500"/>
                                        <p:tgtEl>
                                          <p:spTgt spid="36868">
                                            <p:txEl>
                                              <p:pRg st="1" end="1"/>
                                            </p:txEl>
                                          </p:spTgt>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36868">
                                            <p:txEl>
                                              <p:pRg st="2" end="2"/>
                                            </p:txEl>
                                          </p:spTgt>
                                        </p:tgtEl>
                                        <p:attrNameLst>
                                          <p:attrName>style.visibility</p:attrName>
                                        </p:attrNameLst>
                                      </p:cBhvr>
                                      <p:to>
                                        <p:strVal val="visible"/>
                                      </p:to>
                                    </p:set>
                                    <p:animEffect transition="in" filter="box(out)">
                                      <p:cBhvr>
                                        <p:cTn id="22" dur="500"/>
                                        <p:tgtEl>
                                          <p:spTgt spid="36868">
                                            <p:txEl>
                                              <p:pRg st="2" end="2"/>
                                            </p:txEl>
                                          </p:spTgt>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36868">
                                            <p:txEl>
                                              <p:pRg st="3" end="3"/>
                                            </p:txEl>
                                          </p:spTgt>
                                        </p:tgtEl>
                                        <p:attrNameLst>
                                          <p:attrName>style.visibility</p:attrName>
                                        </p:attrNameLst>
                                      </p:cBhvr>
                                      <p:to>
                                        <p:strVal val="visible"/>
                                      </p:to>
                                    </p:set>
                                    <p:animEffect transition="in" filter="box(out)">
                                      <p:cBhvr>
                                        <p:cTn id="25" dur="500"/>
                                        <p:tgtEl>
                                          <p:spTgt spid="36868">
                                            <p:txEl>
                                              <p:pRg st="3" end="3"/>
                                            </p:txEl>
                                          </p:spTgt>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36868">
                                            <p:txEl>
                                              <p:pRg st="4" end="4"/>
                                            </p:txEl>
                                          </p:spTgt>
                                        </p:tgtEl>
                                        <p:attrNameLst>
                                          <p:attrName>style.visibility</p:attrName>
                                        </p:attrNameLst>
                                      </p:cBhvr>
                                      <p:to>
                                        <p:strVal val="visible"/>
                                      </p:to>
                                    </p:set>
                                    <p:animEffect transition="in" filter="box(out)">
                                      <p:cBhvr>
                                        <p:cTn id="28" dur="500"/>
                                        <p:tgtEl>
                                          <p:spTgt spid="368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autoUpdateAnimBg="0"/>
      <p:bldP spid="36868" grpId="0" build="p" autoUpdateAnimBg="0" advAuto="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id-ID" sz="4400"/>
              <a:t>Pencarian yang efektif dan efisien</a:t>
            </a:r>
            <a:endParaRPr lang="en-US" sz="4400"/>
          </a:p>
        </p:txBody>
      </p:sp>
      <p:sp>
        <p:nvSpPr>
          <p:cNvPr id="83971" name="Rectangle 3"/>
          <p:cNvSpPr>
            <a:spLocks noGrp="1" noChangeArrowheads="1"/>
          </p:cNvSpPr>
          <p:nvPr>
            <p:ph idx="1"/>
          </p:nvPr>
        </p:nvSpPr>
        <p:spPr/>
        <p:txBody>
          <a:bodyPr/>
          <a:lstStyle/>
          <a:p>
            <a:pPr eaLnBrk="1" hangingPunct="1"/>
            <a:r>
              <a:rPr lang="id-ID" smtClean="0"/>
              <a:t>Model standar pencarian informasi</a:t>
            </a:r>
          </a:p>
          <a:p>
            <a:pPr eaLnBrk="1" hangingPunct="1"/>
            <a:r>
              <a:rPr lang="id-ID" smtClean="0"/>
              <a:t>Tahap pencarian informasi </a:t>
            </a:r>
          </a:p>
          <a:p>
            <a:pPr eaLnBrk="1" hangingPunct="1"/>
            <a:r>
              <a:rPr lang="en-US" smtClean="0"/>
              <a:t>URL</a:t>
            </a:r>
          </a:p>
          <a:p>
            <a:pPr eaLnBrk="1" hangingPunct="1"/>
            <a:r>
              <a:rPr lang="en-US" smtClean="0"/>
              <a:t>Searching techniques</a:t>
            </a:r>
          </a:p>
          <a:p>
            <a:pPr eaLnBrk="1" hangingPunct="1"/>
            <a:r>
              <a:rPr lang="en-US" smtClean="0"/>
              <a:t>Search engines</a:t>
            </a:r>
          </a:p>
        </p:txBody>
      </p:sp>
    </p:spTree>
    <p:extLst>
      <p:ext uri="{BB962C8B-B14F-4D97-AF65-F5344CB8AC3E}">
        <p14:creationId xmlns:p14="http://schemas.microsoft.com/office/powerpoint/2010/main" val="3242865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dissolve">
                                      <p:cBhvr>
                                        <p:cTn id="7" dur="500"/>
                                        <p:tgtEl>
                                          <p:spTgt spid="83970"/>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83971">
                                            <p:txEl>
                                              <p:pRg st="0" end="0"/>
                                            </p:txEl>
                                          </p:spTgt>
                                        </p:tgtEl>
                                        <p:attrNameLst>
                                          <p:attrName>style.visibility</p:attrName>
                                        </p:attrNameLst>
                                      </p:cBhvr>
                                      <p:to>
                                        <p:strVal val="visible"/>
                                      </p:to>
                                    </p:set>
                                    <p:anim calcmode="lin" valueType="num">
                                      <p:cBhvr additive="base">
                                        <p:cTn id="12" dur="500" fill="hold"/>
                                        <p:tgtEl>
                                          <p:spTgt spid="8397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839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3971">
                                            <p:txEl>
                                              <p:pRg st="1" end="1"/>
                                            </p:txEl>
                                          </p:spTgt>
                                        </p:tgtEl>
                                        <p:attrNameLst>
                                          <p:attrName>style.visibility</p:attrName>
                                        </p:attrNameLst>
                                      </p:cBhvr>
                                      <p:to>
                                        <p:strVal val="visible"/>
                                      </p:to>
                                    </p:set>
                                    <p:anim calcmode="lin" valueType="num">
                                      <p:cBhvr additive="base">
                                        <p:cTn id="18" dur="500" fill="hold"/>
                                        <p:tgtEl>
                                          <p:spTgt spid="83971">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839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83971">
                                            <p:txEl>
                                              <p:pRg st="2" end="2"/>
                                            </p:txEl>
                                          </p:spTgt>
                                        </p:tgtEl>
                                        <p:attrNameLst>
                                          <p:attrName>style.visibility</p:attrName>
                                        </p:attrNameLst>
                                      </p:cBhvr>
                                      <p:to>
                                        <p:strVal val="visible"/>
                                      </p:to>
                                    </p:set>
                                    <p:anim calcmode="lin" valueType="num">
                                      <p:cBhvr additive="base">
                                        <p:cTn id="24" dur="500" fill="hold"/>
                                        <p:tgtEl>
                                          <p:spTgt spid="83971">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39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83971">
                                            <p:txEl>
                                              <p:pRg st="3" end="3"/>
                                            </p:txEl>
                                          </p:spTgt>
                                        </p:tgtEl>
                                        <p:attrNameLst>
                                          <p:attrName>style.visibility</p:attrName>
                                        </p:attrNameLst>
                                      </p:cBhvr>
                                      <p:to>
                                        <p:strVal val="visible"/>
                                      </p:to>
                                    </p:set>
                                    <p:anim calcmode="lin" valueType="num">
                                      <p:cBhvr additive="base">
                                        <p:cTn id="30" dur="500" fill="hold"/>
                                        <p:tgtEl>
                                          <p:spTgt spid="83971">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839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4" name="camera.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83971">
                                            <p:txEl>
                                              <p:pRg st="4" end="4"/>
                                            </p:txEl>
                                          </p:spTgt>
                                        </p:tgtEl>
                                        <p:attrNameLst>
                                          <p:attrName>style.visibility</p:attrName>
                                        </p:attrNameLst>
                                      </p:cBhvr>
                                      <p:to>
                                        <p:strVal val="visible"/>
                                      </p:to>
                                    </p:set>
                                    <p:anim calcmode="lin" valueType="num">
                                      <p:cBhvr additive="base">
                                        <p:cTn id="36" dur="500" fill="hold"/>
                                        <p:tgtEl>
                                          <p:spTgt spid="83971">
                                            <p:txEl>
                                              <p:pRg st="4" end="4"/>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839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utoUpdateAnimBg="0"/>
      <p:bldP spid="8397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http://searchuserinterfaces.com/book/images/broder_search_process.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2651" y="1004803"/>
            <a:ext cx="4617243" cy="551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Title 1"/>
          <p:cNvSpPr txBox="1">
            <a:spLocks/>
          </p:cNvSpPr>
          <p:nvPr/>
        </p:nvSpPr>
        <p:spPr bwMode="auto">
          <a:xfrm>
            <a:off x="352926" y="84138"/>
            <a:ext cx="9003005" cy="138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defRPr/>
            </a:pPr>
            <a:r>
              <a:rPr lang="id-ID" altLang="en-US" sz="4600" dirty="0">
                <a:solidFill>
                  <a:prstClr val="black"/>
                </a:solidFill>
                <a:latin typeface="+mj-lt"/>
              </a:rPr>
              <a:t>Standard model of </a:t>
            </a:r>
            <a:r>
              <a:rPr lang="id-ID" altLang="en-US" sz="4600" dirty="0" err="1">
                <a:solidFill>
                  <a:prstClr val="black"/>
                </a:solidFill>
                <a:latin typeface="+mj-lt"/>
              </a:rPr>
              <a:t>information</a:t>
            </a:r>
            <a:r>
              <a:rPr lang="id-ID" altLang="en-US" sz="4600" dirty="0">
                <a:solidFill>
                  <a:prstClr val="black"/>
                </a:solidFill>
                <a:latin typeface="+mj-lt"/>
              </a:rPr>
              <a:t> </a:t>
            </a:r>
            <a:r>
              <a:rPr lang="id-ID" altLang="en-US" sz="4600" dirty="0" err="1">
                <a:solidFill>
                  <a:prstClr val="black"/>
                </a:solidFill>
                <a:latin typeface="+mj-lt"/>
              </a:rPr>
              <a:t>seeking</a:t>
            </a:r>
            <a:endParaRPr lang="en-US" altLang="en-US" sz="4600" dirty="0">
              <a:solidFill>
                <a:prstClr val="black"/>
              </a:solidFill>
              <a:latin typeface="+mj-lt"/>
            </a:endParaRPr>
          </a:p>
        </p:txBody>
      </p:sp>
      <p:sp>
        <p:nvSpPr>
          <p:cNvPr id="5" name="Subtitle 2"/>
          <p:cNvSpPr txBox="1">
            <a:spLocks/>
          </p:cNvSpPr>
          <p:nvPr/>
        </p:nvSpPr>
        <p:spPr bwMode="auto">
          <a:xfrm>
            <a:off x="352926" y="1697039"/>
            <a:ext cx="6858000" cy="481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eaLnBrk="1" hangingPunct="1">
              <a:buNone/>
              <a:defRPr/>
            </a:pPr>
            <a:r>
              <a:rPr lang="en-ID" sz="2000" dirty="0" err="1" smtClean="0">
                <a:latin typeface="+mn-lt"/>
              </a:rPr>
              <a:t>Pencarian</a:t>
            </a:r>
            <a:r>
              <a:rPr lang="en-ID" sz="2000" dirty="0" smtClean="0">
                <a:latin typeface="+mn-lt"/>
              </a:rPr>
              <a:t> </a:t>
            </a:r>
            <a:r>
              <a:rPr lang="en-ID" sz="2000" dirty="0" err="1" smtClean="0">
                <a:latin typeface="+mn-lt"/>
              </a:rPr>
              <a:t>informasi</a:t>
            </a:r>
            <a:r>
              <a:rPr lang="en-ID" sz="2000" dirty="0" smtClean="0">
                <a:latin typeface="+mn-lt"/>
              </a:rPr>
              <a:t> </a:t>
            </a:r>
            <a:r>
              <a:rPr lang="en-ID" sz="2000" dirty="0" err="1" smtClean="0">
                <a:latin typeface="+mn-lt"/>
              </a:rPr>
              <a:t>adalah</a:t>
            </a:r>
            <a:r>
              <a:rPr lang="en-ID" sz="2000" dirty="0" smtClean="0">
                <a:latin typeface="+mn-lt"/>
              </a:rPr>
              <a:t> </a:t>
            </a:r>
            <a:r>
              <a:rPr lang="en-ID" sz="2000" dirty="0" err="1" smtClean="0">
                <a:latin typeface="+mn-lt"/>
              </a:rPr>
              <a:t>kasus</a:t>
            </a:r>
            <a:r>
              <a:rPr lang="en-ID" sz="2000" dirty="0" smtClean="0">
                <a:latin typeface="+mn-lt"/>
              </a:rPr>
              <a:t> </a:t>
            </a:r>
            <a:r>
              <a:rPr lang="en-ID" sz="2000" dirty="0" err="1" smtClean="0">
                <a:latin typeface="+mn-lt"/>
              </a:rPr>
              <a:t>khusus</a:t>
            </a:r>
            <a:r>
              <a:rPr lang="en-ID" sz="2000" dirty="0" smtClean="0">
                <a:latin typeface="+mn-lt"/>
              </a:rPr>
              <a:t> </a:t>
            </a:r>
            <a:r>
              <a:rPr lang="en-ID" sz="2000" dirty="0" err="1" smtClean="0">
                <a:latin typeface="+mn-lt"/>
              </a:rPr>
              <a:t>penyelesaian</a:t>
            </a:r>
            <a:r>
              <a:rPr lang="en-ID" sz="2000" dirty="0" smtClean="0">
                <a:latin typeface="+mn-lt"/>
              </a:rPr>
              <a:t> </a:t>
            </a:r>
            <a:r>
              <a:rPr lang="en-ID" sz="2000" dirty="0" err="1" smtClean="0">
                <a:latin typeface="+mn-lt"/>
              </a:rPr>
              <a:t>masalah</a:t>
            </a:r>
            <a:r>
              <a:rPr lang="en-ID" sz="2000" dirty="0" smtClean="0">
                <a:latin typeface="+mn-lt"/>
              </a:rPr>
              <a:t>. </a:t>
            </a:r>
            <a:r>
              <a:rPr lang="en-ID" sz="2000" dirty="0" err="1" smtClean="0">
                <a:latin typeface="+mn-lt"/>
              </a:rPr>
              <a:t>Ini</a:t>
            </a:r>
            <a:r>
              <a:rPr lang="en-ID" sz="2000" dirty="0" smtClean="0">
                <a:latin typeface="+mn-lt"/>
              </a:rPr>
              <a:t> </a:t>
            </a:r>
            <a:r>
              <a:rPr lang="en-ID" sz="2000" dirty="0" err="1" smtClean="0">
                <a:latin typeface="+mn-lt"/>
              </a:rPr>
              <a:t>termasuk</a:t>
            </a:r>
            <a:r>
              <a:rPr lang="en-ID" sz="2000" dirty="0" smtClean="0">
                <a:latin typeface="+mn-lt"/>
              </a:rPr>
              <a:t> </a:t>
            </a:r>
            <a:r>
              <a:rPr lang="en-ID" sz="2000" dirty="0" err="1" smtClean="0">
                <a:latin typeface="+mn-lt"/>
              </a:rPr>
              <a:t>mengenali</a:t>
            </a:r>
            <a:r>
              <a:rPr lang="en-ID" sz="2000" dirty="0" smtClean="0">
                <a:latin typeface="+mn-lt"/>
              </a:rPr>
              <a:t> </a:t>
            </a:r>
            <a:r>
              <a:rPr lang="en-ID" sz="2000" dirty="0" err="1" smtClean="0">
                <a:latin typeface="+mn-lt"/>
              </a:rPr>
              <a:t>dan</a:t>
            </a:r>
            <a:r>
              <a:rPr lang="en-ID" sz="2000" dirty="0" smtClean="0">
                <a:latin typeface="+mn-lt"/>
              </a:rPr>
              <a:t> </a:t>
            </a:r>
            <a:r>
              <a:rPr lang="en-ID" sz="2000" dirty="0" err="1" smtClean="0">
                <a:latin typeface="+mn-lt"/>
              </a:rPr>
              <a:t>menafsirkan</a:t>
            </a:r>
            <a:r>
              <a:rPr lang="en-ID" sz="2000" dirty="0" smtClean="0">
                <a:latin typeface="+mn-lt"/>
              </a:rPr>
              <a:t> </a:t>
            </a:r>
            <a:r>
              <a:rPr lang="en-ID" sz="2000" dirty="0" err="1" smtClean="0">
                <a:latin typeface="+mn-lt"/>
              </a:rPr>
              <a:t>masalah</a:t>
            </a:r>
            <a:r>
              <a:rPr lang="en-ID" sz="2000" dirty="0" smtClean="0">
                <a:latin typeface="+mn-lt"/>
              </a:rPr>
              <a:t> </a:t>
            </a:r>
            <a:r>
              <a:rPr lang="en-ID" sz="2000" dirty="0" err="1" smtClean="0">
                <a:latin typeface="+mn-lt"/>
              </a:rPr>
              <a:t>informasi</a:t>
            </a:r>
            <a:r>
              <a:rPr lang="en-ID" sz="2000" dirty="0" smtClean="0">
                <a:latin typeface="+mn-lt"/>
              </a:rPr>
              <a:t>, </a:t>
            </a:r>
            <a:r>
              <a:rPr lang="en-ID" sz="2000" dirty="0" err="1" smtClean="0">
                <a:latin typeface="+mn-lt"/>
              </a:rPr>
              <a:t>melakukan</a:t>
            </a:r>
            <a:r>
              <a:rPr lang="en-ID" sz="2000" dirty="0" smtClean="0">
                <a:latin typeface="+mn-lt"/>
              </a:rPr>
              <a:t> </a:t>
            </a:r>
            <a:r>
              <a:rPr lang="en-ID" sz="2000" dirty="0" err="1" smtClean="0">
                <a:latin typeface="+mn-lt"/>
              </a:rPr>
              <a:t>pencarian</a:t>
            </a:r>
            <a:r>
              <a:rPr lang="en-ID" sz="2000" dirty="0" smtClean="0">
                <a:latin typeface="+mn-lt"/>
              </a:rPr>
              <a:t>, </a:t>
            </a:r>
            <a:r>
              <a:rPr lang="en-ID" sz="2000" dirty="0" err="1" smtClean="0">
                <a:latin typeface="+mn-lt"/>
              </a:rPr>
              <a:t>mengevaluasi</a:t>
            </a:r>
            <a:r>
              <a:rPr lang="en-ID" sz="2000" dirty="0" smtClean="0">
                <a:latin typeface="+mn-lt"/>
              </a:rPr>
              <a:t>.</a:t>
            </a:r>
            <a:endParaRPr lang="en-ID" sz="2000" dirty="0">
              <a:latin typeface="+mn-lt"/>
            </a:endParaRPr>
          </a:p>
          <a:p>
            <a:pPr eaLnBrk="1" hangingPunct="1">
              <a:defRPr/>
            </a:pPr>
            <a:r>
              <a:rPr lang="en-ID" sz="2000" dirty="0" err="1" smtClean="0">
                <a:latin typeface="+mn-lt"/>
              </a:rPr>
              <a:t>Identifikasi</a:t>
            </a:r>
            <a:r>
              <a:rPr lang="en-ID" sz="2000" dirty="0" smtClean="0">
                <a:latin typeface="+mn-lt"/>
              </a:rPr>
              <a:t> </a:t>
            </a:r>
            <a:r>
              <a:rPr lang="en-ID" sz="2000" dirty="0" err="1" smtClean="0">
                <a:latin typeface="+mn-lt"/>
              </a:rPr>
              <a:t>masalah</a:t>
            </a:r>
            <a:endParaRPr lang="en-ID" sz="2000" dirty="0">
              <a:latin typeface="+mn-lt"/>
            </a:endParaRPr>
          </a:p>
          <a:p>
            <a:pPr eaLnBrk="1" hangingPunct="1">
              <a:defRPr/>
            </a:pPr>
            <a:r>
              <a:rPr lang="en-ID" sz="2000" dirty="0" err="1" smtClean="0">
                <a:latin typeface="+mn-lt"/>
              </a:rPr>
              <a:t>Kebutuhan</a:t>
            </a:r>
            <a:r>
              <a:rPr lang="en-ID" sz="2000" dirty="0" smtClean="0">
                <a:latin typeface="+mn-lt"/>
              </a:rPr>
              <a:t> </a:t>
            </a:r>
            <a:r>
              <a:rPr lang="en-ID" sz="2000" dirty="0" err="1" smtClean="0">
                <a:latin typeface="+mn-lt"/>
              </a:rPr>
              <a:t>informasi</a:t>
            </a:r>
            <a:endParaRPr lang="en-ID" sz="2000" dirty="0" smtClean="0">
              <a:latin typeface="+mn-lt"/>
            </a:endParaRPr>
          </a:p>
          <a:p>
            <a:pPr eaLnBrk="1" hangingPunct="1">
              <a:defRPr/>
            </a:pPr>
            <a:r>
              <a:rPr lang="en-ID" sz="2000" dirty="0" err="1" smtClean="0">
                <a:latin typeface="+mn-lt"/>
              </a:rPr>
              <a:t>Tindakan</a:t>
            </a:r>
            <a:r>
              <a:rPr lang="en-ID" sz="2000" dirty="0" smtClean="0">
                <a:latin typeface="+mn-lt"/>
              </a:rPr>
              <a:t> </a:t>
            </a:r>
            <a:r>
              <a:rPr lang="en-ID" sz="2000" dirty="0" err="1" smtClean="0">
                <a:latin typeface="+mn-lt"/>
              </a:rPr>
              <a:t>untuk</a:t>
            </a:r>
            <a:r>
              <a:rPr lang="en-ID" sz="2000" dirty="0" smtClean="0">
                <a:latin typeface="+mn-lt"/>
              </a:rPr>
              <a:t> </a:t>
            </a:r>
            <a:r>
              <a:rPr lang="en-ID" sz="2000" dirty="0" err="1" smtClean="0">
                <a:latin typeface="+mn-lt"/>
              </a:rPr>
              <a:t>Memenuhi</a:t>
            </a:r>
            <a:r>
              <a:rPr lang="en-ID" sz="2000" dirty="0" smtClean="0">
                <a:latin typeface="+mn-lt"/>
              </a:rPr>
              <a:t> </a:t>
            </a:r>
            <a:r>
              <a:rPr lang="en-ID" sz="2000" dirty="0" err="1" smtClean="0">
                <a:latin typeface="+mn-lt"/>
              </a:rPr>
              <a:t>kebutuhan</a:t>
            </a:r>
            <a:r>
              <a:rPr lang="en-ID" sz="2000" dirty="0" smtClean="0">
                <a:latin typeface="+mn-lt"/>
              </a:rPr>
              <a:t> </a:t>
            </a:r>
            <a:r>
              <a:rPr lang="en-ID" sz="2000" dirty="0" err="1" smtClean="0">
                <a:latin typeface="+mn-lt"/>
              </a:rPr>
              <a:t>informasi</a:t>
            </a:r>
            <a:endParaRPr lang="en-ID" sz="2000" dirty="0" smtClean="0">
              <a:latin typeface="+mn-lt"/>
            </a:endParaRPr>
          </a:p>
          <a:p>
            <a:pPr eaLnBrk="1" hangingPunct="1">
              <a:defRPr/>
            </a:pPr>
            <a:r>
              <a:rPr lang="en-ID" sz="2000" dirty="0" err="1" smtClean="0">
                <a:latin typeface="+mn-lt"/>
              </a:rPr>
              <a:t>Merumuskan</a:t>
            </a:r>
            <a:r>
              <a:rPr lang="en-ID" sz="2000" dirty="0" smtClean="0">
                <a:latin typeface="+mn-lt"/>
              </a:rPr>
              <a:t> </a:t>
            </a:r>
            <a:r>
              <a:rPr lang="en-ID" sz="2000" dirty="0" err="1" smtClean="0">
                <a:latin typeface="+mn-lt"/>
              </a:rPr>
              <a:t>masalah</a:t>
            </a:r>
            <a:endParaRPr lang="en-ID" sz="2000" dirty="0" smtClean="0">
              <a:latin typeface="+mn-lt"/>
            </a:endParaRPr>
          </a:p>
          <a:p>
            <a:pPr eaLnBrk="1" hangingPunct="1">
              <a:defRPr/>
            </a:pPr>
            <a:r>
              <a:rPr lang="en-ID" sz="2000" dirty="0" err="1" smtClean="0">
                <a:latin typeface="+mn-lt"/>
              </a:rPr>
              <a:t>Ekspresikan</a:t>
            </a:r>
            <a:r>
              <a:rPr lang="en-ID" sz="2000" dirty="0" smtClean="0">
                <a:latin typeface="+mn-lt"/>
              </a:rPr>
              <a:t> </a:t>
            </a:r>
            <a:r>
              <a:rPr lang="en-ID" sz="2000" dirty="0" err="1" smtClean="0">
                <a:latin typeface="+mn-lt"/>
              </a:rPr>
              <a:t>kebutuhan</a:t>
            </a:r>
            <a:r>
              <a:rPr lang="en-ID" sz="2000" dirty="0" smtClean="0">
                <a:latin typeface="+mn-lt"/>
              </a:rPr>
              <a:t> </a:t>
            </a:r>
            <a:r>
              <a:rPr lang="en-ID" sz="2000" dirty="0" err="1" smtClean="0">
                <a:latin typeface="+mn-lt"/>
              </a:rPr>
              <a:t>informasi</a:t>
            </a:r>
            <a:r>
              <a:rPr lang="en-ID" sz="2000" dirty="0" smtClean="0">
                <a:latin typeface="+mn-lt"/>
              </a:rPr>
              <a:t> </a:t>
            </a:r>
            <a:r>
              <a:rPr lang="en-ID" sz="2000" dirty="0" err="1" smtClean="0">
                <a:latin typeface="+mn-lt"/>
              </a:rPr>
              <a:t>dalam</a:t>
            </a:r>
            <a:r>
              <a:rPr lang="en-ID" sz="2000" dirty="0" smtClean="0">
                <a:latin typeface="+mn-lt"/>
              </a:rPr>
              <a:t> system </a:t>
            </a:r>
            <a:r>
              <a:rPr lang="en-ID" sz="2000" dirty="0" err="1" smtClean="0">
                <a:latin typeface="+mn-lt"/>
              </a:rPr>
              <a:t>pencarian</a:t>
            </a:r>
            <a:endParaRPr lang="en-ID" sz="2000" dirty="0" smtClean="0">
              <a:latin typeface="+mn-lt"/>
            </a:endParaRPr>
          </a:p>
          <a:p>
            <a:pPr eaLnBrk="1" hangingPunct="1">
              <a:defRPr/>
            </a:pPr>
            <a:r>
              <a:rPr lang="en-ID" sz="2000" dirty="0" err="1" smtClean="0">
                <a:latin typeface="+mn-lt"/>
              </a:rPr>
              <a:t>Pemeriksaan</a:t>
            </a:r>
            <a:r>
              <a:rPr lang="en-ID" sz="2000" dirty="0" smtClean="0">
                <a:latin typeface="+mn-lt"/>
              </a:rPr>
              <a:t> </a:t>
            </a:r>
            <a:r>
              <a:rPr lang="en-ID" sz="2000" dirty="0" err="1" smtClean="0">
                <a:latin typeface="+mn-lt"/>
              </a:rPr>
              <a:t>hasil</a:t>
            </a:r>
            <a:endParaRPr lang="en-ID" sz="2000" dirty="0" smtClean="0">
              <a:latin typeface="+mn-lt"/>
            </a:endParaRPr>
          </a:p>
          <a:p>
            <a:pPr eaLnBrk="1" hangingPunct="1">
              <a:defRPr/>
            </a:pPr>
            <a:r>
              <a:rPr lang="en-ID" sz="2000" dirty="0" err="1" smtClean="0">
                <a:latin typeface="+mn-lt"/>
              </a:rPr>
              <a:t>Reformulasi</a:t>
            </a:r>
            <a:r>
              <a:rPr lang="en-ID" sz="2000" dirty="0" smtClean="0">
                <a:latin typeface="+mn-lt"/>
              </a:rPr>
              <a:t> </a:t>
            </a:r>
            <a:r>
              <a:rPr lang="en-ID" sz="2000" dirty="0" err="1" smtClean="0">
                <a:latin typeface="+mn-lt"/>
              </a:rPr>
              <a:t>masalah</a:t>
            </a:r>
            <a:endParaRPr lang="en-ID" sz="2000" dirty="0" smtClean="0">
              <a:latin typeface="+mn-lt"/>
            </a:endParaRPr>
          </a:p>
          <a:p>
            <a:pPr eaLnBrk="1" hangingPunct="1">
              <a:defRPr/>
            </a:pPr>
            <a:r>
              <a:rPr lang="en-ID" sz="2000" dirty="0" err="1" smtClean="0">
                <a:latin typeface="+mn-lt"/>
              </a:rPr>
              <a:t>Gunakan</a:t>
            </a:r>
            <a:r>
              <a:rPr lang="en-ID" sz="2000" dirty="0" smtClean="0">
                <a:latin typeface="+mn-lt"/>
              </a:rPr>
              <a:t> </a:t>
            </a:r>
            <a:r>
              <a:rPr lang="en-ID" sz="2000" dirty="0" err="1" smtClean="0">
                <a:latin typeface="+mn-lt"/>
              </a:rPr>
              <a:t>hasilnya</a:t>
            </a:r>
            <a:r>
              <a:rPr lang="en-ID" sz="2000" dirty="0" smtClean="0">
                <a:latin typeface="+mn-lt"/>
              </a:rPr>
              <a:t> </a:t>
            </a:r>
          </a:p>
          <a:p>
            <a:pPr eaLnBrk="1" hangingPunct="1">
              <a:defRPr/>
            </a:pPr>
            <a:endParaRPr lang="id-ID" dirty="0">
              <a:latin typeface="+mn-lt"/>
            </a:endParaRPr>
          </a:p>
        </p:txBody>
      </p:sp>
    </p:spTree>
    <p:extLst>
      <p:ext uri="{BB962C8B-B14F-4D97-AF65-F5344CB8AC3E}">
        <p14:creationId xmlns:p14="http://schemas.microsoft.com/office/powerpoint/2010/main" val="2480807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Definisi</a:t>
            </a:r>
            <a:r>
              <a:rPr lang="en-ID" dirty="0" smtClean="0"/>
              <a:t> </a:t>
            </a:r>
            <a:r>
              <a:rPr lang="en-ID" dirty="0" err="1" smtClean="0"/>
              <a:t>Informasi</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8508922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1890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l" eaLnBrk="1" hangingPunct="1"/>
            <a:r>
              <a:rPr lang="en-US" sz="4400"/>
              <a:t>URL</a:t>
            </a:r>
          </a:p>
        </p:txBody>
      </p:sp>
      <p:sp>
        <p:nvSpPr>
          <p:cNvPr id="87043" name="Rectangle 3"/>
          <p:cNvSpPr>
            <a:spLocks noGrp="1" noChangeArrowheads="1"/>
          </p:cNvSpPr>
          <p:nvPr>
            <p:ph idx="1"/>
          </p:nvPr>
        </p:nvSpPr>
        <p:spPr/>
        <p:txBody>
          <a:bodyPr>
            <a:normAutofit/>
          </a:bodyPr>
          <a:lstStyle/>
          <a:p>
            <a:pPr eaLnBrk="1" hangingPunct="1"/>
            <a:r>
              <a:rPr lang="en-US" sz="2800"/>
              <a:t>Uniform Resource Locator</a:t>
            </a:r>
          </a:p>
          <a:p>
            <a:pPr eaLnBrk="1" hangingPunct="1"/>
            <a:r>
              <a:rPr lang="id-ID" sz="2800"/>
              <a:t>Alamat </a:t>
            </a:r>
            <a:r>
              <a:rPr lang="en-US" sz="2800"/>
              <a:t>web </a:t>
            </a:r>
            <a:r>
              <a:rPr lang="id-ID" sz="2800"/>
              <a:t>yang menghubungkan Anda dengan website</a:t>
            </a:r>
          </a:p>
          <a:p>
            <a:pPr eaLnBrk="1" hangingPunct="1"/>
            <a:r>
              <a:rPr lang="id-ID" sz="2800"/>
              <a:t>Pergi ke alamat di atas layar Google/Yahoo/Bing</a:t>
            </a:r>
            <a:endParaRPr lang="en-US" sz="2800"/>
          </a:p>
          <a:p>
            <a:pPr eaLnBrk="1" hangingPunct="1"/>
            <a:r>
              <a:rPr lang="id-ID" sz="2800"/>
              <a:t>Itu alamatnya</a:t>
            </a:r>
            <a:endParaRPr lang="en-US" sz="2800"/>
          </a:p>
        </p:txBody>
      </p:sp>
      <p:pic>
        <p:nvPicPr>
          <p:cNvPr id="17410"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34704" b="74250"/>
          <a:stretch/>
        </p:blipFill>
        <p:spPr bwMode="auto">
          <a:xfrm>
            <a:off x="2135560" y="4509120"/>
            <a:ext cx="796094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own Arrow 1"/>
          <p:cNvSpPr/>
          <p:nvPr/>
        </p:nvSpPr>
        <p:spPr>
          <a:xfrm>
            <a:off x="4655840" y="3933056"/>
            <a:ext cx="648072"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82942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dissolve">
                                      <p:cBhvr>
                                        <p:cTn id="7" dur="500"/>
                                        <p:tgtEl>
                                          <p:spTgt spid="87042"/>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87043">
                                            <p:txEl>
                                              <p:pRg st="0" end="0"/>
                                            </p:txEl>
                                          </p:spTgt>
                                        </p:tgtEl>
                                        <p:attrNameLst>
                                          <p:attrName>style.visibility</p:attrName>
                                        </p:attrNameLst>
                                      </p:cBhvr>
                                      <p:to>
                                        <p:strVal val="visible"/>
                                      </p:to>
                                    </p:set>
                                    <p:anim calcmode="lin" valueType="num">
                                      <p:cBhvr additive="base">
                                        <p:cTn id="12" dur="500" fill="hold"/>
                                        <p:tgtEl>
                                          <p:spTgt spid="8704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870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7043">
                                            <p:txEl>
                                              <p:pRg st="1" end="1"/>
                                            </p:txEl>
                                          </p:spTgt>
                                        </p:tgtEl>
                                        <p:attrNameLst>
                                          <p:attrName>style.visibility</p:attrName>
                                        </p:attrNameLst>
                                      </p:cBhvr>
                                      <p:to>
                                        <p:strVal val="visible"/>
                                      </p:to>
                                    </p:set>
                                    <p:anim calcmode="lin" valueType="num">
                                      <p:cBhvr additive="base">
                                        <p:cTn id="18" dur="500" fill="hold"/>
                                        <p:tgtEl>
                                          <p:spTgt spid="87043">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870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87043">
                                            <p:txEl>
                                              <p:pRg st="2" end="2"/>
                                            </p:txEl>
                                          </p:spTgt>
                                        </p:tgtEl>
                                        <p:attrNameLst>
                                          <p:attrName>style.visibility</p:attrName>
                                        </p:attrNameLst>
                                      </p:cBhvr>
                                      <p:to>
                                        <p:strVal val="visible"/>
                                      </p:to>
                                    </p:set>
                                    <p:anim calcmode="lin" valueType="num">
                                      <p:cBhvr additive="base">
                                        <p:cTn id="24" dur="500" fill="hold"/>
                                        <p:tgtEl>
                                          <p:spTgt spid="87043">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70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87043">
                                            <p:txEl>
                                              <p:pRg st="3" end="3"/>
                                            </p:txEl>
                                          </p:spTgt>
                                        </p:tgtEl>
                                        <p:attrNameLst>
                                          <p:attrName>style.visibility</p:attrName>
                                        </p:attrNameLst>
                                      </p:cBhvr>
                                      <p:to>
                                        <p:strVal val="visible"/>
                                      </p:to>
                                    </p:set>
                                    <p:anim calcmode="lin" valueType="num">
                                      <p:cBhvr additive="base">
                                        <p:cTn id="30" dur="500" fill="hold"/>
                                        <p:tgtEl>
                                          <p:spTgt spid="87043">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870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04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id-ID" sz="4400" dirty="0"/>
              <a:t>Komponen</a:t>
            </a:r>
            <a:r>
              <a:rPr lang="en-US" sz="4400" dirty="0"/>
              <a:t> URL</a:t>
            </a:r>
          </a:p>
        </p:txBody>
      </p:sp>
      <p:sp>
        <p:nvSpPr>
          <p:cNvPr id="88067" name="Rectangle 3"/>
          <p:cNvSpPr>
            <a:spLocks noGrp="1" noChangeArrowheads="1"/>
          </p:cNvSpPr>
          <p:nvPr>
            <p:ph idx="1"/>
          </p:nvPr>
        </p:nvSpPr>
        <p:spPr>
          <a:xfrm>
            <a:off x="676656" y="2011680"/>
            <a:ext cx="10753725" cy="4703445"/>
          </a:xfrm>
        </p:spPr>
        <p:txBody>
          <a:bodyPr>
            <a:noAutofit/>
          </a:bodyPr>
          <a:lstStyle/>
          <a:p>
            <a:pPr marL="342900" lvl="0" indent="-342900">
              <a:lnSpc>
                <a:spcPct val="90000"/>
              </a:lnSpc>
              <a:spcBef>
                <a:spcPct val="20000"/>
              </a:spcBef>
              <a:buNone/>
            </a:pPr>
            <a:r>
              <a:rPr lang="en-US" sz="2000" dirty="0">
                <a:solidFill>
                  <a:prstClr val="black"/>
                </a:solidFill>
                <a:latin typeface="Calibri"/>
                <a:hlinkClick r:id="rId5"/>
              </a:rPr>
              <a:t> </a:t>
            </a:r>
            <a:r>
              <a:rPr lang="en-US" sz="2000" dirty="0">
                <a:solidFill>
                  <a:prstClr val="black"/>
                </a:solidFill>
                <a:latin typeface="Calibri"/>
                <a:hlinkClick r:id="rId6"/>
              </a:rPr>
              <a:t>http://www.starwars.com/seminars.html</a:t>
            </a:r>
            <a:endParaRPr lang="en-US" sz="2000" dirty="0">
              <a:solidFill>
                <a:prstClr val="black"/>
              </a:solidFill>
              <a:latin typeface="Calibri"/>
            </a:endParaRPr>
          </a:p>
          <a:p>
            <a:pPr marL="342900" lvl="0" indent="-342900">
              <a:lnSpc>
                <a:spcPct val="90000"/>
              </a:lnSpc>
              <a:spcBef>
                <a:spcPct val="20000"/>
              </a:spcBef>
              <a:buNone/>
            </a:pPr>
            <a:endParaRPr lang="en-US" sz="2000" dirty="0">
              <a:solidFill>
                <a:prstClr val="black"/>
              </a:solidFill>
              <a:latin typeface="Calibri"/>
            </a:endParaRPr>
          </a:p>
          <a:p>
            <a:pPr marL="342900" lvl="0" indent="-342900">
              <a:lnSpc>
                <a:spcPct val="90000"/>
              </a:lnSpc>
              <a:spcBef>
                <a:spcPct val="20000"/>
              </a:spcBef>
              <a:buFont typeface="Arial" pitchFamily="34" charset="0"/>
              <a:buChar char="•"/>
            </a:pPr>
            <a:r>
              <a:rPr lang="en-US" sz="2000" b="1" dirty="0">
                <a:solidFill>
                  <a:prstClr val="black"/>
                </a:solidFill>
                <a:latin typeface="Calibri"/>
              </a:rPr>
              <a:t>http://--</a:t>
            </a:r>
            <a:r>
              <a:rPr lang="en-US" sz="2000" dirty="0">
                <a:solidFill>
                  <a:prstClr val="black"/>
                </a:solidFill>
                <a:latin typeface="Calibri"/>
              </a:rPr>
              <a:t>hypertext transfer protocol:</a:t>
            </a:r>
          </a:p>
          <a:p>
            <a:pPr marL="0" lvl="0" indent="0">
              <a:lnSpc>
                <a:spcPct val="90000"/>
              </a:lnSpc>
              <a:spcBef>
                <a:spcPct val="20000"/>
              </a:spcBef>
              <a:buNone/>
            </a:pPr>
            <a:r>
              <a:rPr lang="id-ID" sz="2000" i="1" dirty="0">
                <a:solidFill>
                  <a:prstClr val="black"/>
                </a:solidFill>
                <a:latin typeface="Calibri"/>
              </a:rPr>
              <a:t>	protokol pertukaran data </a:t>
            </a:r>
            <a:r>
              <a:rPr lang="id-ID" sz="2000" i="1" dirty="0" err="1">
                <a:solidFill>
                  <a:prstClr val="black"/>
                </a:solidFill>
                <a:latin typeface="Calibri"/>
              </a:rPr>
              <a:t>hyper</a:t>
            </a:r>
            <a:r>
              <a:rPr lang="id-ID" sz="2000" i="1" dirty="0">
                <a:solidFill>
                  <a:prstClr val="black"/>
                </a:solidFill>
                <a:latin typeface="Calibri"/>
              </a:rPr>
              <a:t> </a:t>
            </a:r>
            <a:r>
              <a:rPr lang="id-ID" sz="2000" i="1" dirty="0" err="1">
                <a:solidFill>
                  <a:prstClr val="black"/>
                </a:solidFill>
                <a:latin typeface="Calibri"/>
              </a:rPr>
              <a:t>text</a:t>
            </a:r>
            <a:r>
              <a:rPr lang="id-ID" sz="2000" i="1" dirty="0">
                <a:solidFill>
                  <a:prstClr val="black"/>
                </a:solidFill>
                <a:latin typeface="Calibri"/>
              </a:rPr>
              <a:t> (</a:t>
            </a:r>
            <a:r>
              <a:rPr lang="id-ID" sz="2000" i="1" dirty="0" err="1">
                <a:solidFill>
                  <a:prstClr val="black"/>
                </a:solidFill>
                <a:latin typeface="Calibri"/>
              </a:rPr>
              <a:t>text</a:t>
            </a:r>
            <a:r>
              <a:rPr lang="id-ID" sz="2000" i="1" dirty="0">
                <a:solidFill>
                  <a:prstClr val="black"/>
                </a:solidFill>
                <a:latin typeface="Calibri"/>
              </a:rPr>
              <a:t> dengan tambahan </a:t>
            </a:r>
            <a:r>
              <a:rPr lang="id-ID" sz="2000" i="1" dirty="0" err="1">
                <a:solidFill>
                  <a:prstClr val="black"/>
                </a:solidFill>
                <a:latin typeface="Calibri"/>
              </a:rPr>
              <a:t>tag</a:t>
            </a:r>
            <a:endParaRPr lang="en-US" sz="2000" i="1" dirty="0">
              <a:solidFill>
                <a:prstClr val="black"/>
              </a:solidFill>
              <a:latin typeface="Calibri"/>
            </a:endParaRPr>
          </a:p>
          <a:p>
            <a:pPr marL="342900" lvl="0" indent="-342900">
              <a:lnSpc>
                <a:spcPct val="90000"/>
              </a:lnSpc>
              <a:spcBef>
                <a:spcPct val="20000"/>
              </a:spcBef>
              <a:buFont typeface="Arial" pitchFamily="34" charset="0"/>
              <a:buChar char="•"/>
            </a:pPr>
            <a:r>
              <a:rPr lang="en-US" sz="2000" b="1" dirty="0">
                <a:solidFill>
                  <a:prstClr val="black"/>
                </a:solidFill>
                <a:latin typeface="Calibri"/>
              </a:rPr>
              <a:t>www</a:t>
            </a:r>
            <a:r>
              <a:rPr lang="en-US" sz="2000" dirty="0">
                <a:solidFill>
                  <a:prstClr val="black"/>
                </a:solidFill>
                <a:latin typeface="Times New Roman" charset="0"/>
              </a:rPr>
              <a:t>—</a:t>
            </a:r>
            <a:r>
              <a:rPr lang="en-US" sz="2000" dirty="0">
                <a:solidFill>
                  <a:prstClr val="black"/>
                </a:solidFill>
                <a:latin typeface="Calibri"/>
              </a:rPr>
              <a:t>world wide web:</a:t>
            </a:r>
          </a:p>
          <a:p>
            <a:pPr marL="0" lvl="0" indent="0">
              <a:lnSpc>
                <a:spcPct val="90000"/>
              </a:lnSpc>
              <a:spcBef>
                <a:spcPct val="20000"/>
              </a:spcBef>
              <a:buNone/>
            </a:pPr>
            <a:r>
              <a:rPr lang="id-ID" sz="2000" i="1" dirty="0">
                <a:solidFill>
                  <a:prstClr val="black"/>
                </a:solidFill>
                <a:latin typeface="Calibri"/>
              </a:rPr>
              <a:t>	informasi dari seluruh dunia yang dapat diakses melalui internet</a:t>
            </a:r>
            <a:endParaRPr lang="en-US" sz="2000" i="1" dirty="0">
              <a:solidFill>
                <a:prstClr val="black"/>
              </a:solidFill>
              <a:latin typeface="Calibri"/>
            </a:endParaRPr>
          </a:p>
          <a:p>
            <a:pPr marL="342900" lvl="0" indent="-342900">
              <a:lnSpc>
                <a:spcPct val="90000"/>
              </a:lnSpc>
              <a:spcBef>
                <a:spcPct val="20000"/>
              </a:spcBef>
              <a:buFont typeface="Arial" pitchFamily="34" charset="0"/>
              <a:buChar char="•"/>
            </a:pPr>
            <a:r>
              <a:rPr lang="en-US" sz="2000" dirty="0">
                <a:solidFill>
                  <a:prstClr val="black"/>
                </a:solidFill>
                <a:latin typeface="Calibri"/>
              </a:rPr>
              <a:t>.</a:t>
            </a:r>
            <a:r>
              <a:rPr lang="en-US" sz="2000" b="1" dirty="0" err="1">
                <a:solidFill>
                  <a:prstClr val="black"/>
                </a:solidFill>
                <a:latin typeface="Calibri"/>
              </a:rPr>
              <a:t>starwars</a:t>
            </a:r>
            <a:r>
              <a:rPr lang="en-US" sz="2000" dirty="0">
                <a:solidFill>
                  <a:prstClr val="black"/>
                </a:solidFill>
                <a:latin typeface="Times New Roman" charset="0"/>
              </a:rPr>
              <a:t>—</a:t>
            </a:r>
            <a:r>
              <a:rPr lang="id-ID" sz="2000" dirty="0">
                <a:solidFill>
                  <a:prstClr val="black"/>
                </a:solidFill>
                <a:latin typeface="Calibri"/>
              </a:rPr>
              <a:t>nama domain</a:t>
            </a:r>
            <a:r>
              <a:rPr lang="en-US" sz="2000" dirty="0">
                <a:solidFill>
                  <a:prstClr val="black"/>
                </a:solidFill>
                <a:latin typeface="Calibri"/>
              </a:rPr>
              <a:t>:</a:t>
            </a:r>
          </a:p>
          <a:p>
            <a:pPr marL="0" lvl="0" indent="0">
              <a:lnSpc>
                <a:spcPct val="90000"/>
              </a:lnSpc>
              <a:spcBef>
                <a:spcPct val="20000"/>
              </a:spcBef>
              <a:buNone/>
            </a:pPr>
            <a:r>
              <a:rPr lang="id-ID" sz="2000" dirty="0">
                <a:solidFill>
                  <a:prstClr val="black"/>
                </a:solidFill>
                <a:latin typeface="Calibri"/>
              </a:rPr>
              <a:t>	</a:t>
            </a:r>
            <a:r>
              <a:rPr lang="id-ID" sz="2000" i="1" dirty="0">
                <a:solidFill>
                  <a:prstClr val="black"/>
                </a:solidFill>
                <a:latin typeface="Calibri"/>
              </a:rPr>
              <a:t>nama halaman </a:t>
            </a:r>
            <a:r>
              <a:rPr lang="id-ID" sz="2000" i="1" dirty="0" err="1">
                <a:solidFill>
                  <a:prstClr val="black"/>
                </a:solidFill>
                <a:latin typeface="Calibri"/>
              </a:rPr>
              <a:t>web</a:t>
            </a:r>
            <a:endParaRPr lang="en-US" sz="2000" i="1" dirty="0">
              <a:solidFill>
                <a:prstClr val="black"/>
              </a:solidFill>
              <a:latin typeface="Calibri"/>
            </a:endParaRPr>
          </a:p>
          <a:p>
            <a:pPr marL="342900" lvl="0" indent="-342900">
              <a:lnSpc>
                <a:spcPct val="90000"/>
              </a:lnSpc>
              <a:spcBef>
                <a:spcPct val="20000"/>
              </a:spcBef>
              <a:buFont typeface="Arial" pitchFamily="34" charset="0"/>
              <a:buChar char="•"/>
            </a:pPr>
            <a:r>
              <a:rPr lang="en-US" sz="2000" dirty="0">
                <a:solidFill>
                  <a:prstClr val="black"/>
                </a:solidFill>
                <a:latin typeface="Calibri"/>
              </a:rPr>
              <a:t>.</a:t>
            </a:r>
            <a:r>
              <a:rPr lang="en-US" sz="2000" b="1" dirty="0">
                <a:solidFill>
                  <a:prstClr val="black"/>
                </a:solidFill>
                <a:latin typeface="Calibri"/>
              </a:rPr>
              <a:t>com</a:t>
            </a:r>
            <a:r>
              <a:rPr lang="en-US" sz="2000" dirty="0">
                <a:solidFill>
                  <a:prstClr val="black"/>
                </a:solidFill>
                <a:latin typeface="Times New Roman" charset="0"/>
              </a:rPr>
              <a:t>—</a:t>
            </a:r>
            <a:r>
              <a:rPr lang="en-US" sz="2000" dirty="0">
                <a:solidFill>
                  <a:prstClr val="black"/>
                </a:solidFill>
                <a:latin typeface="Calibri"/>
              </a:rPr>
              <a:t>top level domain:</a:t>
            </a:r>
          </a:p>
          <a:p>
            <a:pPr marL="0" lvl="0" indent="0">
              <a:lnSpc>
                <a:spcPct val="90000"/>
              </a:lnSpc>
              <a:spcBef>
                <a:spcPct val="20000"/>
              </a:spcBef>
              <a:buNone/>
            </a:pPr>
            <a:r>
              <a:rPr lang="id-ID" sz="2000" i="1" dirty="0">
                <a:solidFill>
                  <a:prstClr val="black"/>
                </a:solidFill>
                <a:latin typeface="Calibri"/>
              </a:rPr>
              <a:t>	</a:t>
            </a:r>
            <a:r>
              <a:rPr lang="id-ID" sz="2000" i="1" dirty="0" err="1">
                <a:solidFill>
                  <a:prstClr val="black"/>
                </a:solidFill>
                <a:latin typeface="Calibri"/>
              </a:rPr>
              <a:t>web</a:t>
            </a:r>
            <a:r>
              <a:rPr lang="id-ID" sz="2000" i="1" dirty="0">
                <a:solidFill>
                  <a:prstClr val="black"/>
                </a:solidFill>
                <a:latin typeface="Calibri"/>
              </a:rPr>
              <a:t> sejenis dikelompokkan di sini</a:t>
            </a:r>
            <a:endParaRPr lang="en-US" sz="2000" i="1" dirty="0">
              <a:solidFill>
                <a:prstClr val="black"/>
              </a:solidFill>
              <a:latin typeface="Calibri"/>
            </a:endParaRPr>
          </a:p>
          <a:p>
            <a:pPr marL="342900" lvl="0" indent="-342900">
              <a:lnSpc>
                <a:spcPct val="90000"/>
              </a:lnSpc>
              <a:spcBef>
                <a:spcPct val="20000"/>
              </a:spcBef>
              <a:buFont typeface="Arial" pitchFamily="34" charset="0"/>
              <a:buChar char="•"/>
            </a:pPr>
            <a:r>
              <a:rPr lang="en-US" sz="2000" b="1" dirty="0">
                <a:solidFill>
                  <a:prstClr val="black"/>
                </a:solidFill>
                <a:latin typeface="Calibri"/>
              </a:rPr>
              <a:t>/seminars</a:t>
            </a:r>
            <a:r>
              <a:rPr lang="en-US" sz="2000" dirty="0">
                <a:solidFill>
                  <a:prstClr val="black"/>
                </a:solidFill>
                <a:latin typeface="Times New Roman" charset="0"/>
              </a:rPr>
              <a:t>—</a:t>
            </a:r>
            <a:r>
              <a:rPr lang="en-US" sz="2000" dirty="0">
                <a:solidFill>
                  <a:prstClr val="black"/>
                </a:solidFill>
                <a:latin typeface="Calibri"/>
              </a:rPr>
              <a:t>file name: </a:t>
            </a:r>
          </a:p>
          <a:p>
            <a:pPr marL="0" lvl="0" indent="0">
              <a:lnSpc>
                <a:spcPct val="90000"/>
              </a:lnSpc>
              <a:spcBef>
                <a:spcPct val="20000"/>
              </a:spcBef>
              <a:buNone/>
            </a:pPr>
            <a:r>
              <a:rPr lang="id-ID" sz="2000" i="1" dirty="0">
                <a:solidFill>
                  <a:prstClr val="black"/>
                </a:solidFill>
                <a:latin typeface="Calibri"/>
              </a:rPr>
              <a:t>	</a:t>
            </a:r>
            <a:r>
              <a:rPr lang="en-US" sz="2000" i="1" dirty="0">
                <a:solidFill>
                  <a:prstClr val="black"/>
                </a:solidFill>
                <a:latin typeface="Calibri"/>
              </a:rPr>
              <a:t>folder </a:t>
            </a:r>
            <a:r>
              <a:rPr lang="id-ID" sz="2000" i="1" dirty="0">
                <a:solidFill>
                  <a:prstClr val="black"/>
                </a:solidFill>
                <a:latin typeface="Calibri"/>
              </a:rPr>
              <a:t>dalam</a:t>
            </a:r>
            <a:r>
              <a:rPr lang="en-US" sz="2000" i="1" dirty="0">
                <a:solidFill>
                  <a:prstClr val="black"/>
                </a:solidFill>
                <a:latin typeface="Calibri"/>
              </a:rPr>
              <a:t> website</a:t>
            </a:r>
          </a:p>
          <a:p>
            <a:pPr marL="342900" lvl="0" indent="-342900">
              <a:lnSpc>
                <a:spcPct val="90000"/>
              </a:lnSpc>
              <a:spcBef>
                <a:spcPct val="20000"/>
              </a:spcBef>
              <a:buFont typeface="Arial" pitchFamily="34" charset="0"/>
              <a:buChar char="•"/>
            </a:pPr>
            <a:r>
              <a:rPr lang="en-US" sz="2000" dirty="0">
                <a:solidFill>
                  <a:prstClr val="black"/>
                </a:solidFill>
                <a:latin typeface="Calibri"/>
              </a:rPr>
              <a:t>.</a:t>
            </a:r>
            <a:r>
              <a:rPr lang="en-US" sz="2000" b="1" dirty="0">
                <a:solidFill>
                  <a:prstClr val="black"/>
                </a:solidFill>
                <a:latin typeface="Calibri"/>
              </a:rPr>
              <a:t>html</a:t>
            </a:r>
            <a:r>
              <a:rPr lang="en-US" sz="2000" dirty="0">
                <a:solidFill>
                  <a:prstClr val="black"/>
                </a:solidFill>
                <a:latin typeface="Times New Roman" charset="0"/>
              </a:rPr>
              <a:t>—</a:t>
            </a:r>
            <a:r>
              <a:rPr lang="en-US" sz="2000" dirty="0">
                <a:solidFill>
                  <a:prstClr val="black"/>
                </a:solidFill>
                <a:latin typeface="Calibri"/>
              </a:rPr>
              <a:t>hypertext markup language: </a:t>
            </a:r>
          </a:p>
          <a:p>
            <a:pPr marL="0" lvl="0" indent="0">
              <a:lnSpc>
                <a:spcPct val="90000"/>
              </a:lnSpc>
              <a:spcBef>
                <a:spcPct val="20000"/>
              </a:spcBef>
              <a:buNone/>
            </a:pPr>
            <a:r>
              <a:rPr lang="id-ID" sz="2000" i="1" dirty="0">
                <a:solidFill>
                  <a:prstClr val="black"/>
                </a:solidFill>
                <a:latin typeface="Calibri"/>
              </a:rPr>
              <a:t>	bahasa untuk menampilkan format </a:t>
            </a:r>
            <a:r>
              <a:rPr lang="id-ID" sz="2000" i="1" dirty="0" err="1">
                <a:solidFill>
                  <a:prstClr val="black"/>
                </a:solidFill>
                <a:latin typeface="Calibri"/>
              </a:rPr>
              <a:t>text</a:t>
            </a:r>
            <a:endParaRPr lang="en-US" sz="2000" i="1" dirty="0">
              <a:solidFill>
                <a:prstClr val="black"/>
              </a:solidFill>
              <a:latin typeface="Calibri"/>
            </a:endParaRPr>
          </a:p>
          <a:p>
            <a:pPr eaLnBrk="1" hangingPunct="1">
              <a:lnSpc>
                <a:spcPct val="90000"/>
              </a:lnSpc>
            </a:pPr>
            <a:endParaRPr lang="en-US" sz="2000" dirty="0"/>
          </a:p>
          <a:p>
            <a:pPr eaLnBrk="1" hangingPunct="1">
              <a:lnSpc>
                <a:spcPct val="90000"/>
              </a:lnSpc>
              <a:buFontTx/>
              <a:buNone/>
            </a:pPr>
            <a:r>
              <a:rPr lang="en-US" sz="2000" dirty="0"/>
              <a:t> </a:t>
            </a:r>
          </a:p>
          <a:p>
            <a:pPr eaLnBrk="1" hangingPunct="1">
              <a:lnSpc>
                <a:spcPct val="90000"/>
              </a:lnSpc>
            </a:pPr>
            <a:endParaRPr lang="en-US" sz="2000" dirty="0"/>
          </a:p>
        </p:txBody>
      </p:sp>
    </p:spTree>
    <p:extLst>
      <p:ext uri="{BB962C8B-B14F-4D97-AF65-F5344CB8AC3E}">
        <p14:creationId xmlns:p14="http://schemas.microsoft.com/office/powerpoint/2010/main" val="35525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dissolve">
                                      <p:cBhvr>
                                        <p:cTn id="7" dur="500"/>
                                        <p:tgtEl>
                                          <p:spTgt spid="88066"/>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8067">
                                            <p:txEl>
                                              <p:pRg st="0" end="0"/>
                                            </p:txEl>
                                          </p:spTgt>
                                        </p:tgtEl>
                                        <p:attrNameLst>
                                          <p:attrName>style.visibility</p:attrName>
                                        </p:attrNameLst>
                                      </p:cBhvr>
                                      <p:to>
                                        <p:strVal val="visible"/>
                                      </p:to>
                                    </p:set>
                                    <p:animEffect transition="in" filter="dissolve">
                                      <p:cBhvr>
                                        <p:cTn id="12" dur="500"/>
                                        <p:tgtEl>
                                          <p:spTgt spid="88067">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animEffect transition="in" filter="dissolve">
                                      <p:cBhvr>
                                        <p:cTn id="17" dur="500"/>
                                        <p:tgtEl>
                                          <p:spTgt spid="8806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camera.wav"/>
                                        </p:tgtEl>
                                      </p:cMediaNode>
                                    </p:audio>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8067">
                                            <p:txEl>
                                              <p:pRg st="3" end="3"/>
                                            </p:txEl>
                                          </p:spTgt>
                                        </p:tgtEl>
                                        <p:attrNameLst>
                                          <p:attrName>style.visibility</p:attrName>
                                        </p:attrNameLst>
                                      </p:cBhvr>
                                      <p:to>
                                        <p:strVal val="visible"/>
                                      </p:to>
                                    </p:set>
                                    <p:animEffect transition="in" filter="dissolve">
                                      <p:cBhvr>
                                        <p:cTn id="22" dur="500"/>
                                        <p:tgtEl>
                                          <p:spTgt spid="8806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8067">
                                            <p:txEl>
                                              <p:pRg st="4" end="4"/>
                                            </p:txEl>
                                          </p:spTgt>
                                        </p:tgtEl>
                                        <p:attrNameLst>
                                          <p:attrName>style.visibility</p:attrName>
                                        </p:attrNameLst>
                                      </p:cBhvr>
                                      <p:to>
                                        <p:strVal val="visible"/>
                                      </p:to>
                                    </p:set>
                                    <p:animEffect transition="in" filter="dissolve">
                                      <p:cBhvr>
                                        <p:cTn id="27" dur="500"/>
                                        <p:tgtEl>
                                          <p:spTgt spid="8806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8067">
                                            <p:txEl>
                                              <p:pRg st="5" end="5"/>
                                            </p:txEl>
                                          </p:spTgt>
                                        </p:tgtEl>
                                        <p:attrNameLst>
                                          <p:attrName>style.visibility</p:attrName>
                                        </p:attrNameLst>
                                      </p:cBhvr>
                                      <p:to>
                                        <p:strVal val="visible"/>
                                      </p:to>
                                    </p:set>
                                    <p:animEffect transition="in" filter="dissolve">
                                      <p:cBhvr>
                                        <p:cTn id="32" dur="500"/>
                                        <p:tgtEl>
                                          <p:spTgt spid="8806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4" name="camera.wav"/>
                                        </p:tgtEl>
                                      </p:cMediaNode>
                                    </p:audio>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8067">
                                            <p:txEl>
                                              <p:pRg st="6" end="6"/>
                                            </p:txEl>
                                          </p:spTgt>
                                        </p:tgtEl>
                                        <p:attrNameLst>
                                          <p:attrName>style.visibility</p:attrName>
                                        </p:attrNameLst>
                                      </p:cBhvr>
                                      <p:to>
                                        <p:strVal val="visible"/>
                                      </p:to>
                                    </p:set>
                                    <p:animEffect transition="in" filter="dissolve">
                                      <p:cBhvr>
                                        <p:cTn id="37" dur="500"/>
                                        <p:tgtEl>
                                          <p:spTgt spid="8806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4" name="camera.wav"/>
                                        </p:tgtEl>
                                      </p:cMediaNode>
                                    </p:audio>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8067">
                                            <p:txEl>
                                              <p:pRg st="7" end="7"/>
                                            </p:txEl>
                                          </p:spTgt>
                                        </p:tgtEl>
                                        <p:attrNameLst>
                                          <p:attrName>style.visibility</p:attrName>
                                        </p:attrNameLst>
                                      </p:cBhvr>
                                      <p:to>
                                        <p:strVal val="visible"/>
                                      </p:to>
                                    </p:set>
                                    <p:animEffect transition="in" filter="dissolve">
                                      <p:cBhvr>
                                        <p:cTn id="42" dur="500"/>
                                        <p:tgtEl>
                                          <p:spTgt spid="8806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4" name="camera.wav"/>
                                        </p:tgtEl>
                                      </p:cMediaNode>
                                    </p:audio>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8067">
                                            <p:txEl>
                                              <p:pRg st="8" end="8"/>
                                            </p:txEl>
                                          </p:spTgt>
                                        </p:tgtEl>
                                        <p:attrNameLst>
                                          <p:attrName>style.visibility</p:attrName>
                                        </p:attrNameLst>
                                      </p:cBhvr>
                                      <p:to>
                                        <p:strVal val="visible"/>
                                      </p:to>
                                    </p:set>
                                    <p:animEffect transition="in" filter="dissolve">
                                      <p:cBhvr>
                                        <p:cTn id="47" dur="500"/>
                                        <p:tgtEl>
                                          <p:spTgt spid="8806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4" name="camera.wav"/>
                                        </p:tgtEl>
                                      </p:cMediaNode>
                                    </p:audio>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88067">
                                            <p:txEl>
                                              <p:pRg st="9" end="9"/>
                                            </p:txEl>
                                          </p:spTgt>
                                        </p:tgtEl>
                                        <p:attrNameLst>
                                          <p:attrName>style.visibility</p:attrName>
                                        </p:attrNameLst>
                                      </p:cBhvr>
                                      <p:to>
                                        <p:strVal val="visible"/>
                                      </p:to>
                                    </p:set>
                                    <p:animEffect transition="in" filter="dissolve">
                                      <p:cBhvr>
                                        <p:cTn id="52" dur="500"/>
                                        <p:tgtEl>
                                          <p:spTgt spid="88067">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4" name="camera.wav"/>
                                        </p:tgtEl>
                                      </p:cMediaNode>
                                    </p:audio>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88067">
                                            <p:txEl>
                                              <p:pRg st="10" end="10"/>
                                            </p:txEl>
                                          </p:spTgt>
                                        </p:tgtEl>
                                        <p:attrNameLst>
                                          <p:attrName>style.visibility</p:attrName>
                                        </p:attrNameLst>
                                      </p:cBhvr>
                                      <p:to>
                                        <p:strVal val="visible"/>
                                      </p:to>
                                    </p:set>
                                    <p:animEffect transition="in" filter="dissolve">
                                      <p:cBhvr>
                                        <p:cTn id="57" dur="500"/>
                                        <p:tgtEl>
                                          <p:spTgt spid="88067">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4" name="camera.wav"/>
                                        </p:tgtEl>
                                      </p:cMediaNode>
                                    </p:audio>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88067">
                                            <p:txEl>
                                              <p:pRg st="11" end="11"/>
                                            </p:txEl>
                                          </p:spTgt>
                                        </p:tgtEl>
                                        <p:attrNameLst>
                                          <p:attrName>style.visibility</p:attrName>
                                        </p:attrNameLst>
                                      </p:cBhvr>
                                      <p:to>
                                        <p:strVal val="visible"/>
                                      </p:to>
                                    </p:set>
                                    <p:animEffect transition="in" filter="dissolve">
                                      <p:cBhvr>
                                        <p:cTn id="62" dur="500"/>
                                        <p:tgtEl>
                                          <p:spTgt spid="88067">
                                            <p:txEl>
                                              <p:pRg st="11" end="1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4" name="camera.wav"/>
                                        </p:tgtEl>
                                      </p:cMediaNode>
                                    </p:audio>
                                  </p:sub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8067">
                                            <p:txEl>
                                              <p:pRg st="12" end="12"/>
                                            </p:txEl>
                                          </p:spTgt>
                                        </p:tgtEl>
                                        <p:attrNameLst>
                                          <p:attrName>style.visibility</p:attrName>
                                        </p:attrNameLst>
                                      </p:cBhvr>
                                      <p:to>
                                        <p:strVal val="visible"/>
                                      </p:to>
                                    </p:set>
                                    <p:animEffect transition="in" filter="dissolve">
                                      <p:cBhvr>
                                        <p:cTn id="67" dur="500"/>
                                        <p:tgtEl>
                                          <p:spTgt spid="88067">
                                            <p:txEl>
                                              <p:pRg st="12" end="12"/>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4" name="camera.wav"/>
                                        </p:tgtEl>
                                      </p:cMediaNode>
                                    </p:audio>
                                  </p:sub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8067">
                                            <p:txEl>
                                              <p:pRg st="13" end="13"/>
                                            </p:txEl>
                                          </p:spTgt>
                                        </p:tgtEl>
                                        <p:attrNameLst>
                                          <p:attrName>style.visibility</p:attrName>
                                        </p:attrNameLst>
                                      </p:cBhvr>
                                      <p:to>
                                        <p:strVal val="visible"/>
                                      </p:to>
                                    </p:set>
                                    <p:animEffect transition="in" filter="dissolve">
                                      <p:cBhvr>
                                        <p:cTn id="72" dur="500"/>
                                        <p:tgtEl>
                                          <p:spTgt spid="88067">
                                            <p:txEl>
                                              <p:pRg st="13" end="13"/>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4" name="camera.wav"/>
                                        </p:tgtEl>
                                      </p:cMediaNode>
                                    </p:audio>
                                  </p:sub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8067">
                                            <p:txEl>
                                              <p:pRg st="15" end="15"/>
                                            </p:txEl>
                                          </p:spTgt>
                                        </p:tgtEl>
                                        <p:attrNameLst>
                                          <p:attrName>style.visibility</p:attrName>
                                        </p:attrNameLst>
                                      </p:cBhvr>
                                      <p:to>
                                        <p:strVal val="visible"/>
                                      </p:to>
                                    </p:set>
                                    <p:animEffect transition="in" filter="dissolve">
                                      <p:cBhvr>
                                        <p:cTn id="77" dur="500"/>
                                        <p:tgtEl>
                                          <p:spTgt spid="88067">
                                            <p:txEl>
                                              <p:pRg st="15" end="15"/>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6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sz="4400"/>
              <a:t>Top Level Domain</a:t>
            </a:r>
          </a:p>
        </p:txBody>
      </p:sp>
      <p:sp>
        <p:nvSpPr>
          <p:cNvPr id="89091" name="Rectangle 3"/>
          <p:cNvSpPr>
            <a:spLocks noGrp="1" noChangeArrowheads="1"/>
          </p:cNvSpPr>
          <p:nvPr>
            <p:ph idx="1"/>
          </p:nvPr>
        </p:nvSpPr>
        <p:spPr/>
        <p:txBody>
          <a:bodyPr>
            <a:normAutofit fontScale="92500" lnSpcReduction="20000"/>
          </a:bodyPr>
          <a:lstStyle/>
          <a:p>
            <a:pPr eaLnBrk="1" hangingPunct="1"/>
            <a:r>
              <a:rPr lang="en-US" sz="2000"/>
              <a:t>.edu</a:t>
            </a:r>
            <a:r>
              <a:rPr lang="en-US" sz="2000">
                <a:latin typeface="Times New Roman" charset="0"/>
              </a:rPr>
              <a:t>—</a:t>
            </a:r>
            <a:r>
              <a:rPr lang="en-US" sz="2000"/>
              <a:t>higher education</a:t>
            </a:r>
          </a:p>
          <a:p>
            <a:pPr eaLnBrk="1" hangingPunct="1"/>
            <a:r>
              <a:rPr lang="en-US" sz="2000"/>
              <a:t>.k-12</a:t>
            </a:r>
            <a:r>
              <a:rPr lang="en-US" sz="2000">
                <a:latin typeface="Times New Roman" charset="0"/>
              </a:rPr>
              <a:t>—</a:t>
            </a:r>
            <a:r>
              <a:rPr lang="en-US" sz="2000"/>
              <a:t>elementary and secondary schools</a:t>
            </a:r>
          </a:p>
          <a:p>
            <a:pPr eaLnBrk="1" hangingPunct="1"/>
            <a:r>
              <a:rPr lang="en-US" sz="2000"/>
              <a:t>.com</a:t>
            </a:r>
            <a:r>
              <a:rPr lang="en-US" sz="2000">
                <a:latin typeface="Times New Roman" charset="0"/>
              </a:rPr>
              <a:t>—</a:t>
            </a:r>
            <a:r>
              <a:rPr lang="en-US" sz="2000"/>
              <a:t>commercial</a:t>
            </a:r>
          </a:p>
          <a:p>
            <a:pPr eaLnBrk="1" hangingPunct="1"/>
            <a:r>
              <a:rPr lang="en-US" sz="2000"/>
              <a:t>.gov</a:t>
            </a:r>
            <a:r>
              <a:rPr lang="en-US" sz="2000">
                <a:latin typeface="Times New Roman" charset="0"/>
              </a:rPr>
              <a:t>—</a:t>
            </a:r>
            <a:r>
              <a:rPr lang="en-US" sz="2000"/>
              <a:t>government agency</a:t>
            </a:r>
          </a:p>
          <a:p>
            <a:pPr eaLnBrk="1" hangingPunct="1"/>
            <a:r>
              <a:rPr lang="en-US" sz="2000"/>
              <a:t>.mil</a:t>
            </a:r>
            <a:r>
              <a:rPr lang="en-US" sz="2000">
                <a:latin typeface="Times New Roman" charset="0"/>
              </a:rPr>
              <a:t>—</a:t>
            </a:r>
            <a:r>
              <a:rPr lang="en-US" sz="2000"/>
              <a:t>military</a:t>
            </a:r>
          </a:p>
          <a:p>
            <a:pPr eaLnBrk="1" hangingPunct="1"/>
            <a:r>
              <a:rPr lang="en-US" sz="2000"/>
              <a:t>.org</a:t>
            </a:r>
            <a:r>
              <a:rPr lang="en-US" sz="2000">
                <a:latin typeface="Times New Roman" charset="0"/>
              </a:rPr>
              <a:t>—</a:t>
            </a:r>
            <a:r>
              <a:rPr lang="en-US" sz="2000"/>
              <a:t>general noncommercial organization</a:t>
            </a:r>
          </a:p>
          <a:p>
            <a:pPr eaLnBrk="1" hangingPunct="1"/>
            <a:r>
              <a:rPr lang="en-US" sz="2000"/>
              <a:t>.net</a:t>
            </a:r>
            <a:r>
              <a:rPr lang="en-US" sz="2000">
                <a:latin typeface="Times New Roman" charset="0"/>
              </a:rPr>
              <a:t>—</a:t>
            </a:r>
            <a:r>
              <a:rPr lang="en-US" sz="2000"/>
              <a:t>computer network</a:t>
            </a:r>
            <a:endParaRPr lang="id-ID" sz="2000"/>
          </a:p>
          <a:p>
            <a:pPr eaLnBrk="1" hangingPunct="1"/>
            <a:r>
              <a:rPr lang="id-ID" sz="2000"/>
              <a:t>.go.id : dinas pemerintah Indonesia</a:t>
            </a:r>
          </a:p>
          <a:p>
            <a:pPr eaLnBrk="1" hangingPunct="1"/>
            <a:r>
              <a:rPr lang="id-ID" sz="2000"/>
              <a:t>.sch.id : sekolah Indonesia</a:t>
            </a:r>
          </a:p>
          <a:p>
            <a:pPr eaLnBrk="1" hangingPunct="1"/>
            <a:r>
              <a:rPr lang="id-ID" sz="2000"/>
              <a:t>ac.id : akademi Indonesia</a:t>
            </a:r>
            <a:endParaRPr lang="en-US" sz="2000"/>
          </a:p>
          <a:p>
            <a:pPr eaLnBrk="1" hangingPunct="1"/>
            <a:endParaRPr lang="en-US" sz="2000"/>
          </a:p>
        </p:txBody>
      </p:sp>
    </p:spTree>
    <p:extLst>
      <p:ext uri="{BB962C8B-B14F-4D97-AF65-F5344CB8AC3E}">
        <p14:creationId xmlns:p14="http://schemas.microsoft.com/office/powerpoint/2010/main" val="3927802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dissolve">
                                      <p:cBhvr>
                                        <p:cTn id="7" dur="500"/>
                                        <p:tgtEl>
                                          <p:spTgt spid="89090"/>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89091">
                                            <p:txEl>
                                              <p:pRg st="0" end="0"/>
                                            </p:txEl>
                                          </p:spTgt>
                                        </p:tgtEl>
                                        <p:attrNameLst>
                                          <p:attrName>style.visibility</p:attrName>
                                        </p:attrNameLst>
                                      </p:cBhvr>
                                      <p:to>
                                        <p:strVal val="visible"/>
                                      </p:to>
                                    </p:set>
                                    <p:anim calcmode="lin" valueType="num">
                                      <p:cBhvr additive="base">
                                        <p:cTn id="12" dur="500" fill="hold"/>
                                        <p:tgtEl>
                                          <p:spTgt spid="8909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890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9091">
                                            <p:txEl>
                                              <p:pRg st="1" end="1"/>
                                            </p:txEl>
                                          </p:spTgt>
                                        </p:tgtEl>
                                        <p:attrNameLst>
                                          <p:attrName>style.visibility</p:attrName>
                                        </p:attrNameLst>
                                      </p:cBhvr>
                                      <p:to>
                                        <p:strVal val="visible"/>
                                      </p:to>
                                    </p:set>
                                    <p:anim calcmode="lin" valueType="num">
                                      <p:cBhvr additive="base">
                                        <p:cTn id="18" dur="500" fill="hold"/>
                                        <p:tgtEl>
                                          <p:spTgt spid="89091">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890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89091">
                                            <p:txEl>
                                              <p:pRg st="2" end="2"/>
                                            </p:txEl>
                                          </p:spTgt>
                                        </p:tgtEl>
                                        <p:attrNameLst>
                                          <p:attrName>style.visibility</p:attrName>
                                        </p:attrNameLst>
                                      </p:cBhvr>
                                      <p:to>
                                        <p:strVal val="visible"/>
                                      </p:to>
                                    </p:set>
                                    <p:anim calcmode="lin" valueType="num">
                                      <p:cBhvr additive="base">
                                        <p:cTn id="24" dur="500" fill="hold"/>
                                        <p:tgtEl>
                                          <p:spTgt spid="89091">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90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89091">
                                            <p:txEl>
                                              <p:pRg st="3" end="3"/>
                                            </p:txEl>
                                          </p:spTgt>
                                        </p:tgtEl>
                                        <p:attrNameLst>
                                          <p:attrName>style.visibility</p:attrName>
                                        </p:attrNameLst>
                                      </p:cBhvr>
                                      <p:to>
                                        <p:strVal val="visible"/>
                                      </p:to>
                                    </p:set>
                                    <p:anim calcmode="lin" valueType="num">
                                      <p:cBhvr additive="base">
                                        <p:cTn id="30" dur="500" fill="hold"/>
                                        <p:tgtEl>
                                          <p:spTgt spid="89091">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8909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4" name="camera.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89091">
                                            <p:txEl>
                                              <p:pRg st="4" end="4"/>
                                            </p:txEl>
                                          </p:spTgt>
                                        </p:tgtEl>
                                        <p:attrNameLst>
                                          <p:attrName>style.visibility</p:attrName>
                                        </p:attrNameLst>
                                      </p:cBhvr>
                                      <p:to>
                                        <p:strVal val="visible"/>
                                      </p:to>
                                    </p:set>
                                    <p:anim calcmode="lin" valueType="num">
                                      <p:cBhvr additive="base">
                                        <p:cTn id="36" dur="500" fill="hold"/>
                                        <p:tgtEl>
                                          <p:spTgt spid="89091">
                                            <p:txEl>
                                              <p:pRg st="4" end="4"/>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8909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4"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89091">
                                            <p:txEl>
                                              <p:pRg st="5" end="5"/>
                                            </p:txEl>
                                          </p:spTgt>
                                        </p:tgtEl>
                                        <p:attrNameLst>
                                          <p:attrName>style.visibility</p:attrName>
                                        </p:attrNameLst>
                                      </p:cBhvr>
                                      <p:to>
                                        <p:strVal val="visible"/>
                                      </p:to>
                                    </p:set>
                                    <p:anim calcmode="lin" valueType="num">
                                      <p:cBhvr additive="base">
                                        <p:cTn id="42" dur="500" fill="hold"/>
                                        <p:tgtEl>
                                          <p:spTgt spid="89091">
                                            <p:txEl>
                                              <p:pRg st="5" end="5"/>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8909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4"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89091">
                                            <p:txEl>
                                              <p:pRg st="6" end="6"/>
                                            </p:txEl>
                                          </p:spTgt>
                                        </p:tgtEl>
                                        <p:attrNameLst>
                                          <p:attrName>style.visibility</p:attrName>
                                        </p:attrNameLst>
                                      </p:cBhvr>
                                      <p:to>
                                        <p:strVal val="visible"/>
                                      </p:to>
                                    </p:set>
                                    <p:anim calcmode="lin" valueType="num">
                                      <p:cBhvr additive="base">
                                        <p:cTn id="48" dur="500" fill="hold"/>
                                        <p:tgtEl>
                                          <p:spTgt spid="89091">
                                            <p:txEl>
                                              <p:pRg st="6" end="6"/>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8909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4" name="camera.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89091">
                                            <p:txEl>
                                              <p:pRg st="7" end="7"/>
                                            </p:txEl>
                                          </p:spTgt>
                                        </p:tgtEl>
                                        <p:attrNameLst>
                                          <p:attrName>style.visibility</p:attrName>
                                        </p:attrNameLst>
                                      </p:cBhvr>
                                      <p:to>
                                        <p:strVal val="visible"/>
                                      </p:to>
                                    </p:set>
                                    <p:anim calcmode="lin" valueType="num">
                                      <p:cBhvr additive="base">
                                        <p:cTn id="54" dur="500" fill="hold"/>
                                        <p:tgtEl>
                                          <p:spTgt spid="89091">
                                            <p:txEl>
                                              <p:pRg st="7" end="7"/>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8909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4" name="camera.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89091">
                                            <p:txEl>
                                              <p:pRg st="8" end="8"/>
                                            </p:txEl>
                                          </p:spTgt>
                                        </p:tgtEl>
                                        <p:attrNameLst>
                                          <p:attrName>style.visibility</p:attrName>
                                        </p:attrNameLst>
                                      </p:cBhvr>
                                      <p:to>
                                        <p:strVal val="visible"/>
                                      </p:to>
                                    </p:set>
                                    <p:anim calcmode="lin" valueType="num">
                                      <p:cBhvr additive="base">
                                        <p:cTn id="60" dur="500" fill="hold"/>
                                        <p:tgtEl>
                                          <p:spTgt spid="89091">
                                            <p:txEl>
                                              <p:pRg st="8" end="8"/>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89091">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4" name="camera.wav"/>
                                        </p:tgtEl>
                                      </p:cMediaNode>
                                    </p:audio>
                                  </p:sub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89091">
                                            <p:txEl>
                                              <p:pRg st="9" end="9"/>
                                            </p:txEl>
                                          </p:spTgt>
                                        </p:tgtEl>
                                        <p:attrNameLst>
                                          <p:attrName>style.visibility</p:attrName>
                                        </p:attrNameLst>
                                      </p:cBhvr>
                                      <p:to>
                                        <p:strVal val="visible"/>
                                      </p:to>
                                    </p:set>
                                    <p:anim calcmode="lin" valueType="num">
                                      <p:cBhvr additive="base">
                                        <p:cTn id="66" dur="500" fill="hold"/>
                                        <p:tgtEl>
                                          <p:spTgt spid="89091">
                                            <p:txEl>
                                              <p:pRg st="9" end="9"/>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89091">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4"/>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8909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p:txBody>
          <a:bodyPr/>
          <a:lstStyle/>
          <a:p>
            <a:pPr eaLnBrk="1" hangingPunct="1"/>
            <a:r>
              <a:rPr lang="id-ID" sz="4000"/>
              <a:t>Sebelum browsing</a:t>
            </a:r>
            <a:endParaRPr lang="en-US" sz="4000"/>
          </a:p>
        </p:txBody>
      </p:sp>
      <p:sp>
        <p:nvSpPr>
          <p:cNvPr id="137219" name="Rectangle 1027"/>
          <p:cNvSpPr>
            <a:spLocks noGrp="1" noChangeArrowheads="1"/>
          </p:cNvSpPr>
          <p:nvPr>
            <p:ph idx="1"/>
          </p:nvPr>
        </p:nvSpPr>
        <p:spPr/>
        <p:txBody>
          <a:bodyPr/>
          <a:lstStyle/>
          <a:p>
            <a:pPr eaLnBrk="1" hangingPunct="1"/>
            <a:r>
              <a:rPr lang="en-US" smtClean="0"/>
              <a:t>P</a:t>
            </a:r>
            <a:r>
              <a:rPr lang="id-ID" smtClean="0"/>
              <a:t>ersiapkan</a:t>
            </a:r>
            <a:endParaRPr lang="en-US" smtClean="0"/>
          </a:p>
          <a:p>
            <a:pPr eaLnBrk="1" hangingPunct="1"/>
            <a:r>
              <a:rPr lang="en-US" smtClean="0"/>
              <a:t>Organi</a:t>
            </a:r>
            <a:r>
              <a:rPr lang="id-ID" smtClean="0"/>
              <a:t>sasikan</a:t>
            </a:r>
            <a:endParaRPr lang="en-US" smtClean="0"/>
          </a:p>
          <a:p>
            <a:pPr eaLnBrk="1" hangingPunct="1"/>
            <a:r>
              <a:rPr lang="id-ID" smtClean="0"/>
              <a:t>Kombinasikan</a:t>
            </a:r>
            <a:endParaRPr lang="en-US" smtClean="0"/>
          </a:p>
        </p:txBody>
      </p:sp>
    </p:spTree>
    <p:extLst>
      <p:ext uri="{BB962C8B-B14F-4D97-AF65-F5344CB8AC3E}">
        <p14:creationId xmlns:p14="http://schemas.microsoft.com/office/powerpoint/2010/main" val="2796954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animEffect transition="in" filter="checkerboard(across)">
                                      <p:cBhvr>
                                        <p:cTn id="7" dur="500"/>
                                        <p:tgtEl>
                                          <p:spTgt spid="137218"/>
                                        </p:tgtEl>
                                      </p:cBhvr>
                                    </p:animEffect>
                                  </p:childTnLst>
                                  <p:subTnLst>
                                    <p:audio>
                                      <p:cMediaNode>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37219">
                                            <p:txEl>
                                              <p:pRg st="0" end="0"/>
                                            </p:txEl>
                                          </p:spTgt>
                                        </p:tgtEl>
                                        <p:attrNameLst>
                                          <p:attrName>style.visibility</p:attrName>
                                        </p:attrNameLst>
                                      </p:cBhvr>
                                      <p:to>
                                        <p:strVal val="visible"/>
                                      </p:to>
                                    </p:set>
                                    <p:anim calcmode="lin" valueType="num">
                                      <p:cBhvr additive="base">
                                        <p:cTn id="12" dur="500" fill="hold"/>
                                        <p:tgtEl>
                                          <p:spTgt spid="13721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372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37219">
                                            <p:txEl>
                                              <p:pRg st="1" end="1"/>
                                            </p:txEl>
                                          </p:spTgt>
                                        </p:tgtEl>
                                        <p:attrNameLst>
                                          <p:attrName>style.visibility</p:attrName>
                                        </p:attrNameLst>
                                      </p:cBhvr>
                                      <p:to>
                                        <p:strVal val="visible"/>
                                      </p:to>
                                    </p:set>
                                    <p:anim calcmode="lin" valueType="num">
                                      <p:cBhvr additive="base">
                                        <p:cTn id="18" dur="500" fill="hold"/>
                                        <p:tgtEl>
                                          <p:spTgt spid="137219">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372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37219">
                                            <p:txEl>
                                              <p:pRg st="2" end="2"/>
                                            </p:txEl>
                                          </p:spTgt>
                                        </p:tgtEl>
                                        <p:attrNameLst>
                                          <p:attrName>style.visibility</p:attrName>
                                        </p:attrNameLst>
                                      </p:cBhvr>
                                      <p:to>
                                        <p:strVal val="visible"/>
                                      </p:to>
                                    </p:set>
                                    <p:anim calcmode="lin" valueType="num">
                                      <p:cBhvr additive="base">
                                        <p:cTn id="24" dur="500" fill="hold"/>
                                        <p:tgtEl>
                                          <p:spTgt spid="137219">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72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utoUpdateAnimBg="0"/>
      <p:bldP spid="13721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sz="4400"/>
              <a:t>P</a:t>
            </a:r>
            <a:r>
              <a:rPr lang="id-ID" sz="4400"/>
              <a:t>ersiapan</a:t>
            </a:r>
            <a:endParaRPr lang="en-US" sz="4400"/>
          </a:p>
        </p:txBody>
      </p:sp>
      <p:sp>
        <p:nvSpPr>
          <p:cNvPr id="92163" name="Rectangle 3"/>
          <p:cNvSpPr>
            <a:spLocks noGrp="1" noChangeArrowheads="1"/>
          </p:cNvSpPr>
          <p:nvPr>
            <p:ph idx="1"/>
          </p:nvPr>
        </p:nvSpPr>
        <p:spPr/>
        <p:txBody>
          <a:bodyPr/>
          <a:lstStyle/>
          <a:p>
            <a:pPr eaLnBrk="1" hangingPunct="1"/>
            <a:r>
              <a:rPr lang="id-ID" sz="2000"/>
              <a:t>Apa yang perlu Anda ketahui tentang topik yang Anda pelajari</a:t>
            </a:r>
            <a:r>
              <a:rPr lang="en-US" sz="2000"/>
              <a:t>?</a:t>
            </a:r>
          </a:p>
          <a:p>
            <a:pPr eaLnBrk="1" hangingPunct="1"/>
            <a:r>
              <a:rPr lang="id-ID" sz="2000"/>
              <a:t>Buat daftar semua kata penting terkait topik</a:t>
            </a:r>
            <a:r>
              <a:rPr lang="en-US" sz="2000"/>
              <a:t>.</a:t>
            </a:r>
          </a:p>
          <a:p>
            <a:pPr eaLnBrk="1" hangingPunct="1"/>
            <a:r>
              <a:rPr lang="id-ID" sz="2000"/>
              <a:t>Termasuk nama-nama pengarang, organisasi dan frase-frase kata</a:t>
            </a:r>
            <a:r>
              <a:rPr lang="en-US" sz="2000"/>
              <a:t>.</a:t>
            </a:r>
          </a:p>
          <a:p>
            <a:pPr eaLnBrk="1" hangingPunct="1"/>
            <a:endParaRPr lang="en-US" sz="2000"/>
          </a:p>
        </p:txBody>
      </p:sp>
      <p:pic>
        <p:nvPicPr>
          <p:cNvPr id="92164" name="Picture 4" descr="\\Seasii\FLDREDIR$\ckotsch\My Pictures\1schoolgirl15-thum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657600"/>
            <a:ext cx="1270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0270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 calcmode="lin" valueType="num">
                                      <p:cBhvr additive="base">
                                        <p:cTn id="7" dur="500" fill="hold"/>
                                        <p:tgtEl>
                                          <p:spTgt spid="92162"/>
                                        </p:tgtEl>
                                        <p:attrNameLst>
                                          <p:attrName>ppt_x</p:attrName>
                                        </p:attrNameLst>
                                      </p:cBhvr>
                                      <p:tavLst>
                                        <p:tav tm="0">
                                          <p:val>
                                            <p:strVal val="0-#ppt_w/2"/>
                                          </p:val>
                                        </p:tav>
                                        <p:tav tm="100000">
                                          <p:val>
                                            <p:strVal val="#ppt_x"/>
                                          </p:val>
                                        </p:tav>
                                      </p:tavLst>
                                    </p:anim>
                                    <p:anim calcmode="lin" valueType="num">
                                      <p:cBhvr additive="base">
                                        <p:cTn id="8" dur="500" fill="hold"/>
                                        <p:tgtEl>
                                          <p:spTgt spid="92162"/>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162"/>
                                        </p:tgtEl>
                                        <p:attrNameLst>
                                          <p:attrName>ppt_c</p:attrName>
                                        </p:attrNameLst>
                                      </p:cBhvr>
                                      <p:to>
                                        <a:srgbClr val="9933FF"/>
                                      </p:to>
                                    </p:animClr>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63">
                                            <p:txEl>
                                              <p:pRg st="0" end="0"/>
                                            </p:txEl>
                                          </p:spTgt>
                                        </p:tgtEl>
                                        <p:attrNameLst>
                                          <p:attrName>style.visibility</p:attrName>
                                        </p:attrNameLst>
                                      </p:cBhvr>
                                      <p:to>
                                        <p:strVal val="visible"/>
                                      </p:to>
                                    </p:set>
                                    <p:anim calcmode="lin" valueType="num">
                                      <p:cBhvr additive="base">
                                        <p:cTn id="13" dur="500" fill="hold"/>
                                        <p:tgtEl>
                                          <p:spTgt spid="9216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63">
                                            <p:txEl>
                                              <p:pRg st="1" end="1"/>
                                            </p:txEl>
                                          </p:spTgt>
                                        </p:tgtEl>
                                        <p:attrNameLst>
                                          <p:attrName>style.visibility</p:attrName>
                                        </p:attrNameLst>
                                      </p:cBhvr>
                                      <p:to>
                                        <p:strVal val="visible"/>
                                      </p:to>
                                    </p:set>
                                    <p:anim calcmode="lin" valueType="num">
                                      <p:cBhvr additive="base">
                                        <p:cTn id="19" dur="500" fill="hold"/>
                                        <p:tgtEl>
                                          <p:spTgt spid="9216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163">
                                            <p:txEl>
                                              <p:pRg st="2" end="2"/>
                                            </p:txEl>
                                          </p:spTgt>
                                        </p:tgtEl>
                                        <p:attrNameLst>
                                          <p:attrName>style.visibility</p:attrName>
                                        </p:attrNameLst>
                                      </p:cBhvr>
                                      <p:to>
                                        <p:strVal val="visible"/>
                                      </p:to>
                                    </p:set>
                                    <p:anim calcmode="lin" valueType="num">
                                      <p:cBhvr additive="base">
                                        <p:cTn id="25" dur="500" fill="hold"/>
                                        <p:tgtEl>
                                          <p:spTgt spid="9216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92164"/>
                                        </p:tgtEl>
                                        <p:attrNameLst>
                                          <p:attrName>style.visibility</p:attrName>
                                        </p:attrNameLst>
                                      </p:cBhvr>
                                      <p:to>
                                        <p:strVal val="visible"/>
                                      </p:to>
                                    </p:set>
                                    <p:animEffect transition="in" filter="dissolve">
                                      <p:cBhvr>
                                        <p:cTn id="31" dur="5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utoUpdateAnimBg="0"/>
      <p:bldP spid="9216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sz="4400"/>
              <a:t>Organi</a:t>
            </a:r>
            <a:r>
              <a:rPr lang="id-ID" sz="4400"/>
              <a:t>sasikan</a:t>
            </a:r>
            <a:endParaRPr lang="en-US" sz="4400"/>
          </a:p>
        </p:txBody>
      </p:sp>
      <p:sp>
        <p:nvSpPr>
          <p:cNvPr id="93187" name="Rectangle 3"/>
          <p:cNvSpPr>
            <a:spLocks noGrp="1" noChangeArrowheads="1"/>
          </p:cNvSpPr>
          <p:nvPr>
            <p:ph idx="1"/>
          </p:nvPr>
        </p:nvSpPr>
        <p:spPr/>
        <p:txBody>
          <a:bodyPr>
            <a:normAutofit/>
          </a:bodyPr>
          <a:lstStyle/>
          <a:p>
            <a:pPr eaLnBrk="1" hangingPunct="1"/>
            <a:r>
              <a:rPr lang="en-US"/>
              <a:t> </a:t>
            </a:r>
            <a:r>
              <a:rPr lang="id-ID"/>
              <a:t>Buat daftar kata</a:t>
            </a:r>
            <a:r>
              <a:rPr lang="en-US"/>
              <a:t> </a:t>
            </a:r>
            <a:r>
              <a:rPr lang="id-ID"/>
              <a:t>yang kritis untuk pencarian Anda</a:t>
            </a:r>
            <a:r>
              <a:rPr lang="en-US"/>
              <a:t>.</a:t>
            </a:r>
          </a:p>
          <a:p>
            <a:pPr eaLnBrk="1" hangingPunct="1"/>
            <a:r>
              <a:rPr lang="en-US"/>
              <a:t> </a:t>
            </a:r>
            <a:r>
              <a:rPr lang="id-ID"/>
              <a:t>Catat kata-kata yang tidak Anda inginkan untuk tampil</a:t>
            </a:r>
            <a:r>
              <a:rPr lang="en-US"/>
              <a:t>.</a:t>
            </a:r>
          </a:p>
          <a:p>
            <a:pPr eaLnBrk="1" hangingPunct="1"/>
            <a:r>
              <a:rPr lang="en-US"/>
              <a:t> </a:t>
            </a:r>
            <a:r>
              <a:rPr lang="id-ID"/>
              <a:t>Abaikan sisanya</a:t>
            </a:r>
            <a:r>
              <a:rPr lang="en-US"/>
              <a:t>.</a:t>
            </a:r>
          </a:p>
        </p:txBody>
      </p:sp>
      <p:sp>
        <p:nvSpPr>
          <p:cNvPr id="5" name="Text Box 2"/>
          <p:cNvSpPr txBox="1">
            <a:spLocks noChangeArrowheads="1"/>
          </p:cNvSpPr>
          <p:nvPr/>
        </p:nvSpPr>
        <p:spPr bwMode="auto">
          <a:xfrm>
            <a:off x="934269" y="3269768"/>
            <a:ext cx="640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ahoma" pitchFamily="34" charset="0"/>
                <a:cs typeface="Times New Roman" charset="0"/>
              </a:defRPr>
            </a:lvl1pPr>
            <a:lvl2pPr marL="742950" indent="-285750" eaLnBrk="0" hangingPunct="0">
              <a:defRPr kumimoji="1" sz="4000">
                <a:solidFill>
                  <a:schemeClr val="tx1"/>
                </a:solidFill>
                <a:latin typeface="Tahoma" pitchFamily="34" charset="0"/>
                <a:cs typeface="Times New Roman" charset="0"/>
              </a:defRPr>
            </a:lvl2pPr>
            <a:lvl3pPr marL="1143000" indent="-228600" eaLnBrk="0" hangingPunct="0">
              <a:defRPr kumimoji="1" sz="4000">
                <a:solidFill>
                  <a:schemeClr val="tx1"/>
                </a:solidFill>
                <a:latin typeface="Tahoma" pitchFamily="34" charset="0"/>
                <a:cs typeface="Times New Roman" charset="0"/>
              </a:defRPr>
            </a:lvl3pPr>
            <a:lvl4pPr marL="1600200" indent="-228600" eaLnBrk="0" hangingPunct="0">
              <a:defRPr kumimoji="1" sz="4000">
                <a:solidFill>
                  <a:schemeClr val="tx1"/>
                </a:solidFill>
                <a:latin typeface="Tahoma" pitchFamily="34" charset="0"/>
                <a:cs typeface="Times New Roman" charset="0"/>
              </a:defRPr>
            </a:lvl4pPr>
            <a:lvl5pPr marL="2057400" indent="-228600" eaLnBrk="0" hangingPunct="0">
              <a:defRPr kumimoji="1" sz="4000">
                <a:solidFill>
                  <a:schemeClr val="tx1"/>
                </a:solidFill>
                <a:latin typeface="Tahoma" pitchFamily="34" charset="0"/>
                <a:cs typeface="Times New Roman" charset="0"/>
              </a:defRPr>
            </a:lvl5pPr>
            <a:lvl6pPr marL="2514600" indent="-228600" eaLnBrk="0" fontAlgn="base" hangingPunct="0">
              <a:spcBef>
                <a:spcPct val="0"/>
              </a:spcBef>
              <a:spcAft>
                <a:spcPct val="0"/>
              </a:spcAft>
              <a:defRPr kumimoji="1" sz="4000">
                <a:solidFill>
                  <a:schemeClr val="tx1"/>
                </a:solidFill>
                <a:latin typeface="Tahoma" pitchFamily="34" charset="0"/>
                <a:cs typeface="Times New Roman" charset="0"/>
              </a:defRPr>
            </a:lvl6pPr>
            <a:lvl7pPr marL="2971800" indent="-228600" eaLnBrk="0" fontAlgn="base" hangingPunct="0">
              <a:spcBef>
                <a:spcPct val="0"/>
              </a:spcBef>
              <a:spcAft>
                <a:spcPct val="0"/>
              </a:spcAft>
              <a:defRPr kumimoji="1" sz="4000">
                <a:solidFill>
                  <a:schemeClr val="tx1"/>
                </a:solidFill>
                <a:latin typeface="Tahoma" pitchFamily="34" charset="0"/>
                <a:cs typeface="Times New Roman" charset="0"/>
              </a:defRPr>
            </a:lvl7pPr>
            <a:lvl8pPr marL="3429000" indent="-228600" eaLnBrk="0" fontAlgn="base" hangingPunct="0">
              <a:spcBef>
                <a:spcPct val="0"/>
              </a:spcBef>
              <a:spcAft>
                <a:spcPct val="0"/>
              </a:spcAft>
              <a:defRPr kumimoji="1" sz="4000">
                <a:solidFill>
                  <a:schemeClr val="tx1"/>
                </a:solidFill>
                <a:latin typeface="Tahoma" pitchFamily="34" charset="0"/>
                <a:cs typeface="Times New Roman" charset="0"/>
              </a:defRPr>
            </a:lvl8pPr>
            <a:lvl9pPr marL="3886200" indent="-228600" eaLnBrk="0" fontAlgn="base" hangingPunct="0">
              <a:spcBef>
                <a:spcPct val="0"/>
              </a:spcBef>
              <a:spcAft>
                <a:spcPct val="0"/>
              </a:spcAft>
              <a:defRPr kumimoji="1" sz="4000">
                <a:solidFill>
                  <a:schemeClr val="tx1"/>
                </a:solidFill>
                <a:latin typeface="Tahoma" pitchFamily="34" charset="0"/>
                <a:cs typeface="Times New Roman" charset="0"/>
              </a:defRPr>
            </a:lvl9pPr>
          </a:lstStyle>
          <a:p>
            <a:pPr eaLnBrk="1" hangingPunct="1">
              <a:spcBef>
                <a:spcPct val="50000"/>
              </a:spcBef>
            </a:pPr>
            <a:r>
              <a:rPr lang="id-ID" sz="2000" dirty="0"/>
              <a:t>Contoh</a:t>
            </a:r>
            <a:endParaRPr lang="en-US" sz="2000" dirty="0"/>
          </a:p>
        </p:txBody>
      </p:sp>
      <p:sp>
        <p:nvSpPr>
          <p:cNvPr id="6" name="Text Box 4"/>
          <p:cNvSpPr txBox="1">
            <a:spLocks noChangeArrowheads="1"/>
          </p:cNvSpPr>
          <p:nvPr/>
        </p:nvSpPr>
        <p:spPr bwMode="auto">
          <a:xfrm>
            <a:off x="2057400" y="3501008"/>
            <a:ext cx="8077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ahoma" pitchFamily="34" charset="0"/>
                <a:cs typeface="Times New Roman" charset="0"/>
              </a:defRPr>
            </a:lvl1pPr>
            <a:lvl2pPr marL="742950" indent="-285750" eaLnBrk="0" hangingPunct="0">
              <a:defRPr kumimoji="1" sz="4000">
                <a:solidFill>
                  <a:schemeClr val="tx1"/>
                </a:solidFill>
                <a:latin typeface="Tahoma" pitchFamily="34" charset="0"/>
                <a:cs typeface="Times New Roman" charset="0"/>
              </a:defRPr>
            </a:lvl2pPr>
            <a:lvl3pPr marL="1143000" indent="-228600" eaLnBrk="0" hangingPunct="0">
              <a:defRPr kumimoji="1" sz="4000">
                <a:solidFill>
                  <a:schemeClr val="tx1"/>
                </a:solidFill>
                <a:latin typeface="Tahoma" pitchFamily="34" charset="0"/>
                <a:cs typeface="Times New Roman" charset="0"/>
              </a:defRPr>
            </a:lvl3pPr>
            <a:lvl4pPr marL="1600200" indent="-228600" eaLnBrk="0" hangingPunct="0">
              <a:defRPr kumimoji="1" sz="4000">
                <a:solidFill>
                  <a:schemeClr val="tx1"/>
                </a:solidFill>
                <a:latin typeface="Tahoma" pitchFamily="34" charset="0"/>
                <a:cs typeface="Times New Roman" charset="0"/>
              </a:defRPr>
            </a:lvl4pPr>
            <a:lvl5pPr marL="2057400" indent="-228600" eaLnBrk="0" hangingPunct="0">
              <a:defRPr kumimoji="1" sz="4000">
                <a:solidFill>
                  <a:schemeClr val="tx1"/>
                </a:solidFill>
                <a:latin typeface="Tahoma" pitchFamily="34" charset="0"/>
                <a:cs typeface="Times New Roman" charset="0"/>
              </a:defRPr>
            </a:lvl5pPr>
            <a:lvl6pPr marL="2514600" indent="-228600" eaLnBrk="0" fontAlgn="base" hangingPunct="0">
              <a:spcBef>
                <a:spcPct val="0"/>
              </a:spcBef>
              <a:spcAft>
                <a:spcPct val="0"/>
              </a:spcAft>
              <a:defRPr kumimoji="1" sz="4000">
                <a:solidFill>
                  <a:schemeClr val="tx1"/>
                </a:solidFill>
                <a:latin typeface="Tahoma" pitchFamily="34" charset="0"/>
                <a:cs typeface="Times New Roman" charset="0"/>
              </a:defRPr>
            </a:lvl6pPr>
            <a:lvl7pPr marL="2971800" indent="-228600" eaLnBrk="0" fontAlgn="base" hangingPunct="0">
              <a:spcBef>
                <a:spcPct val="0"/>
              </a:spcBef>
              <a:spcAft>
                <a:spcPct val="0"/>
              </a:spcAft>
              <a:defRPr kumimoji="1" sz="4000">
                <a:solidFill>
                  <a:schemeClr val="tx1"/>
                </a:solidFill>
                <a:latin typeface="Tahoma" pitchFamily="34" charset="0"/>
                <a:cs typeface="Times New Roman" charset="0"/>
              </a:defRPr>
            </a:lvl7pPr>
            <a:lvl8pPr marL="3429000" indent="-228600" eaLnBrk="0" fontAlgn="base" hangingPunct="0">
              <a:spcBef>
                <a:spcPct val="0"/>
              </a:spcBef>
              <a:spcAft>
                <a:spcPct val="0"/>
              </a:spcAft>
              <a:defRPr kumimoji="1" sz="4000">
                <a:solidFill>
                  <a:schemeClr val="tx1"/>
                </a:solidFill>
                <a:latin typeface="Tahoma" pitchFamily="34" charset="0"/>
                <a:cs typeface="Times New Roman" charset="0"/>
              </a:defRPr>
            </a:lvl8pPr>
            <a:lvl9pPr marL="3886200" indent="-228600" eaLnBrk="0" fontAlgn="base" hangingPunct="0">
              <a:spcBef>
                <a:spcPct val="0"/>
              </a:spcBef>
              <a:spcAft>
                <a:spcPct val="0"/>
              </a:spcAft>
              <a:defRPr kumimoji="1" sz="4000">
                <a:solidFill>
                  <a:schemeClr val="tx1"/>
                </a:solidFill>
                <a:latin typeface="Tahoma" pitchFamily="34" charset="0"/>
                <a:cs typeface="Times New Roman" charset="0"/>
              </a:defRPr>
            </a:lvl9pPr>
          </a:lstStyle>
          <a:p>
            <a:pPr eaLnBrk="1" hangingPunct="1">
              <a:spcBef>
                <a:spcPct val="50000"/>
              </a:spcBef>
            </a:pPr>
            <a:r>
              <a:rPr lang="id-ID" sz="1600" dirty="0"/>
              <a:t>Anda ingin mencari kos-kosan di seputar kampus</a:t>
            </a:r>
            <a:r>
              <a:rPr lang="en-US" sz="1600" dirty="0"/>
              <a:t>, </a:t>
            </a:r>
            <a:endParaRPr lang="id-ID" sz="1600" dirty="0"/>
          </a:p>
          <a:p>
            <a:pPr eaLnBrk="1" hangingPunct="1">
              <a:spcBef>
                <a:spcPct val="50000"/>
              </a:spcBef>
            </a:pPr>
            <a:r>
              <a:rPr lang="id-ID" sz="1600" dirty="0"/>
              <a:t>seharusnya Anda tidak perlu tergoda dan tertarik untuk melihat berita tentang Artis X, politik dsb.</a:t>
            </a:r>
          </a:p>
          <a:p>
            <a:pPr eaLnBrk="1" hangingPunct="1">
              <a:spcBef>
                <a:spcPct val="50000"/>
              </a:spcBef>
            </a:pPr>
            <a:r>
              <a:rPr lang="id-ID" sz="1600" dirty="0"/>
              <a:t>Ingat itu.</a:t>
            </a:r>
          </a:p>
          <a:p>
            <a:pPr eaLnBrk="1" hangingPunct="1">
              <a:spcBef>
                <a:spcPct val="50000"/>
              </a:spcBef>
            </a:pPr>
            <a:r>
              <a:rPr lang="id-ID" sz="1600" dirty="0"/>
              <a:t>Kata-kata apa lagi yang mungkin terkait dengan topik kajian Anda tetapi akan membawa Anda ke </a:t>
            </a:r>
            <a:r>
              <a:rPr lang="id-ID" sz="1600" dirty="0" err="1"/>
              <a:t>website</a:t>
            </a:r>
            <a:r>
              <a:rPr lang="id-ID" sz="1600" dirty="0"/>
              <a:t> hiburan?</a:t>
            </a:r>
            <a:endParaRPr lang="en-US" sz="1600" dirty="0"/>
          </a:p>
          <a:p>
            <a:pPr eaLnBrk="1" hangingPunct="1">
              <a:spcBef>
                <a:spcPct val="50000"/>
              </a:spcBef>
            </a:pPr>
            <a:endParaRPr lang="en-US" sz="1600" dirty="0"/>
          </a:p>
        </p:txBody>
      </p:sp>
    </p:spTree>
    <p:extLst>
      <p:ext uri="{BB962C8B-B14F-4D97-AF65-F5344CB8AC3E}">
        <p14:creationId xmlns:p14="http://schemas.microsoft.com/office/powerpoint/2010/main" val="3911160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6"/>
                                        </p:tgtEl>
                                        <p:attrNameLst>
                                          <p:attrName>style.visibility</p:attrName>
                                        </p:attrNameLst>
                                      </p:cBhvr>
                                      <p:to>
                                        <p:strVal val="visible"/>
                                      </p:to>
                                    </p:set>
                                    <p:anim calcmode="lin" valueType="num">
                                      <p:cBhvr additive="base">
                                        <p:cTn id="7" dur="500" fill="hold"/>
                                        <p:tgtEl>
                                          <p:spTgt spid="93186"/>
                                        </p:tgtEl>
                                        <p:attrNameLst>
                                          <p:attrName>ppt_x</p:attrName>
                                        </p:attrNameLst>
                                      </p:cBhvr>
                                      <p:tavLst>
                                        <p:tav tm="0">
                                          <p:val>
                                            <p:strVal val="0-#ppt_w/2"/>
                                          </p:val>
                                        </p:tav>
                                        <p:tav tm="100000">
                                          <p:val>
                                            <p:strVal val="#ppt_x"/>
                                          </p:val>
                                        </p:tav>
                                      </p:tavLst>
                                    </p:anim>
                                    <p:anim calcmode="lin" valueType="num">
                                      <p:cBhvr additive="base">
                                        <p:cTn id="8" dur="500" fill="hold"/>
                                        <p:tgtEl>
                                          <p:spTgt spid="9318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6"/>
                                        </p:tgtEl>
                                        <p:attrNameLst>
                                          <p:attrName>ppt_c</p:attrName>
                                        </p:attrNameLst>
                                      </p:cBhvr>
                                      <p:to>
                                        <a:srgbClr val="6600CC"/>
                                      </p:to>
                                    </p:animClr>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187">
                                            <p:txEl>
                                              <p:pRg st="0" end="0"/>
                                            </p:txEl>
                                          </p:spTgt>
                                        </p:tgtEl>
                                        <p:attrNameLst>
                                          <p:attrName>style.visibility</p:attrName>
                                        </p:attrNameLst>
                                      </p:cBhvr>
                                      <p:to>
                                        <p:strVal val="visible"/>
                                      </p:to>
                                    </p:set>
                                    <p:anim calcmode="lin" valueType="num">
                                      <p:cBhvr additive="base">
                                        <p:cTn id="13" dur="500" fill="hold"/>
                                        <p:tgtEl>
                                          <p:spTgt spid="9318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3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3187">
                                            <p:txEl>
                                              <p:pRg st="1" end="1"/>
                                            </p:txEl>
                                          </p:spTgt>
                                        </p:tgtEl>
                                        <p:attrNameLst>
                                          <p:attrName>style.visibility</p:attrName>
                                        </p:attrNameLst>
                                      </p:cBhvr>
                                      <p:to>
                                        <p:strVal val="visible"/>
                                      </p:to>
                                    </p:set>
                                    <p:anim calcmode="lin" valueType="num">
                                      <p:cBhvr additive="base">
                                        <p:cTn id="19" dur="500" fill="hold"/>
                                        <p:tgtEl>
                                          <p:spTgt spid="9318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3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3187">
                                            <p:txEl>
                                              <p:pRg st="2" end="2"/>
                                            </p:txEl>
                                          </p:spTgt>
                                        </p:tgtEl>
                                        <p:attrNameLst>
                                          <p:attrName>style.visibility</p:attrName>
                                        </p:attrNameLst>
                                      </p:cBhvr>
                                      <p:to>
                                        <p:strVal val="visible"/>
                                      </p:to>
                                    </p:set>
                                    <p:anim calcmode="lin" valueType="num">
                                      <p:cBhvr additive="base">
                                        <p:cTn id="25" dur="500" fill="hold"/>
                                        <p:tgtEl>
                                          <p:spTgt spid="9318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3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52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 calcmode="lin" valueType="num">
                                      <p:cBhvr>
                                        <p:cTn id="33" dur="500" fill="hold"/>
                                        <p:tgtEl>
                                          <p:spTgt spid="5"/>
                                        </p:tgtEl>
                                        <p:attrNameLst>
                                          <p:attrName>ppt_x</p:attrName>
                                        </p:attrNameLst>
                                      </p:cBhvr>
                                      <p:tavLst>
                                        <p:tav tm="0">
                                          <p:val>
                                            <p:fltVal val="0.5"/>
                                          </p:val>
                                        </p:tav>
                                        <p:tav tm="100000">
                                          <p:val>
                                            <p:strVal val="#ppt_x"/>
                                          </p:val>
                                        </p:tav>
                                      </p:tavLst>
                                    </p:anim>
                                    <p:anim calcmode="lin" valueType="num">
                                      <p:cBhvr>
                                        <p:cTn id="34" dur="500" fill="hold"/>
                                        <p:tgtEl>
                                          <p:spTgt spid="5"/>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driveby.wav"/>
                                        </p:tgtEl>
                                      </p:cMediaNode>
                                    </p:audio>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87" grpId="0" build="p" autoUpdateAnimBg="0"/>
      <p:bldP spid="5" grpId="0" autoUpdateAnimBg="0"/>
      <p:bldP spid="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id-ID" sz="4400"/>
              <a:t>Kombinasikan</a:t>
            </a:r>
            <a:endParaRPr lang="en-US" sz="4400"/>
          </a:p>
        </p:txBody>
      </p:sp>
      <p:sp>
        <p:nvSpPr>
          <p:cNvPr id="94211" name="Rectangle 3"/>
          <p:cNvSpPr>
            <a:spLocks noGrp="1" noChangeArrowheads="1"/>
          </p:cNvSpPr>
          <p:nvPr>
            <p:ph idx="1"/>
          </p:nvPr>
        </p:nvSpPr>
        <p:spPr/>
        <p:txBody>
          <a:bodyPr/>
          <a:lstStyle/>
          <a:p>
            <a:pPr eaLnBrk="1" hangingPunct="1">
              <a:buFontTx/>
              <a:buNone/>
            </a:pPr>
            <a:r>
              <a:rPr lang="id-ID" sz="2800"/>
              <a:t>Gunakan operator Boolean untuk mengkombinasikan kata-kata kunci.</a:t>
            </a:r>
            <a:endParaRPr lang="en-US" sz="2800"/>
          </a:p>
          <a:p>
            <a:pPr eaLnBrk="1" hangingPunct="1"/>
            <a:r>
              <a:rPr lang="id-ID" sz="2000"/>
              <a:t>“kata1” </a:t>
            </a:r>
            <a:r>
              <a:rPr lang="en-US" sz="2000"/>
              <a:t>AND </a:t>
            </a:r>
            <a:r>
              <a:rPr lang="id-ID" sz="2000"/>
              <a:t>“kata2” 	: halaman web berisi kata1 dan kata2</a:t>
            </a:r>
            <a:endParaRPr lang="en-US" sz="2000"/>
          </a:p>
          <a:p>
            <a:pPr eaLnBrk="1" hangingPunct="1"/>
            <a:r>
              <a:rPr lang="en-US" sz="2000"/>
              <a:t>NOT </a:t>
            </a:r>
            <a:r>
              <a:rPr lang="id-ID" sz="2000"/>
              <a:t>“kata3” 		: halaman web tidak berisi kata3</a:t>
            </a:r>
            <a:endParaRPr lang="en-US" sz="2000"/>
          </a:p>
          <a:p>
            <a:pPr eaLnBrk="1" hangingPunct="1"/>
            <a:r>
              <a:rPr lang="id-ID" sz="2000"/>
              <a:t>“kata1” </a:t>
            </a:r>
            <a:r>
              <a:rPr lang="en-US" sz="2000"/>
              <a:t>OR </a:t>
            </a:r>
            <a:r>
              <a:rPr lang="id-ID" sz="2000"/>
              <a:t> “kata2”	: halaman web berisi kata1 atau kata2</a:t>
            </a:r>
            <a:endParaRPr lang="en-US" sz="2000"/>
          </a:p>
          <a:p>
            <a:pPr eaLnBrk="1" hangingPunct="1"/>
            <a:r>
              <a:rPr lang="id-ID" sz="2000"/>
              <a:t>Gunakan huruf kecil, kecuali untuk singkatan. </a:t>
            </a:r>
            <a:endParaRPr lang="en-US" sz="2000"/>
          </a:p>
          <a:p>
            <a:pPr eaLnBrk="1" hangingPunct="1">
              <a:buFontTx/>
              <a:buNone/>
            </a:pPr>
            <a:endParaRPr lang="en-US" sz="1200"/>
          </a:p>
        </p:txBody>
      </p:sp>
    </p:spTree>
    <p:extLst>
      <p:ext uri="{BB962C8B-B14F-4D97-AF65-F5344CB8AC3E}">
        <p14:creationId xmlns:p14="http://schemas.microsoft.com/office/powerpoint/2010/main" val="3922618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0"/>
                                        </p:tgtEl>
                                        <p:attrNameLst>
                                          <p:attrName>style.visibility</p:attrName>
                                        </p:attrNameLst>
                                      </p:cBhvr>
                                      <p:to>
                                        <p:strVal val="visible"/>
                                      </p:to>
                                    </p:set>
                                    <p:anim calcmode="lin" valueType="num">
                                      <p:cBhvr additive="base">
                                        <p:cTn id="7" dur="500" fill="hold"/>
                                        <p:tgtEl>
                                          <p:spTgt spid="94210"/>
                                        </p:tgtEl>
                                        <p:attrNameLst>
                                          <p:attrName>ppt_x</p:attrName>
                                        </p:attrNameLst>
                                      </p:cBhvr>
                                      <p:tavLst>
                                        <p:tav tm="0">
                                          <p:val>
                                            <p:strVal val="0-#ppt_w/2"/>
                                          </p:val>
                                        </p:tav>
                                        <p:tav tm="100000">
                                          <p:val>
                                            <p:strVal val="#ppt_x"/>
                                          </p:val>
                                        </p:tav>
                                      </p:tavLst>
                                    </p:anim>
                                    <p:anim calcmode="lin" valueType="num">
                                      <p:cBhvr additive="base">
                                        <p:cTn id="8" dur="500" fill="hold"/>
                                        <p:tgtEl>
                                          <p:spTgt spid="94210"/>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4210"/>
                                        </p:tgtEl>
                                        <p:attrNameLst>
                                          <p:attrName>ppt_c</p:attrName>
                                        </p:attrNameLst>
                                      </p:cBhvr>
                                      <p:to>
                                        <a:srgbClr val="6600CC"/>
                                      </p:to>
                                    </p:animClr>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4211">
                                            <p:txEl>
                                              <p:pRg st="0" end="0"/>
                                            </p:txEl>
                                          </p:spTgt>
                                        </p:tgtEl>
                                        <p:attrNameLst>
                                          <p:attrName>style.visibility</p:attrName>
                                        </p:attrNameLst>
                                      </p:cBhvr>
                                      <p:to>
                                        <p:strVal val="visible"/>
                                      </p:to>
                                    </p:set>
                                    <p:anim calcmode="lin" valueType="num">
                                      <p:cBhvr additive="base">
                                        <p:cTn id="13" dur="500" fill="hold"/>
                                        <p:tgtEl>
                                          <p:spTgt spid="9421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4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211">
                                            <p:txEl>
                                              <p:pRg st="1" end="1"/>
                                            </p:txEl>
                                          </p:spTgt>
                                        </p:tgtEl>
                                        <p:attrNameLst>
                                          <p:attrName>style.visibility</p:attrName>
                                        </p:attrNameLst>
                                      </p:cBhvr>
                                      <p:to>
                                        <p:strVal val="visible"/>
                                      </p:to>
                                    </p:set>
                                    <p:anim calcmode="lin" valueType="num">
                                      <p:cBhvr additive="base">
                                        <p:cTn id="19" dur="500" fill="hold"/>
                                        <p:tgtEl>
                                          <p:spTgt spid="9421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4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4211">
                                            <p:txEl>
                                              <p:pRg st="2" end="2"/>
                                            </p:txEl>
                                          </p:spTgt>
                                        </p:tgtEl>
                                        <p:attrNameLst>
                                          <p:attrName>style.visibility</p:attrName>
                                        </p:attrNameLst>
                                      </p:cBhvr>
                                      <p:to>
                                        <p:strVal val="visible"/>
                                      </p:to>
                                    </p:set>
                                    <p:anim calcmode="lin" valueType="num">
                                      <p:cBhvr additive="base">
                                        <p:cTn id="25" dur="500" fill="hold"/>
                                        <p:tgtEl>
                                          <p:spTgt spid="9421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4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4211">
                                            <p:txEl>
                                              <p:pRg st="3" end="3"/>
                                            </p:txEl>
                                          </p:spTgt>
                                        </p:tgtEl>
                                        <p:attrNameLst>
                                          <p:attrName>style.visibility</p:attrName>
                                        </p:attrNameLst>
                                      </p:cBhvr>
                                      <p:to>
                                        <p:strVal val="visible"/>
                                      </p:to>
                                    </p:set>
                                    <p:anim calcmode="lin" valueType="num">
                                      <p:cBhvr additive="base">
                                        <p:cTn id="31" dur="500" fill="hold"/>
                                        <p:tgtEl>
                                          <p:spTgt spid="9421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4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4211">
                                            <p:txEl>
                                              <p:pRg st="4" end="4"/>
                                            </p:txEl>
                                          </p:spTgt>
                                        </p:tgtEl>
                                        <p:attrNameLst>
                                          <p:attrName>style.visibility</p:attrName>
                                        </p:attrNameLst>
                                      </p:cBhvr>
                                      <p:to>
                                        <p:strVal val="visible"/>
                                      </p:to>
                                    </p:set>
                                    <p:anim calcmode="lin" valueType="num">
                                      <p:cBhvr additive="base">
                                        <p:cTn id="37" dur="500" fill="hold"/>
                                        <p:tgtEl>
                                          <p:spTgt spid="9421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42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autoUpdateAnimBg="0"/>
      <p:bldP spid="9421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id-ID" sz="4400"/>
              <a:t>Dimana Mencari</a:t>
            </a:r>
            <a:endParaRPr lang="en-US" sz="4400"/>
          </a:p>
        </p:txBody>
      </p:sp>
      <p:sp>
        <p:nvSpPr>
          <p:cNvPr id="150531" name="Rectangle 3"/>
          <p:cNvSpPr>
            <a:spLocks noGrp="1" noChangeArrowheads="1"/>
          </p:cNvSpPr>
          <p:nvPr>
            <p:ph idx="1"/>
          </p:nvPr>
        </p:nvSpPr>
        <p:spPr/>
        <p:txBody>
          <a:bodyPr>
            <a:normAutofit fontScale="70000" lnSpcReduction="20000"/>
          </a:bodyPr>
          <a:lstStyle/>
          <a:p>
            <a:pPr eaLnBrk="1" hangingPunct="1"/>
            <a:r>
              <a:rPr lang="en-US" sz="3000"/>
              <a:t>Search engines</a:t>
            </a:r>
            <a:r>
              <a:rPr lang="id-ID" sz="3000"/>
              <a:t>	: </a:t>
            </a:r>
          </a:p>
          <a:p>
            <a:pPr marL="0" indent="0">
              <a:buNone/>
            </a:pPr>
            <a:r>
              <a:rPr lang="id-ID"/>
              <a:t>	Google, Yahoo, Bing, Alta Vista, Excite, Hotbot, Infoseek.</a:t>
            </a:r>
          </a:p>
          <a:p>
            <a:r>
              <a:rPr lang="id-ID" sz="2600"/>
              <a:t>Academic/scientific database : </a:t>
            </a:r>
          </a:p>
          <a:p>
            <a:pPr marL="0" indent="0">
              <a:buNone/>
            </a:pPr>
            <a:r>
              <a:rPr lang="id-ID"/>
              <a:t>	</a:t>
            </a:r>
            <a:r>
              <a:rPr lang="en-US">
                <a:hlinkClick r:id="rId5"/>
              </a:rPr>
              <a:t>http://www.</a:t>
            </a:r>
            <a:r>
              <a:rPr lang="id-ID">
                <a:hlinkClick r:id="rId5"/>
              </a:rPr>
              <a:t>link.</a:t>
            </a:r>
            <a:r>
              <a:rPr lang="en-US">
                <a:hlinkClick r:id="rId5"/>
              </a:rPr>
              <a:t>springer.com</a:t>
            </a:r>
            <a:endParaRPr lang="id-ID"/>
          </a:p>
          <a:p>
            <a:pPr marL="0" indent="0">
              <a:buNone/>
            </a:pPr>
            <a:r>
              <a:rPr lang="id-ID"/>
              <a:t>	</a:t>
            </a:r>
            <a:r>
              <a:rPr lang="en-US">
                <a:hlinkClick r:id="rId6"/>
              </a:rPr>
              <a:t>http://ieeexplore.org</a:t>
            </a:r>
            <a:r>
              <a:rPr lang="id-ID"/>
              <a:t> </a:t>
            </a:r>
          </a:p>
          <a:p>
            <a:pPr marL="0" indent="0">
              <a:buNone/>
            </a:pPr>
            <a:r>
              <a:rPr lang="id-ID"/>
              <a:t>	</a:t>
            </a:r>
            <a:r>
              <a:rPr lang="en-US">
                <a:hlinkClick r:id="rId7"/>
              </a:rPr>
              <a:t>http://dl.acm.org</a:t>
            </a:r>
            <a:r>
              <a:rPr lang="id-ID"/>
              <a:t> </a:t>
            </a:r>
            <a:endParaRPr lang="id-ID" sz="2600"/>
          </a:p>
          <a:p>
            <a:pPr marL="0" indent="0">
              <a:buNone/>
            </a:pPr>
            <a:r>
              <a:rPr lang="id-ID"/>
              <a:t>	</a:t>
            </a:r>
            <a:r>
              <a:rPr lang="en-US" u="sng">
                <a:hlinkClick r:id="rId8"/>
              </a:rPr>
              <a:t>http://www.sciencedirect.com</a:t>
            </a:r>
            <a:endParaRPr lang="id-ID" u="sng"/>
          </a:p>
          <a:p>
            <a:pPr>
              <a:buFont typeface="Arial" charset="0"/>
              <a:buChar char="•"/>
            </a:pPr>
            <a:r>
              <a:rPr lang="id-ID" sz="2600"/>
              <a:t>Social Media	: facebook, twitter, dll</a:t>
            </a:r>
          </a:p>
          <a:p>
            <a:pPr>
              <a:buFont typeface="Arial" charset="0"/>
              <a:buChar char="•"/>
            </a:pPr>
            <a:r>
              <a:rPr lang="id-ID" sz="2600"/>
              <a:t>Blogging		: wordpress, blogspot, dll</a:t>
            </a:r>
          </a:p>
          <a:p>
            <a:pPr>
              <a:buFont typeface="Arial" charset="0"/>
              <a:buChar char="•"/>
            </a:pPr>
            <a:r>
              <a:rPr lang="id-ID" sz="2600"/>
              <a:t>Social News		: slashdot, fark, digg, reddit</a:t>
            </a:r>
          </a:p>
          <a:p>
            <a:pPr>
              <a:buFont typeface="Arial" charset="0"/>
              <a:buChar char="•"/>
            </a:pPr>
            <a:r>
              <a:rPr lang="id-ID" sz="2600"/>
              <a:t>Forums		: Delphi Forums</a:t>
            </a:r>
          </a:p>
        </p:txBody>
      </p:sp>
    </p:spTree>
    <p:extLst>
      <p:ext uri="{BB962C8B-B14F-4D97-AF65-F5344CB8AC3E}">
        <p14:creationId xmlns:p14="http://schemas.microsoft.com/office/powerpoint/2010/main" val="1141111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dissolve">
                                      <p:cBhvr>
                                        <p:cTn id="7" dur="500"/>
                                        <p:tgtEl>
                                          <p:spTgt spid="150530"/>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50531">
                                            <p:txEl>
                                              <p:pRg st="0" end="0"/>
                                            </p:txEl>
                                          </p:spTgt>
                                        </p:tgtEl>
                                        <p:attrNameLst>
                                          <p:attrName>style.visibility</p:attrName>
                                        </p:attrNameLst>
                                      </p:cBhvr>
                                      <p:to>
                                        <p:strVal val="visible"/>
                                      </p:to>
                                    </p:set>
                                    <p:anim calcmode="lin" valueType="num">
                                      <p:cBhvr additive="base">
                                        <p:cTn id="12" dur="500" fill="hold"/>
                                        <p:tgtEl>
                                          <p:spTgt spid="15053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505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50531">
                                            <p:txEl>
                                              <p:pRg st="1" end="1"/>
                                            </p:txEl>
                                          </p:spTgt>
                                        </p:tgtEl>
                                        <p:attrNameLst>
                                          <p:attrName>style.visibility</p:attrName>
                                        </p:attrNameLst>
                                      </p:cBhvr>
                                      <p:to>
                                        <p:strVal val="visible"/>
                                      </p:to>
                                    </p:set>
                                    <p:anim calcmode="lin" valueType="num">
                                      <p:cBhvr additive="base">
                                        <p:cTn id="18" dur="500" fill="hold"/>
                                        <p:tgtEl>
                                          <p:spTgt spid="150531">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5053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50531">
                                            <p:txEl>
                                              <p:pRg st="2" end="2"/>
                                            </p:txEl>
                                          </p:spTgt>
                                        </p:tgtEl>
                                        <p:attrNameLst>
                                          <p:attrName>style.visibility</p:attrName>
                                        </p:attrNameLst>
                                      </p:cBhvr>
                                      <p:to>
                                        <p:strVal val="visible"/>
                                      </p:to>
                                    </p:set>
                                    <p:anim calcmode="lin" valueType="num">
                                      <p:cBhvr additive="base">
                                        <p:cTn id="24" dur="500" fill="hold"/>
                                        <p:tgtEl>
                                          <p:spTgt spid="150531">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5053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50531">
                                            <p:txEl>
                                              <p:pRg st="3" end="3"/>
                                            </p:txEl>
                                          </p:spTgt>
                                        </p:tgtEl>
                                        <p:attrNameLst>
                                          <p:attrName>style.visibility</p:attrName>
                                        </p:attrNameLst>
                                      </p:cBhvr>
                                      <p:to>
                                        <p:strVal val="visible"/>
                                      </p:to>
                                    </p:set>
                                    <p:anim calcmode="lin" valueType="num">
                                      <p:cBhvr additive="base">
                                        <p:cTn id="30" dur="500" fill="hold"/>
                                        <p:tgtEl>
                                          <p:spTgt spid="150531">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5053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4"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50531">
                                            <p:txEl>
                                              <p:pRg st="4" end="4"/>
                                            </p:txEl>
                                          </p:spTgt>
                                        </p:tgtEl>
                                        <p:attrNameLst>
                                          <p:attrName>style.visibility</p:attrName>
                                        </p:attrNameLst>
                                      </p:cBhvr>
                                      <p:to>
                                        <p:strVal val="visible"/>
                                      </p:to>
                                    </p:set>
                                    <p:anim calcmode="lin" valueType="num">
                                      <p:cBhvr additive="base">
                                        <p:cTn id="36" dur="500" fill="hold"/>
                                        <p:tgtEl>
                                          <p:spTgt spid="150531">
                                            <p:txEl>
                                              <p:pRg st="4" end="4"/>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15053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4" name="camera.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50531">
                                            <p:txEl>
                                              <p:pRg st="5" end="5"/>
                                            </p:txEl>
                                          </p:spTgt>
                                        </p:tgtEl>
                                        <p:attrNameLst>
                                          <p:attrName>style.visibility</p:attrName>
                                        </p:attrNameLst>
                                      </p:cBhvr>
                                      <p:to>
                                        <p:strVal val="visible"/>
                                      </p:to>
                                    </p:set>
                                    <p:anim calcmode="lin" valueType="num">
                                      <p:cBhvr additive="base">
                                        <p:cTn id="42" dur="500" fill="hold"/>
                                        <p:tgtEl>
                                          <p:spTgt spid="150531">
                                            <p:txEl>
                                              <p:pRg st="5" end="5"/>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5053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4" name="camera.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50531">
                                            <p:txEl>
                                              <p:pRg st="6" end="6"/>
                                            </p:txEl>
                                          </p:spTgt>
                                        </p:tgtEl>
                                        <p:attrNameLst>
                                          <p:attrName>style.visibility</p:attrName>
                                        </p:attrNameLst>
                                      </p:cBhvr>
                                      <p:to>
                                        <p:strVal val="visible"/>
                                      </p:to>
                                    </p:set>
                                    <p:anim calcmode="lin" valueType="num">
                                      <p:cBhvr additive="base">
                                        <p:cTn id="48" dur="500" fill="hold"/>
                                        <p:tgtEl>
                                          <p:spTgt spid="150531">
                                            <p:txEl>
                                              <p:pRg st="6" end="6"/>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15053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4" name="camera.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150531">
                                            <p:txEl>
                                              <p:pRg st="7" end="7"/>
                                            </p:txEl>
                                          </p:spTgt>
                                        </p:tgtEl>
                                        <p:attrNameLst>
                                          <p:attrName>style.visibility</p:attrName>
                                        </p:attrNameLst>
                                      </p:cBhvr>
                                      <p:to>
                                        <p:strVal val="visible"/>
                                      </p:to>
                                    </p:set>
                                    <p:anim calcmode="lin" valueType="num">
                                      <p:cBhvr additive="base">
                                        <p:cTn id="54" dur="500" fill="hold"/>
                                        <p:tgtEl>
                                          <p:spTgt spid="150531">
                                            <p:txEl>
                                              <p:pRg st="7" end="7"/>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15053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4" name="camera.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150531">
                                            <p:txEl>
                                              <p:pRg st="8" end="8"/>
                                            </p:txEl>
                                          </p:spTgt>
                                        </p:tgtEl>
                                        <p:attrNameLst>
                                          <p:attrName>style.visibility</p:attrName>
                                        </p:attrNameLst>
                                      </p:cBhvr>
                                      <p:to>
                                        <p:strVal val="visible"/>
                                      </p:to>
                                    </p:set>
                                    <p:anim calcmode="lin" valueType="num">
                                      <p:cBhvr additive="base">
                                        <p:cTn id="60" dur="500" fill="hold"/>
                                        <p:tgtEl>
                                          <p:spTgt spid="150531">
                                            <p:txEl>
                                              <p:pRg st="8" end="8"/>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150531">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4" name="camera.wav"/>
                                        </p:tgtEl>
                                      </p:cMediaNode>
                                    </p:audio>
                                  </p:sub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150531">
                                            <p:txEl>
                                              <p:pRg st="9" end="9"/>
                                            </p:txEl>
                                          </p:spTgt>
                                        </p:tgtEl>
                                        <p:attrNameLst>
                                          <p:attrName>style.visibility</p:attrName>
                                        </p:attrNameLst>
                                      </p:cBhvr>
                                      <p:to>
                                        <p:strVal val="visible"/>
                                      </p:to>
                                    </p:set>
                                    <p:anim calcmode="lin" valueType="num">
                                      <p:cBhvr additive="base">
                                        <p:cTn id="66" dur="500" fill="hold"/>
                                        <p:tgtEl>
                                          <p:spTgt spid="150531">
                                            <p:txEl>
                                              <p:pRg st="9" end="9"/>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150531">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4"/>
                                            </p:cond>
                                          </p:stCondLst>
                                          <p:endCondLst>
                                            <p:cond evt="onStopAudio" delay="0">
                                              <p:tgtEl>
                                                <p:sldTgt/>
                                              </p:tgtEl>
                                            </p:cond>
                                          </p:endCondLst>
                                        </p:cTn>
                                        <p:tgtEl>
                                          <p:sndTgt r:embed="rId4" name="camera.wav"/>
                                        </p:tgtEl>
                                      </p:cMediaNode>
                                    </p:audio>
                                  </p:sub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150531">
                                            <p:txEl>
                                              <p:pRg st="10" end="10"/>
                                            </p:txEl>
                                          </p:spTgt>
                                        </p:tgtEl>
                                        <p:attrNameLst>
                                          <p:attrName>style.visibility</p:attrName>
                                        </p:attrNameLst>
                                      </p:cBhvr>
                                      <p:to>
                                        <p:strVal val="visible"/>
                                      </p:to>
                                    </p:set>
                                    <p:anim calcmode="lin" valueType="num">
                                      <p:cBhvr additive="base">
                                        <p:cTn id="72" dur="500" fill="hold"/>
                                        <p:tgtEl>
                                          <p:spTgt spid="150531">
                                            <p:txEl>
                                              <p:pRg st="10" end="1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150531">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0"/>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P spid="15053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http://www.</a:t>
            </a:r>
            <a:r>
              <a:rPr lang="id-ID"/>
              <a:t>link.</a:t>
            </a:r>
            <a:r>
              <a:rPr lang="en-US"/>
              <a:t>springer.com</a:t>
            </a:r>
            <a:endParaRPr lang="id-ID"/>
          </a:p>
        </p:txBody>
      </p:sp>
      <p:sp>
        <p:nvSpPr>
          <p:cNvPr id="3" name="Content Placeholder 2"/>
          <p:cNvSpPr>
            <a:spLocks noGrp="1"/>
          </p:cNvSpPr>
          <p:nvPr>
            <p:ph idx="1"/>
          </p:nvPr>
        </p:nvSpPr>
        <p:spPr/>
        <p:txBody>
          <a:bodyPr/>
          <a:lstStyle/>
          <a:p>
            <a:endParaRPr lang="id-ID"/>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t="19570"/>
          <a:stretch/>
        </p:blipFill>
        <p:spPr bwMode="auto">
          <a:xfrm>
            <a:off x="2063552" y="1556792"/>
            <a:ext cx="8136904" cy="4536504"/>
          </a:xfrm>
          <a:prstGeom prst="rect">
            <a:avLst/>
          </a:prstGeom>
          <a:noFill/>
          <a:ln>
            <a:noFill/>
          </a:ln>
          <a:extLst>
            <a:ext uri="{53640926-AAD7-44D8-BBD7-CCE9431645EC}">
              <a14:shadowObscured xmlns:a14="http://schemas.microsoft.com/office/drawing/2010/main"/>
            </a:ext>
          </a:extLst>
        </p:spPr>
      </p:pic>
      <p:sp>
        <p:nvSpPr>
          <p:cNvPr id="5" name="Down Arrow 4"/>
          <p:cNvSpPr/>
          <p:nvPr/>
        </p:nvSpPr>
        <p:spPr>
          <a:xfrm rot="1160397">
            <a:off x="9611269" y="1196752"/>
            <a:ext cx="432048" cy="8640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036240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hlinkClick r:id="rId3"/>
              </a:rPr>
              <a:t>http://ieeexplore.org</a:t>
            </a:r>
            <a:endParaRPr lang="id-ID"/>
          </a:p>
        </p:txBody>
      </p:sp>
      <p:sp>
        <p:nvSpPr>
          <p:cNvPr id="3" name="Content Placeholder 2"/>
          <p:cNvSpPr>
            <a:spLocks noGrp="1"/>
          </p:cNvSpPr>
          <p:nvPr>
            <p:ph idx="1"/>
          </p:nvPr>
        </p:nvSpPr>
        <p:spPr/>
        <p:txBody>
          <a:bodyPr/>
          <a:lstStyle/>
          <a:p>
            <a:endParaRPr lang="id-ID"/>
          </a:p>
        </p:txBody>
      </p:sp>
      <p:pic>
        <p:nvPicPr>
          <p:cNvPr id="4" name="Picture 3"/>
          <p:cNvPicPr/>
          <p:nvPr/>
        </p:nvPicPr>
        <p:blipFill rotWithShape="1">
          <a:blip r:embed="rId4" cstate="print">
            <a:extLst>
              <a:ext uri="{28A0092B-C50C-407E-A947-70E740481C1C}">
                <a14:useLocalDpi xmlns:a14="http://schemas.microsoft.com/office/drawing/2010/main" val="0"/>
              </a:ext>
            </a:extLst>
          </a:blip>
          <a:srcRect t="23905" b="3899"/>
          <a:stretch/>
        </p:blipFill>
        <p:spPr bwMode="auto">
          <a:xfrm>
            <a:off x="1991545" y="1628801"/>
            <a:ext cx="8352927" cy="4464495"/>
          </a:xfrm>
          <a:prstGeom prst="rect">
            <a:avLst/>
          </a:prstGeom>
          <a:noFill/>
          <a:ln>
            <a:noFill/>
          </a:ln>
          <a:extLst>
            <a:ext uri="{53640926-AAD7-44D8-BBD7-CCE9431645EC}">
              <a14:shadowObscured xmlns:a14="http://schemas.microsoft.com/office/drawing/2010/main"/>
            </a:ext>
          </a:extLst>
        </p:spPr>
      </p:pic>
      <p:sp>
        <p:nvSpPr>
          <p:cNvPr id="5" name="Left Arrow 4"/>
          <p:cNvSpPr/>
          <p:nvPr/>
        </p:nvSpPr>
        <p:spPr>
          <a:xfrm rot="19860095">
            <a:off x="6972074" y="1408849"/>
            <a:ext cx="1479612" cy="432048"/>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16134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Kebutuhan</a:t>
            </a:r>
            <a:r>
              <a:rPr lang="en-ID" dirty="0" smtClean="0"/>
              <a:t> </a:t>
            </a:r>
            <a:r>
              <a:rPr lang="en-ID" dirty="0" err="1" smtClean="0"/>
              <a:t>informasi</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D" dirty="0" smtClean="0"/>
              <a:t> </a:t>
            </a:r>
            <a:r>
              <a:rPr lang="en-ID" dirty="0" err="1" smtClean="0">
                <a:solidFill>
                  <a:schemeClr val="tx1"/>
                </a:solidFill>
              </a:rPr>
              <a:t>Setiap</a:t>
            </a:r>
            <a:r>
              <a:rPr lang="en-ID" dirty="0" smtClean="0">
                <a:solidFill>
                  <a:schemeClr val="tx1"/>
                </a:solidFill>
              </a:rPr>
              <a:t> orang </a:t>
            </a:r>
            <a:r>
              <a:rPr lang="en-ID" dirty="0" err="1" smtClean="0">
                <a:solidFill>
                  <a:schemeClr val="tx1"/>
                </a:solidFill>
              </a:rPr>
              <a:t>membutuhkan</a:t>
            </a:r>
            <a:r>
              <a:rPr lang="en-ID" dirty="0" smtClean="0">
                <a:solidFill>
                  <a:schemeClr val="tx1"/>
                </a:solidFill>
              </a:rPr>
              <a:t> </a:t>
            </a:r>
            <a:r>
              <a:rPr lang="en-ID" dirty="0" err="1" smtClean="0">
                <a:solidFill>
                  <a:schemeClr val="tx1"/>
                </a:solidFill>
              </a:rPr>
              <a:t>informasi</a:t>
            </a:r>
            <a:r>
              <a:rPr lang="en-ID" dirty="0" smtClean="0">
                <a:solidFill>
                  <a:schemeClr val="tx1"/>
                </a:solidFill>
              </a:rPr>
              <a:t> </a:t>
            </a:r>
            <a:r>
              <a:rPr lang="en-ID" dirty="0" err="1" smtClean="0">
                <a:solidFill>
                  <a:schemeClr val="tx1"/>
                </a:solidFill>
              </a:rPr>
              <a:t>sebagai</a:t>
            </a:r>
            <a:r>
              <a:rPr lang="en-ID" dirty="0" smtClean="0">
                <a:solidFill>
                  <a:schemeClr val="tx1"/>
                </a:solidFill>
              </a:rPr>
              <a:t> </a:t>
            </a:r>
            <a:r>
              <a:rPr lang="en-ID" dirty="0" err="1" smtClean="0">
                <a:solidFill>
                  <a:schemeClr val="tx1"/>
                </a:solidFill>
              </a:rPr>
              <a:t>bagian</a:t>
            </a:r>
            <a:r>
              <a:rPr lang="en-ID" dirty="0" smtClean="0">
                <a:solidFill>
                  <a:schemeClr val="tx1"/>
                </a:solidFill>
              </a:rPr>
              <a:t> </a:t>
            </a:r>
            <a:r>
              <a:rPr lang="en-ID" dirty="0" err="1" smtClean="0">
                <a:solidFill>
                  <a:schemeClr val="tx1"/>
                </a:solidFill>
              </a:rPr>
              <a:t>dari</a:t>
            </a:r>
            <a:r>
              <a:rPr lang="en-ID" dirty="0" smtClean="0">
                <a:solidFill>
                  <a:schemeClr val="tx1"/>
                </a:solidFill>
              </a:rPr>
              <a:t> </a:t>
            </a:r>
            <a:r>
              <a:rPr lang="en-ID" dirty="0" err="1" smtClean="0">
                <a:solidFill>
                  <a:schemeClr val="tx1"/>
                </a:solidFill>
              </a:rPr>
              <a:t>tuntutan</a:t>
            </a:r>
            <a:r>
              <a:rPr lang="en-ID" dirty="0" smtClean="0">
                <a:solidFill>
                  <a:schemeClr val="tx1"/>
                </a:solidFill>
              </a:rPr>
              <a:t> </a:t>
            </a:r>
            <a:r>
              <a:rPr lang="en-ID" dirty="0" err="1" smtClean="0">
                <a:solidFill>
                  <a:schemeClr val="tx1"/>
                </a:solidFill>
              </a:rPr>
              <a:t>kehidupannya</a:t>
            </a:r>
            <a:r>
              <a:rPr lang="en-ID" dirty="0" smtClean="0">
                <a:solidFill>
                  <a:schemeClr val="tx1"/>
                </a:solidFill>
              </a:rPr>
              <a:t>, </a:t>
            </a:r>
            <a:r>
              <a:rPr lang="en-ID" dirty="0" err="1" smtClean="0">
                <a:solidFill>
                  <a:schemeClr val="tx1"/>
                </a:solidFill>
              </a:rPr>
              <a:t>penunjang</a:t>
            </a:r>
            <a:r>
              <a:rPr lang="en-ID" dirty="0" smtClean="0">
                <a:solidFill>
                  <a:schemeClr val="tx1"/>
                </a:solidFill>
              </a:rPr>
              <a:t> </a:t>
            </a:r>
            <a:r>
              <a:rPr lang="en-ID" dirty="0" err="1" smtClean="0">
                <a:solidFill>
                  <a:schemeClr val="tx1"/>
                </a:solidFill>
              </a:rPr>
              <a:t>kegiatannya</a:t>
            </a:r>
            <a:r>
              <a:rPr lang="en-ID" dirty="0" smtClean="0">
                <a:solidFill>
                  <a:schemeClr val="tx1"/>
                </a:solidFill>
              </a:rPr>
              <a:t>, </a:t>
            </a:r>
            <a:r>
              <a:rPr lang="en-ID" dirty="0" err="1" smtClean="0">
                <a:solidFill>
                  <a:schemeClr val="tx1"/>
                </a:solidFill>
              </a:rPr>
              <a:t>dan</a:t>
            </a:r>
            <a:r>
              <a:rPr lang="en-ID" dirty="0" smtClean="0">
                <a:solidFill>
                  <a:schemeClr val="tx1"/>
                </a:solidFill>
              </a:rPr>
              <a:t> </a:t>
            </a:r>
            <a:r>
              <a:rPr lang="en-ID" dirty="0" err="1" smtClean="0">
                <a:solidFill>
                  <a:schemeClr val="tx1"/>
                </a:solidFill>
              </a:rPr>
              <a:t>pemenuhan</a:t>
            </a:r>
            <a:r>
              <a:rPr lang="en-ID" dirty="0" smtClean="0">
                <a:solidFill>
                  <a:schemeClr val="tx1"/>
                </a:solidFill>
              </a:rPr>
              <a:t> </a:t>
            </a:r>
            <a:r>
              <a:rPr lang="en-ID" dirty="0" err="1" smtClean="0">
                <a:solidFill>
                  <a:schemeClr val="tx1"/>
                </a:solidFill>
              </a:rPr>
              <a:t>kebutuhannya</a:t>
            </a:r>
            <a:r>
              <a:rPr lang="en-ID" dirty="0" smtClean="0">
                <a:solidFill>
                  <a:schemeClr val="tx1"/>
                </a:solidFill>
              </a:rPr>
              <a:t>. Rasa </a:t>
            </a:r>
            <a:r>
              <a:rPr lang="en-ID" dirty="0" err="1" smtClean="0">
                <a:solidFill>
                  <a:schemeClr val="tx1"/>
                </a:solidFill>
              </a:rPr>
              <a:t>ingin</a:t>
            </a:r>
            <a:r>
              <a:rPr lang="en-ID" dirty="0" smtClean="0">
                <a:solidFill>
                  <a:schemeClr val="tx1"/>
                </a:solidFill>
              </a:rPr>
              <a:t> </a:t>
            </a:r>
            <a:r>
              <a:rPr lang="en-ID" dirty="0" err="1" smtClean="0">
                <a:solidFill>
                  <a:schemeClr val="tx1"/>
                </a:solidFill>
              </a:rPr>
              <a:t>tahu</a:t>
            </a:r>
            <a:r>
              <a:rPr lang="en-ID" dirty="0" smtClean="0">
                <a:solidFill>
                  <a:schemeClr val="tx1"/>
                </a:solidFill>
              </a:rPr>
              <a:t> </a:t>
            </a:r>
            <a:r>
              <a:rPr lang="en-ID" dirty="0" err="1" smtClean="0">
                <a:solidFill>
                  <a:schemeClr val="tx1"/>
                </a:solidFill>
              </a:rPr>
              <a:t>seseorang</a:t>
            </a:r>
            <a:r>
              <a:rPr lang="en-ID" dirty="0" smtClean="0">
                <a:solidFill>
                  <a:schemeClr val="tx1"/>
                </a:solidFill>
              </a:rPr>
              <a:t> </a:t>
            </a:r>
            <a:r>
              <a:rPr lang="en-ID" dirty="0" err="1" smtClean="0">
                <a:solidFill>
                  <a:schemeClr val="tx1"/>
                </a:solidFill>
              </a:rPr>
              <a:t>timbul</a:t>
            </a:r>
            <a:r>
              <a:rPr lang="en-ID" dirty="0" smtClean="0">
                <a:solidFill>
                  <a:schemeClr val="tx1"/>
                </a:solidFill>
              </a:rPr>
              <a:t> </a:t>
            </a:r>
            <a:r>
              <a:rPr lang="en-ID" dirty="0" err="1" smtClean="0">
                <a:solidFill>
                  <a:schemeClr val="tx1"/>
                </a:solidFill>
              </a:rPr>
              <a:t>karena</a:t>
            </a:r>
            <a:r>
              <a:rPr lang="en-ID" dirty="0" smtClean="0">
                <a:solidFill>
                  <a:schemeClr val="tx1"/>
                </a:solidFill>
              </a:rPr>
              <a:t> </a:t>
            </a:r>
            <a:r>
              <a:rPr lang="en-ID" dirty="0" err="1" smtClean="0">
                <a:solidFill>
                  <a:schemeClr val="tx1"/>
                </a:solidFill>
              </a:rPr>
              <a:t>ingin</a:t>
            </a:r>
            <a:r>
              <a:rPr lang="en-ID" dirty="0" smtClean="0">
                <a:solidFill>
                  <a:schemeClr val="tx1"/>
                </a:solidFill>
              </a:rPr>
              <a:t> </a:t>
            </a:r>
            <a:r>
              <a:rPr lang="en-ID" dirty="0" err="1" smtClean="0">
                <a:solidFill>
                  <a:schemeClr val="tx1"/>
                </a:solidFill>
              </a:rPr>
              <a:t>selalu</a:t>
            </a:r>
            <a:r>
              <a:rPr lang="en-ID" dirty="0" smtClean="0">
                <a:solidFill>
                  <a:schemeClr val="tx1"/>
                </a:solidFill>
              </a:rPr>
              <a:t> </a:t>
            </a:r>
            <a:r>
              <a:rPr lang="en-ID" dirty="0" err="1" smtClean="0">
                <a:solidFill>
                  <a:schemeClr val="tx1"/>
                </a:solidFill>
              </a:rPr>
              <a:t>berusaha</a:t>
            </a:r>
            <a:r>
              <a:rPr lang="en-ID" dirty="0" smtClean="0">
                <a:solidFill>
                  <a:schemeClr val="tx1"/>
                </a:solidFill>
              </a:rPr>
              <a:t> </a:t>
            </a:r>
            <a:r>
              <a:rPr lang="en-ID" dirty="0" err="1" smtClean="0">
                <a:solidFill>
                  <a:schemeClr val="tx1"/>
                </a:solidFill>
              </a:rPr>
              <a:t>menambah</a:t>
            </a:r>
            <a:r>
              <a:rPr lang="en-ID" dirty="0" smtClean="0">
                <a:solidFill>
                  <a:schemeClr val="tx1"/>
                </a:solidFill>
              </a:rPr>
              <a:t> </a:t>
            </a:r>
            <a:r>
              <a:rPr lang="en-ID" dirty="0" err="1" smtClean="0">
                <a:solidFill>
                  <a:schemeClr val="tx1"/>
                </a:solidFill>
              </a:rPr>
              <a:t>pengetahuannya</a:t>
            </a:r>
            <a:r>
              <a:rPr lang="en-ID" dirty="0" smtClean="0">
                <a:solidFill>
                  <a:schemeClr val="tx1"/>
                </a:solidFill>
              </a:rPr>
              <a:t>. </a:t>
            </a:r>
          </a:p>
          <a:p>
            <a:pPr>
              <a:buFont typeface="Wingdings" panose="05000000000000000000" pitchFamily="2" charset="2"/>
              <a:buChar char="Ø"/>
            </a:pPr>
            <a:r>
              <a:rPr lang="en-ID" dirty="0" smtClean="0">
                <a:solidFill>
                  <a:schemeClr val="tx1"/>
                </a:solidFill>
              </a:rPr>
              <a:t> </a:t>
            </a:r>
            <a:r>
              <a:rPr lang="en-ID" dirty="0" err="1" smtClean="0">
                <a:solidFill>
                  <a:schemeClr val="tx1"/>
                </a:solidFill>
              </a:rPr>
              <a:t>Krech</a:t>
            </a:r>
            <a:r>
              <a:rPr lang="en-ID" dirty="0" smtClean="0">
                <a:solidFill>
                  <a:schemeClr val="tx1"/>
                </a:solidFill>
              </a:rPr>
              <a:t> </a:t>
            </a:r>
            <a:r>
              <a:rPr lang="en-ID" dirty="0" err="1" smtClean="0">
                <a:solidFill>
                  <a:schemeClr val="tx1"/>
                </a:solidFill>
              </a:rPr>
              <a:t>menjelaskan</a:t>
            </a:r>
            <a:r>
              <a:rPr lang="en-ID" dirty="0" smtClean="0">
                <a:solidFill>
                  <a:schemeClr val="tx1"/>
                </a:solidFill>
              </a:rPr>
              <a:t> </a:t>
            </a:r>
            <a:r>
              <a:rPr lang="en-ID" dirty="0" err="1" smtClean="0">
                <a:solidFill>
                  <a:schemeClr val="tx1"/>
                </a:solidFill>
              </a:rPr>
              <a:t>karena</a:t>
            </a:r>
            <a:r>
              <a:rPr lang="en-ID" dirty="0" smtClean="0">
                <a:solidFill>
                  <a:schemeClr val="tx1"/>
                </a:solidFill>
              </a:rPr>
              <a:t> </a:t>
            </a:r>
            <a:r>
              <a:rPr lang="en-ID" dirty="0" err="1" smtClean="0">
                <a:solidFill>
                  <a:schemeClr val="tx1"/>
                </a:solidFill>
              </a:rPr>
              <a:t>adanya</a:t>
            </a:r>
            <a:r>
              <a:rPr lang="en-ID" dirty="0" smtClean="0">
                <a:solidFill>
                  <a:schemeClr val="tx1"/>
                </a:solidFill>
              </a:rPr>
              <a:t> </a:t>
            </a:r>
            <a:r>
              <a:rPr lang="en-ID" dirty="0" err="1" smtClean="0">
                <a:solidFill>
                  <a:schemeClr val="tx1"/>
                </a:solidFill>
              </a:rPr>
              <a:t>kebutuhan</a:t>
            </a:r>
            <a:r>
              <a:rPr lang="en-ID" dirty="0" smtClean="0">
                <a:solidFill>
                  <a:schemeClr val="tx1"/>
                </a:solidFill>
              </a:rPr>
              <a:t> </a:t>
            </a:r>
            <a:r>
              <a:rPr lang="en-ID" dirty="0" err="1" smtClean="0">
                <a:solidFill>
                  <a:schemeClr val="tx1"/>
                </a:solidFill>
              </a:rPr>
              <a:t>untuk</a:t>
            </a:r>
            <a:r>
              <a:rPr lang="en-ID" dirty="0" smtClean="0">
                <a:solidFill>
                  <a:schemeClr val="tx1"/>
                </a:solidFill>
              </a:rPr>
              <a:t> </a:t>
            </a:r>
            <a:r>
              <a:rPr lang="en-ID" dirty="0" err="1" smtClean="0">
                <a:solidFill>
                  <a:schemeClr val="tx1"/>
                </a:solidFill>
              </a:rPr>
              <a:t>memecahkan</a:t>
            </a:r>
            <a:r>
              <a:rPr lang="en-ID" dirty="0" smtClean="0">
                <a:solidFill>
                  <a:schemeClr val="tx1"/>
                </a:solidFill>
              </a:rPr>
              <a:t> </a:t>
            </a:r>
            <a:r>
              <a:rPr lang="en-ID" dirty="0" err="1" smtClean="0">
                <a:solidFill>
                  <a:schemeClr val="tx1"/>
                </a:solidFill>
              </a:rPr>
              <a:t>masalah</a:t>
            </a:r>
            <a:r>
              <a:rPr lang="en-ID" dirty="0" smtClean="0">
                <a:solidFill>
                  <a:schemeClr val="tx1"/>
                </a:solidFill>
              </a:rPr>
              <a:t> </a:t>
            </a:r>
            <a:r>
              <a:rPr lang="en-ID" dirty="0" err="1" smtClean="0">
                <a:solidFill>
                  <a:schemeClr val="tx1"/>
                </a:solidFill>
              </a:rPr>
              <a:t>masalah</a:t>
            </a:r>
            <a:r>
              <a:rPr lang="en-ID" dirty="0" smtClean="0">
                <a:solidFill>
                  <a:schemeClr val="tx1"/>
                </a:solidFill>
              </a:rPr>
              <a:t> social, </a:t>
            </a:r>
            <a:r>
              <a:rPr lang="en-ID" dirty="0" err="1" smtClean="0">
                <a:solidFill>
                  <a:schemeClr val="tx1"/>
                </a:solidFill>
              </a:rPr>
              <a:t>seseorang</a:t>
            </a:r>
            <a:r>
              <a:rPr lang="en-ID" dirty="0" smtClean="0">
                <a:solidFill>
                  <a:schemeClr val="tx1"/>
                </a:solidFill>
              </a:rPr>
              <a:t> </a:t>
            </a:r>
            <a:r>
              <a:rPr lang="en-ID" dirty="0" err="1" smtClean="0">
                <a:solidFill>
                  <a:schemeClr val="tx1"/>
                </a:solidFill>
              </a:rPr>
              <a:t>termotivasi</a:t>
            </a:r>
            <a:r>
              <a:rPr lang="en-ID" dirty="0" smtClean="0">
                <a:solidFill>
                  <a:schemeClr val="tx1"/>
                </a:solidFill>
              </a:rPr>
              <a:t> </a:t>
            </a:r>
            <a:r>
              <a:rPr lang="en-ID" dirty="0" err="1" smtClean="0">
                <a:solidFill>
                  <a:schemeClr val="tx1"/>
                </a:solidFill>
              </a:rPr>
              <a:t>untuk</a:t>
            </a:r>
            <a:r>
              <a:rPr lang="en-ID" dirty="0" smtClean="0">
                <a:solidFill>
                  <a:schemeClr val="tx1"/>
                </a:solidFill>
              </a:rPr>
              <a:t> </a:t>
            </a:r>
            <a:r>
              <a:rPr lang="en-ID" dirty="0" err="1" smtClean="0">
                <a:solidFill>
                  <a:schemeClr val="tx1"/>
                </a:solidFill>
              </a:rPr>
              <a:t>mencari</a:t>
            </a:r>
            <a:r>
              <a:rPr lang="en-ID" dirty="0" smtClean="0">
                <a:solidFill>
                  <a:schemeClr val="tx1"/>
                </a:solidFill>
              </a:rPr>
              <a:t> </a:t>
            </a:r>
            <a:r>
              <a:rPr lang="en-ID" dirty="0" err="1" smtClean="0">
                <a:solidFill>
                  <a:schemeClr val="tx1"/>
                </a:solidFill>
              </a:rPr>
              <a:t>pengetahuan</a:t>
            </a:r>
            <a:r>
              <a:rPr lang="en-ID" dirty="0" smtClean="0">
                <a:solidFill>
                  <a:schemeClr val="tx1"/>
                </a:solidFill>
              </a:rPr>
              <a:t>, </a:t>
            </a:r>
            <a:r>
              <a:rPr lang="en-ID" dirty="0" err="1" smtClean="0">
                <a:solidFill>
                  <a:schemeClr val="tx1"/>
                </a:solidFill>
              </a:rPr>
              <a:t>bagaimana</a:t>
            </a:r>
            <a:r>
              <a:rPr lang="en-ID" dirty="0" smtClean="0">
                <a:solidFill>
                  <a:schemeClr val="tx1"/>
                </a:solidFill>
              </a:rPr>
              <a:t> </a:t>
            </a:r>
            <a:r>
              <a:rPr lang="en-ID" dirty="0" err="1" smtClean="0">
                <a:solidFill>
                  <a:schemeClr val="tx1"/>
                </a:solidFill>
              </a:rPr>
              <a:t>caranya</a:t>
            </a:r>
            <a:r>
              <a:rPr lang="en-ID" dirty="0" smtClean="0">
                <a:solidFill>
                  <a:schemeClr val="tx1"/>
                </a:solidFill>
              </a:rPr>
              <a:t> agar </a:t>
            </a:r>
            <a:r>
              <a:rPr lang="en-ID" dirty="0" err="1" smtClean="0">
                <a:solidFill>
                  <a:schemeClr val="tx1"/>
                </a:solidFill>
              </a:rPr>
              <a:t>dapat</a:t>
            </a:r>
            <a:r>
              <a:rPr lang="en-ID" dirty="0" smtClean="0">
                <a:solidFill>
                  <a:schemeClr val="tx1"/>
                </a:solidFill>
              </a:rPr>
              <a:t> </a:t>
            </a:r>
            <a:r>
              <a:rPr lang="en-ID" dirty="0" err="1" smtClean="0">
                <a:solidFill>
                  <a:schemeClr val="tx1"/>
                </a:solidFill>
              </a:rPr>
              <a:t>memecahkan</a:t>
            </a:r>
            <a:r>
              <a:rPr lang="en-ID" dirty="0" smtClean="0">
                <a:solidFill>
                  <a:schemeClr val="tx1"/>
                </a:solidFill>
              </a:rPr>
              <a:t> </a:t>
            </a:r>
            <a:r>
              <a:rPr lang="en-ID" dirty="0" err="1" smtClean="0">
                <a:solidFill>
                  <a:schemeClr val="tx1"/>
                </a:solidFill>
              </a:rPr>
              <a:t>masalah</a:t>
            </a:r>
            <a:r>
              <a:rPr lang="en-ID" dirty="0" smtClean="0">
                <a:solidFill>
                  <a:schemeClr val="tx1"/>
                </a:solidFill>
              </a:rPr>
              <a:t>.</a:t>
            </a:r>
          </a:p>
          <a:p>
            <a:pPr>
              <a:buFont typeface="Wingdings" panose="05000000000000000000" pitchFamily="2" charset="2"/>
              <a:buChar char="Ø"/>
            </a:pPr>
            <a:endParaRPr lang="en-ID" dirty="0" smtClean="0"/>
          </a:p>
          <a:p>
            <a:pPr marL="0" indent="0">
              <a:buNone/>
            </a:pPr>
            <a:endParaRPr lang="en-US" dirty="0"/>
          </a:p>
        </p:txBody>
      </p:sp>
    </p:spTree>
    <p:extLst>
      <p:ext uri="{BB962C8B-B14F-4D97-AF65-F5344CB8AC3E}">
        <p14:creationId xmlns:p14="http://schemas.microsoft.com/office/powerpoint/2010/main" val="437830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hlinkClick r:id="rId3"/>
              </a:rPr>
              <a:t>http://dl.acm.org</a:t>
            </a:r>
            <a:endParaRPr lang="id-ID"/>
          </a:p>
        </p:txBody>
      </p:sp>
      <p:sp>
        <p:nvSpPr>
          <p:cNvPr id="3" name="Content Placeholder 2"/>
          <p:cNvSpPr>
            <a:spLocks noGrp="1"/>
          </p:cNvSpPr>
          <p:nvPr>
            <p:ph idx="1"/>
          </p:nvPr>
        </p:nvSpPr>
        <p:spPr/>
        <p:txBody>
          <a:bodyPr/>
          <a:lstStyle/>
          <a:p>
            <a:endParaRPr lang="id-ID"/>
          </a:p>
        </p:txBody>
      </p:sp>
      <p:pic>
        <p:nvPicPr>
          <p:cNvPr id="4" name="Picture 3"/>
          <p:cNvPicPr/>
          <p:nvPr/>
        </p:nvPicPr>
        <p:blipFill rotWithShape="1">
          <a:blip r:embed="rId4" cstate="print">
            <a:extLst>
              <a:ext uri="{28A0092B-C50C-407E-A947-70E740481C1C}">
                <a14:useLocalDpi xmlns:a14="http://schemas.microsoft.com/office/drawing/2010/main" val="0"/>
              </a:ext>
            </a:extLst>
          </a:blip>
          <a:srcRect t="19036" r="2523"/>
          <a:stretch/>
        </p:blipFill>
        <p:spPr bwMode="auto">
          <a:xfrm>
            <a:off x="1991544" y="1628800"/>
            <a:ext cx="8208912" cy="4536504"/>
          </a:xfrm>
          <a:prstGeom prst="rect">
            <a:avLst/>
          </a:prstGeom>
          <a:noFill/>
          <a:ln>
            <a:noFill/>
          </a:ln>
          <a:extLst>
            <a:ext uri="{53640926-AAD7-44D8-BBD7-CCE9431645EC}">
              <a14:shadowObscured xmlns:a14="http://schemas.microsoft.com/office/drawing/2010/main"/>
            </a:ext>
          </a:extLst>
        </p:spPr>
      </p:pic>
      <p:sp>
        <p:nvSpPr>
          <p:cNvPr id="5" name="Left Arrow 4"/>
          <p:cNvSpPr/>
          <p:nvPr/>
        </p:nvSpPr>
        <p:spPr>
          <a:xfrm rot="20631570">
            <a:off x="6058501" y="1512413"/>
            <a:ext cx="1296144" cy="432048"/>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997908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hlinkClick r:id="rId3"/>
              </a:rPr>
              <a:t>http://www.sciencedirect.com</a:t>
            </a:r>
            <a:endParaRPr lang="id-ID"/>
          </a:p>
        </p:txBody>
      </p:sp>
      <p:sp>
        <p:nvSpPr>
          <p:cNvPr id="3" name="Content Placeholder 2"/>
          <p:cNvSpPr>
            <a:spLocks noGrp="1"/>
          </p:cNvSpPr>
          <p:nvPr>
            <p:ph idx="1"/>
          </p:nvPr>
        </p:nvSpPr>
        <p:spPr/>
        <p:txBody>
          <a:bodyPr/>
          <a:lstStyle/>
          <a:p>
            <a:endParaRPr lang="id-ID"/>
          </a:p>
        </p:txBody>
      </p:sp>
      <p:pic>
        <p:nvPicPr>
          <p:cNvPr id="4" name="Picture 3"/>
          <p:cNvPicPr/>
          <p:nvPr/>
        </p:nvPicPr>
        <p:blipFill rotWithShape="1">
          <a:blip r:embed="rId4" cstate="print">
            <a:extLst>
              <a:ext uri="{28A0092B-C50C-407E-A947-70E740481C1C}">
                <a14:useLocalDpi xmlns:a14="http://schemas.microsoft.com/office/drawing/2010/main" val="0"/>
              </a:ext>
            </a:extLst>
          </a:blip>
          <a:srcRect l="-1" t="17622" r="1874"/>
          <a:stretch/>
        </p:blipFill>
        <p:spPr bwMode="auto">
          <a:xfrm>
            <a:off x="2063552" y="1628800"/>
            <a:ext cx="8136904" cy="44644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9215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Latihan</a:t>
            </a:r>
            <a:endParaRPr lang="en-US" dirty="0"/>
          </a:p>
        </p:txBody>
      </p:sp>
      <p:sp>
        <p:nvSpPr>
          <p:cNvPr id="3" name="Content Placeholder 2"/>
          <p:cNvSpPr>
            <a:spLocks noGrp="1"/>
          </p:cNvSpPr>
          <p:nvPr>
            <p:ph idx="1"/>
          </p:nvPr>
        </p:nvSpPr>
        <p:spPr/>
        <p:txBody>
          <a:bodyPr>
            <a:normAutofit/>
          </a:bodyPr>
          <a:lstStyle/>
          <a:p>
            <a:r>
              <a:rPr lang="id-ID" dirty="0" smtClean="0"/>
              <a:t>Diskusikan </a:t>
            </a:r>
            <a:r>
              <a:rPr lang="en-ID" dirty="0" smtClean="0"/>
              <a:t>:</a:t>
            </a:r>
          </a:p>
          <a:p>
            <a:r>
              <a:rPr lang="id-ID" dirty="0" smtClean="0"/>
              <a:t>Carilah informasi sebagai berikut:</a:t>
            </a:r>
          </a:p>
          <a:p>
            <a:r>
              <a:rPr lang="id-ID" dirty="0" smtClean="0"/>
              <a:t>1. Sebutkan dan pilihlah travel untuk trayek </a:t>
            </a:r>
            <a:r>
              <a:rPr lang="en-ID" dirty="0" err="1" smtClean="0"/>
              <a:t>Cilimus</a:t>
            </a:r>
            <a:r>
              <a:rPr lang="en-ID" dirty="0" smtClean="0"/>
              <a:t> (</a:t>
            </a:r>
            <a:r>
              <a:rPr lang="en-ID" dirty="0" err="1" smtClean="0"/>
              <a:t>Kuningan</a:t>
            </a:r>
            <a:r>
              <a:rPr lang="en-ID" dirty="0" smtClean="0"/>
              <a:t>) </a:t>
            </a:r>
            <a:r>
              <a:rPr lang="id-ID" dirty="0" smtClean="0"/>
              <a:t>ke </a:t>
            </a:r>
            <a:r>
              <a:rPr lang="en-ID" dirty="0" err="1" smtClean="0"/>
              <a:t>Setiabudhi</a:t>
            </a:r>
            <a:r>
              <a:rPr lang="id-ID" dirty="0" smtClean="0"/>
              <a:t> (</a:t>
            </a:r>
            <a:r>
              <a:rPr lang="en-ID" dirty="0" smtClean="0"/>
              <a:t>Bandung</a:t>
            </a:r>
            <a:r>
              <a:rPr lang="id-ID" dirty="0" smtClean="0"/>
              <a:t>). Tulis detail proses, strategi dan </a:t>
            </a:r>
            <a:r>
              <a:rPr lang="id-ID" dirty="0" err="1" smtClean="0"/>
              <a:t>keyword</a:t>
            </a:r>
            <a:r>
              <a:rPr lang="id-ID" dirty="0" smtClean="0"/>
              <a:t> yang digunakan untuk mencari informasi ini?</a:t>
            </a:r>
          </a:p>
          <a:p>
            <a:r>
              <a:rPr lang="id-ID" dirty="0" smtClean="0"/>
              <a:t>2. Untuk </a:t>
            </a:r>
            <a:r>
              <a:rPr lang="id-ID" dirty="0" err="1" smtClean="0"/>
              <a:t>suatu</a:t>
            </a:r>
            <a:r>
              <a:rPr lang="id-ID" dirty="0" smtClean="0"/>
              <a:t> </a:t>
            </a:r>
            <a:r>
              <a:rPr lang="id-ID" dirty="0" err="1" smtClean="0"/>
              <a:t>issue</a:t>
            </a:r>
            <a:r>
              <a:rPr lang="id-ID" dirty="0" smtClean="0"/>
              <a:t> kesehatan (misalnya: apakah kopi itu baik/tidak untuk kesehatan), maka sumber informasi apa saja yang digunakan dan bagaimana kita menilai apakah informasi yang dihasilkan valid/tidak?</a:t>
            </a:r>
          </a:p>
          <a:p>
            <a:r>
              <a:rPr lang="id-ID" dirty="0" smtClean="0"/>
              <a:t>3. Bagaimana untuk mendapatkan informasi yang umum? Bagaimana mendapatkan informasi yang lebih spesifik? Beri penjelasan dan berilah contohnya?</a:t>
            </a:r>
            <a:endParaRPr lang="en-US" dirty="0"/>
          </a:p>
        </p:txBody>
      </p:sp>
    </p:spTree>
    <p:extLst>
      <p:ext uri="{BB962C8B-B14F-4D97-AF65-F5344CB8AC3E}">
        <p14:creationId xmlns:p14="http://schemas.microsoft.com/office/powerpoint/2010/main" val="1697847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Tugas</a:t>
            </a:r>
            <a:endParaRPr lang="en-US" dirty="0"/>
          </a:p>
        </p:txBody>
      </p:sp>
      <p:sp>
        <p:nvSpPr>
          <p:cNvPr id="3" name="Content Placeholder 2"/>
          <p:cNvSpPr>
            <a:spLocks noGrp="1"/>
          </p:cNvSpPr>
          <p:nvPr>
            <p:ph idx="1"/>
          </p:nvPr>
        </p:nvSpPr>
        <p:spPr/>
        <p:txBody>
          <a:bodyPr/>
          <a:lstStyle/>
          <a:p>
            <a:r>
              <a:rPr lang="en-ID" dirty="0" err="1" smtClean="0"/>
              <a:t>Buatlah</a:t>
            </a:r>
            <a:r>
              <a:rPr lang="en-ID" dirty="0" smtClean="0"/>
              <a:t> </a:t>
            </a:r>
            <a:r>
              <a:rPr lang="en-ID" dirty="0" err="1" smtClean="0"/>
              <a:t>deskripsi</a:t>
            </a:r>
            <a:r>
              <a:rPr lang="en-ID" dirty="0" smtClean="0"/>
              <a:t> </a:t>
            </a:r>
            <a:r>
              <a:rPr lang="en-ID" dirty="0" err="1" smtClean="0"/>
              <a:t>diri</a:t>
            </a:r>
            <a:r>
              <a:rPr lang="en-ID" dirty="0" smtClean="0"/>
              <a:t> (</a:t>
            </a:r>
            <a:r>
              <a:rPr lang="en-ID" dirty="0" err="1" smtClean="0"/>
              <a:t>singkat</a:t>
            </a:r>
            <a:r>
              <a:rPr lang="en-ID" dirty="0" smtClean="0"/>
              <a:t>, </a:t>
            </a:r>
            <a:r>
              <a:rPr lang="en-ID" dirty="0" err="1" smtClean="0"/>
              <a:t>jelas</a:t>
            </a:r>
            <a:r>
              <a:rPr lang="en-ID" dirty="0" smtClean="0"/>
              <a:t> </a:t>
            </a:r>
            <a:r>
              <a:rPr lang="en-ID" dirty="0" err="1" smtClean="0"/>
              <a:t>dan</a:t>
            </a:r>
            <a:r>
              <a:rPr lang="en-ID" dirty="0" smtClean="0"/>
              <a:t> </a:t>
            </a:r>
            <a:r>
              <a:rPr lang="en-ID" dirty="0" err="1" smtClean="0"/>
              <a:t>menarik</a:t>
            </a:r>
            <a:r>
              <a:rPr lang="en-ID" dirty="0" smtClean="0"/>
              <a:t>) </a:t>
            </a:r>
            <a:r>
              <a:rPr lang="en-ID" dirty="0" err="1" smtClean="0"/>
              <a:t>dalam</a:t>
            </a:r>
            <a:r>
              <a:rPr lang="en-ID" dirty="0" smtClean="0"/>
              <a:t> </a:t>
            </a:r>
            <a:r>
              <a:rPr lang="en-ID" dirty="0" err="1" smtClean="0"/>
              <a:t>penggunaan</a:t>
            </a:r>
            <a:r>
              <a:rPr lang="en-ID" dirty="0" smtClean="0"/>
              <a:t> media social.</a:t>
            </a:r>
          </a:p>
          <a:p>
            <a:r>
              <a:rPr lang="en-ID" dirty="0" smtClean="0"/>
              <a:t>1. </a:t>
            </a:r>
            <a:r>
              <a:rPr lang="en-ID" dirty="0" err="1" smtClean="0"/>
              <a:t>pendidikan</a:t>
            </a:r>
            <a:endParaRPr lang="en-ID" dirty="0"/>
          </a:p>
          <a:p>
            <a:r>
              <a:rPr lang="en-ID" dirty="0" smtClean="0"/>
              <a:t>2. professional</a:t>
            </a:r>
          </a:p>
          <a:p>
            <a:r>
              <a:rPr lang="en-ID" dirty="0" smtClean="0"/>
              <a:t>3. </a:t>
            </a:r>
            <a:r>
              <a:rPr lang="en-ID" dirty="0" err="1" smtClean="0"/>
              <a:t>kepribadian</a:t>
            </a:r>
            <a:endParaRPr lang="en-ID" dirty="0" smtClean="0"/>
          </a:p>
          <a:p>
            <a:r>
              <a:rPr lang="en-ID" dirty="0" smtClean="0"/>
              <a:t>4. </a:t>
            </a:r>
            <a:r>
              <a:rPr lang="en-ID" smtClean="0"/>
              <a:t>social </a:t>
            </a:r>
            <a:endParaRPr lang="en-ID" dirty="0" smtClean="0"/>
          </a:p>
        </p:txBody>
      </p:sp>
    </p:spTree>
    <p:extLst>
      <p:ext uri="{BB962C8B-B14F-4D97-AF65-F5344CB8AC3E}">
        <p14:creationId xmlns:p14="http://schemas.microsoft.com/office/powerpoint/2010/main" val="3450719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Referensi</a:t>
            </a:r>
            <a:endParaRPr lang="id-ID"/>
          </a:p>
        </p:txBody>
      </p:sp>
      <p:sp>
        <p:nvSpPr>
          <p:cNvPr id="3" name="Content Placeholder 2"/>
          <p:cNvSpPr>
            <a:spLocks noGrp="1"/>
          </p:cNvSpPr>
          <p:nvPr>
            <p:ph idx="1"/>
          </p:nvPr>
        </p:nvSpPr>
        <p:spPr/>
        <p:txBody>
          <a:bodyPr>
            <a:normAutofit/>
          </a:bodyPr>
          <a:lstStyle/>
          <a:p>
            <a:r>
              <a:rPr lang="id-ID" smtClean="0"/>
              <a:t>FatMax 2007, </a:t>
            </a:r>
            <a:r>
              <a:rPr lang="en-GB" i="1"/>
              <a:t>Value &amp; Importance of </a:t>
            </a:r>
            <a:r>
              <a:rPr lang="en-GB" i="1" smtClean="0"/>
              <a:t>Information</a:t>
            </a:r>
            <a:r>
              <a:rPr lang="id-ID" i="1" smtClean="0"/>
              <a:t> ppt.</a:t>
            </a:r>
          </a:p>
          <a:p>
            <a:r>
              <a:rPr lang="id-ID" smtClean="0"/>
              <a:t>Purdue University Writing Lab, </a:t>
            </a:r>
            <a:r>
              <a:rPr lang="id-ID" i="1" smtClean="0"/>
              <a:t>Research and The Internet ppt</a:t>
            </a:r>
          </a:p>
          <a:p>
            <a:r>
              <a:rPr lang="id-ID" i="1">
                <a:hlinkClick r:id="rId3"/>
              </a:rPr>
              <a:t>http://</a:t>
            </a:r>
            <a:r>
              <a:rPr lang="id-ID" i="1" smtClean="0">
                <a:hlinkClick r:id="rId3"/>
              </a:rPr>
              <a:t>www.greenlightdigital.com/assets/images/market-share-large.png</a:t>
            </a:r>
            <a:endParaRPr lang="id-ID" i="1" smtClean="0"/>
          </a:p>
          <a:p>
            <a:r>
              <a:rPr lang="en-US"/>
              <a:t>Mrs. </a:t>
            </a:r>
            <a:r>
              <a:rPr lang="en-US" smtClean="0"/>
              <a:t>Kotsch</a:t>
            </a:r>
            <a:r>
              <a:rPr lang="id-ID" smtClean="0"/>
              <a:t>, </a:t>
            </a:r>
            <a:r>
              <a:rPr lang="en-US" i="1"/>
              <a:t>Preparing To Search The </a:t>
            </a:r>
            <a:r>
              <a:rPr lang="en-US" i="1" smtClean="0"/>
              <a:t>Internet</a:t>
            </a:r>
            <a:r>
              <a:rPr lang="id-ID" i="1" smtClean="0"/>
              <a:t> ppt, </a:t>
            </a:r>
            <a:r>
              <a:rPr lang="en-US"/>
              <a:t>St. Elizabeth Ann Seton School </a:t>
            </a:r>
            <a:r>
              <a:rPr lang="en-US" smtClean="0"/>
              <a:t>c2004</a:t>
            </a:r>
            <a:endParaRPr lang="id-ID" smtClean="0"/>
          </a:p>
          <a:p>
            <a:pPr>
              <a:lnSpc>
                <a:spcPct val="90000"/>
              </a:lnSpc>
              <a:buClr>
                <a:schemeClr val="accent1"/>
              </a:buClr>
              <a:buFontTx/>
              <a:buChar char="•"/>
            </a:pPr>
            <a:r>
              <a:rPr lang="en-US"/>
              <a:t>Dodge, Bernie. </a:t>
            </a:r>
            <a:r>
              <a:rPr lang="en-US">
                <a:latin typeface="Times New Roman" charset="0"/>
              </a:rPr>
              <a:t>“</a:t>
            </a:r>
            <a:r>
              <a:rPr lang="en-US"/>
              <a:t>Seven Steps to Better Searching.</a:t>
            </a:r>
            <a:r>
              <a:rPr lang="en-US">
                <a:latin typeface="Times New Roman" charset="0"/>
              </a:rPr>
              <a:t>”</a:t>
            </a:r>
            <a:r>
              <a:rPr lang="en-US"/>
              <a:t> San Diego State  University College of Education. July 8, </a:t>
            </a:r>
            <a:r>
              <a:rPr lang="en-US" smtClean="0"/>
              <a:t>1999.</a:t>
            </a:r>
            <a:r>
              <a:rPr lang="en-US" smtClean="0">
                <a:hlinkClick r:id="rId4"/>
              </a:rPr>
              <a:t>http</a:t>
            </a:r>
            <a:r>
              <a:rPr lang="en-US">
                <a:hlinkClick r:id="rId4"/>
              </a:rPr>
              <a:t>://</a:t>
            </a:r>
            <a:r>
              <a:rPr lang="en-US" smtClean="0">
                <a:hlinkClick r:id="rId4"/>
              </a:rPr>
              <a:t>projects.edtech.sandi.net/staffdev/tpss99/searching/sevensteps.htm.</a:t>
            </a:r>
            <a:endParaRPr lang="id-ID" smtClean="0"/>
          </a:p>
          <a:p>
            <a:pPr>
              <a:lnSpc>
                <a:spcPct val="90000"/>
              </a:lnSpc>
              <a:buClr>
                <a:schemeClr val="accent1"/>
              </a:buClr>
              <a:buFontTx/>
              <a:buChar char="•"/>
            </a:pPr>
            <a:r>
              <a:rPr lang="id-ID" smtClean="0">
                <a:latin typeface="Myard pro"/>
              </a:rPr>
              <a:t>Marti </a:t>
            </a:r>
            <a:r>
              <a:rPr lang="id-ID">
                <a:latin typeface="Myard pro"/>
              </a:rPr>
              <a:t>A. </a:t>
            </a:r>
            <a:r>
              <a:rPr lang="id-ID" smtClean="0">
                <a:latin typeface="Myard pro"/>
              </a:rPr>
              <a:t>Hearst, </a:t>
            </a:r>
            <a:r>
              <a:rPr lang="id-ID" i="1">
                <a:latin typeface="Myard pro"/>
              </a:rPr>
              <a:t>Search User </a:t>
            </a:r>
            <a:r>
              <a:rPr lang="id-ID" i="1" smtClean="0">
                <a:latin typeface="Myard pro"/>
              </a:rPr>
              <a:t>Interface,</a:t>
            </a:r>
            <a:r>
              <a:rPr lang="id-ID" smtClean="0">
                <a:latin typeface="Myard pro"/>
              </a:rPr>
              <a:t> Cambridge</a:t>
            </a:r>
            <a:r>
              <a:rPr lang="id-ID">
                <a:latin typeface="Myard pro"/>
              </a:rPr>
              <a:t>, </a:t>
            </a:r>
            <a:r>
              <a:rPr lang="id-ID" smtClean="0">
                <a:latin typeface="Myard pro"/>
              </a:rPr>
              <a:t>2009</a:t>
            </a:r>
            <a:endParaRPr lang="en-US"/>
          </a:p>
          <a:p>
            <a:pPr marL="0" indent="0">
              <a:buNone/>
            </a:pPr>
            <a:endParaRPr lang="en-US" i="1"/>
          </a:p>
          <a:p>
            <a:pPr marL="0" indent="0">
              <a:buNone/>
            </a:pPr>
            <a:endParaRPr lang="id-ID" i="1" smtClean="0"/>
          </a:p>
          <a:p>
            <a:endParaRPr lang="id-ID" i="1"/>
          </a:p>
        </p:txBody>
      </p:sp>
    </p:spTree>
    <p:extLst>
      <p:ext uri="{BB962C8B-B14F-4D97-AF65-F5344CB8AC3E}">
        <p14:creationId xmlns:p14="http://schemas.microsoft.com/office/powerpoint/2010/main" val="199266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err="1" smtClean="0"/>
              <a:t>literasi</a:t>
            </a:r>
            <a:r>
              <a:rPr lang="en-US" dirty="0" smtClean="0"/>
              <a:t> </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Big 6</a:t>
            </a:r>
          </a:p>
          <a:p>
            <a:pPr marL="514350" indent="-514350">
              <a:buAutoNum type="arabicPeriod"/>
            </a:pPr>
            <a:r>
              <a:rPr lang="en-US" dirty="0" err="1" smtClean="0"/>
              <a:t>Khulthaus</a:t>
            </a:r>
            <a:endParaRPr lang="en-US" dirty="0" smtClean="0"/>
          </a:p>
          <a:p>
            <a:pPr marL="514350" indent="-514350">
              <a:buAutoNum type="arabicPeriod"/>
            </a:pPr>
            <a:r>
              <a:rPr lang="en-US" dirty="0" smtClean="0"/>
              <a:t>Flip It</a:t>
            </a:r>
          </a:p>
          <a:p>
            <a:pPr marL="514350" indent="-514350">
              <a:buAutoNum type="arabicPeriod"/>
            </a:pPr>
            <a:r>
              <a:rPr lang="en-US" dirty="0" smtClean="0"/>
              <a:t>Alberta Inquiry</a:t>
            </a:r>
            <a:endParaRPr lang="en-US" dirty="0"/>
          </a:p>
        </p:txBody>
      </p:sp>
    </p:spTree>
    <p:extLst>
      <p:ext uri="{BB962C8B-B14F-4D97-AF65-F5344CB8AC3E}">
        <p14:creationId xmlns:p14="http://schemas.microsoft.com/office/powerpoint/2010/main" val="12030823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6</a:t>
            </a:r>
            <a:endParaRPr lang="en-US" dirty="0"/>
          </a:p>
        </p:txBody>
      </p:sp>
      <p:sp>
        <p:nvSpPr>
          <p:cNvPr id="3" name="Content Placeholder 2"/>
          <p:cNvSpPr>
            <a:spLocks noGrp="1"/>
          </p:cNvSpPr>
          <p:nvPr>
            <p:ph idx="1"/>
          </p:nvPr>
        </p:nvSpPr>
        <p:spPr/>
        <p:txBody>
          <a:bodyPr>
            <a:normAutofit/>
          </a:bodyPr>
          <a:lstStyle/>
          <a:p>
            <a:r>
              <a:rPr lang="en-US" dirty="0" smtClean="0"/>
              <a:t>Model yang </a:t>
            </a:r>
            <a:r>
              <a:rPr lang="en-US" dirty="0" err="1" smtClean="0"/>
              <a:t>banyak</a:t>
            </a:r>
            <a:r>
              <a:rPr lang="en-US" dirty="0" smtClean="0"/>
              <a:t> </a:t>
            </a:r>
            <a:r>
              <a:rPr lang="en-US" dirty="0" err="1" smtClean="0"/>
              <a:t>digunakan</a:t>
            </a:r>
            <a:r>
              <a:rPr lang="en-US" dirty="0" smtClean="0"/>
              <a:t> </a:t>
            </a:r>
            <a:r>
              <a:rPr lang="en-US" dirty="0" err="1" smtClean="0"/>
              <a:t>di</a:t>
            </a:r>
            <a:r>
              <a:rPr lang="en-US" dirty="0" smtClean="0"/>
              <a:t> </a:t>
            </a:r>
            <a:r>
              <a:rPr lang="en-US" dirty="0" err="1" smtClean="0"/>
              <a:t>dunia</a:t>
            </a:r>
            <a:r>
              <a:rPr lang="en-US" dirty="0" smtClean="0"/>
              <a:t> </a:t>
            </a:r>
            <a:r>
              <a:rPr lang="en-US" dirty="0" err="1" smtClean="0"/>
              <a:t>pendidikan</a:t>
            </a:r>
            <a:r>
              <a:rPr lang="en-US" dirty="0" smtClean="0"/>
              <a:t>.</a:t>
            </a:r>
          </a:p>
          <a:p>
            <a:r>
              <a:rPr lang="en-US" dirty="0" err="1" smtClean="0"/>
              <a:t>Keunikan</a:t>
            </a:r>
            <a:r>
              <a:rPr lang="en-US" dirty="0" smtClean="0"/>
              <a:t> </a:t>
            </a:r>
            <a:r>
              <a:rPr lang="en-US" dirty="0" err="1" smtClean="0"/>
              <a:t>dari</a:t>
            </a:r>
            <a:r>
              <a:rPr lang="en-US" dirty="0" smtClean="0"/>
              <a:t> model the Big6 </a:t>
            </a:r>
            <a:r>
              <a:rPr lang="en-US" dirty="0" err="1" smtClean="0"/>
              <a:t>ini</a:t>
            </a:r>
            <a:r>
              <a:rPr lang="en-US" dirty="0" smtClean="0"/>
              <a:t> </a:t>
            </a:r>
            <a:r>
              <a:rPr lang="en-US" dirty="0" err="1" smtClean="0"/>
              <a:t>antara</a:t>
            </a:r>
            <a:r>
              <a:rPr lang="en-US" dirty="0" smtClean="0"/>
              <a:t> lain </a:t>
            </a:r>
            <a:r>
              <a:rPr lang="en-US" dirty="0" err="1" smtClean="0"/>
              <a:t>adalah</a:t>
            </a:r>
            <a:r>
              <a:rPr lang="en-US" dirty="0" smtClean="0"/>
              <a:t> </a:t>
            </a:r>
            <a:r>
              <a:rPr lang="en-US" dirty="0" err="1" smtClean="0"/>
              <a:t>karena</a:t>
            </a:r>
            <a:r>
              <a:rPr lang="en-US" dirty="0" smtClean="0"/>
              <a:t> model </a:t>
            </a:r>
            <a:r>
              <a:rPr lang="en-US" dirty="0" err="1" smtClean="0"/>
              <a:t>ini</a:t>
            </a:r>
            <a:r>
              <a:rPr lang="en-US" dirty="0" smtClean="0"/>
              <a:t> </a:t>
            </a:r>
            <a:r>
              <a:rPr lang="en-US" dirty="0" err="1" smtClean="0"/>
              <a:t>di</a:t>
            </a:r>
            <a:r>
              <a:rPr lang="en-US" dirty="0" smtClean="0"/>
              <a:t> </a:t>
            </a:r>
            <a:r>
              <a:rPr lang="en-US" dirty="0" err="1" smtClean="0"/>
              <a:t>klaim</a:t>
            </a:r>
            <a:r>
              <a:rPr lang="en-US" dirty="0" smtClean="0"/>
              <a:t> </a:t>
            </a:r>
            <a:r>
              <a:rPr lang="en-US" dirty="0" err="1" smtClean="0"/>
              <a:t>oleh</a:t>
            </a:r>
            <a:r>
              <a:rPr lang="en-US" dirty="0" smtClean="0"/>
              <a:t> </a:t>
            </a:r>
            <a:r>
              <a:rPr lang="en-US" dirty="0" err="1" smtClean="0"/>
              <a:t>pembuatnya</a:t>
            </a:r>
            <a:r>
              <a:rPr lang="en-US" dirty="0" smtClean="0"/>
              <a:t> </a:t>
            </a:r>
            <a:r>
              <a:rPr lang="en-US" dirty="0" err="1" smtClean="0"/>
              <a:t>sebagai</a:t>
            </a:r>
            <a:r>
              <a:rPr lang="en-US" dirty="0" smtClean="0"/>
              <a:t> </a:t>
            </a:r>
            <a:r>
              <a:rPr lang="en-US" dirty="0" err="1" smtClean="0"/>
              <a:t>sebuah</a:t>
            </a:r>
            <a:r>
              <a:rPr lang="en-US" dirty="0" smtClean="0"/>
              <a:t> model “problem solving” </a:t>
            </a:r>
            <a:r>
              <a:rPr lang="en-US" dirty="0" err="1" smtClean="0"/>
              <a:t>dalam</a:t>
            </a:r>
            <a:r>
              <a:rPr lang="en-US" dirty="0" smtClean="0"/>
              <a:t> </a:t>
            </a:r>
            <a:r>
              <a:rPr lang="en-US" dirty="0" err="1" smtClean="0"/>
              <a:t>menyelesaikan</a:t>
            </a:r>
            <a:r>
              <a:rPr lang="en-US" dirty="0" smtClean="0"/>
              <a:t> </a:t>
            </a:r>
            <a:r>
              <a:rPr lang="en-US" dirty="0" err="1" smtClean="0"/>
              <a:t>masalah</a:t>
            </a:r>
            <a:r>
              <a:rPr lang="en-US" dirty="0" smtClean="0"/>
              <a:t> </a:t>
            </a:r>
            <a:r>
              <a:rPr lang="en-US" dirty="0" err="1" smtClean="0"/>
              <a:t>informasi</a:t>
            </a:r>
            <a:r>
              <a:rPr lang="en-US" dirty="0" smtClean="0"/>
              <a:t>. </a:t>
            </a:r>
          </a:p>
          <a:p>
            <a:r>
              <a:rPr lang="en-US" dirty="0" err="1" smtClean="0"/>
              <a:t>Misalnya</a:t>
            </a:r>
            <a:r>
              <a:rPr lang="en-US" dirty="0" smtClean="0"/>
              <a:t> : </a:t>
            </a:r>
            <a:r>
              <a:rPr lang="en-US" dirty="0" err="1" smtClean="0"/>
              <a:t>memutuskan</a:t>
            </a:r>
            <a:r>
              <a:rPr lang="en-US" dirty="0" smtClean="0"/>
              <a:t> </a:t>
            </a:r>
            <a:r>
              <a:rPr lang="en-US" dirty="0" err="1" smtClean="0"/>
              <a:t>apakah</a:t>
            </a:r>
            <a:r>
              <a:rPr lang="en-US" dirty="0" smtClean="0"/>
              <a:t> </a:t>
            </a:r>
            <a:r>
              <a:rPr lang="en-US" dirty="0" err="1" smtClean="0"/>
              <a:t>saya</a:t>
            </a:r>
            <a:r>
              <a:rPr lang="en-US" dirty="0" smtClean="0"/>
              <a:t> </a:t>
            </a:r>
            <a:r>
              <a:rPr lang="en-US" dirty="0" err="1" smtClean="0"/>
              <a:t>harus</a:t>
            </a:r>
            <a:r>
              <a:rPr lang="en-US" dirty="0" smtClean="0"/>
              <a:t> </a:t>
            </a:r>
            <a:r>
              <a:rPr lang="en-US" dirty="0" err="1" smtClean="0"/>
              <a:t>membeli</a:t>
            </a:r>
            <a:r>
              <a:rPr lang="en-US" dirty="0" smtClean="0"/>
              <a:t> </a:t>
            </a:r>
            <a:r>
              <a:rPr lang="en-US" dirty="0" err="1" smtClean="0"/>
              <a:t>buku</a:t>
            </a:r>
            <a:r>
              <a:rPr lang="en-US" dirty="0" smtClean="0"/>
              <a:t> A </a:t>
            </a:r>
            <a:r>
              <a:rPr lang="en-US" dirty="0" err="1" smtClean="0"/>
              <a:t>atau</a:t>
            </a:r>
            <a:r>
              <a:rPr lang="en-US" dirty="0" smtClean="0"/>
              <a:t> B? </a:t>
            </a:r>
            <a:r>
              <a:rPr lang="en-US" dirty="0" err="1" smtClean="0"/>
              <a:t>Apakah</a:t>
            </a:r>
            <a:r>
              <a:rPr lang="en-US" dirty="0" smtClean="0"/>
              <a:t> </a:t>
            </a:r>
            <a:r>
              <a:rPr lang="en-US" dirty="0" err="1" smtClean="0"/>
              <a:t>saya</a:t>
            </a:r>
            <a:r>
              <a:rPr lang="en-US" dirty="0" smtClean="0"/>
              <a:t> </a:t>
            </a:r>
            <a:r>
              <a:rPr lang="en-US" dirty="0" err="1" smtClean="0"/>
              <a:t>harus</a:t>
            </a:r>
            <a:r>
              <a:rPr lang="en-US" dirty="0" smtClean="0"/>
              <a:t> </a:t>
            </a:r>
            <a:r>
              <a:rPr lang="en-US" dirty="0" err="1" smtClean="0"/>
              <a:t>bekerja</a:t>
            </a:r>
            <a:r>
              <a:rPr lang="en-US" dirty="0" smtClean="0"/>
              <a:t> </a:t>
            </a:r>
            <a:r>
              <a:rPr lang="en-US" dirty="0" err="1" smtClean="0"/>
              <a:t>sambil</a:t>
            </a:r>
            <a:r>
              <a:rPr lang="en-US" dirty="0" smtClean="0"/>
              <a:t> </a:t>
            </a:r>
            <a:r>
              <a:rPr lang="en-US" dirty="0" err="1" smtClean="0"/>
              <a:t>sekolah</a:t>
            </a:r>
            <a:r>
              <a:rPr lang="en-US" dirty="0" smtClean="0"/>
              <a:t>? </a:t>
            </a:r>
            <a:r>
              <a:rPr lang="en-US" dirty="0" err="1" smtClean="0"/>
              <a:t>Apa</a:t>
            </a:r>
            <a:r>
              <a:rPr lang="en-US" dirty="0" smtClean="0"/>
              <a:t> yang </a:t>
            </a:r>
            <a:r>
              <a:rPr lang="en-US" dirty="0" err="1" smtClean="0"/>
              <a:t>akan</a:t>
            </a:r>
            <a:r>
              <a:rPr lang="en-US" dirty="0" smtClean="0"/>
              <a:t> </a:t>
            </a:r>
            <a:r>
              <a:rPr lang="en-US" dirty="0" err="1" smtClean="0"/>
              <a:t>saya</a:t>
            </a:r>
            <a:r>
              <a:rPr lang="en-US" dirty="0" smtClean="0"/>
              <a:t> </a:t>
            </a:r>
            <a:r>
              <a:rPr lang="en-US" dirty="0" err="1" smtClean="0"/>
              <a:t>bawa</a:t>
            </a:r>
            <a:r>
              <a:rPr lang="en-US" dirty="0" smtClean="0"/>
              <a:t> </a:t>
            </a:r>
            <a:r>
              <a:rPr lang="en-US" dirty="0" err="1" smtClean="0"/>
              <a:t>sebagai</a:t>
            </a:r>
            <a:r>
              <a:rPr lang="en-US" dirty="0" smtClean="0"/>
              <a:t> </a:t>
            </a:r>
            <a:r>
              <a:rPr lang="en-US" dirty="0" err="1" smtClean="0"/>
              <a:t>hadiah</a:t>
            </a:r>
            <a:r>
              <a:rPr lang="en-US" dirty="0" smtClean="0"/>
              <a:t> </a:t>
            </a:r>
            <a:r>
              <a:rPr lang="en-US" dirty="0" err="1" smtClean="0"/>
              <a:t>ulang</a:t>
            </a:r>
            <a:r>
              <a:rPr lang="en-US" dirty="0" smtClean="0"/>
              <a:t> </a:t>
            </a:r>
            <a:r>
              <a:rPr lang="en-US" dirty="0" err="1" smtClean="0"/>
              <a:t>tahun</a:t>
            </a:r>
            <a:r>
              <a:rPr lang="en-US" dirty="0" smtClean="0"/>
              <a:t> </a:t>
            </a:r>
            <a:r>
              <a:rPr lang="en-US" dirty="0" err="1" smtClean="0"/>
              <a:t>temanku</a:t>
            </a:r>
            <a:r>
              <a:rPr lang="en-US" dirty="0" smtClean="0"/>
              <a:t> </a:t>
            </a:r>
            <a:r>
              <a:rPr lang="en-US" dirty="0" err="1" smtClean="0"/>
              <a:t>Robi</a:t>
            </a:r>
            <a:r>
              <a:rPr lang="en-US" dirty="0" smtClean="0"/>
              <a:t>? </a:t>
            </a:r>
            <a:r>
              <a:rPr lang="en-US" dirty="0" err="1" smtClean="0"/>
              <a:t>Apakah</a:t>
            </a:r>
            <a:r>
              <a:rPr lang="en-US" dirty="0" smtClean="0"/>
              <a:t> </a:t>
            </a:r>
            <a:r>
              <a:rPr lang="en-US" dirty="0" err="1" smtClean="0"/>
              <a:t>topik</a:t>
            </a:r>
            <a:r>
              <a:rPr lang="en-US" dirty="0" smtClean="0"/>
              <a:t> </a:t>
            </a:r>
            <a:r>
              <a:rPr lang="en-US" dirty="0" err="1" smtClean="0"/>
              <a:t>esai</a:t>
            </a:r>
            <a:r>
              <a:rPr lang="en-US" dirty="0" smtClean="0"/>
              <a:t> yang </a:t>
            </a:r>
            <a:r>
              <a:rPr lang="en-US" dirty="0" err="1" smtClean="0"/>
              <a:t>akan</a:t>
            </a:r>
            <a:r>
              <a:rPr lang="en-US" dirty="0" smtClean="0"/>
              <a:t> </a:t>
            </a:r>
            <a:r>
              <a:rPr lang="en-US" dirty="0" err="1" smtClean="0"/>
              <a:t>aku</a:t>
            </a:r>
            <a:r>
              <a:rPr lang="en-US" dirty="0" smtClean="0"/>
              <a:t> </a:t>
            </a:r>
            <a:r>
              <a:rPr lang="en-US" dirty="0" err="1" smtClean="0"/>
              <a:t>pilih</a:t>
            </a:r>
            <a:r>
              <a:rPr lang="en-US" dirty="0" smtClean="0"/>
              <a:t>? </a:t>
            </a:r>
            <a:r>
              <a:rPr lang="en-US" dirty="0" err="1" smtClean="0"/>
              <a:t>dan</a:t>
            </a:r>
            <a:r>
              <a:rPr lang="en-US" dirty="0" smtClean="0"/>
              <a:t> </a:t>
            </a:r>
            <a:r>
              <a:rPr lang="en-US" dirty="0" err="1" smtClean="0"/>
              <a:t>sebagainya</a:t>
            </a:r>
            <a:r>
              <a:rPr lang="en-US" dirty="0" smtClean="0"/>
              <a:t>.</a:t>
            </a:r>
            <a:endParaRPr lang="en-US" dirty="0"/>
          </a:p>
        </p:txBody>
      </p:sp>
    </p:spTree>
    <p:extLst>
      <p:ext uri="{BB962C8B-B14F-4D97-AF65-F5344CB8AC3E}">
        <p14:creationId xmlns:p14="http://schemas.microsoft.com/office/powerpoint/2010/main" val="1436460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Langkah-langkah</a:t>
            </a:r>
            <a:r>
              <a:rPr lang="en-US" dirty="0" smtClean="0"/>
              <a:t> big 6</a:t>
            </a:r>
            <a:endParaRPr lang="en-US" dirty="0"/>
          </a:p>
        </p:txBody>
      </p:sp>
      <p:sp>
        <p:nvSpPr>
          <p:cNvPr id="3" name="Content Placeholder 2"/>
          <p:cNvSpPr>
            <a:spLocks noGrp="1"/>
          </p:cNvSpPr>
          <p:nvPr>
            <p:ph idx="1"/>
          </p:nvPr>
        </p:nvSpPr>
        <p:spPr/>
        <p:txBody>
          <a:bodyPr>
            <a:normAutofit/>
          </a:bodyPr>
          <a:lstStyle/>
          <a:p>
            <a:r>
              <a:rPr lang="en-US" b="1" dirty="0" smtClean="0"/>
              <a:t>Step 1 : </a:t>
            </a:r>
            <a:r>
              <a:rPr lang="en-US" dirty="0" smtClean="0"/>
              <a:t>Task Definition/</a:t>
            </a:r>
            <a:r>
              <a:rPr lang="en-US" dirty="0" err="1" smtClean="0"/>
              <a:t>Mendefinisikan</a:t>
            </a:r>
            <a:r>
              <a:rPr lang="en-US" dirty="0" smtClean="0"/>
              <a:t> </a:t>
            </a:r>
            <a:r>
              <a:rPr lang="en-US" dirty="0" err="1" smtClean="0"/>
              <a:t>masalah</a:t>
            </a:r>
            <a:r>
              <a:rPr lang="en-US" dirty="0" smtClean="0"/>
              <a:t>.</a:t>
            </a:r>
          </a:p>
          <a:p>
            <a:r>
              <a:rPr lang="en-US" dirty="0" err="1" smtClean="0"/>
              <a:t>Dalam</a:t>
            </a:r>
            <a:r>
              <a:rPr lang="en-US" dirty="0" smtClean="0"/>
              <a:t> </a:t>
            </a:r>
            <a:r>
              <a:rPr lang="en-US" dirty="0" err="1" smtClean="0"/>
              <a:t>tahap</a:t>
            </a:r>
            <a:r>
              <a:rPr lang="en-US" dirty="0" smtClean="0"/>
              <a:t> </a:t>
            </a:r>
            <a:r>
              <a:rPr lang="en-US" dirty="0" err="1" smtClean="0"/>
              <a:t>ini</a:t>
            </a:r>
            <a:r>
              <a:rPr lang="en-US" dirty="0" smtClean="0"/>
              <a:t>, </a:t>
            </a:r>
            <a:r>
              <a:rPr lang="en-US" dirty="0" err="1" smtClean="0"/>
              <a:t>kita</a:t>
            </a:r>
            <a:r>
              <a:rPr lang="en-US" dirty="0" smtClean="0"/>
              <a:t> </a:t>
            </a:r>
            <a:r>
              <a:rPr lang="en-US" dirty="0" err="1" smtClean="0"/>
              <a:t>diajak</a:t>
            </a:r>
            <a:r>
              <a:rPr lang="en-US" dirty="0" smtClean="0"/>
              <a:t> </a:t>
            </a:r>
            <a:r>
              <a:rPr lang="en-US" dirty="0" err="1" smtClean="0"/>
              <a:t>untuk</a:t>
            </a:r>
            <a:r>
              <a:rPr lang="en-US" dirty="0" smtClean="0"/>
              <a:t> </a:t>
            </a:r>
            <a:r>
              <a:rPr lang="en-US" dirty="0" err="1" smtClean="0"/>
              <a:t>memulai</a:t>
            </a:r>
            <a:r>
              <a:rPr lang="en-US" dirty="0" smtClean="0"/>
              <a:t> </a:t>
            </a:r>
            <a:r>
              <a:rPr lang="en-US" dirty="0" err="1" smtClean="0"/>
              <a:t>perjalanan</a:t>
            </a:r>
            <a:r>
              <a:rPr lang="en-US" dirty="0" smtClean="0"/>
              <a:t> </a:t>
            </a:r>
            <a:r>
              <a:rPr lang="en-US" dirty="0" err="1" smtClean="0"/>
              <a:t>untuk</a:t>
            </a:r>
            <a:r>
              <a:rPr lang="en-US" dirty="0" smtClean="0"/>
              <a:t> </a:t>
            </a:r>
            <a:r>
              <a:rPr lang="en-US" dirty="0" err="1" smtClean="0"/>
              <a:t>memecahkan</a:t>
            </a:r>
            <a:r>
              <a:rPr lang="en-US" dirty="0" smtClean="0"/>
              <a:t> </a:t>
            </a:r>
            <a:r>
              <a:rPr lang="en-US" dirty="0" err="1" smtClean="0"/>
              <a:t>masalah</a:t>
            </a:r>
            <a:r>
              <a:rPr lang="en-US" dirty="0" smtClean="0"/>
              <a:t> </a:t>
            </a:r>
            <a:r>
              <a:rPr lang="en-US" dirty="0" err="1" smtClean="0"/>
              <a:t>kita</a:t>
            </a:r>
            <a:r>
              <a:rPr lang="en-US" dirty="0" smtClean="0"/>
              <a:t> </a:t>
            </a:r>
            <a:r>
              <a:rPr lang="en-US" dirty="0" err="1" smtClean="0"/>
              <a:t>dengan</a:t>
            </a:r>
            <a:r>
              <a:rPr lang="en-US" dirty="0" smtClean="0"/>
              <a:t> </a:t>
            </a:r>
            <a:r>
              <a:rPr lang="en-US" dirty="0" err="1" smtClean="0"/>
              <a:t>mendefinisikan</a:t>
            </a:r>
            <a:r>
              <a:rPr lang="en-US" dirty="0" smtClean="0"/>
              <a:t> </a:t>
            </a:r>
            <a:r>
              <a:rPr lang="en-US" dirty="0" err="1" smtClean="0"/>
              <a:t>masalah</a:t>
            </a:r>
            <a:r>
              <a:rPr lang="en-US" dirty="0" smtClean="0"/>
              <a:t> </a:t>
            </a:r>
            <a:r>
              <a:rPr lang="en-US" dirty="0" err="1" smtClean="0"/>
              <a:t>secara</a:t>
            </a:r>
            <a:r>
              <a:rPr lang="en-US" dirty="0" smtClean="0"/>
              <a:t> </a:t>
            </a:r>
            <a:r>
              <a:rPr lang="en-US" dirty="0" err="1" smtClean="0"/>
              <a:t>menyeluruh</a:t>
            </a:r>
            <a:r>
              <a:rPr lang="en-US" dirty="0" smtClean="0"/>
              <a:t>. Step </a:t>
            </a:r>
            <a:r>
              <a:rPr lang="en-US" dirty="0" err="1" smtClean="0"/>
              <a:t>pertama</a:t>
            </a:r>
            <a:r>
              <a:rPr lang="en-US" dirty="0" smtClean="0"/>
              <a:t> </a:t>
            </a:r>
            <a:r>
              <a:rPr lang="en-US" dirty="0" err="1" smtClean="0"/>
              <a:t>ini</a:t>
            </a:r>
            <a:r>
              <a:rPr lang="en-US" dirty="0" smtClean="0"/>
              <a:t> </a:t>
            </a:r>
            <a:r>
              <a:rPr lang="en-US" dirty="0" err="1" smtClean="0"/>
              <a:t>terdiri</a:t>
            </a:r>
            <a:r>
              <a:rPr lang="en-US" dirty="0" smtClean="0"/>
              <a:t> </a:t>
            </a:r>
            <a:r>
              <a:rPr lang="en-US" dirty="0" err="1" smtClean="0"/>
              <a:t>dari</a:t>
            </a:r>
            <a:r>
              <a:rPr lang="en-US" dirty="0" smtClean="0"/>
              <a:t> 2 </a:t>
            </a:r>
            <a:r>
              <a:rPr lang="en-US" dirty="0" err="1" smtClean="0"/>
              <a:t>subdivisi</a:t>
            </a:r>
            <a:r>
              <a:rPr lang="en-US" dirty="0" smtClean="0"/>
              <a:t> </a:t>
            </a:r>
            <a:r>
              <a:rPr lang="en-US" dirty="0" err="1" smtClean="0"/>
              <a:t>sbb</a:t>
            </a:r>
            <a:r>
              <a:rPr lang="en-US" dirty="0" smtClean="0"/>
              <a:t>:</a:t>
            </a:r>
          </a:p>
          <a:p>
            <a:r>
              <a:rPr lang="en-US" dirty="0" err="1" smtClean="0"/>
              <a:t>Definisikan</a:t>
            </a:r>
            <a:r>
              <a:rPr lang="en-US" dirty="0" smtClean="0"/>
              <a:t> </a:t>
            </a:r>
            <a:r>
              <a:rPr lang="en-US" dirty="0" err="1" smtClean="0"/>
              <a:t>permasalahannya</a:t>
            </a:r>
            <a:r>
              <a:rPr lang="en-US" dirty="0" smtClean="0"/>
              <a:t>. </a:t>
            </a:r>
            <a:r>
              <a:rPr lang="en-US" dirty="0" err="1" smtClean="0"/>
              <a:t>Dalam</a:t>
            </a:r>
            <a:r>
              <a:rPr lang="en-US" dirty="0" smtClean="0"/>
              <a:t> </a:t>
            </a:r>
            <a:r>
              <a:rPr lang="en-US" dirty="0" err="1" smtClean="0"/>
              <a:t>penulisan</a:t>
            </a:r>
            <a:r>
              <a:rPr lang="en-US" dirty="0" smtClean="0"/>
              <a:t>, </a:t>
            </a:r>
            <a:r>
              <a:rPr lang="en-US" dirty="0" err="1" smtClean="0"/>
              <a:t>maka</a:t>
            </a:r>
            <a:r>
              <a:rPr lang="en-US" dirty="0" smtClean="0"/>
              <a:t> </a:t>
            </a:r>
            <a:r>
              <a:rPr lang="en-US" dirty="0" err="1" smtClean="0"/>
              <a:t>tahap</a:t>
            </a:r>
            <a:r>
              <a:rPr lang="en-US" dirty="0" smtClean="0"/>
              <a:t> </a:t>
            </a:r>
            <a:r>
              <a:rPr lang="en-US" dirty="0" err="1" smtClean="0"/>
              <a:t>ini</a:t>
            </a:r>
            <a:r>
              <a:rPr lang="en-US" dirty="0" smtClean="0"/>
              <a:t> </a:t>
            </a:r>
            <a:r>
              <a:rPr lang="en-US" dirty="0" err="1" smtClean="0"/>
              <a:t>adalah</a:t>
            </a:r>
            <a:r>
              <a:rPr lang="en-US" dirty="0" smtClean="0"/>
              <a:t> </a:t>
            </a:r>
            <a:r>
              <a:rPr lang="en-US" dirty="0" err="1" smtClean="0"/>
              <a:t>penentuan</a:t>
            </a:r>
            <a:r>
              <a:rPr lang="en-US" dirty="0" smtClean="0"/>
              <a:t> </a:t>
            </a:r>
            <a:r>
              <a:rPr lang="en-US" dirty="0" err="1" smtClean="0"/>
              <a:t>topik</a:t>
            </a:r>
            <a:r>
              <a:rPr lang="en-US" dirty="0" smtClean="0"/>
              <a:t> </a:t>
            </a:r>
            <a:r>
              <a:rPr lang="en-US" dirty="0" err="1" smtClean="0"/>
              <a:t>dan</a:t>
            </a:r>
            <a:r>
              <a:rPr lang="en-US" dirty="0" smtClean="0"/>
              <a:t> </a:t>
            </a:r>
            <a:r>
              <a:rPr lang="en-US" dirty="0" err="1" smtClean="0"/>
              <a:t>menjelaskan</a:t>
            </a:r>
            <a:r>
              <a:rPr lang="en-US" dirty="0" smtClean="0"/>
              <a:t> </a:t>
            </a:r>
            <a:r>
              <a:rPr lang="en-US" dirty="0" err="1" smtClean="0"/>
              <a:t>pertanyaan</a:t>
            </a:r>
            <a:r>
              <a:rPr lang="en-US" dirty="0" smtClean="0"/>
              <a:t> </a:t>
            </a:r>
            <a:r>
              <a:rPr lang="en-US" dirty="0" err="1" smtClean="0"/>
              <a:t>riset</a:t>
            </a:r>
            <a:r>
              <a:rPr lang="en-US" dirty="0" smtClean="0"/>
              <a:t> (Research Question). Cara yang </a:t>
            </a:r>
            <a:r>
              <a:rPr lang="en-US" dirty="0" err="1" smtClean="0"/>
              <a:t>digunakan</a:t>
            </a:r>
            <a:r>
              <a:rPr lang="en-US" dirty="0" smtClean="0"/>
              <a:t> </a:t>
            </a:r>
            <a:r>
              <a:rPr lang="en-US" dirty="0" err="1" smtClean="0"/>
              <a:t>untuk</a:t>
            </a:r>
            <a:r>
              <a:rPr lang="en-US" dirty="0" smtClean="0"/>
              <a:t> </a:t>
            </a:r>
            <a:r>
              <a:rPr lang="en-US" dirty="0" err="1" smtClean="0"/>
              <a:t>mendapatkan</a:t>
            </a:r>
            <a:r>
              <a:rPr lang="en-US" dirty="0" smtClean="0"/>
              <a:t> topic, </a:t>
            </a:r>
            <a:r>
              <a:rPr lang="en-US" dirty="0" err="1" smtClean="0"/>
              <a:t>misalnya</a:t>
            </a:r>
            <a:r>
              <a:rPr lang="en-US" dirty="0" smtClean="0"/>
              <a:t> </a:t>
            </a:r>
            <a:r>
              <a:rPr lang="en-US" dirty="0" err="1" smtClean="0"/>
              <a:t>dengan</a:t>
            </a:r>
            <a:r>
              <a:rPr lang="en-US" dirty="0" smtClean="0"/>
              <a:t> </a:t>
            </a:r>
            <a:r>
              <a:rPr lang="en-US" dirty="0" err="1" smtClean="0"/>
              <a:t>cara</a:t>
            </a:r>
            <a:r>
              <a:rPr lang="en-US" dirty="0" smtClean="0"/>
              <a:t> : brainstorming </a:t>
            </a:r>
            <a:r>
              <a:rPr lang="en-US" dirty="0" err="1" smtClean="0"/>
              <a:t>menggunakan</a:t>
            </a:r>
            <a:r>
              <a:rPr lang="en-US" dirty="0" smtClean="0"/>
              <a:t> 5W-1H, free writing, </a:t>
            </a:r>
            <a:r>
              <a:rPr lang="en-US" dirty="0" err="1" smtClean="0"/>
              <a:t>dsb</a:t>
            </a:r>
            <a:r>
              <a:rPr lang="en-US" dirty="0" smtClean="0"/>
              <a:t>.</a:t>
            </a:r>
          </a:p>
          <a:p>
            <a:endParaRPr lang="en-US" dirty="0"/>
          </a:p>
        </p:txBody>
      </p:sp>
    </p:spTree>
    <p:extLst>
      <p:ext uri="{BB962C8B-B14F-4D97-AF65-F5344CB8AC3E}">
        <p14:creationId xmlns:p14="http://schemas.microsoft.com/office/powerpoint/2010/main" val="2755623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Step 2 : </a:t>
            </a:r>
            <a:r>
              <a:rPr lang="en-US" dirty="0" smtClean="0"/>
              <a:t>Information Seeking Strategies/ </a:t>
            </a:r>
            <a:r>
              <a:rPr lang="en-US" dirty="0" err="1" smtClean="0"/>
              <a:t>Strategi</a:t>
            </a:r>
            <a:r>
              <a:rPr lang="en-US" dirty="0" smtClean="0"/>
              <a:t> </a:t>
            </a:r>
            <a:r>
              <a:rPr lang="en-US" dirty="0" err="1" smtClean="0"/>
              <a:t>pencarian</a:t>
            </a:r>
            <a:r>
              <a:rPr lang="en-US" dirty="0" smtClean="0"/>
              <a:t> </a:t>
            </a:r>
            <a:r>
              <a:rPr lang="en-US" dirty="0" err="1" smtClean="0"/>
              <a:t>informasi</a:t>
            </a:r>
            <a:endParaRPr lang="en-US" dirty="0" smtClean="0"/>
          </a:p>
          <a:p>
            <a:r>
              <a:rPr lang="en-US" dirty="0" err="1" smtClean="0"/>
              <a:t>Dalam</a:t>
            </a:r>
            <a:r>
              <a:rPr lang="en-US" dirty="0" smtClean="0"/>
              <a:t> </a:t>
            </a:r>
            <a:r>
              <a:rPr lang="en-US" dirty="0" err="1" smtClean="0"/>
              <a:t>tahap</a:t>
            </a:r>
            <a:r>
              <a:rPr lang="en-US" dirty="0" smtClean="0"/>
              <a:t> </a:t>
            </a:r>
            <a:r>
              <a:rPr lang="en-US" dirty="0" err="1" smtClean="0"/>
              <a:t>ini</a:t>
            </a:r>
            <a:r>
              <a:rPr lang="en-US" dirty="0" smtClean="0"/>
              <a:t>, </a:t>
            </a:r>
            <a:r>
              <a:rPr lang="en-US" dirty="0" err="1" smtClean="0"/>
              <a:t>setelah</a:t>
            </a:r>
            <a:r>
              <a:rPr lang="en-US" dirty="0" smtClean="0"/>
              <a:t> </a:t>
            </a:r>
            <a:r>
              <a:rPr lang="en-US" dirty="0" err="1" smtClean="0"/>
              <a:t>kita</a:t>
            </a:r>
            <a:r>
              <a:rPr lang="en-US" dirty="0" smtClean="0"/>
              <a:t> </a:t>
            </a:r>
            <a:r>
              <a:rPr lang="en-US" dirty="0" err="1" smtClean="0"/>
              <a:t>membatasi</a:t>
            </a:r>
            <a:r>
              <a:rPr lang="en-US" dirty="0" smtClean="0"/>
              <a:t> </a:t>
            </a:r>
            <a:r>
              <a:rPr lang="en-US" dirty="0" err="1" smtClean="0"/>
              <a:t>informasi</a:t>
            </a:r>
            <a:r>
              <a:rPr lang="en-US" dirty="0" smtClean="0"/>
              <a:t> </a:t>
            </a:r>
            <a:r>
              <a:rPr lang="en-US" dirty="0" err="1" smtClean="0"/>
              <a:t>apa</a:t>
            </a:r>
            <a:r>
              <a:rPr lang="en-US" dirty="0" smtClean="0"/>
              <a:t> yang </a:t>
            </a:r>
            <a:r>
              <a:rPr lang="en-US" dirty="0" err="1" smtClean="0"/>
              <a:t>akan</a:t>
            </a:r>
            <a:r>
              <a:rPr lang="en-US" dirty="0" smtClean="0"/>
              <a:t> </a:t>
            </a:r>
            <a:r>
              <a:rPr lang="en-US" dirty="0" err="1" smtClean="0"/>
              <a:t>kita</a:t>
            </a:r>
            <a:r>
              <a:rPr lang="en-US" dirty="0" smtClean="0"/>
              <a:t> </a:t>
            </a:r>
            <a:r>
              <a:rPr lang="en-US" dirty="0" err="1" smtClean="0"/>
              <a:t>cari</a:t>
            </a:r>
            <a:r>
              <a:rPr lang="en-US" dirty="0" smtClean="0"/>
              <a:t>, </a:t>
            </a:r>
            <a:r>
              <a:rPr lang="en-US" dirty="0" err="1" smtClean="0"/>
              <a:t>maka</a:t>
            </a:r>
            <a:r>
              <a:rPr lang="en-US" dirty="0" smtClean="0"/>
              <a:t> </a:t>
            </a:r>
            <a:r>
              <a:rPr lang="en-US" dirty="0" err="1" smtClean="0"/>
              <a:t>kitapun</a:t>
            </a:r>
            <a:r>
              <a:rPr lang="en-US" dirty="0" smtClean="0"/>
              <a:t> </a:t>
            </a:r>
            <a:r>
              <a:rPr lang="en-US" dirty="0" err="1" smtClean="0"/>
              <a:t>dapat</a:t>
            </a:r>
            <a:r>
              <a:rPr lang="en-US" dirty="0" smtClean="0"/>
              <a:t> </a:t>
            </a:r>
            <a:r>
              <a:rPr lang="en-US" dirty="0" err="1" smtClean="0"/>
              <a:t>membatasi</a:t>
            </a:r>
            <a:r>
              <a:rPr lang="en-US" dirty="0" smtClean="0"/>
              <a:t> </a:t>
            </a:r>
            <a:r>
              <a:rPr lang="en-US" dirty="0" err="1" smtClean="0"/>
              <a:t>perencanaan</a:t>
            </a:r>
            <a:r>
              <a:rPr lang="en-US" dirty="0" smtClean="0"/>
              <a:t> </a:t>
            </a:r>
            <a:r>
              <a:rPr lang="en-US" dirty="0" err="1" smtClean="0"/>
              <a:t>terhadap</a:t>
            </a:r>
            <a:r>
              <a:rPr lang="en-US" dirty="0" smtClean="0"/>
              <a:t> </a:t>
            </a:r>
            <a:r>
              <a:rPr lang="en-US" dirty="0" err="1" smtClean="0"/>
              <a:t>sumber-sumber</a:t>
            </a:r>
            <a:r>
              <a:rPr lang="en-US" dirty="0" smtClean="0"/>
              <a:t> </a:t>
            </a:r>
            <a:r>
              <a:rPr lang="en-US" dirty="0" err="1" smtClean="0"/>
              <a:t>informasi</a:t>
            </a:r>
            <a:r>
              <a:rPr lang="en-US" dirty="0" smtClean="0"/>
              <a:t> yang </a:t>
            </a:r>
            <a:r>
              <a:rPr lang="en-US" dirty="0" err="1" smtClean="0"/>
              <a:t>kita</a:t>
            </a:r>
            <a:r>
              <a:rPr lang="en-US" dirty="0" smtClean="0"/>
              <a:t> </a:t>
            </a:r>
            <a:r>
              <a:rPr lang="en-US" dirty="0" err="1" smtClean="0"/>
              <a:t>cari</a:t>
            </a:r>
            <a:r>
              <a:rPr lang="en-US" dirty="0" smtClean="0"/>
              <a:t>. Minimal yang </a:t>
            </a:r>
            <a:r>
              <a:rPr lang="en-US" dirty="0" err="1" smtClean="0"/>
              <a:t>menjadi</a:t>
            </a:r>
            <a:r>
              <a:rPr lang="en-US" dirty="0" smtClean="0"/>
              <a:t> criteria </a:t>
            </a:r>
            <a:r>
              <a:rPr lang="en-US" dirty="0" err="1" smtClean="0"/>
              <a:t>penyeleksian</a:t>
            </a:r>
            <a:r>
              <a:rPr lang="en-US" dirty="0" smtClean="0"/>
              <a:t> </a:t>
            </a:r>
            <a:r>
              <a:rPr lang="en-US" dirty="0" err="1" smtClean="0"/>
              <a:t>sumber</a:t>
            </a:r>
            <a:r>
              <a:rPr lang="en-US" dirty="0" smtClean="0"/>
              <a:t>, </a:t>
            </a:r>
            <a:r>
              <a:rPr lang="en-US" dirty="0" err="1" smtClean="0"/>
              <a:t>adalah</a:t>
            </a:r>
            <a:r>
              <a:rPr lang="en-US" dirty="0" smtClean="0"/>
              <a:t> : </a:t>
            </a:r>
            <a:r>
              <a:rPr lang="en-US" dirty="0" err="1" smtClean="0"/>
              <a:t>otritatif</a:t>
            </a:r>
            <a:r>
              <a:rPr lang="en-US" dirty="0" smtClean="0"/>
              <a:t>, </a:t>
            </a:r>
            <a:r>
              <a:rPr lang="en-US" dirty="0" err="1" smtClean="0"/>
              <a:t>kebaruan</a:t>
            </a:r>
            <a:r>
              <a:rPr lang="en-US" dirty="0" smtClean="0"/>
              <a:t>, </a:t>
            </a:r>
            <a:r>
              <a:rPr lang="en-US" dirty="0" err="1" smtClean="0"/>
              <a:t>dan</a:t>
            </a:r>
            <a:r>
              <a:rPr lang="en-US" dirty="0" smtClean="0"/>
              <a:t> </a:t>
            </a:r>
            <a:r>
              <a:rPr lang="en-US" dirty="0" err="1" smtClean="0"/>
              <a:t>akurasi</a:t>
            </a:r>
            <a:r>
              <a:rPr lang="en-US" dirty="0" smtClean="0"/>
              <a:t>. </a:t>
            </a:r>
            <a:r>
              <a:rPr lang="en-US" dirty="0" err="1" smtClean="0"/>
              <a:t>Subdivisi</a:t>
            </a:r>
            <a:r>
              <a:rPr lang="en-US" dirty="0" smtClean="0"/>
              <a:t> </a:t>
            </a:r>
            <a:r>
              <a:rPr lang="en-US" dirty="0" err="1" smtClean="0"/>
              <a:t>dari</a:t>
            </a:r>
            <a:r>
              <a:rPr lang="en-US" dirty="0" smtClean="0"/>
              <a:t> </a:t>
            </a:r>
            <a:r>
              <a:rPr lang="en-US" dirty="0" err="1" smtClean="0"/>
              <a:t>tahap</a:t>
            </a:r>
            <a:r>
              <a:rPr lang="en-US" dirty="0" smtClean="0"/>
              <a:t> 2 </a:t>
            </a:r>
            <a:r>
              <a:rPr lang="en-US" dirty="0" err="1" smtClean="0"/>
              <a:t>ini</a:t>
            </a:r>
            <a:r>
              <a:rPr lang="en-US" dirty="0" smtClean="0"/>
              <a:t> </a:t>
            </a:r>
            <a:r>
              <a:rPr lang="en-US" dirty="0" err="1" smtClean="0"/>
              <a:t>adalah</a:t>
            </a:r>
            <a:r>
              <a:rPr lang="en-US" dirty="0" smtClean="0"/>
              <a:t>:</a:t>
            </a:r>
            <a:endParaRPr lang="en-US" dirty="0"/>
          </a:p>
        </p:txBody>
      </p:sp>
    </p:spTree>
    <p:extLst>
      <p:ext uri="{BB962C8B-B14F-4D97-AF65-F5344CB8AC3E}">
        <p14:creationId xmlns:p14="http://schemas.microsoft.com/office/powerpoint/2010/main" val="3021878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smtClean="0"/>
              <a:t>Melakukan</a:t>
            </a:r>
            <a:r>
              <a:rPr lang="en-US" dirty="0" smtClean="0"/>
              <a:t> brainstorm </a:t>
            </a:r>
            <a:r>
              <a:rPr lang="en-US" dirty="0" err="1" smtClean="0"/>
              <a:t>terhadap</a:t>
            </a:r>
            <a:r>
              <a:rPr lang="en-US" dirty="0" smtClean="0"/>
              <a:t> </a:t>
            </a:r>
            <a:r>
              <a:rPr lang="en-US" dirty="0" err="1" smtClean="0"/>
              <a:t>semua</a:t>
            </a:r>
            <a:r>
              <a:rPr lang="en-US" dirty="0" smtClean="0"/>
              <a:t> </a:t>
            </a:r>
            <a:r>
              <a:rPr lang="en-US" dirty="0" err="1" smtClean="0"/>
              <a:t>sumber</a:t>
            </a:r>
            <a:r>
              <a:rPr lang="en-US" dirty="0" smtClean="0"/>
              <a:t> </a:t>
            </a:r>
            <a:r>
              <a:rPr lang="en-US" dirty="0" err="1" smtClean="0"/>
              <a:t>informasi</a:t>
            </a:r>
            <a:r>
              <a:rPr lang="en-US" dirty="0" smtClean="0"/>
              <a:t> </a:t>
            </a:r>
            <a:r>
              <a:rPr lang="en-US" dirty="0" err="1" smtClean="0"/>
              <a:t>pendukung</a:t>
            </a:r>
            <a:r>
              <a:rPr lang="en-US" dirty="0" smtClean="0"/>
              <a:t> yang </a:t>
            </a:r>
            <a:r>
              <a:rPr lang="en-US" dirty="0" err="1" smtClean="0"/>
              <a:t>mungkin</a:t>
            </a:r>
            <a:r>
              <a:rPr lang="en-US" dirty="0" smtClean="0"/>
              <a:t> </a:t>
            </a:r>
            <a:r>
              <a:rPr lang="en-US" dirty="0" err="1" smtClean="0"/>
              <a:t>untuk</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itu</a:t>
            </a:r>
            <a:r>
              <a:rPr lang="en-US" dirty="0" smtClean="0"/>
              <a:t>, </a:t>
            </a:r>
            <a:r>
              <a:rPr lang="en-US" dirty="0" err="1" smtClean="0"/>
              <a:t>maka</a:t>
            </a:r>
            <a:r>
              <a:rPr lang="en-US" dirty="0" smtClean="0"/>
              <a:t> </a:t>
            </a:r>
            <a:r>
              <a:rPr lang="en-US" dirty="0" err="1" smtClean="0"/>
              <a:t>siswa</a:t>
            </a:r>
            <a:r>
              <a:rPr lang="en-US" dirty="0" smtClean="0"/>
              <a:t> </a:t>
            </a:r>
            <a:r>
              <a:rPr lang="en-US" dirty="0" err="1" smtClean="0"/>
              <a:t>haruslah</a:t>
            </a:r>
            <a:r>
              <a:rPr lang="en-US" dirty="0" smtClean="0"/>
              <a:t> </a:t>
            </a:r>
            <a:r>
              <a:rPr lang="en-US" dirty="0" err="1" smtClean="0"/>
              <a:t>diajar</a:t>
            </a:r>
            <a:r>
              <a:rPr lang="en-US" dirty="0" smtClean="0"/>
              <a:t> </a:t>
            </a:r>
            <a:r>
              <a:rPr lang="en-US" dirty="0" err="1" smtClean="0"/>
              <a:t>untuk</a:t>
            </a:r>
            <a:r>
              <a:rPr lang="en-US" dirty="0" smtClean="0"/>
              <a:t> </a:t>
            </a:r>
            <a:r>
              <a:rPr lang="en-US" dirty="0" err="1" smtClean="0"/>
              <a:t>memiliki</a:t>
            </a:r>
            <a:r>
              <a:rPr lang="en-US" dirty="0" smtClean="0"/>
              <a:t> </a:t>
            </a:r>
            <a:r>
              <a:rPr lang="en-US" dirty="0" err="1" smtClean="0"/>
              <a:t>wawasan</a:t>
            </a:r>
            <a:r>
              <a:rPr lang="en-US" dirty="0" smtClean="0"/>
              <a:t> yang </a:t>
            </a:r>
            <a:r>
              <a:rPr lang="en-US" dirty="0" err="1" smtClean="0"/>
              <a:t>luas</a:t>
            </a:r>
            <a:r>
              <a:rPr lang="en-US" dirty="0" smtClean="0"/>
              <a:t> </a:t>
            </a:r>
            <a:r>
              <a:rPr lang="en-US" dirty="0" err="1" smtClean="0"/>
              <a:t>terhadap</a:t>
            </a:r>
            <a:r>
              <a:rPr lang="en-US" dirty="0" smtClean="0"/>
              <a:t> </a:t>
            </a:r>
            <a:r>
              <a:rPr lang="en-US" dirty="0" err="1" smtClean="0"/>
              <a:t>berbagai</a:t>
            </a:r>
            <a:r>
              <a:rPr lang="en-US" dirty="0" smtClean="0"/>
              <a:t> </a:t>
            </a:r>
            <a:r>
              <a:rPr lang="en-US" dirty="0" err="1" smtClean="0"/>
              <a:t>sumber</a:t>
            </a:r>
            <a:r>
              <a:rPr lang="en-US" dirty="0" smtClean="0"/>
              <a:t> </a:t>
            </a:r>
            <a:r>
              <a:rPr lang="en-US" dirty="0" err="1" smtClean="0"/>
              <a:t>informasi</a:t>
            </a:r>
            <a:r>
              <a:rPr lang="en-US" dirty="0" smtClean="0"/>
              <a:t>, </a:t>
            </a:r>
            <a:r>
              <a:rPr lang="en-US" dirty="0" err="1" smtClean="0"/>
              <a:t>baik</a:t>
            </a:r>
            <a:r>
              <a:rPr lang="en-US" dirty="0" smtClean="0"/>
              <a:t> yang </a:t>
            </a:r>
            <a:r>
              <a:rPr lang="en-US" dirty="0" err="1" smtClean="0"/>
              <a:t>tersedia</a:t>
            </a:r>
            <a:r>
              <a:rPr lang="en-US" dirty="0" smtClean="0"/>
              <a:t> </a:t>
            </a:r>
            <a:r>
              <a:rPr lang="en-US" dirty="0" err="1" smtClean="0"/>
              <a:t>di</a:t>
            </a:r>
            <a:r>
              <a:rPr lang="en-US" dirty="0" smtClean="0"/>
              <a:t> </a:t>
            </a:r>
            <a:r>
              <a:rPr lang="en-US" dirty="0" err="1" smtClean="0"/>
              <a:t>perpustakaan</a:t>
            </a:r>
            <a:r>
              <a:rPr lang="en-US" dirty="0" smtClean="0"/>
              <a:t>, </a:t>
            </a:r>
            <a:r>
              <a:rPr lang="en-US" dirty="0" err="1" smtClean="0"/>
              <a:t>ataupun</a:t>
            </a:r>
            <a:r>
              <a:rPr lang="en-US" dirty="0" smtClean="0"/>
              <a:t> </a:t>
            </a:r>
            <a:r>
              <a:rPr lang="en-US" dirty="0" err="1" smtClean="0"/>
              <a:t>sumber-sumber</a:t>
            </a:r>
            <a:r>
              <a:rPr lang="en-US" dirty="0" smtClean="0"/>
              <a:t> yang </a:t>
            </a:r>
            <a:r>
              <a:rPr lang="en-US" dirty="0" err="1" smtClean="0"/>
              <a:t>bersifat</a:t>
            </a:r>
            <a:r>
              <a:rPr lang="en-US" dirty="0" smtClean="0"/>
              <a:t> primer </a:t>
            </a:r>
            <a:r>
              <a:rPr lang="en-US" dirty="0" err="1" smtClean="0"/>
              <a:t>seperti</a:t>
            </a:r>
            <a:r>
              <a:rPr lang="en-US" dirty="0" smtClean="0"/>
              <a:t> </a:t>
            </a:r>
            <a:r>
              <a:rPr lang="en-US" dirty="0" err="1" smtClean="0"/>
              <a:t>wawancara</a:t>
            </a:r>
            <a:r>
              <a:rPr lang="en-US" dirty="0" smtClean="0"/>
              <a:t> </a:t>
            </a:r>
            <a:r>
              <a:rPr lang="en-US" dirty="0" err="1" smtClean="0"/>
              <a:t>langsung</a:t>
            </a:r>
            <a:r>
              <a:rPr lang="en-US" dirty="0" smtClean="0"/>
              <a:t> </a:t>
            </a:r>
            <a:r>
              <a:rPr lang="en-US" dirty="0" err="1" smtClean="0"/>
              <a:t>kepada</a:t>
            </a:r>
            <a:r>
              <a:rPr lang="en-US" dirty="0" smtClean="0"/>
              <a:t> </a:t>
            </a:r>
            <a:r>
              <a:rPr lang="en-US" dirty="0" err="1" smtClean="0"/>
              <a:t>narasumber</a:t>
            </a:r>
            <a:r>
              <a:rPr lang="en-US" dirty="0" smtClean="0"/>
              <a:t>, </a:t>
            </a:r>
            <a:r>
              <a:rPr lang="en-US" dirty="0" err="1" smtClean="0"/>
              <a:t>pengambilan</a:t>
            </a:r>
            <a:r>
              <a:rPr lang="en-US" dirty="0" smtClean="0"/>
              <a:t> </a:t>
            </a:r>
            <a:r>
              <a:rPr lang="en-US" dirty="0" err="1" smtClean="0"/>
              <a:t>foto</a:t>
            </a:r>
            <a:r>
              <a:rPr lang="en-US" dirty="0" smtClean="0"/>
              <a:t>, </a:t>
            </a:r>
            <a:r>
              <a:rPr lang="en-US" dirty="0" err="1" smtClean="0"/>
              <a:t>pencatatan</a:t>
            </a:r>
            <a:r>
              <a:rPr lang="en-US" dirty="0" smtClean="0"/>
              <a:t> data </a:t>
            </a:r>
            <a:r>
              <a:rPr lang="en-US" dirty="0" err="1" smtClean="0"/>
              <a:t>dengan</a:t>
            </a:r>
            <a:r>
              <a:rPr lang="en-US" dirty="0" smtClean="0"/>
              <a:t> </a:t>
            </a:r>
            <a:r>
              <a:rPr lang="en-US" dirty="0" err="1" smtClean="0"/>
              <a:t>observasi</a:t>
            </a:r>
            <a:r>
              <a:rPr lang="en-US" dirty="0" smtClean="0"/>
              <a:t>. </a:t>
            </a:r>
            <a:r>
              <a:rPr lang="en-US" dirty="0" err="1" smtClean="0"/>
              <a:t>Dsb</a:t>
            </a:r>
            <a:r>
              <a:rPr lang="en-US" dirty="0" smtClean="0"/>
              <a:t>.</a:t>
            </a:r>
          </a:p>
          <a:p>
            <a:r>
              <a:rPr lang="en-US" dirty="0" err="1" smtClean="0"/>
              <a:t>Memilih</a:t>
            </a:r>
            <a:r>
              <a:rPr lang="en-US" dirty="0" smtClean="0"/>
              <a:t> </a:t>
            </a:r>
            <a:r>
              <a:rPr lang="en-US" dirty="0" err="1" smtClean="0"/>
              <a:t>sumber-sumber</a:t>
            </a:r>
            <a:r>
              <a:rPr lang="en-US" dirty="0" smtClean="0"/>
              <a:t> yang </a:t>
            </a:r>
            <a:r>
              <a:rPr lang="en-US" dirty="0" err="1" smtClean="0"/>
              <a:t>terbaik</a:t>
            </a:r>
            <a:r>
              <a:rPr lang="en-US" dirty="0" smtClean="0"/>
              <a:t>. Hal </a:t>
            </a:r>
            <a:r>
              <a:rPr lang="en-US" dirty="0" err="1" smtClean="0"/>
              <a:t>ini</a:t>
            </a:r>
            <a:r>
              <a:rPr lang="en-US" dirty="0" smtClean="0"/>
              <a:t> </a:t>
            </a:r>
            <a:r>
              <a:rPr lang="en-US" dirty="0" err="1" smtClean="0"/>
              <a:t>bisa</a:t>
            </a:r>
            <a:r>
              <a:rPr lang="en-US" dirty="0" smtClean="0"/>
              <a:t> </a:t>
            </a:r>
            <a:r>
              <a:rPr lang="en-US" dirty="0" err="1" smtClean="0"/>
              <a:t>dilakukan</a:t>
            </a:r>
            <a:r>
              <a:rPr lang="en-US" dirty="0" smtClean="0"/>
              <a:t> </a:t>
            </a:r>
            <a:r>
              <a:rPr lang="en-US" dirty="0" err="1" smtClean="0"/>
              <a:t>dengan</a:t>
            </a:r>
            <a:r>
              <a:rPr lang="en-US" dirty="0" smtClean="0"/>
              <a:t> </a:t>
            </a:r>
            <a:r>
              <a:rPr lang="en-US" dirty="0" err="1" smtClean="0"/>
              <a:t>menggunakan</a:t>
            </a:r>
            <a:r>
              <a:rPr lang="en-US" dirty="0" smtClean="0"/>
              <a:t> 3 </a:t>
            </a:r>
            <a:r>
              <a:rPr lang="en-US" dirty="0" err="1" smtClean="0"/>
              <a:t>kriteria</a:t>
            </a:r>
            <a:r>
              <a:rPr lang="en-US" dirty="0" smtClean="0"/>
              <a:t> </a:t>
            </a:r>
            <a:r>
              <a:rPr lang="en-US" dirty="0" err="1" smtClean="0"/>
              <a:t>pemilihan</a:t>
            </a:r>
            <a:r>
              <a:rPr lang="en-US" dirty="0" smtClean="0"/>
              <a:t> </a:t>
            </a:r>
            <a:r>
              <a:rPr lang="en-US" dirty="0" err="1" smtClean="0"/>
              <a:t>sumber</a:t>
            </a:r>
            <a:r>
              <a:rPr lang="en-US" dirty="0" smtClean="0"/>
              <a:t> </a:t>
            </a:r>
            <a:r>
              <a:rPr lang="en-US" dirty="0" err="1" smtClean="0"/>
              <a:t>diatas</a:t>
            </a:r>
            <a:r>
              <a:rPr lang="en-US" dirty="0" smtClean="0"/>
              <a:t>, </a:t>
            </a:r>
            <a:r>
              <a:rPr lang="en-US" dirty="0" err="1" smtClean="0"/>
              <a:t>yaitu</a:t>
            </a:r>
            <a:r>
              <a:rPr lang="en-US" dirty="0" smtClean="0"/>
              <a:t>: </a:t>
            </a:r>
            <a:r>
              <a:rPr lang="en-US" dirty="0" err="1" smtClean="0"/>
              <a:t>otoritatif</a:t>
            </a:r>
            <a:r>
              <a:rPr lang="en-US" dirty="0" smtClean="0"/>
              <a:t>, </a:t>
            </a:r>
            <a:r>
              <a:rPr lang="en-US" dirty="0" err="1" smtClean="0"/>
              <a:t>kebaruan</a:t>
            </a:r>
            <a:r>
              <a:rPr lang="en-US" dirty="0" smtClean="0"/>
              <a:t> </a:t>
            </a:r>
            <a:r>
              <a:rPr lang="en-US" dirty="0" err="1" smtClean="0"/>
              <a:t>dan</a:t>
            </a:r>
            <a:r>
              <a:rPr lang="en-US" dirty="0" smtClean="0"/>
              <a:t> </a:t>
            </a:r>
            <a:r>
              <a:rPr lang="en-US" dirty="0" err="1" smtClean="0"/>
              <a:t>akurasi</a:t>
            </a:r>
            <a:r>
              <a:rPr lang="en-US" dirty="0" smtClean="0"/>
              <a:t>. </a:t>
            </a:r>
            <a:r>
              <a:rPr lang="en-US" dirty="0" err="1" smtClean="0"/>
              <a:t>Tentunya</a:t>
            </a:r>
            <a:r>
              <a:rPr lang="en-US" dirty="0" smtClean="0"/>
              <a:t>, </a:t>
            </a:r>
            <a:r>
              <a:rPr lang="en-US" dirty="0" err="1" smtClean="0"/>
              <a:t>semua</a:t>
            </a:r>
            <a:r>
              <a:rPr lang="en-US" dirty="0" smtClean="0"/>
              <a:t> </a:t>
            </a:r>
            <a:r>
              <a:rPr lang="en-US" dirty="0" err="1" smtClean="0"/>
              <a:t>itu</a:t>
            </a:r>
            <a:r>
              <a:rPr lang="en-US" dirty="0" smtClean="0"/>
              <a:t> </a:t>
            </a:r>
            <a:r>
              <a:rPr lang="en-US" dirty="0" err="1" smtClean="0"/>
              <a:t>juga</a:t>
            </a:r>
            <a:r>
              <a:rPr lang="en-US" dirty="0" smtClean="0"/>
              <a:t> </a:t>
            </a:r>
            <a:r>
              <a:rPr lang="en-US" dirty="0" err="1" smtClean="0"/>
              <a:t>disesuaikan</a:t>
            </a:r>
            <a:r>
              <a:rPr lang="en-US" dirty="0" smtClean="0"/>
              <a:t> </a:t>
            </a:r>
            <a:r>
              <a:rPr lang="en-US" dirty="0" err="1" smtClean="0"/>
              <a:t>oleh</a:t>
            </a:r>
            <a:r>
              <a:rPr lang="en-US" dirty="0" smtClean="0"/>
              <a:t> lama </a:t>
            </a:r>
            <a:r>
              <a:rPr lang="en-US" dirty="0" err="1" smtClean="0"/>
              <a:t>waktu</a:t>
            </a:r>
            <a:r>
              <a:rPr lang="en-US" dirty="0" smtClean="0"/>
              <a:t> </a:t>
            </a:r>
            <a:r>
              <a:rPr lang="en-US" dirty="0" err="1" smtClean="0"/>
              <a:t>pengerjaan</a:t>
            </a:r>
            <a:r>
              <a:rPr lang="en-US" dirty="0" smtClean="0"/>
              <a:t>, </a:t>
            </a:r>
            <a:r>
              <a:rPr lang="en-US" dirty="0" err="1" smtClean="0"/>
              <a:t>dan</a:t>
            </a:r>
            <a:r>
              <a:rPr lang="en-US" dirty="0" smtClean="0"/>
              <a:t> </a:t>
            </a:r>
            <a:r>
              <a:rPr lang="en-US" dirty="0" err="1" smtClean="0"/>
              <a:t>ketersediaan</a:t>
            </a:r>
            <a:r>
              <a:rPr lang="en-US" dirty="0" smtClean="0"/>
              <a:t> </a:t>
            </a:r>
            <a:r>
              <a:rPr lang="en-US" dirty="0" err="1" smtClean="0"/>
              <a:t>sumber</a:t>
            </a:r>
            <a:r>
              <a:rPr lang="en-US" dirty="0" smtClean="0"/>
              <a:t> </a:t>
            </a:r>
            <a:r>
              <a:rPr lang="en-US" dirty="0" err="1" smtClean="0"/>
              <a:t>informasi</a:t>
            </a:r>
            <a:r>
              <a:rPr lang="en-US" dirty="0" smtClean="0"/>
              <a:t>.</a:t>
            </a:r>
          </a:p>
          <a:p>
            <a:pPr>
              <a:buNone/>
            </a:pPr>
            <a:endParaRPr lang="en-US" dirty="0"/>
          </a:p>
        </p:txBody>
      </p:sp>
    </p:spTree>
    <p:extLst>
      <p:ext uri="{BB962C8B-B14F-4D97-AF65-F5344CB8AC3E}">
        <p14:creationId xmlns:p14="http://schemas.microsoft.com/office/powerpoint/2010/main" val="66215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Fungsi</a:t>
            </a:r>
            <a:r>
              <a:rPr lang="en-ID" dirty="0" smtClean="0"/>
              <a:t> </a:t>
            </a:r>
            <a:r>
              <a:rPr lang="en-ID" dirty="0" err="1" smtClean="0"/>
              <a:t>Informasi</a:t>
            </a:r>
            <a:endParaRPr lang="en-US" dirty="0"/>
          </a:p>
        </p:txBody>
      </p:sp>
      <p:sp>
        <p:nvSpPr>
          <p:cNvPr id="3" name="Content Placeholder 2"/>
          <p:cNvSpPr>
            <a:spLocks noGrp="1"/>
          </p:cNvSpPr>
          <p:nvPr>
            <p:ph idx="1"/>
          </p:nvPr>
        </p:nvSpPr>
        <p:spPr/>
        <p:txBody>
          <a:bodyPr/>
          <a:lstStyle/>
          <a:p>
            <a:r>
              <a:rPr lang="en-ID" dirty="0" err="1" smtClean="0"/>
              <a:t>Berkembang</a:t>
            </a:r>
            <a:r>
              <a:rPr lang="en-ID" dirty="0" smtClean="0"/>
              <a:t> </a:t>
            </a:r>
            <a:r>
              <a:rPr lang="en-ID" dirty="0" err="1" smtClean="0"/>
              <a:t>sesuai</a:t>
            </a:r>
            <a:r>
              <a:rPr lang="en-ID" dirty="0" smtClean="0"/>
              <a:t> </a:t>
            </a:r>
            <a:r>
              <a:rPr lang="en-ID" dirty="0" err="1" smtClean="0"/>
              <a:t>dengan</a:t>
            </a:r>
            <a:r>
              <a:rPr lang="en-ID" dirty="0" smtClean="0"/>
              <a:t> </a:t>
            </a:r>
            <a:r>
              <a:rPr lang="en-ID" dirty="0" err="1" smtClean="0"/>
              <a:t>bidang</a:t>
            </a:r>
            <a:r>
              <a:rPr lang="en-ID" dirty="0" smtClean="0"/>
              <a:t> yang </a:t>
            </a:r>
            <a:r>
              <a:rPr lang="en-ID" dirty="0" err="1" smtClean="0"/>
              <a:t>disentuhnya</a:t>
            </a:r>
            <a:r>
              <a:rPr lang="en-ID" dirty="0" smtClean="0"/>
              <a:t>, </a:t>
            </a:r>
            <a:r>
              <a:rPr lang="en-ID" dirty="0" err="1" smtClean="0"/>
              <a:t>setidaknya</a:t>
            </a:r>
            <a:r>
              <a:rPr lang="en-ID" dirty="0" smtClean="0"/>
              <a:t> yang </a:t>
            </a:r>
            <a:r>
              <a:rPr lang="en-ID" dirty="0" err="1" smtClean="0"/>
              <a:t>utama</a:t>
            </a:r>
            <a:r>
              <a:rPr lang="en-ID" dirty="0" smtClean="0"/>
              <a:t>  :</a:t>
            </a:r>
          </a:p>
          <a:p>
            <a:pPr marL="457200" indent="-457200">
              <a:buFont typeface="+mj-lt"/>
              <a:buAutoNum type="arabicPeriod"/>
            </a:pPr>
            <a:r>
              <a:rPr lang="en-ID" dirty="0" err="1" smtClean="0"/>
              <a:t>sebagai</a:t>
            </a:r>
            <a:r>
              <a:rPr lang="en-ID" dirty="0" smtClean="0"/>
              <a:t> data </a:t>
            </a:r>
            <a:r>
              <a:rPr lang="en-ID" dirty="0" err="1" smtClean="0"/>
              <a:t>dan</a:t>
            </a:r>
            <a:r>
              <a:rPr lang="en-ID" dirty="0" smtClean="0"/>
              <a:t> </a:t>
            </a:r>
            <a:r>
              <a:rPr lang="en-ID" dirty="0" err="1" smtClean="0"/>
              <a:t>fakta</a:t>
            </a:r>
            <a:r>
              <a:rPr lang="en-ID" dirty="0" smtClean="0"/>
              <a:t> yang </a:t>
            </a:r>
            <a:r>
              <a:rPr lang="en-ID" dirty="0" err="1" smtClean="0"/>
              <a:t>membuktikan</a:t>
            </a:r>
            <a:r>
              <a:rPr lang="en-ID" dirty="0" smtClean="0"/>
              <a:t> </a:t>
            </a:r>
            <a:r>
              <a:rPr lang="en-ID" dirty="0" err="1" smtClean="0"/>
              <a:t>adanya</a:t>
            </a:r>
            <a:r>
              <a:rPr lang="en-ID" dirty="0" smtClean="0"/>
              <a:t> </a:t>
            </a:r>
            <a:r>
              <a:rPr lang="en-ID" dirty="0" err="1" smtClean="0"/>
              <a:t>suatu</a:t>
            </a:r>
            <a:r>
              <a:rPr lang="en-ID" dirty="0" smtClean="0"/>
              <a:t> </a:t>
            </a:r>
            <a:r>
              <a:rPr lang="en-ID" dirty="0" err="1" smtClean="0"/>
              <a:t>kebenaran</a:t>
            </a:r>
            <a:r>
              <a:rPr lang="en-ID" dirty="0" smtClean="0"/>
              <a:t>, </a:t>
            </a:r>
          </a:p>
          <a:p>
            <a:pPr marL="457200" indent="-457200">
              <a:buFont typeface="+mj-lt"/>
              <a:buAutoNum type="arabicPeriod"/>
            </a:pPr>
            <a:r>
              <a:rPr lang="en-ID" dirty="0" err="1" smtClean="0"/>
              <a:t>sebagai</a:t>
            </a:r>
            <a:r>
              <a:rPr lang="en-ID" dirty="0" smtClean="0"/>
              <a:t> </a:t>
            </a:r>
            <a:r>
              <a:rPr lang="en-ID" dirty="0" err="1" smtClean="0"/>
              <a:t>penjelas</a:t>
            </a:r>
            <a:r>
              <a:rPr lang="en-ID" dirty="0" smtClean="0"/>
              <a:t> </a:t>
            </a:r>
            <a:r>
              <a:rPr lang="en-ID" dirty="0" err="1" smtClean="0"/>
              <a:t>hal-hal</a:t>
            </a:r>
            <a:r>
              <a:rPr lang="en-ID" dirty="0" smtClean="0"/>
              <a:t> </a:t>
            </a:r>
            <a:r>
              <a:rPr lang="en-ID" dirty="0" err="1" smtClean="0"/>
              <a:t>sebelumnya</a:t>
            </a:r>
            <a:r>
              <a:rPr lang="en-ID" dirty="0" smtClean="0"/>
              <a:t> </a:t>
            </a:r>
            <a:r>
              <a:rPr lang="en-ID" dirty="0" err="1" smtClean="0"/>
              <a:t>meragukan</a:t>
            </a:r>
            <a:r>
              <a:rPr lang="en-ID" dirty="0" smtClean="0"/>
              <a:t>, </a:t>
            </a:r>
          </a:p>
          <a:p>
            <a:pPr marL="457200" indent="-457200">
              <a:buFont typeface="+mj-lt"/>
              <a:buAutoNum type="arabicPeriod"/>
            </a:pPr>
            <a:r>
              <a:rPr lang="en-ID" dirty="0" err="1" smtClean="0"/>
              <a:t>Sebagai</a:t>
            </a:r>
            <a:r>
              <a:rPr lang="en-ID" dirty="0" smtClean="0"/>
              <a:t> </a:t>
            </a:r>
            <a:r>
              <a:rPr lang="en-ID" dirty="0" err="1" smtClean="0"/>
              <a:t>prediksi</a:t>
            </a:r>
            <a:r>
              <a:rPr lang="en-ID" dirty="0" smtClean="0"/>
              <a:t> </a:t>
            </a:r>
            <a:r>
              <a:rPr lang="en-ID" dirty="0" err="1" smtClean="0"/>
              <a:t>untuk</a:t>
            </a:r>
            <a:r>
              <a:rPr lang="en-ID" dirty="0" smtClean="0"/>
              <a:t> </a:t>
            </a:r>
            <a:r>
              <a:rPr lang="en-ID" dirty="0" err="1" smtClean="0"/>
              <a:t>peristiwa</a:t>
            </a:r>
            <a:r>
              <a:rPr lang="en-ID" dirty="0" smtClean="0"/>
              <a:t> </a:t>
            </a:r>
            <a:r>
              <a:rPr lang="en-ID" dirty="0" err="1" smtClean="0"/>
              <a:t>peristiwa</a:t>
            </a:r>
            <a:r>
              <a:rPr lang="en-ID" dirty="0" smtClean="0"/>
              <a:t> yang </a:t>
            </a:r>
            <a:r>
              <a:rPr lang="en-ID" dirty="0" err="1" smtClean="0"/>
              <a:t>mungkin</a:t>
            </a:r>
            <a:r>
              <a:rPr lang="en-ID" dirty="0" smtClean="0"/>
              <a:t> </a:t>
            </a:r>
            <a:r>
              <a:rPr lang="en-ID" dirty="0" err="1" smtClean="0"/>
              <a:t>akan</a:t>
            </a:r>
            <a:r>
              <a:rPr lang="en-ID" dirty="0" smtClean="0"/>
              <a:t> </a:t>
            </a:r>
            <a:r>
              <a:rPr lang="en-ID" dirty="0" err="1" smtClean="0"/>
              <a:t>terjadi</a:t>
            </a:r>
            <a:r>
              <a:rPr lang="en-ID" dirty="0" smtClean="0"/>
              <a:t> </a:t>
            </a:r>
            <a:r>
              <a:rPr lang="en-ID" dirty="0" err="1" smtClean="0"/>
              <a:t>pada</a:t>
            </a:r>
            <a:r>
              <a:rPr lang="en-ID" dirty="0" smtClean="0"/>
              <a:t> </a:t>
            </a:r>
            <a:r>
              <a:rPr lang="en-ID" dirty="0" err="1" smtClean="0"/>
              <a:t>masa</a:t>
            </a:r>
            <a:r>
              <a:rPr lang="en-ID" dirty="0" smtClean="0"/>
              <a:t> yang </a:t>
            </a:r>
            <a:r>
              <a:rPr lang="en-ID" dirty="0" err="1" smtClean="0"/>
              <a:t>akan</a:t>
            </a:r>
            <a:r>
              <a:rPr lang="en-ID" dirty="0" smtClean="0"/>
              <a:t> </a:t>
            </a:r>
            <a:r>
              <a:rPr lang="en-ID" dirty="0" err="1" smtClean="0"/>
              <a:t>datang</a:t>
            </a:r>
            <a:endParaRPr lang="en-US" dirty="0"/>
          </a:p>
        </p:txBody>
      </p:sp>
    </p:spTree>
    <p:extLst>
      <p:ext uri="{BB962C8B-B14F-4D97-AF65-F5344CB8AC3E}">
        <p14:creationId xmlns:p14="http://schemas.microsoft.com/office/powerpoint/2010/main" val="12304524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Step 3 : </a:t>
            </a:r>
            <a:r>
              <a:rPr lang="en-US" dirty="0" smtClean="0"/>
              <a:t>Location and Access/ </a:t>
            </a:r>
            <a:r>
              <a:rPr lang="en-US" dirty="0" err="1" smtClean="0"/>
              <a:t>Lokasi</a:t>
            </a:r>
            <a:r>
              <a:rPr lang="en-US" dirty="0" smtClean="0"/>
              <a:t> </a:t>
            </a:r>
            <a:r>
              <a:rPr lang="en-US" dirty="0" err="1" smtClean="0"/>
              <a:t>dan</a:t>
            </a:r>
            <a:r>
              <a:rPr lang="en-US" dirty="0" smtClean="0"/>
              <a:t> </a:t>
            </a:r>
            <a:r>
              <a:rPr lang="en-US" dirty="0" err="1" smtClean="0"/>
              <a:t>akses</a:t>
            </a:r>
            <a:endParaRPr lang="en-US" dirty="0" smtClean="0"/>
          </a:p>
          <a:p>
            <a:endParaRPr lang="en-US" dirty="0" smtClean="0"/>
          </a:p>
          <a:p>
            <a:r>
              <a:rPr lang="en-US" dirty="0" err="1" smtClean="0"/>
              <a:t>Tahap</a:t>
            </a:r>
            <a:r>
              <a:rPr lang="en-US" dirty="0" smtClean="0"/>
              <a:t> </a:t>
            </a:r>
            <a:r>
              <a:rPr lang="en-US" dirty="0" err="1" smtClean="0"/>
              <a:t>ini</a:t>
            </a:r>
            <a:r>
              <a:rPr lang="en-US" dirty="0" smtClean="0"/>
              <a:t> </a:t>
            </a:r>
            <a:r>
              <a:rPr lang="en-US" dirty="0" err="1" smtClean="0"/>
              <a:t>merupakan</a:t>
            </a:r>
            <a:r>
              <a:rPr lang="en-US" dirty="0" smtClean="0"/>
              <a:t> </a:t>
            </a:r>
            <a:r>
              <a:rPr lang="en-US" dirty="0" err="1" smtClean="0"/>
              <a:t>tahap</a:t>
            </a:r>
            <a:r>
              <a:rPr lang="en-US" dirty="0" smtClean="0"/>
              <a:t> </a:t>
            </a:r>
            <a:r>
              <a:rPr lang="en-US" dirty="0" err="1" smtClean="0"/>
              <a:t>dimana</a:t>
            </a:r>
            <a:r>
              <a:rPr lang="en-US" dirty="0" smtClean="0"/>
              <a:t> </a:t>
            </a:r>
            <a:r>
              <a:rPr lang="en-US" dirty="0" err="1" smtClean="0"/>
              <a:t>siswa</a:t>
            </a:r>
            <a:r>
              <a:rPr lang="en-US" dirty="0" smtClean="0"/>
              <a:t> </a:t>
            </a:r>
            <a:r>
              <a:rPr lang="en-US" dirty="0" err="1" smtClean="0"/>
              <a:t>harus</a:t>
            </a:r>
            <a:r>
              <a:rPr lang="en-US" dirty="0" smtClean="0"/>
              <a:t> </a:t>
            </a:r>
            <a:r>
              <a:rPr lang="en-US" dirty="0" err="1" smtClean="0"/>
              <a:t>memiliki</a:t>
            </a:r>
            <a:r>
              <a:rPr lang="en-US" dirty="0" smtClean="0"/>
              <a:t> </a:t>
            </a:r>
            <a:r>
              <a:rPr lang="en-US" dirty="0" err="1" smtClean="0"/>
              <a:t>kemampuan</a:t>
            </a:r>
            <a:r>
              <a:rPr lang="en-US" dirty="0" smtClean="0"/>
              <a:t> </a:t>
            </a:r>
            <a:r>
              <a:rPr lang="en-US" dirty="0" err="1" smtClean="0"/>
              <a:t>untuk</a:t>
            </a:r>
            <a:r>
              <a:rPr lang="en-US" dirty="0" smtClean="0"/>
              <a:t> </a:t>
            </a:r>
            <a:r>
              <a:rPr lang="en-US" dirty="0" err="1" smtClean="0"/>
              <a:t>menggunakan</a:t>
            </a:r>
            <a:r>
              <a:rPr lang="en-US" dirty="0" smtClean="0"/>
              <a:t> </a:t>
            </a:r>
            <a:r>
              <a:rPr lang="en-US" dirty="0" err="1" smtClean="0"/>
              <a:t>indeks</a:t>
            </a:r>
            <a:r>
              <a:rPr lang="en-US" dirty="0" smtClean="0"/>
              <a:t>. </a:t>
            </a:r>
            <a:r>
              <a:rPr lang="en-US" dirty="0" err="1" smtClean="0"/>
              <a:t>Hampir</a:t>
            </a:r>
            <a:r>
              <a:rPr lang="en-US" dirty="0" smtClean="0"/>
              <a:t> </a:t>
            </a:r>
            <a:r>
              <a:rPr lang="en-US" dirty="0" err="1" smtClean="0"/>
              <a:t>semua</a:t>
            </a:r>
            <a:r>
              <a:rPr lang="en-US" dirty="0" smtClean="0"/>
              <a:t> </a:t>
            </a:r>
            <a:r>
              <a:rPr lang="en-US" dirty="0" err="1" smtClean="0"/>
              <a:t>informasi</a:t>
            </a:r>
            <a:r>
              <a:rPr lang="en-US" dirty="0" smtClean="0"/>
              <a:t> yang </a:t>
            </a:r>
            <a:r>
              <a:rPr lang="en-US" dirty="0" err="1" smtClean="0"/>
              <a:t>tersedia</a:t>
            </a:r>
            <a:r>
              <a:rPr lang="en-US" dirty="0" smtClean="0"/>
              <a:t> </a:t>
            </a:r>
            <a:r>
              <a:rPr lang="en-US" dirty="0" err="1" smtClean="0"/>
              <a:t>didunia</a:t>
            </a:r>
            <a:r>
              <a:rPr lang="en-US" dirty="0" smtClean="0"/>
              <a:t> </a:t>
            </a:r>
            <a:r>
              <a:rPr lang="en-US" dirty="0" err="1" smtClean="0"/>
              <a:t>ini</a:t>
            </a:r>
            <a:r>
              <a:rPr lang="en-US" dirty="0" smtClean="0"/>
              <a:t> </a:t>
            </a:r>
            <a:r>
              <a:rPr lang="en-US" dirty="0" err="1" smtClean="0"/>
              <a:t>tersusun</a:t>
            </a:r>
            <a:r>
              <a:rPr lang="en-US" dirty="0" smtClean="0"/>
              <a:t> </a:t>
            </a:r>
            <a:r>
              <a:rPr lang="en-US" dirty="0" err="1" smtClean="0"/>
              <a:t>dalam</a:t>
            </a:r>
            <a:r>
              <a:rPr lang="en-US" dirty="0" smtClean="0"/>
              <a:t> </a:t>
            </a:r>
            <a:r>
              <a:rPr lang="en-US" dirty="0" err="1" smtClean="0"/>
              <a:t>indeks</a:t>
            </a:r>
            <a:r>
              <a:rPr lang="en-US" dirty="0" smtClean="0"/>
              <a:t>, agar </a:t>
            </a:r>
            <a:r>
              <a:rPr lang="en-US" dirty="0" err="1" smtClean="0"/>
              <a:t>memungkinkan</a:t>
            </a:r>
            <a:r>
              <a:rPr lang="en-US" dirty="0" smtClean="0"/>
              <a:t> </a:t>
            </a:r>
            <a:r>
              <a:rPr lang="en-US" dirty="0" err="1" smtClean="0"/>
              <a:t>untuk</a:t>
            </a:r>
            <a:r>
              <a:rPr lang="en-US" dirty="0" smtClean="0"/>
              <a:t> </a:t>
            </a:r>
            <a:r>
              <a:rPr lang="en-US" dirty="0" err="1" smtClean="0"/>
              <a:t>ditemukan</a:t>
            </a:r>
            <a:r>
              <a:rPr lang="en-US" dirty="0" smtClean="0"/>
              <a:t> </a:t>
            </a:r>
            <a:r>
              <a:rPr lang="en-US" dirty="0" err="1" smtClean="0"/>
              <a:t>kembali</a:t>
            </a:r>
            <a:r>
              <a:rPr lang="en-US" dirty="0" smtClean="0"/>
              <a:t> </a:t>
            </a:r>
            <a:r>
              <a:rPr lang="en-US" dirty="0" err="1" smtClean="0"/>
              <a:t>dengan</a:t>
            </a:r>
            <a:r>
              <a:rPr lang="en-US" dirty="0" smtClean="0"/>
              <a:t> </a:t>
            </a:r>
            <a:r>
              <a:rPr lang="en-US" dirty="0" err="1" smtClean="0"/>
              <a:t>cepat</a:t>
            </a:r>
            <a:r>
              <a:rPr lang="en-US" dirty="0" smtClean="0"/>
              <a:t>. </a:t>
            </a:r>
            <a:r>
              <a:rPr lang="en-US" dirty="0" err="1" smtClean="0"/>
              <a:t>Buku-buku</a:t>
            </a:r>
            <a:r>
              <a:rPr lang="en-US" dirty="0" smtClean="0"/>
              <a:t> </a:t>
            </a:r>
            <a:r>
              <a:rPr lang="en-US" dirty="0" err="1" smtClean="0"/>
              <a:t>teks</a:t>
            </a:r>
            <a:r>
              <a:rPr lang="en-US" dirty="0" smtClean="0"/>
              <a:t> </a:t>
            </a:r>
            <a:r>
              <a:rPr lang="en-US" dirty="0" err="1" smtClean="0"/>
              <a:t>biasanya</a:t>
            </a:r>
            <a:r>
              <a:rPr lang="en-US" dirty="0" smtClean="0"/>
              <a:t> </a:t>
            </a:r>
            <a:r>
              <a:rPr lang="en-US" dirty="0" err="1" smtClean="0"/>
              <a:t>memiliki</a:t>
            </a:r>
            <a:r>
              <a:rPr lang="en-US" dirty="0" smtClean="0"/>
              <a:t> </a:t>
            </a:r>
            <a:r>
              <a:rPr lang="en-US" dirty="0" err="1" smtClean="0"/>
              <a:t>indeks</a:t>
            </a:r>
            <a:r>
              <a:rPr lang="en-US" dirty="0" smtClean="0"/>
              <a:t> </a:t>
            </a:r>
            <a:r>
              <a:rPr lang="en-US" dirty="0" err="1" smtClean="0"/>
              <a:t>dibagian</a:t>
            </a:r>
            <a:r>
              <a:rPr lang="en-US" dirty="0" smtClean="0"/>
              <a:t> </a:t>
            </a:r>
            <a:r>
              <a:rPr lang="en-US" dirty="0" err="1" smtClean="0"/>
              <a:t>belakang</a:t>
            </a:r>
            <a:r>
              <a:rPr lang="en-US" dirty="0" smtClean="0"/>
              <a:t> </a:t>
            </a:r>
            <a:r>
              <a:rPr lang="en-US" dirty="0" err="1" smtClean="0"/>
              <a:t>halamannya</a:t>
            </a:r>
            <a:r>
              <a:rPr lang="en-US" dirty="0" smtClean="0"/>
              <a:t>. </a:t>
            </a:r>
            <a:r>
              <a:rPr lang="en-US" dirty="0" err="1" smtClean="0"/>
              <a:t>Ensiklopedia</a:t>
            </a:r>
            <a:r>
              <a:rPr lang="en-US" dirty="0" smtClean="0"/>
              <a:t>, </a:t>
            </a:r>
            <a:r>
              <a:rPr lang="en-US" dirty="0" err="1" smtClean="0"/>
              <a:t>baik</a:t>
            </a:r>
            <a:r>
              <a:rPr lang="en-US" dirty="0" smtClean="0"/>
              <a:t> </a:t>
            </a:r>
            <a:r>
              <a:rPr lang="en-US" dirty="0" err="1" smtClean="0"/>
              <a:t>umum</a:t>
            </a:r>
            <a:r>
              <a:rPr lang="en-US" dirty="0" smtClean="0"/>
              <a:t> </a:t>
            </a:r>
            <a:r>
              <a:rPr lang="en-US" dirty="0" err="1" smtClean="0"/>
              <a:t>maupun</a:t>
            </a:r>
            <a:r>
              <a:rPr lang="en-US" dirty="0" smtClean="0"/>
              <a:t> </a:t>
            </a:r>
            <a:r>
              <a:rPr lang="en-US" dirty="0" err="1" smtClean="0"/>
              <a:t>khusus</a:t>
            </a:r>
            <a:r>
              <a:rPr lang="en-US" dirty="0" smtClean="0"/>
              <a:t> </a:t>
            </a:r>
            <a:r>
              <a:rPr lang="en-US" dirty="0" err="1" smtClean="0"/>
              <a:t>juga</a:t>
            </a:r>
            <a:r>
              <a:rPr lang="en-US" dirty="0" smtClean="0"/>
              <a:t> </a:t>
            </a:r>
            <a:r>
              <a:rPr lang="en-US" dirty="0" err="1" smtClean="0"/>
              <a:t>memiliki</a:t>
            </a:r>
            <a:r>
              <a:rPr lang="en-US" dirty="0" smtClean="0"/>
              <a:t> </a:t>
            </a:r>
            <a:r>
              <a:rPr lang="en-US" dirty="0" err="1" smtClean="0"/>
              <a:t>indeks</a:t>
            </a:r>
            <a:r>
              <a:rPr lang="en-US" dirty="0" smtClean="0"/>
              <a:t> yang </a:t>
            </a:r>
            <a:r>
              <a:rPr lang="en-US" dirty="0" err="1" smtClean="0"/>
              <a:t>biasanya</a:t>
            </a:r>
            <a:r>
              <a:rPr lang="en-US" dirty="0" smtClean="0"/>
              <a:t> </a:t>
            </a:r>
            <a:r>
              <a:rPr lang="en-US" dirty="0" err="1" smtClean="0"/>
              <a:t>merupakan</a:t>
            </a:r>
            <a:r>
              <a:rPr lang="en-US" dirty="0" smtClean="0"/>
              <a:t> volume </a:t>
            </a:r>
            <a:r>
              <a:rPr lang="en-US" dirty="0" err="1" smtClean="0"/>
              <a:t>terakhir</a:t>
            </a:r>
            <a:r>
              <a:rPr lang="en-US" dirty="0" smtClean="0"/>
              <a:t> </a:t>
            </a:r>
            <a:r>
              <a:rPr lang="en-US" dirty="0" err="1" smtClean="0"/>
              <a:t>dari</a:t>
            </a:r>
            <a:r>
              <a:rPr lang="en-US" dirty="0" smtClean="0"/>
              <a:t> </a:t>
            </a:r>
            <a:r>
              <a:rPr lang="en-US" dirty="0" err="1" smtClean="0"/>
              <a:t>jajaran</a:t>
            </a:r>
            <a:r>
              <a:rPr lang="en-US" dirty="0" smtClean="0"/>
              <a:t> </a:t>
            </a:r>
            <a:r>
              <a:rPr lang="en-US" dirty="0" err="1" smtClean="0"/>
              <a:t>semua</a:t>
            </a:r>
            <a:r>
              <a:rPr lang="en-US" dirty="0" smtClean="0"/>
              <a:t> </a:t>
            </a:r>
            <a:r>
              <a:rPr lang="en-US" dirty="0" err="1" smtClean="0"/>
              <a:t>volumnya.Perpustakaan</a:t>
            </a:r>
            <a:r>
              <a:rPr lang="en-US" dirty="0" smtClean="0"/>
              <a:t> </a:t>
            </a:r>
            <a:r>
              <a:rPr lang="en-US" dirty="0" err="1" smtClean="0"/>
              <a:t>juga</a:t>
            </a:r>
            <a:r>
              <a:rPr lang="en-US" dirty="0" smtClean="0"/>
              <a:t> </a:t>
            </a:r>
            <a:r>
              <a:rPr lang="en-US" dirty="0" err="1" smtClean="0"/>
              <a:t>memiliki</a:t>
            </a:r>
            <a:r>
              <a:rPr lang="en-US" dirty="0" smtClean="0"/>
              <a:t> </a:t>
            </a:r>
            <a:r>
              <a:rPr lang="en-US" dirty="0" err="1" smtClean="0"/>
              <a:t>indeks</a:t>
            </a:r>
            <a:r>
              <a:rPr lang="en-US" dirty="0" smtClean="0"/>
              <a:t> </a:t>
            </a:r>
            <a:r>
              <a:rPr lang="en-US" dirty="0" err="1" smtClean="0"/>
              <a:t>berupa</a:t>
            </a:r>
            <a:r>
              <a:rPr lang="en-US" dirty="0" smtClean="0"/>
              <a:t> OPAC (Online Public Access Catalog), </a:t>
            </a:r>
            <a:r>
              <a:rPr lang="en-US" dirty="0" err="1" smtClean="0"/>
              <a:t>begitupun</a:t>
            </a:r>
            <a:r>
              <a:rPr lang="en-US" dirty="0" smtClean="0"/>
              <a:t> internet </a:t>
            </a:r>
            <a:r>
              <a:rPr lang="en-US" dirty="0" err="1" smtClean="0"/>
              <a:t>dengan</a:t>
            </a:r>
            <a:r>
              <a:rPr lang="en-US" dirty="0" smtClean="0"/>
              <a:t> search engine-</a:t>
            </a:r>
            <a:r>
              <a:rPr lang="en-US" dirty="0" err="1" smtClean="0"/>
              <a:t>nya</a:t>
            </a:r>
            <a:r>
              <a:rPr lang="en-US" dirty="0" smtClean="0"/>
              <a:t>.</a:t>
            </a:r>
            <a:endParaRPr lang="en-US" dirty="0"/>
          </a:p>
        </p:txBody>
      </p:sp>
    </p:spTree>
    <p:extLst>
      <p:ext uri="{BB962C8B-B14F-4D97-AF65-F5344CB8AC3E}">
        <p14:creationId xmlns:p14="http://schemas.microsoft.com/office/powerpoint/2010/main" val="39421947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Step 4 : </a:t>
            </a:r>
            <a:r>
              <a:rPr lang="en-US" dirty="0" smtClean="0"/>
              <a:t>Use of Information/</a:t>
            </a:r>
            <a:r>
              <a:rPr lang="en-US" dirty="0" err="1" smtClean="0"/>
              <a:t>Menggunakan</a:t>
            </a:r>
            <a:r>
              <a:rPr lang="en-US" dirty="0" smtClean="0"/>
              <a:t> </a:t>
            </a:r>
            <a:r>
              <a:rPr lang="en-US" dirty="0" err="1" smtClean="0"/>
              <a:t>informasi</a:t>
            </a:r>
            <a:r>
              <a:rPr lang="en-US" dirty="0" smtClean="0"/>
              <a:t> yang </a:t>
            </a:r>
            <a:r>
              <a:rPr lang="en-US" dirty="0" err="1" smtClean="0"/>
              <a:t>sudah</a:t>
            </a:r>
            <a:r>
              <a:rPr lang="en-US" dirty="0" smtClean="0"/>
              <a:t> </a:t>
            </a:r>
            <a:r>
              <a:rPr lang="en-US" dirty="0" err="1" smtClean="0"/>
              <a:t>tersedia</a:t>
            </a:r>
            <a:r>
              <a:rPr lang="en-US" dirty="0" smtClean="0"/>
              <a:t>.</a:t>
            </a:r>
          </a:p>
          <a:p>
            <a:endParaRPr lang="en-US" dirty="0" smtClean="0"/>
          </a:p>
          <a:p>
            <a:r>
              <a:rPr lang="en-US" dirty="0" err="1" smtClean="0"/>
              <a:t>Dalam</a:t>
            </a:r>
            <a:r>
              <a:rPr lang="en-US" dirty="0" smtClean="0"/>
              <a:t> </a:t>
            </a:r>
            <a:r>
              <a:rPr lang="en-US" dirty="0" err="1" smtClean="0"/>
              <a:t>tahap</a:t>
            </a:r>
            <a:r>
              <a:rPr lang="en-US" dirty="0" smtClean="0"/>
              <a:t> </a:t>
            </a:r>
            <a:r>
              <a:rPr lang="en-US" dirty="0" err="1" smtClean="0"/>
              <a:t>ini</a:t>
            </a:r>
            <a:r>
              <a:rPr lang="en-US" dirty="0" smtClean="0"/>
              <a:t> </a:t>
            </a:r>
            <a:r>
              <a:rPr lang="en-US" dirty="0" err="1" smtClean="0"/>
              <a:t>kita</a:t>
            </a:r>
            <a:r>
              <a:rPr lang="en-US" dirty="0" smtClean="0"/>
              <a:t> </a:t>
            </a:r>
            <a:r>
              <a:rPr lang="en-US" dirty="0" err="1" smtClean="0"/>
              <a:t>dihadapkan</a:t>
            </a:r>
            <a:r>
              <a:rPr lang="en-US" dirty="0" smtClean="0"/>
              <a:t> </a:t>
            </a:r>
            <a:r>
              <a:rPr lang="en-US" dirty="0" err="1" smtClean="0"/>
              <a:t>pada</a:t>
            </a:r>
            <a:r>
              <a:rPr lang="en-US" dirty="0" smtClean="0"/>
              <a:t> </a:t>
            </a:r>
            <a:r>
              <a:rPr lang="en-US" dirty="0" err="1" smtClean="0"/>
              <a:t>masalah</a:t>
            </a:r>
            <a:r>
              <a:rPr lang="en-US" dirty="0" smtClean="0"/>
              <a:t> </a:t>
            </a:r>
            <a:r>
              <a:rPr lang="en-US" dirty="0" err="1" smtClean="0"/>
              <a:t>pemilihan</a:t>
            </a:r>
            <a:r>
              <a:rPr lang="en-US" dirty="0" smtClean="0"/>
              <a:t> </a:t>
            </a:r>
            <a:r>
              <a:rPr lang="en-US" dirty="0" err="1" smtClean="0"/>
              <a:t>cara</a:t>
            </a:r>
            <a:r>
              <a:rPr lang="en-US" dirty="0" smtClean="0"/>
              <a:t> yang </a:t>
            </a:r>
            <a:r>
              <a:rPr lang="en-US" dirty="0" err="1" smtClean="0"/>
              <a:t>efektif</a:t>
            </a:r>
            <a:r>
              <a:rPr lang="en-US" dirty="0" smtClean="0"/>
              <a:t> </a:t>
            </a:r>
            <a:r>
              <a:rPr lang="en-US" dirty="0" err="1" smtClean="0"/>
              <a:t>untuk</a:t>
            </a:r>
            <a:r>
              <a:rPr lang="en-US" dirty="0" smtClean="0"/>
              <a:t> </a:t>
            </a:r>
            <a:r>
              <a:rPr lang="en-US" dirty="0" err="1" smtClean="0"/>
              <a:t>menyaring</a:t>
            </a:r>
            <a:r>
              <a:rPr lang="en-US" dirty="0" smtClean="0"/>
              <a:t> </a:t>
            </a:r>
            <a:r>
              <a:rPr lang="en-US" dirty="0" err="1" smtClean="0"/>
              <a:t>dan</a:t>
            </a:r>
            <a:r>
              <a:rPr lang="en-US" dirty="0" smtClean="0"/>
              <a:t> </a:t>
            </a:r>
            <a:r>
              <a:rPr lang="en-US" dirty="0" err="1" smtClean="0"/>
              <a:t>memeras</a:t>
            </a:r>
            <a:r>
              <a:rPr lang="en-US" dirty="0" smtClean="0"/>
              <a:t> </a:t>
            </a:r>
            <a:r>
              <a:rPr lang="en-US" dirty="0" err="1" smtClean="0"/>
              <a:t>informasi</a:t>
            </a:r>
            <a:r>
              <a:rPr lang="en-US" dirty="0" smtClean="0"/>
              <a:t> yang </a:t>
            </a:r>
            <a:r>
              <a:rPr lang="en-US" dirty="0" err="1" smtClean="0"/>
              <a:t>banyak</a:t>
            </a:r>
            <a:r>
              <a:rPr lang="en-US" dirty="0" smtClean="0"/>
              <a:t> </a:t>
            </a:r>
            <a:r>
              <a:rPr lang="en-US" dirty="0" err="1" smtClean="0"/>
              <a:t>jumlahnya</a:t>
            </a:r>
            <a:r>
              <a:rPr lang="en-US" dirty="0" smtClean="0"/>
              <a:t> </a:t>
            </a:r>
            <a:r>
              <a:rPr lang="en-US" dirty="0" err="1" smtClean="0"/>
              <a:t>tersebut</a:t>
            </a:r>
            <a:r>
              <a:rPr lang="en-US" dirty="0" smtClean="0"/>
              <a:t> </a:t>
            </a:r>
            <a:r>
              <a:rPr lang="en-US" dirty="0" err="1" smtClean="0"/>
              <a:t>menjadi</a:t>
            </a:r>
            <a:r>
              <a:rPr lang="en-US" dirty="0" smtClean="0"/>
              <a:t> </a:t>
            </a:r>
            <a:r>
              <a:rPr lang="en-US" dirty="0" err="1" smtClean="0"/>
              <a:t>informasi</a:t>
            </a:r>
            <a:r>
              <a:rPr lang="en-US" dirty="0" smtClean="0"/>
              <a:t> yang </a:t>
            </a:r>
            <a:r>
              <a:rPr lang="en-US" dirty="0" err="1" smtClean="0"/>
              <a:t>terseleksi</a:t>
            </a:r>
            <a:r>
              <a:rPr lang="en-US" dirty="0" smtClean="0"/>
              <a:t> </a:t>
            </a:r>
            <a:r>
              <a:rPr lang="en-US" dirty="0" err="1" smtClean="0"/>
              <a:t>dan</a:t>
            </a:r>
            <a:r>
              <a:rPr lang="en-US" dirty="0" smtClean="0"/>
              <a:t> </a:t>
            </a:r>
            <a:r>
              <a:rPr lang="en-US" dirty="0" err="1" smtClean="0"/>
              <a:t>siap</a:t>
            </a:r>
            <a:r>
              <a:rPr lang="en-US" dirty="0" smtClean="0"/>
              <a:t> </a:t>
            </a:r>
            <a:r>
              <a:rPr lang="en-US" dirty="0" err="1" smtClean="0"/>
              <a:t>dipakai</a:t>
            </a:r>
            <a:r>
              <a:rPr lang="en-US" dirty="0" smtClean="0"/>
              <a:t> </a:t>
            </a:r>
            <a:r>
              <a:rPr lang="en-US" dirty="0" err="1" smtClean="0"/>
              <a:t>dalam</a:t>
            </a:r>
            <a:r>
              <a:rPr lang="en-US" dirty="0" smtClean="0"/>
              <a:t> </a:t>
            </a:r>
            <a:r>
              <a:rPr lang="en-US" dirty="0" err="1" smtClean="0"/>
              <a:t>berbagai</a:t>
            </a:r>
            <a:r>
              <a:rPr lang="en-US" dirty="0" smtClean="0"/>
              <a:t> </a:t>
            </a:r>
            <a:r>
              <a:rPr lang="en-US" dirty="0" err="1" smtClean="0"/>
              <a:t>permasalahan</a:t>
            </a:r>
            <a:r>
              <a:rPr lang="en-US" dirty="0" smtClean="0"/>
              <a:t> </a:t>
            </a:r>
            <a:r>
              <a:rPr lang="en-US" dirty="0" err="1" smtClean="0"/>
              <a:t>kita</a:t>
            </a:r>
            <a:r>
              <a:rPr lang="en-US" dirty="0" smtClean="0"/>
              <a:t>. </a:t>
            </a:r>
            <a:r>
              <a:rPr lang="en-US" dirty="0" err="1" smtClean="0"/>
              <a:t>JIka</a:t>
            </a:r>
            <a:r>
              <a:rPr lang="en-US" dirty="0" smtClean="0"/>
              <a:t> </a:t>
            </a:r>
            <a:r>
              <a:rPr lang="en-US" dirty="0" err="1" smtClean="0"/>
              <a:t>kasusnya</a:t>
            </a:r>
            <a:r>
              <a:rPr lang="en-US" dirty="0" smtClean="0"/>
              <a:t> </a:t>
            </a:r>
            <a:r>
              <a:rPr lang="en-US" dirty="0" err="1" smtClean="0"/>
              <a:t>adalah</a:t>
            </a:r>
            <a:r>
              <a:rPr lang="en-US" dirty="0" smtClean="0"/>
              <a:t> </a:t>
            </a:r>
            <a:r>
              <a:rPr lang="en-US" dirty="0" err="1" smtClean="0"/>
              <a:t>menulis</a:t>
            </a:r>
            <a:r>
              <a:rPr lang="en-US" dirty="0" smtClean="0"/>
              <a:t>, </a:t>
            </a:r>
            <a:r>
              <a:rPr lang="en-US" dirty="0" err="1" smtClean="0"/>
              <a:t>maka</a:t>
            </a:r>
            <a:r>
              <a:rPr lang="en-US" dirty="0" smtClean="0"/>
              <a:t> </a:t>
            </a:r>
            <a:r>
              <a:rPr lang="en-US" dirty="0" err="1" smtClean="0"/>
              <a:t>pada</a:t>
            </a:r>
            <a:r>
              <a:rPr lang="en-US" dirty="0" smtClean="0"/>
              <a:t> </a:t>
            </a:r>
            <a:r>
              <a:rPr lang="en-US" dirty="0" err="1" smtClean="0"/>
              <a:t>tahap</a:t>
            </a:r>
            <a:r>
              <a:rPr lang="en-US" dirty="0" smtClean="0"/>
              <a:t> </a:t>
            </a:r>
            <a:r>
              <a:rPr lang="en-US" dirty="0" err="1" smtClean="0"/>
              <a:t>keempat</a:t>
            </a:r>
            <a:r>
              <a:rPr lang="en-US" dirty="0" smtClean="0"/>
              <a:t> </a:t>
            </a:r>
            <a:r>
              <a:rPr lang="en-US" dirty="0" err="1" smtClean="0"/>
              <a:t>ini</a:t>
            </a:r>
            <a:r>
              <a:rPr lang="en-US" dirty="0" smtClean="0"/>
              <a:t> </a:t>
            </a:r>
            <a:r>
              <a:rPr lang="en-US" dirty="0" err="1" smtClean="0"/>
              <a:t>kita</a:t>
            </a:r>
            <a:r>
              <a:rPr lang="en-US" dirty="0" smtClean="0"/>
              <a:t> </a:t>
            </a:r>
            <a:r>
              <a:rPr lang="en-US" dirty="0" err="1" smtClean="0"/>
              <a:t>dihadapkan</a:t>
            </a:r>
            <a:r>
              <a:rPr lang="en-US" dirty="0" smtClean="0"/>
              <a:t> </a:t>
            </a:r>
            <a:r>
              <a:rPr lang="en-US" dirty="0" err="1" smtClean="0"/>
              <a:t>pada</a:t>
            </a:r>
            <a:r>
              <a:rPr lang="en-US" dirty="0" smtClean="0"/>
              <a:t> </a:t>
            </a:r>
            <a:r>
              <a:rPr lang="en-US" dirty="0" err="1" smtClean="0"/>
              <a:t>tahap</a:t>
            </a:r>
            <a:r>
              <a:rPr lang="en-US" dirty="0" smtClean="0"/>
              <a:t> </a:t>
            </a:r>
            <a:r>
              <a:rPr lang="en-US" dirty="0" err="1" smtClean="0"/>
              <a:t>dimana</a:t>
            </a:r>
            <a:r>
              <a:rPr lang="en-US" dirty="0" smtClean="0"/>
              <a:t> </a:t>
            </a:r>
            <a:r>
              <a:rPr lang="en-US" dirty="0" err="1" smtClean="0"/>
              <a:t>semua</a:t>
            </a:r>
            <a:r>
              <a:rPr lang="en-US" dirty="0" smtClean="0"/>
              <a:t> </a:t>
            </a:r>
            <a:r>
              <a:rPr lang="en-US" dirty="0" err="1" smtClean="0"/>
              <a:t>informasi</a:t>
            </a:r>
            <a:r>
              <a:rPr lang="en-US" dirty="0" smtClean="0"/>
              <a:t> </a:t>
            </a:r>
            <a:r>
              <a:rPr lang="en-US" dirty="0" err="1" smtClean="0"/>
              <a:t>sudah</a:t>
            </a:r>
            <a:r>
              <a:rPr lang="en-US" dirty="0" smtClean="0"/>
              <a:t> </a:t>
            </a:r>
            <a:r>
              <a:rPr lang="en-US" dirty="0" err="1" smtClean="0"/>
              <a:t>berada</a:t>
            </a:r>
            <a:r>
              <a:rPr lang="en-US" dirty="0" smtClean="0"/>
              <a:t> </a:t>
            </a:r>
            <a:r>
              <a:rPr lang="en-US" dirty="0" err="1" smtClean="0"/>
              <a:t>ditangan</a:t>
            </a:r>
            <a:r>
              <a:rPr lang="en-US" dirty="0" smtClean="0"/>
              <a:t> </a:t>
            </a:r>
            <a:r>
              <a:rPr lang="en-US" dirty="0" err="1" smtClean="0"/>
              <a:t>kita</a:t>
            </a:r>
            <a:r>
              <a:rPr lang="en-US" dirty="0" smtClean="0"/>
              <a:t>, </a:t>
            </a:r>
            <a:r>
              <a:rPr lang="en-US" dirty="0" err="1" smtClean="0"/>
              <a:t>dan</a:t>
            </a:r>
            <a:r>
              <a:rPr lang="en-US" dirty="0" smtClean="0"/>
              <a:t> </a:t>
            </a:r>
            <a:r>
              <a:rPr lang="en-US" dirty="0" err="1" smtClean="0"/>
              <a:t>kita</a:t>
            </a:r>
            <a:r>
              <a:rPr lang="en-US" dirty="0" smtClean="0"/>
              <a:t> </a:t>
            </a:r>
            <a:r>
              <a:rPr lang="en-US" dirty="0" err="1" smtClean="0"/>
              <a:t>harus</a:t>
            </a:r>
            <a:r>
              <a:rPr lang="en-US" dirty="0" smtClean="0"/>
              <a:t> </a:t>
            </a:r>
            <a:r>
              <a:rPr lang="en-US" dirty="0" err="1" smtClean="0"/>
              <a:t>menyeleksi</a:t>
            </a:r>
            <a:r>
              <a:rPr lang="en-US" dirty="0" smtClean="0"/>
              <a:t> </a:t>
            </a:r>
            <a:r>
              <a:rPr lang="en-US" dirty="0" err="1" smtClean="0"/>
              <a:t>informasi</a:t>
            </a:r>
            <a:r>
              <a:rPr lang="en-US" dirty="0" smtClean="0"/>
              <a:t> </a:t>
            </a:r>
            <a:r>
              <a:rPr lang="en-US" dirty="0" err="1" smtClean="0"/>
              <a:t>ditangan</a:t>
            </a:r>
            <a:r>
              <a:rPr lang="en-US" dirty="0" smtClean="0"/>
              <a:t> </a:t>
            </a:r>
            <a:r>
              <a:rPr lang="en-US" dirty="0" err="1" smtClean="0"/>
              <a:t>kita</a:t>
            </a:r>
            <a:r>
              <a:rPr lang="en-US" dirty="0" smtClean="0"/>
              <a:t> </a:t>
            </a:r>
            <a:r>
              <a:rPr lang="en-US" dirty="0" err="1" smtClean="0"/>
              <a:t>tersebut</a:t>
            </a:r>
            <a:r>
              <a:rPr lang="en-US" dirty="0" smtClean="0"/>
              <a:t>. </a:t>
            </a:r>
            <a:r>
              <a:rPr lang="en-US" dirty="0" err="1" smtClean="0"/>
              <a:t>Subdivisi</a:t>
            </a:r>
            <a:r>
              <a:rPr lang="en-US" dirty="0" smtClean="0"/>
              <a:t> </a:t>
            </a:r>
            <a:r>
              <a:rPr lang="en-US" dirty="0" err="1" smtClean="0"/>
              <a:t>dari</a:t>
            </a:r>
            <a:r>
              <a:rPr lang="en-US" dirty="0" smtClean="0"/>
              <a:t> </a:t>
            </a:r>
            <a:r>
              <a:rPr lang="en-US" dirty="0" err="1" smtClean="0"/>
              <a:t>tahap</a:t>
            </a:r>
            <a:r>
              <a:rPr lang="en-US" dirty="0" smtClean="0"/>
              <a:t> </a:t>
            </a:r>
            <a:r>
              <a:rPr lang="en-US" dirty="0" err="1" smtClean="0"/>
              <a:t>ke</a:t>
            </a:r>
            <a:r>
              <a:rPr lang="en-US" dirty="0" smtClean="0"/>
              <a:t> </a:t>
            </a:r>
            <a:r>
              <a:rPr lang="en-US" dirty="0" err="1" smtClean="0"/>
              <a:t>empat</a:t>
            </a:r>
            <a:r>
              <a:rPr lang="en-US" dirty="0" smtClean="0"/>
              <a:t> </a:t>
            </a:r>
            <a:r>
              <a:rPr lang="en-US" dirty="0" err="1" smtClean="0"/>
              <a:t>ini</a:t>
            </a:r>
            <a:r>
              <a:rPr lang="en-US" dirty="0" smtClean="0"/>
              <a:t> </a:t>
            </a:r>
            <a:r>
              <a:rPr lang="en-US" dirty="0" err="1" smtClean="0"/>
              <a:t>adalah</a:t>
            </a:r>
            <a:r>
              <a:rPr lang="en-US" dirty="0" smtClean="0"/>
              <a:t> </a:t>
            </a:r>
            <a:r>
              <a:rPr lang="en-US" dirty="0" err="1" smtClean="0"/>
              <a:t>sebabagai</a:t>
            </a:r>
            <a:r>
              <a:rPr lang="en-US" dirty="0" smtClean="0"/>
              <a:t> </a:t>
            </a:r>
            <a:r>
              <a:rPr lang="en-US" dirty="0" err="1" smtClean="0"/>
              <a:t>berikut</a:t>
            </a:r>
            <a:r>
              <a:rPr lang="en-US" dirty="0" smtClean="0"/>
              <a:t>:</a:t>
            </a:r>
            <a:endParaRPr lang="en-US" dirty="0"/>
          </a:p>
        </p:txBody>
      </p:sp>
    </p:spTree>
    <p:extLst>
      <p:ext uri="{BB962C8B-B14F-4D97-AF65-F5344CB8AC3E}">
        <p14:creationId xmlns:p14="http://schemas.microsoft.com/office/powerpoint/2010/main" val="4078237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Engage/ </a:t>
            </a:r>
            <a:r>
              <a:rPr lang="en-US" dirty="0" err="1" smtClean="0"/>
              <a:t>menangani</a:t>
            </a:r>
            <a:r>
              <a:rPr lang="en-US" dirty="0" smtClean="0"/>
              <a:t> </a:t>
            </a:r>
            <a:r>
              <a:rPr lang="en-US" dirty="0" err="1" smtClean="0"/>
              <a:t>informasi</a:t>
            </a:r>
            <a:r>
              <a:rPr lang="en-US" dirty="0" smtClean="0"/>
              <a:t> yang </a:t>
            </a:r>
            <a:r>
              <a:rPr lang="en-US" dirty="0" err="1" smtClean="0"/>
              <a:t>tersimpan</a:t>
            </a:r>
            <a:r>
              <a:rPr lang="en-US" dirty="0" smtClean="0"/>
              <a:t>, </a:t>
            </a:r>
            <a:r>
              <a:rPr lang="en-US" dirty="0" err="1" smtClean="0"/>
              <a:t>dengan</a:t>
            </a:r>
            <a:r>
              <a:rPr lang="en-US" dirty="0" smtClean="0"/>
              <a:t> </a:t>
            </a:r>
            <a:r>
              <a:rPr lang="en-US" dirty="0" err="1" smtClean="0"/>
              <a:t>cara</a:t>
            </a:r>
            <a:r>
              <a:rPr lang="en-US" dirty="0" smtClean="0"/>
              <a:t> </a:t>
            </a:r>
            <a:r>
              <a:rPr lang="en-US" dirty="0" err="1" smtClean="0"/>
              <a:t>membaca</a:t>
            </a:r>
            <a:r>
              <a:rPr lang="en-US" dirty="0" smtClean="0"/>
              <a:t>, </a:t>
            </a:r>
            <a:r>
              <a:rPr lang="en-US" dirty="0" err="1" smtClean="0"/>
              <a:t>mendengarkan</a:t>
            </a:r>
            <a:r>
              <a:rPr lang="en-US" dirty="0" smtClean="0"/>
              <a:t>, </a:t>
            </a:r>
            <a:r>
              <a:rPr lang="en-US" dirty="0" err="1" smtClean="0"/>
              <a:t>mewawancarai</a:t>
            </a:r>
            <a:r>
              <a:rPr lang="en-US" dirty="0" smtClean="0"/>
              <a:t>, </a:t>
            </a:r>
            <a:r>
              <a:rPr lang="en-US" dirty="0" err="1" smtClean="0"/>
              <a:t>mengamati</a:t>
            </a:r>
            <a:r>
              <a:rPr lang="en-US" dirty="0" smtClean="0"/>
              <a:t> </a:t>
            </a:r>
            <a:r>
              <a:rPr lang="en-US" dirty="0" err="1" smtClean="0"/>
              <a:t>dan</a:t>
            </a:r>
            <a:r>
              <a:rPr lang="en-US" dirty="0" smtClean="0"/>
              <a:t> </a:t>
            </a:r>
            <a:r>
              <a:rPr lang="en-US" dirty="0" err="1" smtClean="0"/>
              <a:t>mengobservasi</a:t>
            </a:r>
            <a:r>
              <a:rPr lang="en-US" dirty="0" smtClean="0"/>
              <a:t> </a:t>
            </a:r>
            <a:r>
              <a:rPr lang="en-US" dirty="0" err="1" smtClean="0"/>
              <a:t>informasi</a:t>
            </a:r>
            <a:r>
              <a:rPr lang="en-US" dirty="0" smtClean="0"/>
              <a:t> </a:t>
            </a:r>
            <a:r>
              <a:rPr lang="en-US" dirty="0" err="1" smtClean="0"/>
              <a:t>tersebut</a:t>
            </a:r>
            <a:r>
              <a:rPr lang="en-US" dirty="0" smtClean="0"/>
              <a:t>. </a:t>
            </a:r>
          </a:p>
          <a:p>
            <a:r>
              <a:rPr lang="en-US" dirty="0" err="1" smtClean="0"/>
              <a:t>Menyarikan</a:t>
            </a:r>
            <a:r>
              <a:rPr lang="en-US" dirty="0" smtClean="0"/>
              <a:t> </a:t>
            </a:r>
            <a:r>
              <a:rPr lang="en-US" dirty="0" err="1" smtClean="0"/>
              <a:t>informasi</a:t>
            </a:r>
            <a:r>
              <a:rPr lang="en-US" dirty="0" smtClean="0"/>
              <a:t> yang </a:t>
            </a:r>
            <a:r>
              <a:rPr lang="en-US" dirty="0" err="1" smtClean="0"/>
              <a:t>ada</a:t>
            </a:r>
            <a:r>
              <a:rPr lang="en-US" dirty="0" smtClean="0"/>
              <a:t>. Hal </a:t>
            </a:r>
            <a:r>
              <a:rPr lang="en-US" dirty="0" err="1" smtClean="0"/>
              <a:t>ini</a:t>
            </a:r>
            <a:r>
              <a:rPr lang="en-US" dirty="0" smtClean="0"/>
              <a:t> </a:t>
            </a:r>
            <a:r>
              <a:rPr lang="en-US" dirty="0" err="1" smtClean="0"/>
              <a:t>bisa</a:t>
            </a:r>
            <a:r>
              <a:rPr lang="en-US" dirty="0" smtClean="0"/>
              <a:t> </a:t>
            </a:r>
            <a:r>
              <a:rPr lang="en-US" dirty="0" err="1" smtClean="0"/>
              <a:t>dilakukan</a:t>
            </a:r>
            <a:r>
              <a:rPr lang="en-US" dirty="0" smtClean="0"/>
              <a:t> </a:t>
            </a:r>
            <a:r>
              <a:rPr lang="en-US" dirty="0" err="1" smtClean="0"/>
              <a:t>dengan</a:t>
            </a:r>
            <a:r>
              <a:rPr lang="en-US" dirty="0" smtClean="0"/>
              <a:t> </a:t>
            </a:r>
            <a:r>
              <a:rPr lang="en-US" dirty="0" err="1" smtClean="0"/>
              <a:t>menggunakan</a:t>
            </a:r>
            <a:r>
              <a:rPr lang="en-US" dirty="0" smtClean="0"/>
              <a:t>: </a:t>
            </a:r>
            <a:r>
              <a:rPr lang="en-US" dirty="0" err="1" smtClean="0"/>
              <a:t>kutipan</a:t>
            </a:r>
            <a:r>
              <a:rPr lang="en-US" dirty="0" smtClean="0"/>
              <a:t>, </a:t>
            </a:r>
            <a:r>
              <a:rPr lang="en-US" dirty="0" err="1" smtClean="0"/>
              <a:t>atau</a:t>
            </a:r>
            <a:r>
              <a:rPr lang="en-US" dirty="0" smtClean="0"/>
              <a:t> paraphrase </a:t>
            </a:r>
            <a:r>
              <a:rPr lang="en-US" dirty="0" err="1" smtClean="0"/>
              <a:t>dan</a:t>
            </a:r>
            <a:r>
              <a:rPr lang="en-US" dirty="0" smtClean="0"/>
              <a:t> </a:t>
            </a:r>
            <a:r>
              <a:rPr lang="en-US" dirty="0" err="1" smtClean="0"/>
              <a:t>membuat</a:t>
            </a:r>
            <a:r>
              <a:rPr lang="en-US" dirty="0" smtClean="0"/>
              <a:t> summary. </a:t>
            </a:r>
            <a:r>
              <a:rPr lang="en-US" dirty="0" err="1" smtClean="0"/>
              <a:t>Dengan</a:t>
            </a:r>
            <a:r>
              <a:rPr lang="en-US" dirty="0" smtClean="0"/>
              <a:t> </a:t>
            </a:r>
            <a:r>
              <a:rPr lang="en-US" dirty="0" err="1" smtClean="0"/>
              <a:t>menggunakan</a:t>
            </a:r>
            <a:r>
              <a:rPr lang="en-US" dirty="0" smtClean="0"/>
              <a:t> </a:t>
            </a:r>
            <a:r>
              <a:rPr lang="en-US" dirty="0" err="1" smtClean="0"/>
              <a:t>berbagai</a:t>
            </a:r>
            <a:r>
              <a:rPr lang="en-US" dirty="0" smtClean="0"/>
              <a:t> </a:t>
            </a:r>
            <a:r>
              <a:rPr lang="en-US" dirty="0" err="1" smtClean="0"/>
              <a:t>cara</a:t>
            </a:r>
            <a:r>
              <a:rPr lang="en-US" dirty="0" smtClean="0"/>
              <a:t> </a:t>
            </a:r>
            <a:r>
              <a:rPr lang="en-US" dirty="0" err="1" smtClean="0"/>
              <a:t>ini</a:t>
            </a:r>
            <a:r>
              <a:rPr lang="en-US" dirty="0" smtClean="0"/>
              <a:t> </a:t>
            </a:r>
            <a:r>
              <a:rPr lang="en-US" dirty="0" err="1" smtClean="0"/>
              <a:t>maka</a:t>
            </a:r>
            <a:r>
              <a:rPr lang="en-US" dirty="0" smtClean="0"/>
              <a:t> </a:t>
            </a:r>
            <a:r>
              <a:rPr lang="en-US" dirty="0" err="1" smtClean="0"/>
              <a:t>kita</a:t>
            </a:r>
            <a:r>
              <a:rPr lang="en-US" dirty="0" smtClean="0"/>
              <a:t> </a:t>
            </a:r>
            <a:r>
              <a:rPr lang="en-US" dirty="0" err="1" smtClean="0"/>
              <a:t>dapat</a:t>
            </a:r>
            <a:r>
              <a:rPr lang="en-US" dirty="0" smtClean="0"/>
              <a:t> </a:t>
            </a:r>
            <a:r>
              <a:rPr lang="en-US" dirty="0" err="1" smtClean="0"/>
              <a:t>mengambil</a:t>
            </a:r>
            <a:r>
              <a:rPr lang="en-US" dirty="0" smtClean="0"/>
              <a:t> </a:t>
            </a:r>
            <a:r>
              <a:rPr lang="en-US" dirty="0" err="1" smtClean="0"/>
              <a:t>dan</a:t>
            </a:r>
            <a:r>
              <a:rPr lang="en-US" dirty="0" smtClean="0"/>
              <a:t> </a:t>
            </a:r>
            <a:r>
              <a:rPr lang="en-US" dirty="0" err="1" smtClean="0"/>
              <a:t>mengidentifikasi</a:t>
            </a:r>
            <a:r>
              <a:rPr lang="en-US" dirty="0" smtClean="0"/>
              <a:t> </a:t>
            </a:r>
            <a:r>
              <a:rPr lang="en-US" dirty="0" err="1" smtClean="0"/>
              <a:t>bagian-bagian</a:t>
            </a:r>
            <a:r>
              <a:rPr lang="en-US" dirty="0" smtClean="0"/>
              <a:t> yang </a:t>
            </a:r>
            <a:r>
              <a:rPr lang="en-US" dirty="0" err="1" smtClean="0"/>
              <a:t>benar-benar</a:t>
            </a:r>
            <a:r>
              <a:rPr lang="en-US" dirty="0" smtClean="0"/>
              <a:t> </a:t>
            </a:r>
            <a:r>
              <a:rPr lang="en-US" dirty="0" err="1" smtClean="0"/>
              <a:t>penting</a:t>
            </a:r>
            <a:r>
              <a:rPr lang="en-US" dirty="0" smtClean="0"/>
              <a:t> </a:t>
            </a:r>
            <a:r>
              <a:rPr lang="en-US" dirty="0" err="1" smtClean="0"/>
              <a:t>dan</a:t>
            </a:r>
            <a:r>
              <a:rPr lang="en-US" dirty="0" smtClean="0"/>
              <a:t> </a:t>
            </a:r>
            <a:r>
              <a:rPr lang="en-US" dirty="0" err="1" smtClean="0"/>
              <a:t>relevan</a:t>
            </a:r>
            <a:r>
              <a:rPr lang="en-US" dirty="0" smtClean="0"/>
              <a:t> </a:t>
            </a:r>
            <a:r>
              <a:rPr lang="en-US" dirty="0" err="1" smtClean="0"/>
              <a:t>dengan</a:t>
            </a:r>
            <a:r>
              <a:rPr lang="en-US" dirty="0" smtClean="0"/>
              <a:t> </a:t>
            </a:r>
            <a:r>
              <a:rPr lang="en-US" dirty="0" err="1" smtClean="0"/>
              <a:t>permasalahan</a:t>
            </a:r>
            <a:r>
              <a:rPr lang="en-US" dirty="0" smtClean="0"/>
              <a:t> </a:t>
            </a:r>
            <a:r>
              <a:rPr lang="en-US" dirty="0" err="1" smtClean="0"/>
              <a:t>kita</a:t>
            </a:r>
            <a:r>
              <a:rPr lang="en-US" dirty="0" smtClean="0"/>
              <a:t>.</a:t>
            </a:r>
          </a:p>
          <a:p>
            <a:endParaRPr lang="en-US" dirty="0"/>
          </a:p>
        </p:txBody>
      </p:sp>
    </p:spTree>
    <p:extLst>
      <p:ext uri="{BB962C8B-B14F-4D97-AF65-F5344CB8AC3E}">
        <p14:creationId xmlns:p14="http://schemas.microsoft.com/office/powerpoint/2010/main" val="38153294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Step 5 : </a:t>
            </a:r>
            <a:r>
              <a:rPr lang="en-US" dirty="0" smtClean="0"/>
              <a:t>Synthesis/</a:t>
            </a:r>
            <a:r>
              <a:rPr lang="en-US" dirty="0" err="1" smtClean="0"/>
              <a:t>Sintesa</a:t>
            </a:r>
            <a:r>
              <a:rPr lang="en-US" dirty="0" smtClean="0"/>
              <a:t>.</a:t>
            </a:r>
          </a:p>
          <a:p>
            <a:endParaRPr lang="en-US" dirty="0" smtClean="0"/>
          </a:p>
          <a:p>
            <a:r>
              <a:rPr lang="en-US" dirty="0" err="1" smtClean="0"/>
              <a:t>Dalam</a:t>
            </a:r>
            <a:r>
              <a:rPr lang="en-US" dirty="0" smtClean="0"/>
              <a:t> step </a:t>
            </a:r>
            <a:r>
              <a:rPr lang="en-US" dirty="0" err="1" smtClean="0"/>
              <a:t>ini</a:t>
            </a:r>
            <a:r>
              <a:rPr lang="en-US" dirty="0" smtClean="0"/>
              <a:t>, </a:t>
            </a:r>
            <a:r>
              <a:rPr lang="en-US" dirty="0" err="1" smtClean="0"/>
              <a:t>kita</a:t>
            </a:r>
            <a:r>
              <a:rPr lang="en-US" dirty="0" smtClean="0"/>
              <a:t> </a:t>
            </a:r>
            <a:r>
              <a:rPr lang="en-US" dirty="0" err="1" smtClean="0"/>
              <a:t>melakukan</a:t>
            </a:r>
            <a:r>
              <a:rPr lang="en-US" dirty="0" smtClean="0"/>
              <a:t> </a:t>
            </a:r>
            <a:r>
              <a:rPr lang="en-US" dirty="0" err="1" smtClean="0"/>
              <a:t>penggabungan</a:t>
            </a:r>
            <a:r>
              <a:rPr lang="en-US" dirty="0" smtClean="0"/>
              <a:t> </a:t>
            </a:r>
            <a:r>
              <a:rPr lang="en-US" dirty="0" err="1" smtClean="0"/>
              <a:t>berbagai</a:t>
            </a:r>
            <a:r>
              <a:rPr lang="en-US" dirty="0" smtClean="0"/>
              <a:t> </a:t>
            </a:r>
            <a:r>
              <a:rPr lang="en-US" dirty="0" err="1" smtClean="0"/>
              <a:t>informasi</a:t>
            </a:r>
            <a:r>
              <a:rPr lang="en-US" dirty="0" smtClean="0"/>
              <a:t> yang </a:t>
            </a:r>
            <a:r>
              <a:rPr lang="en-US" dirty="0" err="1" smtClean="0"/>
              <a:t>telah</a:t>
            </a:r>
            <a:r>
              <a:rPr lang="en-US" dirty="0" smtClean="0"/>
              <a:t> </a:t>
            </a:r>
            <a:r>
              <a:rPr lang="en-US" dirty="0" err="1" smtClean="0"/>
              <a:t>kita</a:t>
            </a:r>
            <a:r>
              <a:rPr lang="en-US" dirty="0" smtClean="0"/>
              <a:t> </a:t>
            </a:r>
            <a:r>
              <a:rPr lang="en-US" dirty="0" err="1" smtClean="0"/>
              <a:t>dapatkan</a:t>
            </a:r>
            <a:r>
              <a:rPr lang="en-US" dirty="0" smtClean="0"/>
              <a:t> </a:t>
            </a:r>
            <a:r>
              <a:rPr lang="en-US" dirty="0" err="1" smtClean="0"/>
              <a:t>dan</a:t>
            </a:r>
            <a:r>
              <a:rPr lang="en-US" dirty="0" smtClean="0"/>
              <a:t> </a:t>
            </a:r>
            <a:r>
              <a:rPr lang="en-US" dirty="0" err="1" smtClean="0"/>
              <a:t>masih</a:t>
            </a:r>
            <a:r>
              <a:rPr lang="en-US" dirty="0" smtClean="0"/>
              <a:t> </a:t>
            </a:r>
            <a:r>
              <a:rPr lang="en-US" dirty="0" err="1" smtClean="0"/>
              <a:t>tersebar</a:t>
            </a:r>
            <a:r>
              <a:rPr lang="en-US" dirty="0" smtClean="0"/>
              <a:t> </a:t>
            </a:r>
            <a:r>
              <a:rPr lang="en-US" dirty="0" err="1" smtClean="0"/>
              <a:t>secara</a:t>
            </a:r>
            <a:r>
              <a:rPr lang="en-US" dirty="0" smtClean="0"/>
              <a:t> </a:t>
            </a:r>
            <a:r>
              <a:rPr lang="en-US" dirty="0" err="1" smtClean="0"/>
              <a:t>konsep</a:t>
            </a:r>
            <a:r>
              <a:rPr lang="en-US" dirty="0" smtClean="0"/>
              <a:t>. </a:t>
            </a:r>
            <a:r>
              <a:rPr lang="en-US" dirty="0" err="1" smtClean="0"/>
              <a:t>Subdivisinya</a:t>
            </a:r>
            <a:r>
              <a:rPr lang="en-US" dirty="0" smtClean="0"/>
              <a:t> </a:t>
            </a:r>
            <a:r>
              <a:rPr lang="en-US" dirty="0" err="1" smtClean="0"/>
              <a:t>adalah</a:t>
            </a:r>
            <a:r>
              <a:rPr lang="en-US" dirty="0" smtClean="0"/>
              <a:t>:</a:t>
            </a:r>
          </a:p>
          <a:p>
            <a:r>
              <a:rPr lang="en-US" dirty="0" err="1" smtClean="0"/>
              <a:t>Organise</a:t>
            </a:r>
            <a:r>
              <a:rPr lang="en-US" dirty="0" smtClean="0"/>
              <a:t>/</a:t>
            </a:r>
            <a:r>
              <a:rPr lang="en-US" dirty="0" err="1" smtClean="0"/>
              <a:t>mengorganisasikan</a:t>
            </a:r>
            <a:r>
              <a:rPr lang="en-US" dirty="0" smtClean="0"/>
              <a:t> </a:t>
            </a:r>
            <a:r>
              <a:rPr lang="en-US" dirty="0" err="1" smtClean="0"/>
              <a:t>berbagai</a:t>
            </a:r>
            <a:r>
              <a:rPr lang="en-US" dirty="0" smtClean="0"/>
              <a:t> </a:t>
            </a:r>
            <a:r>
              <a:rPr lang="en-US" dirty="0" err="1" smtClean="0"/>
              <a:t>sumber</a:t>
            </a:r>
            <a:r>
              <a:rPr lang="en-US" dirty="0" smtClean="0"/>
              <a:t> yang </a:t>
            </a:r>
            <a:r>
              <a:rPr lang="en-US" dirty="0" err="1" smtClean="0"/>
              <a:t>terpisah-pisah</a:t>
            </a:r>
            <a:r>
              <a:rPr lang="en-US" dirty="0" smtClean="0"/>
              <a:t> </a:t>
            </a:r>
            <a:r>
              <a:rPr lang="en-US" dirty="0" err="1" smtClean="0"/>
              <a:t>menjadi</a:t>
            </a:r>
            <a:r>
              <a:rPr lang="en-US" dirty="0" smtClean="0"/>
              <a:t> </a:t>
            </a:r>
            <a:r>
              <a:rPr lang="en-US" dirty="0" err="1" smtClean="0"/>
              <a:t>satu</a:t>
            </a:r>
            <a:r>
              <a:rPr lang="en-US" dirty="0" smtClean="0"/>
              <a:t> </a:t>
            </a:r>
            <a:r>
              <a:rPr lang="en-US" dirty="0" err="1" smtClean="0"/>
              <a:t>bentuk</a:t>
            </a:r>
            <a:r>
              <a:rPr lang="en-US" dirty="0" smtClean="0"/>
              <a:t> </a:t>
            </a:r>
            <a:r>
              <a:rPr lang="en-US" dirty="0" err="1" smtClean="0"/>
              <a:t>produk</a:t>
            </a:r>
            <a:r>
              <a:rPr lang="en-US" dirty="0" smtClean="0"/>
              <a:t>/</a:t>
            </a:r>
            <a:r>
              <a:rPr lang="en-US" dirty="0" err="1" smtClean="0"/>
              <a:t>hasil</a:t>
            </a:r>
            <a:r>
              <a:rPr lang="en-US" dirty="0" smtClean="0"/>
              <a:t> yang </a:t>
            </a:r>
            <a:r>
              <a:rPr lang="en-US" dirty="0" err="1" smtClean="0"/>
              <a:t>sitematis</a:t>
            </a:r>
            <a:r>
              <a:rPr lang="en-US" dirty="0" smtClean="0"/>
              <a:t>. </a:t>
            </a:r>
          </a:p>
          <a:p>
            <a:r>
              <a:rPr lang="en-US" dirty="0" err="1" smtClean="0"/>
              <a:t>Presentasi</a:t>
            </a:r>
            <a:r>
              <a:rPr lang="en-US" dirty="0" smtClean="0"/>
              <a:t>, </a:t>
            </a:r>
            <a:r>
              <a:rPr lang="en-US" dirty="0" err="1" smtClean="0"/>
              <a:t>yaitu</a:t>
            </a:r>
            <a:r>
              <a:rPr lang="en-US" dirty="0" smtClean="0"/>
              <a:t> </a:t>
            </a:r>
            <a:r>
              <a:rPr lang="en-US" dirty="0" err="1" smtClean="0"/>
              <a:t>menunjukkan</a:t>
            </a:r>
            <a:r>
              <a:rPr lang="en-US" dirty="0" smtClean="0"/>
              <a:t>, </a:t>
            </a:r>
            <a:r>
              <a:rPr lang="en-US" dirty="0" err="1" smtClean="0"/>
              <a:t>menyebarkan</a:t>
            </a:r>
            <a:r>
              <a:rPr lang="en-US" dirty="0" smtClean="0"/>
              <a:t> </a:t>
            </a:r>
            <a:r>
              <a:rPr lang="en-US" dirty="0" err="1" smtClean="0"/>
              <a:t>informasi</a:t>
            </a:r>
            <a:r>
              <a:rPr lang="en-US" dirty="0" smtClean="0"/>
              <a:t> yang </a:t>
            </a:r>
            <a:r>
              <a:rPr lang="en-US" dirty="0" err="1" smtClean="0"/>
              <a:t>tersimpan</a:t>
            </a:r>
            <a:r>
              <a:rPr lang="en-US" dirty="0" smtClean="0"/>
              <a:t> </a:t>
            </a:r>
            <a:r>
              <a:rPr lang="en-US" dirty="0" err="1" smtClean="0"/>
              <a:t>dalam</a:t>
            </a:r>
            <a:r>
              <a:rPr lang="en-US" dirty="0" smtClean="0"/>
              <a:t> </a:t>
            </a:r>
            <a:r>
              <a:rPr lang="en-US" dirty="0" err="1" smtClean="0"/>
              <a:t>produk</a:t>
            </a:r>
            <a:r>
              <a:rPr lang="en-US" dirty="0" smtClean="0"/>
              <a:t> </a:t>
            </a:r>
            <a:r>
              <a:rPr lang="en-US" dirty="0" err="1" smtClean="0"/>
              <a:t>kita</a:t>
            </a:r>
            <a:r>
              <a:rPr lang="en-US" dirty="0" smtClean="0"/>
              <a:t> </a:t>
            </a:r>
            <a:r>
              <a:rPr lang="en-US" dirty="0" err="1" smtClean="0"/>
              <a:t>kepada</a:t>
            </a:r>
            <a:r>
              <a:rPr lang="en-US" dirty="0" smtClean="0"/>
              <a:t> </a:t>
            </a:r>
            <a:r>
              <a:rPr lang="en-US" dirty="0" err="1" smtClean="0"/>
              <a:t>orang</a:t>
            </a:r>
            <a:r>
              <a:rPr lang="en-US" dirty="0" smtClean="0"/>
              <a:t> lain. Hal </a:t>
            </a:r>
            <a:r>
              <a:rPr lang="en-US" dirty="0" err="1" smtClean="0"/>
              <a:t>ini</a:t>
            </a:r>
            <a:r>
              <a:rPr lang="en-US" dirty="0" smtClean="0"/>
              <a:t> </a:t>
            </a:r>
            <a:r>
              <a:rPr lang="en-US" dirty="0" err="1" smtClean="0"/>
              <a:t>bisa</a:t>
            </a:r>
            <a:r>
              <a:rPr lang="en-US" dirty="0" smtClean="0"/>
              <a:t> </a:t>
            </a:r>
            <a:r>
              <a:rPr lang="en-US" dirty="0" err="1" smtClean="0"/>
              <a:t>dilakukan</a:t>
            </a:r>
            <a:r>
              <a:rPr lang="en-US" dirty="0" smtClean="0"/>
              <a:t> </a:t>
            </a:r>
            <a:r>
              <a:rPr lang="en-US" dirty="0" err="1" smtClean="0"/>
              <a:t>dengan</a:t>
            </a:r>
            <a:r>
              <a:rPr lang="en-US" dirty="0" smtClean="0"/>
              <a:t> </a:t>
            </a:r>
            <a:r>
              <a:rPr lang="en-US" dirty="0" err="1" smtClean="0"/>
              <a:t>berbagai</a:t>
            </a:r>
            <a:r>
              <a:rPr lang="en-US" dirty="0" smtClean="0"/>
              <a:t> </a:t>
            </a:r>
            <a:r>
              <a:rPr lang="en-US" dirty="0" err="1" smtClean="0"/>
              <a:t>cara</a:t>
            </a:r>
            <a:r>
              <a:rPr lang="en-US" dirty="0" smtClean="0"/>
              <a:t>, </a:t>
            </a:r>
            <a:r>
              <a:rPr lang="en-US" dirty="0" err="1" smtClean="0"/>
              <a:t>tergantung</a:t>
            </a:r>
            <a:r>
              <a:rPr lang="en-US" dirty="0" smtClean="0"/>
              <a:t> </a:t>
            </a:r>
            <a:r>
              <a:rPr lang="en-US" dirty="0" err="1" smtClean="0"/>
              <a:t>konteksnya</a:t>
            </a:r>
            <a:r>
              <a:rPr lang="en-US" dirty="0" smtClean="0"/>
              <a:t>. </a:t>
            </a:r>
            <a:r>
              <a:rPr lang="en-US" dirty="0" err="1" smtClean="0"/>
              <a:t>Misalnya</a:t>
            </a:r>
            <a:r>
              <a:rPr lang="en-US" dirty="0" smtClean="0"/>
              <a:t> </a:t>
            </a:r>
            <a:r>
              <a:rPr lang="en-US" dirty="0" err="1" smtClean="0"/>
              <a:t>presentasi</a:t>
            </a:r>
            <a:r>
              <a:rPr lang="en-US" dirty="0" smtClean="0"/>
              <a:t> </a:t>
            </a:r>
            <a:r>
              <a:rPr lang="en-US" dirty="0" err="1" smtClean="0"/>
              <a:t>powerpoint</a:t>
            </a:r>
            <a:r>
              <a:rPr lang="en-US" dirty="0" smtClean="0"/>
              <a:t>, data statistic, table, </a:t>
            </a:r>
            <a:r>
              <a:rPr lang="en-US" dirty="0" err="1" smtClean="0"/>
              <a:t>perbandingan</a:t>
            </a:r>
            <a:r>
              <a:rPr lang="en-US" dirty="0" smtClean="0"/>
              <a:t>, </a:t>
            </a:r>
            <a:r>
              <a:rPr lang="en-US" dirty="0" err="1" smtClean="0"/>
              <a:t>cerita</a:t>
            </a:r>
            <a:r>
              <a:rPr lang="en-US" dirty="0" smtClean="0"/>
              <a:t>, </a:t>
            </a:r>
            <a:r>
              <a:rPr lang="en-US" dirty="0" err="1" smtClean="0"/>
              <a:t>narasi</a:t>
            </a:r>
            <a:r>
              <a:rPr lang="en-US" dirty="0" smtClean="0"/>
              <a:t>, </a:t>
            </a:r>
            <a:r>
              <a:rPr lang="en-US" dirty="0" err="1" smtClean="0"/>
              <a:t>bentuk-bentuk</a:t>
            </a:r>
            <a:r>
              <a:rPr lang="en-US" dirty="0" smtClean="0"/>
              <a:t> </a:t>
            </a:r>
            <a:r>
              <a:rPr lang="en-US" dirty="0" err="1" smtClean="0"/>
              <a:t>sastra</a:t>
            </a:r>
            <a:r>
              <a:rPr lang="en-US" dirty="0" smtClean="0"/>
              <a:t> </a:t>
            </a:r>
            <a:r>
              <a:rPr lang="en-US" dirty="0" err="1" smtClean="0"/>
              <a:t>seperti</a:t>
            </a:r>
            <a:r>
              <a:rPr lang="en-US" dirty="0" smtClean="0"/>
              <a:t> </a:t>
            </a:r>
            <a:r>
              <a:rPr lang="en-US" dirty="0" err="1" smtClean="0"/>
              <a:t>puisi</a:t>
            </a:r>
            <a:r>
              <a:rPr lang="en-US" dirty="0" smtClean="0"/>
              <a:t>, </a:t>
            </a:r>
            <a:r>
              <a:rPr lang="en-US" dirty="0" err="1" smtClean="0"/>
              <a:t>cerpen</a:t>
            </a:r>
            <a:r>
              <a:rPr lang="en-US" dirty="0" smtClean="0"/>
              <a:t> dab.</a:t>
            </a:r>
          </a:p>
          <a:p>
            <a:endParaRPr lang="en-US" dirty="0"/>
          </a:p>
        </p:txBody>
      </p:sp>
    </p:spTree>
    <p:extLst>
      <p:ext uri="{BB962C8B-B14F-4D97-AF65-F5344CB8AC3E}">
        <p14:creationId xmlns:p14="http://schemas.microsoft.com/office/powerpoint/2010/main" val="2298664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Step 6 : </a:t>
            </a:r>
            <a:r>
              <a:rPr lang="en-US" dirty="0" err="1" smtClean="0"/>
              <a:t>Evaluasi</a:t>
            </a:r>
            <a:endParaRPr lang="en-US" dirty="0" smtClean="0"/>
          </a:p>
          <a:p>
            <a:endParaRPr lang="en-US" dirty="0" smtClean="0"/>
          </a:p>
          <a:p>
            <a:r>
              <a:rPr lang="en-US" dirty="0" err="1" smtClean="0"/>
              <a:t>Dalam</a:t>
            </a:r>
            <a:r>
              <a:rPr lang="en-US" dirty="0" smtClean="0"/>
              <a:t> </a:t>
            </a:r>
            <a:r>
              <a:rPr lang="en-US" dirty="0" err="1" smtClean="0"/>
              <a:t>tahapan</a:t>
            </a:r>
            <a:r>
              <a:rPr lang="en-US" dirty="0" smtClean="0"/>
              <a:t> </a:t>
            </a:r>
            <a:r>
              <a:rPr lang="en-US" dirty="0" err="1" smtClean="0"/>
              <a:t>ini</a:t>
            </a:r>
            <a:r>
              <a:rPr lang="en-US" dirty="0" smtClean="0"/>
              <a:t>, yang </a:t>
            </a:r>
            <a:r>
              <a:rPr lang="en-US" dirty="0" err="1" smtClean="0"/>
              <a:t>diharapkan</a:t>
            </a:r>
            <a:r>
              <a:rPr lang="en-US" dirty="0" smtClean="0"/>
              <a:t> </a:t>
            </a:r>
            <a:r>
              <a:rPr lang="en-US" dirty="0" err="1" smtClean="0"/>
              <a:t>adalah</a:t>
            </a:r>
            <a:r>
              <a:rPr lang="en-US" dirty="0" smtClean="0"/>
              <a:t> </a:t>
            </a:r>
            <a:r>
              <a:rPr lang="en-US" dirty="0" err="1" smtClean="0"/>
              <a:t>bagaimana</a:t>
            </a:r>
            <a:r>
              <a:rPr lang="en-US" dirty="0" smtClean="0"/>
              <a:t> </a:t>
            </a:r>
            <a:r>
              <a:rPr lang="en-US" dirty="0" err="1" smtClean="0"/>
              <a:t>siswa</a:t>
            </a:r>
            <a:r>
              <a:rPr lang="en-US" dirty="0" smtClean="0"/>
              <a:t> </a:t>
            </a:r>
            <a:r>
              <a:rPr lang="en-US" dirty="0" err="1" smtClean="0"/>
              <a:t>dapat</a:t>
            </a:r>
            <a:r>
              <a:rPr lang="en-US" dirty="0" smtClean="0"/>
              <a:t> </a:t>
            </a:r>
            <a:r>
              <a:rPr lang="en-US" dirty="0" err="1" smtClean="0"/>
              <a:t>memberikan</a:t>
            </a:r>
            <a:r>
              <a:rPr lang="en-US" dirty="0" smtClean="0"/>
              <a:t> </a:t>
            </a:r>
            <a:r>
              <a:rPr lang="en-US" dirty="0" err="1" smtClean="0"/>
              <a:t>penilaian</a:t>
            </a:r>
            <a:r>
              <a:rPr lang="en-US" dirty="0" smtClean="0"/>
              <a:t> </a:t>
            </a:r>
            <a:r>
              <a:rPr lang="en-US" dirty="0" err="1" smtClean="0"/>
              <a:t>terhadap</a:t>
            </a:r>
            <a:r>
              <a:rPr lang="en-US" dirty="0" smtClean="0"/>
              <a:t> </a:t>
            </a:r>
            <a:r>
              <a:rPr lang="en-US" dirty="0" err="1" smtClean="0"/>
              <a:t>hasil</a:t>
            </a:r>
            <a:r>
              <a:rPr lang="en-US" dirty="0" smtClean="0"/>
              <a:t> </a:t>
            </a:r>
            <a:r>
              <a:rPr lang="en-US" dirty="0" err="1" smtClean="0"/>
              <a:t>dan</a:t>
            </a:r>
            <a:r>
              <a:rPr lang="en-US" dirty="0" smtClean="0"/>
              <a:t> </a:t>
            </a:r>
            <a:r>
              <a:rPr lang="en-US" dirty="0" err="1" smtClean="0"/>
              <a:t>proses</a:t>
            </a:r>
            <a:r>
              <a:rPr lang="en-US" dirty="0" smtClean="0"/>
              <a:t> yang </a:t>
            </a:r>
            <a:r>
              <a:rPr lang="en-US" dirty="0" err="1" smtClean="0"/>
              <a:t>sudah</a:t>
            </a:r>
            <a:r>
              <a:rPr lang="en-US" dirty="0" smtClean="0"/>
              <a:t> </a:t>
            </a:r>
            <a:r>
              <a:rPr lang="en-US" dirty="0" err="1" smtClean="0"/>
              <a:t>berhasil</a:t>
            </a:r>
            <a:r>
              <a:rPr lang="en-US" dirty="0" smtClean="0"/>
              <a:t> </a:t>
            </a:r>
            <a:r>
              <a:rPr lang="en-US" dirty="0" err="1" smtClean="0"/>
              <a:t>dilaluinya</a:t>
            </a:r>
            <a:r>
              <a:rPr lang="en-US" dirty="0" smtClean="0"/>
              <a:t>. </a:t>
            </a:r>
            <a:r>
              <a:rPr lang="en-US" dirty="0" err="1" smtClean="0"/>
              <a:t>Adapun</a:t>
            </a:r>
            <a:r>
              <a:rPr lang="en-US" dirty="0" smtClean="0"/>
              <a:t> </a:t>
            </a:r>
            <a:r>
              <a:rPr lang="en-US" dirty="0" err="1" smtClean="0"/>
              <a:t>subdivisi</a:t>
            </a:r>
            <a:r>
              <a:rPr lang="en-US" dirty="0" smtClean="0"/>
              <a:t> </a:t>
            </a:r>
            <a:r>
              <a:rPr lang="en-US" dirty="0" err="1" smtClean="0"/>
              <a:t>dalam</a:t>
            </a:r>
            <a:r>
              <a:rPr lang="en-US" dirty="0" smtClean="0"/>
              <a:t> </a:t>
            </a:r>
            <a:r>
              <a:rPr lang="en-US" dirty="0" err="1" smtClean="0"/>
              <a:t>tahapan</a:t>
            </a:r>
            <a:r>
              <a:rPr lang="en-US" dirty="0" smtClean="0"/>
              <a:t> </a:t>
            </a:r>
            <a:r>
              <a:rPr lang="en-US" dirty="0" err="1" smtClean="0"/>
              <a:t>evaluasi</a:t>
            </a:r>
            <a:r>
              <a:rPr lang="en-US" dirty="0" smtClean="0"/>
              <a:t> </a:t>
            </a:r>
            <a:r>
              <a:rPr lang="en-US" dirty="0" err="1" smtClean="0"/>
              <a:t>ini</a:t>
            </a:r>
            <a:r>
              <a:rPr lang="en-US" dirty="0" smtClean="0"/>
              <a:t> </a:t>
            </a:r>
            <a:r>
              <a:rPr lang="en-US" dirty="0" err="1" smtClean="0"/>
              <a:t>adalah</a:t>
            </a:r>
            <a:r>
              <a:rPr lang="en-US" dirty="0" smtClean="0"/>
              <a:t> </a:t>
            </a:r>
            <a:r>
              <a:rPr lang="en-US" dirty="0" err="1" smtClean="0"/>
              <a:t>meliputi</a:t>
            </a:r>
            <a:r>
              <a:rPr lang="en-US" dirty="0" smtClean="0"/>
              <a:t>:</a:t>
            </a:r>
          </a:p>
          <a:p>
            <a:r>
              <a:rPr lang="en-US" dirty="0" err="1" smtClean="0"/>
              <a:t>Evaluasi</a:t>
            </a:r>
            <a:r>
              <a:rPr lang="en-US" dirty="0" smtClean="0"/>
              <a:t> </a:t>
            </a:r>
            <a:r>
              <a:rPr lang="en-US" dirty="0" err="1" smtClean="0"/>
              <a:t>produk</a:t>
            </a:r>
            <a:r>
              <a:rPr lang="en-US" dirty="0" smtClean="0"/>
              <a:t>, </a:t>
            </a:r>
            <a:r>
              <a:rPr lang="en-US" dirty="0" err="1" smtClean="0"/>
              <a:t>yaitu</a:t>
            </a:r>
            <a:r>
              <a:rPr lang="en-US" dirty="0" smtClean="0"/>
              <a:t> </a:t>
            </a:r>
            <a:r>
              <a:rPr lang="en-US" dirty="0" err="1" smtClean="0"/>
              <a:t>evaluasi</a:t>
            </a:r>
            <a:r>
              <a:rPr lang="en-US" dirty="0" smtClean="0"/>
              <a:t> </a:t>
            </a:r>
            <a:r>
              <a:rPr lang="en-US" dirty="0" err="1" smtClean="0"/>
              <a:t>mengenai</a:t>
            </a:r>
            <a:r>
              <a:rPr lang="en-US" dirty="0" smtClean="0"/>
              <a:t> </a:t>
            </a:r>
            <a:r>
              <a:rPr lang="en-US" dirty="0" err="1" smtClean="0"/>
              <a:t>bentuk</a:t>
            </a:r>
            <a:r>
              <a:rPr lang="en-US" dirty="0" smtClean="0"/>
              <a:t> </a:t>
            </a:r>
            <a:r>
              <a:rPr lang="en-US" dirty="0" err="1" smtClean="0"/>
              <a:t>hasil</a:t>
            </a:r>
            <a:r>
              <a:rPr lang="en-US" dirty="0" smtClean="0"/>
              <a:t>/</a:t>
            </a:r>
            <a:r>
              <a:rPr lang="en-US" dirty="0" err="1" smtClean="0"/>
              <a:t>produk</a:t>
            </a:r>
            <a:r>
              <a:rPr lang="en-US" dirty="0" smtClean="0"/>
              <a:t> </a:t>
            </a:r>
            <a:r>
              <a:rPr lang="en-US" dirty="0" err="1" smtClean="0"/>
              <a:t>dari</a:t>
            </a:r>
            <a:r>
              <a:rPr lang="en-US" dirty="0" smtClean="0"/>
              <a:t> </a:t>
            </a:r>
            <a:r>
              <a:rPr lang="en-US" dirty="0" err="1" smtClean="0"/>
              <a:t>kegiat</a:t>
            </a:r>
            <a:r>
              <a:rPr lang="en-US" dirty="0" smtClean="0"/>
              <a:t> an </a:t>
            </a:r>
            <a:r>
              <a:rPr lang="en-US" dirty="0" err="1" smtClean="0"/>
              <a:t>riset</a:t>
            </a:r>
            <a:r>
              <a:rPr lang="en-US" dirty="0" smtClean="0"/>
              <a:t> yang </a:t>
            </a:r>
            <a:r>
              <a:rPr lang="en-US" dirty="0" err="1" smtClean="0"/>
              <a:t>kita</a:t>
            </a:r>
            <a:r>
              <a:rPr lang="en-US" dirty="0" smtClean="0"/>
              <a:t> </a:t>
            </a:r>
            <a:r>
              <a:rPr lang="en-US" dirty="0" err="1" smtClean="0"/>
              <a:t>lakukan</a:t>
            </a:r>
            <a:r>
              <a:rPr lang="en-US" dirty="0" smtClean="0"/>
              <a:t>. </a:t>
            </a:r>
            <a:r>
              <a:rPr lang="en-US" dirty="0" err="1" smtClean="0"/>
              <a:t>Misalnya</a:t>
            </a:r>
            <a:r>
              <a:rPr lang="en-US" dirty="0" smtClean="0"/>
              <a:t> </a:t>
            </a:r>
            <a:r>
              <a:rPr lang="en-US" dirty="0" err="1" smtClean="0"/>
              <a:t>dengan</a:t>
            </a:r>
            <a:r>
              <a:rPr lang="en-US" dirty="0" smtClean="0"/>
              <a:t> </a:t>
            </a:r>
            <a:r>
              <a:rPr lang="en-US" dirty="0" err="1" smtClean="0"/>
              <a:t>memperhatikan</a:t>
            </a:r>
            <a:r>
              <a:rPr lang="en-US" dirty="0" smtClean="0"/>
              <a:t> </a:t>
            </a:r>
            <a:r>
              <a:rPr lang="en-US" dirty="0" err="1" smtClean="0"/>
              <a:t>beberapa</a:t>
            </a:r>
            <a:r>
              <a:rPr lang="en-US" dirty="0" smtClean="0"/>
              <a:t> </a:t>
            </a:r>
            <a:r>
              <a:rPr lang="en-US" dirty="0" err="1" smtClean="0"/>
              <a:t>pertanyaan</a:t>
            </a:r>
            <a:r>
              <a:rPr lang="en-US" dirty="0" smtClean="0"/>
              <a:t> </a:t>
            </a:r>
            <a:r>
              <a:rPr lang="en-US" dirty="0" err="1" smtClean="0"/>
              <a:t>seperti</a:t>
            </a:r>
            <a:r>
              <a:rPr lang="en-US" dirty="0" smtClean="0"/>
              <a:t>: </a:t>
            </a:r>
            <a:r>
              <a:rPr lang="en-US" dirty="0" err="1" smtClean="0"/>
              <a:t>Apakah</a:t>
            </a:r>
            <a:r>
              <a:rPr lang="en-US" dirty="0" smtClean="0"/>
              <a:t> </a:t>
            </a:r>
            <a:r>
              <a:rPr lang="en-US" dirty="0" err="1" smtClean="0"/>
              <a:t>tulisan</a:t>
            </a:r>
            <a:r>
              <a:rPr lang="en-US" dirty="0" smtClean="0"/>
              <a:t> </a:t>
            </a:r>
            <a:r>
              <a:rPr lang="en-US" dirty="0" err="1" smtClean="0"/>
              <a:t>kita</a:t>
            </a:r>
            <a:r>
              <a:rPr lang="en-US" dirty="0" smtClean="0"/>
              <a:t> </a:t>
            </a:r>
            <a:r>
              <a:rPr lang="en-US" dirty="0" err="1" smtClean="0"/>
              <a:t>sudah</a:t>
            </a:r>
            <a:r>
              <a:rPr lang="en-US" dirty="0" smtClean="0"/>
              <a:t> </a:t>
            </a:r>
            <a:r>
              <a:rPr lang="en-US" dirty="0" err="1" smtClean="0"/>
              <a:t>dapat</a:t>
            </a:r>
            <a:r>
              <a:rPr lang="en-US" dirty="0" smtClean="0"/>
              <a:t> </a:t>
            </a:r>
            <a:r>
              <a:rPr lang="en-US" dirty="0" err="1" smtClean="0"/>
              <a:t>menjawab</a:t>
            </a:r>
            <a:r>
              <a:rPr lang="en-US" dirty="0" smtClean="0"/>
              <a:t> </a:t>
            </a:r>
            <a:r>
              <a:rPr lang="en-US" dirty="0" err="1" smtClean="0"/>
              <a:t>pertannyaan</a:t>
            </a:r>
            <a:r>
              <a:rPr lang="en-US" dirty="0" smtClean="0"/>
              <a:t> </a:t>
            </a:r>
            <a:r>
              <a:rPr lang="en-US" dirty="0" err="1" smtClean="0"/>
              <a:t>di</a:t>
            </a:r>
            <a:r>
              <a:rPr lang="en-US" dirty="0" smtClean="0"/>
              <a:t> </a:t>
            </a:r>
            <a:r>
              <a:rPr lang="en-US" dirty="0" err="1" smtClean="0"/>
              <a:t>dalam</a:t>
            </a:r>
            <a:r>
              <a:rPr lang="en-US" dirty="0" smtClean="0"/>
              <a:t> introduction? </a:t>
            </a:r>
          </a:p>
          <a:p>
            <a:r>
              <a:rPr lang="en-US" dirty="0" err="1" smtClean="0"/>
              <a:t>Evaluasi</a:t>
            </a:r>
            <a:r>
              <a:rPr lang="en-US" dirty="0" smtClean="0"/>
              <a:t> </a:t>
            </a:r>
            <a:r>
              <a:rPr lang="en-US" dirty="0" err="1" smtClean="0"/>
              <a:t>proses</a:t>
            </a:r>
            <a:r>
              <a:rPr lang="en-US" dirty="0" smtClean="0"/>
              <a:t>, </a:t>
            </a:r>
            <a:r>
              <a:rPr lang="en-US" dirty="0" err="1" smtClean="0"/>
              <a:t>yaitu</a:t>
            </a:r>
            <a:r>
              <a:rPr lang="en-US" dirty="0" smtClean="0"/>
              <a:t> </a:t>
            </a:r>
            <a:r>
              <a:rPr lang="en-US" dirty="0" err="1" smtClean="0"/>
              <a:t>evaluasi</a:t>
            </a:r>
            <a:r>
              <a:rPr lang="en-US" dirty="0" smtClean="0"/>
              <a:t> yang </a:t>
            </a:r>
            <a:r>
              <a:rPr lang="en-US" dirty="0" err="1" smtClean="0"/>
              <a:t>lebih</a:t>
            </a:r>
            <a:r>
              <a:rPr lang="en-US" dirty="0" smtClean="0"/>
              <a:t> </a:t>
            </a:r>
            <a:r>
              <a:rPr lang="en-US" dirty="0" err="1" smtClean="0"/>
              <a:t>mengarah</a:t>
            </a:r>
            <a:r>
              <a:rPr lang="en-US" dirty="0" smtClean="0"/>
              <a:t> </a:t>
            </a:r>
            <a:r>
              <a:rPr lang="en-US" dirty="0" err="1" smtClean="0"/>
              <a:t>pada</a:t>
            </a:r>
            <a:r>
              <a:rPr lang="en-US" dirty="0" smtClean="0"/>
              <a:t>: </a:t>
            </a:r>
            <a:r>
              <a:rPr lang="en-US" dirty="0" err="1" smtClean="0"/>
              <a:t>cara</a:t>
            </a:r>
            <a:r>
              <a:rPr lang="en-US" dirty="0" smtClean="0"/>
              <a:t> </a:t>
            </a:r>
            <a:r>
              <a:rPr lang="en-US" dirty="0" err="1" smtClean="0"/>
              <a:t>dan</a:t>
            </a:r>
            <a:r>
              <a:rPr lang="en-US" dirty="0" smtClean="0"/>
              <a:t> </a:t>
            </a:r>
            <a:r>
              <a:rPr lang="en-US" dirty="0" err="1" smtClean="0"/>
              <a:t>proses</a:t>
            </a:r>
            <a:r>
              <a:rPr lang="en-US" dirty="0" smtClean="0"/>
              <a:t> </a:t>
            </a:r>
            <a:r>
              <a:rPr lang="en-US" dirty="0" err="1" smtClean="0"/>
              <a:t>pembuatan</a:t>
            </a:r>
            <a:r>
              <a:rPr lang="en-US" dirty="0" smtClean="0"/>
              <a:t> </a:t>
            </a:r>
            <a:r>
              <a:rPr lang="en-US" dirty="0" err="1" smtClean="0"/>
              <a:t>tulisan</a:t>
            </a:r>
            <a:r>
              <a:rPr lang="en-US" dirty="0" smtClean="0"/>
              <a:t> </a:t>
            </a:r>
            <a:r>
              <a:rPr lang="en-US" dirty="0" err="1" smtClean="0"/>
              <a:t>tersebut</a:t>
            </a:r>
            <a:r>
              <a:rPr lang="en-US" dirty="0" smtClean="0"/>
              <a:t>. </a:t>
            </a:r>
            <a:r>
              <a:rPr lang="en-US" dirty="0" err="1" smtClean="0"/>
              <a:t>Beberapa</a:t>
            </a:r>
            <a:r>
              <a:rPr lang="en-US" dirty="0" smtClean="0"/>
              <a:t> </a:t>
            </a:r>
            <a:r>
              <a:rPr lang="en-US" dirty="0" err="1" smtClean="0"/>
              <a:t>pertanyaan</a:t>
            </a:r>
            <a:r>
              <a:rPr lang="en-US" dirty="0" smtClean="0"/>
              <a:t> yang </a:t>
            </a:r>
            <a:r>
              <a:rPr lang="en-US" dirty="0" err="1" smtClean="0"/>
              <a:t>bisa</a:t>
            </a:r>
            <a:r>
              <a:rPr lang="en-US" dirty="0" smtClean="0"/>
              <a:t> </a:t>
            </a:r>
            <a:r>
              <a:rPr lang="en-US" dirty="0" err="1" smtClean="0"/>
              <a:t>membantu</a:t>
            </a:r>
            <a:r>
              <a:rPr lang="en-US" dirty="0" smtClean="0"/>
              <a:t> </a:t>
            </a:r>
            <a:r>
              <a:rPr lang="en-US" dirty="0" err="1" smtClean="0"/>
              <a:t>dalam</a:t>
            </a:r>
            <a:r>
              <a:rPr lang="en-US" dirty="0" smtClean="0"/>
              <a:t> </a:t>
            </a:r>
            <a:r>
              <a:rPr lang="en-US" dirty="0" err="1" smtClean="0"/>
              <a:t>evaluasi</a:t>
            </a:r>
            <a:r>
              <a:rPr lang="en-US" dirty="0" smtClean="0"/>
              <a:t> </a:t>
            </a:r>
            <a:r>
              <a:rPr lang="en-US" dirty="0" err="1" smtClean="0"/>
              <a:t>proses</a:t>
            </a:r>
            <a:r>
              <a:rPr lang="en-US" dirty="0" smtClean="0"/>
              <a:t> </a:t>
            </a:r>
            <a:r>
              <a:rPr lang="en-US" dirty="0" err="1" smtClean="0"/>
              <a:t>adalah</a:t>
            </a:r>
            <a:r>
              <a:rPr lang="en-US" dirty="0" smtClean="0"/>
              <a:t>: </a:t>
            </a:r>
            <a:r>
              <a:rPr lang="en-US" dirty="0" err="1" smtClean="0"/>
              <a:t>Kesulitan</a:t>
            </a:r>
            <a:r>
              <a:rPr lang="en-US" dirty="0" smtClean="0"/>
              <a:t> </a:t>
            </a:r>
            <a:r>
              <a:rPr lang="en-US" dirty="0" err="1" smtClean="0"/>
              <a:t>apa</a:t>
            </a:r>
            <a:r>
              <a:rPr lang="en-US" dirty="0" smtClean="0"/>
              <a:t> yang </a:t>
            </a:r>
            <a:r>
              <a:rPr lang="en-US" dirty="0" err="1" smtClean="0"/>
              <a:t>harus</a:t>
            </a:r>
            <a:r>
              <a:rPr lang="en-US" dirty="0" smtClean="0"/>
              <a:t> </a:t>
            </a:r>
            <a:r>
              <a:rPr lang="en-US" dirty="0" err="1" smtClean="0"/>
              <a:t>dihadapi</a:t>
            </a:r>
            <a:r>
              <a:rPr lang="en-US" dirty="0" smtClean="0"/>
              <a:t> </a:t>
            </a:r>
            <a:r>
              <a:rPr lang="en-US" dirty="0" err="1" smtClean="0"/>
              <a:t>saat</a:t>
            </a:r>
            <a:r>
              <a:rPr lang="en-US" dirty="0" smtClean="0"/>
              <a:t> </a:t>
            </a:r>
            <a:r>
              <a:rPr lang="en-US" dirty="0" err="1" smtClean="0"/>
              <a:t>mengerjakan</a:t>
            </a:r>
            <a:r>
              <a:rPr lang="en-US" dirty="0" smtClean="0"/>
              <a:t> </a:t>
            </a:r>
            <a:r>
              <a:rPr lang="en-US" dirty="0" err="1" smtClean="0"/>
              <a:t>tugas</a:t>
            </a:r>
            <a:r>
              <a:rPr lang="en-US" dirty="0" smtClean="0"/>
              <a:t> </a:t>
            </a:r>
            <a:r>
              <a:rPr lang="en-US" dirty="0" err="1" smtClean="0"/>
              <a:t>ini</a:t>
            </a:r>
            <a:r>
              <a:rPr lang="en-US" dirty="0" smtClean="0"/>
              <a:t>? </a:t>
            </a:r>
            <a:r>
              <a:rPr lang="en-US" dirty="0" err="1" smtClean="0"/>
              <a:t>Langkah</a:t>
            </a:r>
            <a:r>
              <a:rPr lang="en-US" dirty="0" smtClean="0"/>
              <a:t> yang </a:t>
            </a:r>
            <a:r>
              <a:rPr lang="en-US" dirty="0" err="1" smtClean="0"/>
              <a:t>mana</a:t>
            </a:r>
            <a:r>
              <a:rPr lang="en-US" dirty="0" smtClean="0"/>
              <a:t> yang paling </a:t>
            </a:r>
            <a:r>
              <a:rPr lang="en-US" dirty="0" err="1" smtClean="0"/>
              <a:t>sulit</a:t>
            </a:r>
            <a:r>
              <a:rPr lang="en-US" dirty="0" smtClean="0"/>
              <a:t> </a:t>
            </a:r>
            <a:r>
              <a:rPr lang="en-US" dirty="0" err="1" smtClean="0"/>
              <a:t>untuk</a:t>
            </a:r>
            <a:r>
              <a:rPr lang="en-US" dirty="0" smtClean="0"/>
              <a:t> </a:t>
            </a:r>
            <a:r>
              <a:rPr lang="en-US" dirty="0" err="1" smtClean="0"/>
              <a:t>dikerjakan</a:t>
            </a:r>
            <a:r>
              <a:rPr lang="en-US" dirty="0" smtClean="0"/>
              <a:t>? </a:t>
            </a:r>
            <a:r>
              <a:rPr lang="en-US" dirty="0" err="1" smtClean="0"/>
              <a:t>Apa</a:t>
            </a:r>
            <a:r>
              <a:rPr lang="en-US" dirty="0" smtClean="0"/>
              <a:t> yang </a:t>
            </a:r>
            <a:r>
              <a:rPr lang="en-US" dirty="0" err="1" smtClean="0"/>
              <a:t>harus</a:t>
            </a:r>
            <a:r>
              <a:rPr lang="en-US" dirty="0" smtClean="0"/>
              <a:t> </a:t>
            </a:r>
            <a:r>
              <a:rPr lang="en-US" dirty="0" err="1" smtClean="0"/>
              <a:t>saya</a:t>
            </a:r>
            <a:r>
              <a:rPr lang="en-US" dirty="0" smtClean="0"/>
              <a:t> </a:t>
            </a:r>
            <a:r>
              <a:rPr lang="en-US" dirty="0" err="1" smtClean="0"/>
              <a:t>ubah</a:t>
            </a:r>
            <a:r>
              <a:rPr lang="en-US" dirty="0" smtClean="0"/>
              <a:t> </a:t>
            </a:r>
            <a:r>
              <a:rPr lang="en-US" dirty="0" err="1" smtClean="0"/>
              <a:t>dalam</a:t>
            </a:r>
            <a:r>
              <a:rPr lang="en-US" dirty="0" smtClean="0"/>
              <a:t> </a:t>
            </a:r>
            <a:r>
              <a:rPr lang="en-US" dirty="0" err="1" smtClean="0"/>
              <a:t>mengerjakan</a:t>
            </a:r>
            <a:r>
              <a:rPr lang="en-US" dirty="0" smtClean="0"/>
              <a:t> </a:t>
            </a:r>
            <a:r>
              <a:rPr lang="en-US" dirty="0" err="1" smtClean="0"/>
              <a:t>proses</a:t>
            </a:r>
            <a:r>
              <a:rPr lang="en-US" dirty="0" smtClean="0"/>
              <a:t> yang </a:t>
            </a:r>
            <a:r>
              <a:rPr lang="en-US" dirty="0" err="1" smtClean="0"/>
              <a:t>sama</a:t>
            </a:r>
            <a:r>
              <a:rPr lang="en-US" dirty="0" smtClean="0"/>
              <a:t> </a:t>
            </a:r>
            <a:r>
              <a:rPr lang="en-US" dirty="0" err="1" smtClean="0"/>
              <a:t>seperti</a:t>
            </a:r>
            <a:r>
              <a:rPr lang="en-US" dirty="0" smtClean="0"/>
              <a:t> </a:t>
            </a:r>
            <a:r>
              <a:rPr lang="en-US" dirty="0" err="1" smtClean="0"/>
              <a:t>ini</a:t>
            </a:r>
            <a:r>
              <a:rPr lang="en-US" dirty="0" smtClean="0"/>
              <a:t> </a:t>
            </a:r>
            <a:r>
              <a:rPr lang="en-US" dirty="0" err="1" smtClean="0"/>
              <a:t>di</a:t>
            </a:r>
            <a:r>
              <a:rPr lang="en-US" dirty="0" smtClean="0"/>
              <a:t> </a:t>
            </a:r>
            <a:r>
              <a:rPr lang="en-US" dirty="0" err="1" smtClean="0"/>
              <a:t>waktu</a:t>
            </a:r>
            <a:r>
              <a:rPr lang="en-US" dirty="0" smtClean="0"/>
              <a:t> yang </a:t>
            </a:r>
            <a:r>
              <a:rPr lang="en-US" dirty="0" err="1" smtClean="0"/>
              <a:t>akan</a:t>
            </a:r>
            <a:r>
              <a:rPr lang="en-US" dirty="0" smtClean="0"/>
              <a:t> </a:t>
            </a:r>
            <a:r>
              <a:rPr lang="en-US" dirty="0" err="1" smtClean="0"/>
              <a:t>datang</a:t>
            </a:r>
            <a:r>
              <a:rPr lang="en-US" dirty="0" smtClean="0"/>
              <a:t>?</a:t>
            </a:r>
            <a:endParaRPr lang="en-US" smtClean="0"/>
          </a:p>
          <a:p>
            <a:endParaRPr lang="en-US"/>
          </a:p>
        </p:txBody>
      </p:sp>
    </p:spTree>
    <p:extLst>
      <p:ext uri="{BB962C8B-B14F-4D97-AF65-F5344CB8AC3E}">
        <p14:creationId xmlns:p14="http://schemas.microsoft.com/office/powerpoint/2010/main" val="162854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9032" y="499533"/>
            <a:ext cx="8750967" cy="703625"/>
          </a:xfrm>
        </p:spPr>
        <p:txBody>
          <a:bodyPr>
            <a:normAutofit fontScale="90000"/>
          </a:bodyPr>
          <a:lstStyle/>
          <a:p>
            <a:r>
              <a:rPr lang="en-ID" dirty="0" err="1" smtClean="0"/>
              <a:t>Sifat</a:t>
            </a:r>
            <a:r>
              <a:rPr lang="en-ID" dirty="0" smtClean="0"/>
              <a:t> </a:t>
            </a:r>
            <a:r>
              <a:rPr lang="en-ID" dirty="0" err="1" smtClean="0"/>
              <a:t>Informasi</a:t>
            </a:r>
            <a:r>
              <a:rPr lang="en-ID" dirty="0" smtClean="0"/>
              <a:t> </a:t>
            </a:r>
            <a:endParaRPr lang="en-US" dirty="0"/>
          </a:p>
        </p:txBody>
      </p:sp>
      <p:sp>
        <p:nvSpPr>
          <p:cNvPr id="3" name="Content Placeholder 2"/>
          <p:cNvSpPr>
            <a:spLocks noGrp="1"/>
          </p:cNvSpPr>
          <p:nvPr>
            <p:ph idx="1"/>
          </p:nvPr>
        </p:nvSpPr>
        <p:spPr>
          <a:xfrm>
            <a:off x="497306" y="1203158"/>
            <a:ext cx="10933076" cy="5454316"/>
          </a:xfrm>
        </p:spPr>
        <p:txBody>
          <a:bodyPr>
            <a:normAutofit/>
          </a:bodyPr>
          <a:lstStyle/>
          <a:p>
            <a:pPr marL="0" indent="0">
              <a:buNone/>
            </a:pPr>
            <a:r>
              <a:rPr lang="en-ID" dirty="0" smtClean="0"/>
              <a:t>1. </a:t>
            </a:r>
            <a:r>
              <a:rPr lang="en-ID" dirty="0" err="1" smtClean="0"/>
              <a:t>Informasi</a:t>
            </a:r>
            <a:r>
              <a:rPr lang="en-ID" dirty="0" smtClean="0"/>
              <a:t> </a:t>
            </a:r>
            <a:r>
              <a:rPr lang="en-ID" dirty="0" err="1" smtClean="0"/>
              <a:t>bersifat</a:t>
            </a:r>
            <a:r>
              <a:rPr lang="en-ID" dirty="0" smtClean="0"/>
              <a:t> factual : </a:t>
            </a:r>
            <a:r>
              <a:rPr lang="en-ID" dirty="0" err="1" smtClean="0"/>
              <a:t>berisi</a:t>
            </a:r>
            <a:r>
              <a:rPr lang="en-ID" dirty="0" smtClean="0"/>
              <a:t> </a:t>
            </a:r>
            <a:r>
              <a:rPr lang="en-ID" dirty="0" err="1" smtClean="0"/>
              <a:t>fakta</a:t>
            </a:r>
            <a:r>
              <a:rPr lang="en-ID" dirty="0" smtClean="0"/>
              <a:t> yang </a:t>
            </a:r>
            <a:r>
              <a:rPr lang="en-ID" dirty="0" err="1" smtClean="0"/>
              <a:t>masih</a:t>
            </a:r>
            <a:r>
              <a:rPr lang="en-ID" dirty="0" smtClean="0"/>
              <a:t> </a:t>
            </a:r>
            <a:r>
              <a:rPr lang="en-ID" dirty="0" err="1" smtClean="0"/>
              <a:t>umum</a:t>
            </a:r>
            <a:r>
              <a:rPr lang="en-ID" dirty="0" smtClean="0"/>
              <a:t>, </a:t>
            </a:r>
            <a:r>
              <a:rPr lang="en-ID" dirty="0" err="1" smtClean="0"/>
              <a:t>belum</a:t>
            </a:r>
            <a:r>
              <a:rPr lang="en-ID" dirty="0" smtClean="0"/>
              <a:t> </a:t>
            </a:r>
            <a:r>
              <a:rPr lang="en-ID" dirty="0" err="1" smtClean="0"/>
              <a:t>teruraikan</a:t>
            </a:r>
            <a:r>
              <a:rPr lang="en-ID" dirty="0" smtClean="0"/>
              <a:t> </a:t>
            </a:r>
            <a:r>
              <a:rPr lang="en-ID" dirty="0" err="1" smtClean="0"/>
              <a:t>secara</a:t>
            </a:r>
            <a:r>
              <a:rPr lang="en-ID" dirty="0" smtClean="0"/>
              <a:t> </a:t>
            </a:r>
            <a:r>
              <a:rPr lang="en-ID" dirty="0" err="1" smtClean="0"/>
              <a:t>khusus</a:t>
            </a:r>
            <a:r>
              <a:rPr lang="en-ID" dirty="0" smtClean="0"/>
              <a:t> </a:t>
            </a:r>
            <a:r>
              <a:rPr lang="en-ID" dirty="0" err="1" smtClean="0"/>
              <a:t>tentang</a:t>
            </a:r>
            <a:r>
              <a:rPr lang="en-ID" dirty="0" smtClean="0"/>
              <a:t> </a:t>
            </a:r>
            <a:r>
              <a:rPr lang="en-ID" dirty="0" err="1" smtClean="0"/>
              <a:t>nama</a:t>
            </a:r>
            <a:r>
              <a:rPr lang="en-ID" dirty="0" smtClean="0"/>
              <a:t> </a:t>
            </a:r>
            <a:r>
              <a:rPr lang="en-ID" dirty="0" err="1" smtClean="0"/>
              <a:t>tempat</a:t>
            </a:r>
            <a:r>
              <a:rPr lang="en-ID" dirty="0" smtClean="0"/>
              <a:t>, </a:t>
            </a:r>
            <a:r>
              <a:rPr lang="en-ID" dirty="0" err="1" smtClean="0"/>
              <a:t>objek</a:t>
            </a:r>
            <a:r>
              <a:rPr lang="en-ID" dirty="0" smtClean="0"/>
              <a:t> </a:t>
            </a:r>
            <a:r>
              <a:rPr lang="en-ID" dirty="0" err="1" smtClean="0"/>
              <a:t>peristiwa</a:t>
            </a:r>
            <a:r>
              <a:rPr lang="en-ID" dirty="0" smtClean="0"/>
              <a:t>, </a:t>
            </a:r>
            <a:r>
              <a:rPr lang="en-ID" dirty="0" err="1" smtClean="0"/>
              <a:t>pelaku</a:t>
            </a:r>
            <a:r>
              <a:rPr lang="en-ID" dirty="0" smtClean="0"/>
              <a:t>, </a:t>
            </a:r>
            <a:r>
              <a:rPr lang="en-ID" dirty="0" err="1" smtClean="0"/>
              <a:t>dsb</a:t>
            </a:r>
            <a:r>
              <a:rPr lang="en-ID" dirty="0" smtClean="0"/>
              <a:t>. </a:t>
            </a:r>
          </a:p>
          <a:p>
            <a:pPr marL="0" indent="0">
              <a:buNone/>
            </a:pPr>
            <a:r>
              <a:rPr lang="en-ID" dirty="0"/>
              <a:t>	</a:t>
            </a:r>
            <a:r>
              <a:rPr lang="en-ID" dirty="0" smtClean="0"/>
              <a:t>“ayah </a:t>
            </a:r>
            <a:r>
              <a:rPr lang="en-ID" dirty="0" err="1" smtClean="0"/>
              <a:t>baru</a:t>
            </a:r>
            <a:r>
              <a:rPr lang="en-ID" dirty="0" smtClean="0"/>
              <a:t> </a:t>
            </a:r>
            <a:r>
              <a:rPr lang="en-ID" dirty="0" err="1" smtClean="0"/>
              <a:t>pulang</a:t>
            </a:r>
            <a:r>
              <a:rPr lang="en-ID" dirty="0" smtClean="0"/>
              <a:t> </a:t>
            </a:r>
            <a:r>
              <a:rPr lang="en-ID" dirty="0" err="1" smtClean="0"/>
              <a:t>dari</a:t>
            </a:r>
            <a:r>
              <a:rPr lang="en-ID" dirty="0" smtClean="0"/>
              <a:t> </a:t>
            </a:r>
            <a:r>
              <a:rPr lang="en-ID" dirty="0" err="1" smtClean="0"/>
              <a:t>luar</a:t>
            </a:r>
            <a:r>
              <a:rPr lang="en-ID" dirty="0" smtClean="0"/>
              <a:t> </a:t>
            </a:r>
            <a:r>
              <a:rPr lang="en-ID" dirty="0" err="1" smtClean="0"/>
              <a:t>negeri</a:t>
            </a:r>
            <a:r>
              <a:rPr lang="en-ID" dirty="0" smtClean="0"/>
              <a:t> </a:t>
            </a:r>
            <a:r>
              <a:rPr lang="en-ID" dirty="0" err="1" smtClean="0"/>
              <a:t>dan</a:t>
            </a:r>
            <a:r>
              <a:rPr lang="en-ID" dirty="0" smtClean="0"/>
              <a:t> </a:t>
            </a:r>
            <a:r>
              <a:rPr lang="en-ID" dirty="0" err="1" smtClean="0"/>
              <a:t>sekarang</a:t>
            </a:r>
            <a:r>
              <a:rPr lang="en-ID" dirty="0" smtClean="0"/>
              <a:t> </a:t>
            </a:r>
            <a:r>
              <a:rPr lang="en-ID" dirty="0" err="1" smtClean="0"/>
              <a:t>mereka</a:t>
            </a:r>
            <a:r>
              <a:rPr lang="en-ID" dirty="0" smtClean="0"/>
              <a:t> </a:t>
            </a:r>
            <a:r>
              <a:rPr lang="en-ID" dirty="0" err="1" smtClean="0"/>
              <a:t>sedang</a:t>
            </a:r>
            <a:r>
              <a:rPr lang="en-ID" dirty="0" smtClean="0"/>
              <a:t> </a:t>
            </a:r>
            <a:r>
              <a:rPr lang="en-ID" dirty="0" err="1" smtClean="0"/>
              <a:t>menjemputnya</a:t>
            </a:r>
            <a:r>
              <a:rPr lang="en-ID" dirty="0" smtClean="0"/>
              <a:t> di </a:t>
            </a:r>
            <a:r>
              <a:rPr lang="en-ID" dirty="0" err="1" smtClean="0"/>
              <a:t>bandara</a:t>
            </a:r>
            <a:r>
              <a:rPr lang="en-ID" dirty="0" smtClean="0"/>
              <a:t>” </a:t>
            </a:r>
          </a:p>
          <a:p>
            <a:pPr marL="0" indent="0">
              <a:buNone/>
            </a:pPr>
            <a:r>
              <a:rPr lang="en-ID" dirty="0" smtClean="0"/>
              <a:t>2. </a:t>
            </a:r>
            <a:r>
              <a:rPr lang="en-ID" dirty="0" err="1" smtClean="0"/>
              <a:t>Fakta</a:t>
            </a:r>
            <a:r>
              <a:rPr lang="en-ID" dirty="0" smtClean="0"/>
              <a:t> </a:t>
            </a:r>
            <a:r>
              <a:rPr lang="en-ID" dirty="0" err="1" smtClean="0"/>
              <a:t>khusus</a:t>
            </a:r>
            <a:r>
              <a:rPr lang="en-ID" dirty="0" smtClean="0"/>
              <a:t> : </a:t>
            </a:r>
            <a:r>
              <a:rPr lang="en-ID" dirty="0" err="1" smtClean="0"/>
              <a:t>informasi</a:t>
            </a:r>
            <a:r>
              <a:rPr lang="en-ID" dirty="0" smtClean="0"/>
              <a:t> yang </a:t>
            </a:r>
            <a:r>
              <a:rPr lang="en-ID" dirty="0" err="1" smtClean="0"/>
              <a:t>berisi</a:t>
            </a:r>
            <a:r>
              <a:rPr lang="en-ID" dirty="0" smtClean="0"/>
              <a:t> </a:t>
            </a:r>
            <a:r>
              <a:rPr lang="en-ID" dirty="0" err="1" smtClean="0"/>
              <a:t>kejadian</a:t>
            </a:r>
            <a:r>
              <a:rPr lang="en-ID" dirty="0" smtClean="0"/>
              <a:t> </a:t>
            </a:r>
            <a:r>
              <a:rPr lang="en-ID" dirty="0" err="1" smtClean="0"/>
              <a:t>atau</a:t>
            </a:r>
            <a:r>
              <a:rPr lang="en-ID" dirty="0" smtClean="0"/>
              <a:t> </a:t>
            </a:r>
            <a:r>
              <a:rPr lang="en-ID" dirty="0" err="1" smtClean="0"/>
              <a:t>peristiwa</a:t>
            </a:r>
            <a:r>
              <a:rPr lang="en-ID" dirty="0" smtClean="0"/>
              <a:t> yang </a:t>
            </a:r>
            <a:r>
              <a:rPr lang="en-ID" dirty="0" err="1" smtClean="0"/>
              <a:t>dijelaskan</a:t>
            </a:r>
            <a:r>
              <a:rPr lang="en-ID" dirty="0" smtClean="0"/>
              <a:t> </a:t>
            </a:r>
            <a:r>
              <a:rPr lang="en-ID" dirty="0" err="1" smtClean="0"/>
              <a:t>secara</a:t>
            </a:r>
            <a:r>
              <a:rPr lang="en-ID" dirty="0" smtClean="0"/>
              <a:t> </a:t>
            </a:r>
            <a:r>
              <a:rPr lang="en-ID" dirty="0" err="1" smtClean="0"/>
              <a:t>terperinci</a:t>
            </a:r>
            <a:r>
              <a:rPr lang="en-ID" dirty="0" smtClean="0"/>
              <a:t>.</a:t>
            </a:r>
          </a:p>
          <a:p>
            <a:pPr marL="0" indent="0">
              <a:buNone/>
            </a:pPr>
            <a:r>
              <a:rPr lang="en-ID" dirty="0"/>
              <a:t>	</a:t>
            </a:r>
            <a:r>
              <a:rPr lang="en-ID" dirty="0" smtClean="0"/>
              <a:t>“ ayah </a:t>
            </a:r>
            <a:r>
              <a:rPr lang="en-ID" dirty="0" err="1" smtClean="0"/>
              <a:t>baru</a:t>
            </a:r>
            <a:r>
              <a:rPr lang="en-ID" dirty="0" smtClean="0"/>
              <a:t> </a:t>
            </a:r>
            <a:r>
              <a:rPr lang="en-ID" dirty="0" err="1" smtClean="0"/>
              <a:t>pulang</a:t>
            </a:r>
            <a:r>
              <a:rPr lang="en-ID" dirty="0" smtClean="0"/>
              <a:t> </a:t>
            </a:r>
            <a:r>
              <a:rPr lang="en-ID" dirty="0" err="1" smtClean="0"/>
              <a:t>dari</a:t>
            </a:r>
            <a:r>
              <a:rPr lang="en-ID" dirty="0" smtClean="0"/>
              <a:t> </a:t>
            </a:r>
            <a:r>
              <a:rPr lang="en-ID" dirty="0" err="1" smtClean="0"/>
              <a:t>korea</a:t>
            </a:r>
            <a:r>
              <a:rPr lang="en-ID" dirty="0" smtClean="0"/>
              <a:t>, </a:t>
            </a:r>
            <a:r>
              <a:rPr lang="en-ID" dirty="0" err="1" smtClean="0"/>
              <a:t>ibu</a:t>
            </a:r>
            <a:r>
              <a:rPr lang="en-ID" dirty="0" smtClean="0"/>
              <a:t>, </a:t>
            </a:r>
            <a:r>
              <a:rPr lang="en-ID" dirty="0" err="1" smtClean="0"/>
              <a:t>adik</a:t>
            </a:r>
            <a:r>
              <a:rPr lang="en-ID" dirty="0" smtClean="0"/>
              <a:t> </a:t>
            </a:r>
            <a:r>
              <a:rPr lang="en-ID" dirty="0" err="1" smtClean="0"/>
              <a:t>dan</a:t>
            </a:r>
            <a:r>
              <a:rPr lang="en-ID" dirty="0" smtClean="0"/>
              <a:t> </a:t>
            </a:r>
            <a:r>
              <a:rPr lang="en-ID" dirty="0" err="1" smtClean="0"/>
              <a:t>paman</a:t>
            </a:r>
            <a:r>
              <a:rPr lang="en-ID" dirty="0" smtClean="0"/>
              <a:t> </a:t>
            </a:r>
            <a:r>
              <a:rPr lang="en-ID" dirty="0" err="1" smtClean="0"/>
              <a:t>sedang</a:t>
            </a:r>
            <a:r>
              <a:rPr lang="en-ID" dirty="0" smtClean="0"/>
              <a:t> </a:t>
            </a:r>
            <a:r>
              <a:rPr lang="en-ID" dirty="0" err="1" smtClean="0"/>
              <a:t>menjemputnya</a:t>
            </a:r>
            <a:r>
              <a:rPr lang="en-ID" dirty="0" smtClean="0"/>
              <a:t> di </a:t>
            </a:r>
            <a:r>
              <a:rPr lang="en-ID" dirty="0" err="1" smtClean="0"/>
              <a:t>bandara</a:t>
            </a:r>
            <a:r>
              <a:rPr lang="en-ID" dirty="0" smtClean="0"/>
              <a:t> </a:t>
            </a:r>
            <a:r>
              <a:rPr lang="en-ID" dirty="0" err="1" smtClean="0"/>
              <a:t>soekarno-hatta</a:t>
            </a:r>
            <a:r>
              <a:rPr lang="en-ID" dirty="0" smtClean="0"/>
              <a:t>”</a:t>
            </a:r>
          </a:p>
          <a:p>
            <a:pPr marL="0" indent="0">
              <a:buNone/>
            </a:pPr>
            <a:r>
              <a:rPr lang="en-ID" dirty="0" smtClean="0"/>
              <a:t>3. </a:t>
            </a:r>
            <a:r>
              <a:rPr lang="en-ID" dirty="0" err="1" smtClean="0"/>
              <a:t>Informasi</a:t>
            </a:r>
            <a:r>
              <a:rPr lang="en-ID" dirty="0" smtClean="0"/>
              <a:t> </a:t>
            </a:r>
            <a:r>
              <a:rPr lang="en-ID" dirty="0" err="1" smtClean="0"/>
              <a:t>bersifat</a:t>
            </a:r>
            <a:r>
              <a:rPr lang="en-ID" dirty="0" smtClean="0"/>
              <a:t> </a:t>
            </a:r>
            <a:r>
              <a:rPr lang="en-ID" dirty="0" err="1" smtClean="0"/>
              <a:t>opini</a:t>
            </a:r>
            <a:r>
              <a:rPr lang="en-ID" dirty="0" smtClean="0"/>
              <a:t> </a:t>
            </a:r>
            <a:r>
              <a:rPr lang="en-ID" dirty="0" err="1" smtClean="0"/>
              <a:t>atau</a:t>
            </a:r>
            <a:r>
              <a:rPr lang="en-ID" dirty="0" smtClean="0"/>
              <a:t> </a:t>
            </a:r>
            <a:r>
              <a:rPr lang="en-ID" dirty="0" err="1" smtClean="0"/>
              <a:t>konsep</a:t>
            </a:r>
            <a:r>
              <a:rPr lang="en-ID" dirty="0" smtClean="0"/>
              <a:t> : </a:t>
            </a:r>
            <a:r>
              <a:rPr lang="en-ID" dirty="0" err="1" smtClean="0"/>
              <a:t>informasi</a:t>
            </a:r>
            <a:r>
              <a:rPr lang="en-ID" dirty="0" smtClean="0"/>
              <a:t> yang </a:t>
            </a:r>
            <a:r>
              <a:rPr lang="en-ID" dirty="0" err="1" smtClean="0"/>
              <a:t>masih</a:t>
            </a:r>
            <a:r>
              <a:rPr lang="en-ID" dirty="0" smtClean="0"/>
              <a:t> </a:t>
            </a:r>
            <a:r>
              <a:rPr lang="en-ID" dirty="0" err="1" smtClean="0"/>
              <a:t>berupa</a:t>
            </a:r>
            <a:r>
              <a:rPr lang="en-ID" dirty="0" smtClean="0"/>
              <a:t> </a:t>
            </a:r>
            <a:r>
              <a:rPr lang="en-ID" dirty="0" err="1" smtClean="0"/>
              <a:t>pendapat</a:t>
            </a:r>
            <a:r>
              <a:rPr lang="en-ID" dirty="0" smtClean="0"/>
              <a:t>, </a:t>
            </a:r>
            <a:r>
              <a:rPr lang="en-ID" dirty="0" err="1" smtClean="0"/>
              <a:t>pikiran</a:t>
            </a:r>
            <a:r>
              <a:rPr lang="en-ID" dirty="0" smtClean="0"/>
              <a:t> </a:t>
            </a:r>
            <a:r>
              <a:rPr lang="en-ID" dirty="0" err="1" smtClean="0"/>
              <a:t>atau</a:t>
            </a:r>
            <a:r>
              <a:rPr lang="en-ID" dirty="0" smtClean="0"/>
              <a:t> </a:t>
            </a:r>
            <a:r>
              <a:rPr lang="en-ID" dirty="0" err="1" smtClean="0"/>
              <a:t>pendirian</a:t>
            </a:r>
            <a:r>
              <a:rPr lang="en-ID" dirty="0" smtClean="0"/>
              <a:t> </a:t>
            </a:r>
            <a:r>
              <a:rPr lang="en-ID" dirty="0" err="1" smtClean="0"/>
              <a:t>seseorang</a:t>
            </a:r>
            <a:r>
              <a:rPr lang="en-ID" dirty="0" smtClean="0"/>
              <a:t> </a:t>
            </a:r>
            <a:r>
              <a:rPr lang="en-ID" dirty="0" err="1" smtClean="0"/>
              <a:t>tentang</a:t>
            </a:r>
            <a:r>
              <a:rPr lang="en-ID" dirty="0" smtClean="0"/>
              <a:t> </a:t>
            </a:r>
            <a:r>
              <a:rPr lang="en-ID" dirty="0" err="1" smtClean="0"/>
              <a:t>sesuatu</a:t>
            </a:r>
            <a:r>
              <a:rPr lang="en-ID" dirty="0" smtClean="0"/>
              <a:t>, </a:t>
            </a:r>
            <a:r>
              <a:rPr lang="en-ID" dirty="0" err="1" smtClean="0"/>
              <a:t>konsep</a:t>
            </a:r>
            <a:r>
              <a:rPr lang="en-ID" dirty="0" smtClean="0"/>
              <a:t> </a:t>
            </a:r>
            <a:r>
              <a:rPr lang="en-ID" dirty="0" err="1" smtClean="0"/>
              <a:t>ialah</a:t>
            </a:r>
            <a:r>
              <a:rPr lang="en-ID" dirty="0" smtClean="0"/>
              <a:t> ide </a:t>
            </a:r>
            <a:r>
              <a:rPr lang="en-ID" dirty="0" err="1" smtClean="0"/>
              <a:t>atau</a:t>
            </a:r>
            <a:r>
              <a:rPr lang="en-ID" dirty="0" smtClean="0"/>
              <a:t> </a:t>
            </a:r>
            <a:r>
              <a:rPr lang="en-ID" dirty="0" err="1" smtClean="0"/>
              <a:t>pengertian</a:t>
            </a:r>
            <a:r>
              <a:rPr lang="en-ID" dirty="0" smtClean="0"/>
              <a:t> yang </a:t>
            </a:r>
            <a:r>
              <a:rPr lang="en-ID" dirty="0" err="1" smtClean="0"/>
              <a:t>diabstrakkan</a:t>
            </a:r>
            <a:r>
              <a:rPr lang="en-ID" dirty="0" smtClean="0"/>
              <a:t> </a:t>
            </a:r>
            <a:r>
              <a:rPr lang="en-ID" dirty="0" err="1" smtClean="0"/>
              <a:t>dari</a:t>
            </a:r>
            <a:r>
              <a:rPr lang="en-ID" dirty="0" smtClean="0"/>
              <a:t> </a:t>
            </a:r>
            <a:r>
              <a:rPr lang="en-ID" dirty="0" err="1" smtClean="0"/>
              <a:t>peristiwa</a:t>
            </a:r>
            <a:r>
              <a:rPr lang="en-ID" dirty="0" smtClean="0"/>
              <a:t> </a:t>
            </a:r>
            <a:r>
              <a:rPr lang="en-ID" dirty="0" err="1" smtClean="0"/>
              <a:t>konkret</a:t>
            </a:r>
            <a:r>
              <a:rPr lang="en-ID" dirty="0" smtClean="0"/>
              <a:t>.</a:t>
            </a:r>
          </a:p>
          <a:p>
            <a:pPr marL="0" indent="0">
              <a:buNone/>
            </a:pPr>
            <a:r>
              <a:rPr lang="en-ID" dirty="0"/>
              <a:t>	</a:t>
            </a:r>
            <a:r>
              <a:rPr lang="en-ID" dirty="0" smtClean="0"/>
              <a:t>“</a:t>
            </a:r>
            <a:r>
              <a:rPr lang="en-ID" dirty="0" err="1" smtClean="0"/>
              <a:t>banyak</a:t>
            </a:r>
            <a:r>
              <a:rPr lang="en-ID" dirty="0" smtClean="0"/>
              <a:t> </a:t>
            </a:r>
            <a:r>
              <a:rPr lang="en-ID" dirty="0" err="1" smtClean="0"/>
              <a:t>remaja</a:t>
            </a:r>
            <a:r>
              <a:rPr lang="en-ID" dirty="0" smtClean="0"/>
              <a:t> </a:t>
            </a:r>
            <a:r>
              <a:rPr lang="en-ID" dirty="0" err="1" smtClean="0"/>
              <a:t>sekarang</a:t>
            </a:r>
            <a:r>
              <a:rPr lang="en-ID" dirty="0" smtClean="0"/>
              <a:t> yang </a:t>
            </a:r>
            <a:r>
              <a:rPr lang="en-ID" dirty="0" err="1" smtClean="0"/>
              <a:t>bersifat</a:t>
            </a:r>
            <a:r>
              <a:rPr lang="en-ID" dirty="0" smtClean="0"/>
              <a:t> </a:t>
            </a:r>
            <a:r>
              <a:rPr lang="en-ID" dirty="0" err="1" smtClean="0"/>
              <a:t>permisif</a:t>
            </a:r>
            <a:r>
              <a:rPr lang="en-ID" dirty="0" smtClean="0"/>
              <a:t>, </a:t>
            </a:r>
            <a:r>
              <a:rPr lang="en-ID" dirty="0" err="1" smtClean="0"/>
              <a:t>menganggap</a:t>
            </a:r>
            <a:r>
              <a:rPr lang="en-ID" dirty="0" smtClean="0"/>
              <a:t> </a:t>
            </a:r>
            <a:r>
              <a:rPr lang="en-ID" dirty="0" err="1" smtClean="0"/>
              <a:t>semua</a:t>
            </a:r>
            <a:r>
              <a:rPr lang="en-ID" dirty="0" smtClean="0"/>
              <a:t> </a:t>
            </a:r>
            <a:r>
              <a:rPr lang="en-ID" dirty="0" err="1" smtClean="0"/>
              <a:t>serbaboleh</a:t>
            </a:r>
            <a:r>
              <a:rPr lang="en-ID" dirty="0" smtClean="0"/>
              <a:t> </a:t>
            </a:r>
            <a:r>
              <a:rPr lang="en-ID" dirty="0" err="1" smtClean="0"/>
              <a:t>tanpa</a:t>
            </a:r>
            <a:r>
              <a:rPr lang="en-ID" dirty="0" smtClean="0"/>
              <a:t> </a:t>
            </a:r>
            <a:r>
              <a:rPr lang="en-ID" dirty="0" err="1" smtClean="0"/>
              <a:t>mempertimbangkan</a:t>
            </a:r>
            <a:r>
              <a:rPr lang="en-ID" dirty="0" smtClean="0"/>
              <a:t> </a:t>
            </a:r>
            <a:r>
              <a:rPr lang="en-ID" dirty="0" err="1" smtClean="0"/>
              <a:t>norma-norma</a:t>
            </a:r>
            <a:r>
              <a:rPr lang="en-ID" dirty="0" smtClean="0"/>
              <a:t> yang </a:t>
            </a:r>
            <a:r>
              <a:rPr lang="en-ID" dirty="0" err="1" smtClean="0"/>
              <a:t>berlaku</a:t>
            </a:r>
            <a:r>
              <a:rPr lang="en-ID" dirty="0" smtClean="0"/>
              <a:t>”</a:t>
            </a:r>
          </a:p>
          <a:p>
            <a:pPr marL="0" indent="0">
              <a:buNone/>
            </a:pPr>
            <a:r>
              <a:rPr lang="en-ID" dirty="0"/>
              <a:t>	</a:t>
            </a:r>
            <a:endParaRPr lang="en-ID" dirty="0" smtClean="0"/>
          </a:p>
          <a:p>
            <a:pPr marL="0" indent="0">
              <a:buNone/>
            </a:pPr>
            <a:endParaRPr lang="en-US" dirty="0"/>
          </a:p>
        </p:txBody>
      </p:sp>
    </p:spTree>
    <p:extLst>
      <p:ext uri="{BB962C8B-B14F-4D97-AF65-F5344CB8AC3E}">
        <p14:creationId xmlns:p14="http://schemas.microsoft.com/office/powerpoint/2010/main" val="58213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860884" y="499533"/>
            <a:ext cx="9569115" cy="873051"/>
          </a:xfrm>
        </p:spPr>
        <p:txBody>
          <a:bodyPr>
            <a:normAutofit/>
          </a:bodyPr>
          <a:lstStyle/>
          <a:p>
            <a:pPr eaLnBrk="1" hangingPunct="1"/>
            <a:r>
              <a:rPr lang="en-ID" dirty="0" err="1" smtClean="0"/>
              <a:t>Kualitas</a:t>
            </a:r>
            <a:r>
              <a:rPr lang="en-ID" dirty="0" smtClean="0"/>
              <a:t> </a:t>
            </a:r>
            <a:r>
              <a:rPr lang="en-ID" dirty="0" err="1" smtClean="0"/>
              <a:t>Informasi</a:t>
            </a:r>
            <a:r>
              <a:rPr lang="en-ID" dirty="0" smtClean="0"/>
              <a:t> </a:t>
            </a:r>
            <a:endParaRPr lang="en-GB" dirty="0" smtClean="0"/>
          </a:p>
        </p:txBody>
      </p:sp>
      <p:sp>
        <p:nvSpPr>
          <p:cNvPr id="86019" name="Rectangle 3"/>
          <p:cNvSpPr>
            <a:spLocks noGrp="1" noChangeArrowheads="1"/>
          </p:cNvSpPr>
          <p:nvPr>
            <p:ph idx="1"/>
          </p:nvPr>
        </p:nvSpPr>
        <p:spPr>
          <a:xfrm>
            <a:off x="561474" y="1372584"/>
            <a:ext cx="10868525" cy="5028216"/>
          </a:xfrm>
        </p:spPr>
        <p:txBody>
          <a:bodyPr/>
          <a:lstStyle/>
          <a:p>
            <a:pPr eaLnBrk="1" hangingPunct="1"/>
            <a:r>
              <a:rPr lang="id-ID" dirty="0"/>
              <a:t>Mutu informasi dipengaruhi oleh faktor-faktor berikut</a:t>
            </a:r>
            <a:r>
              <a:rPr lang="en-GB" dirty="0"/>
              <a:t>:</a:t>
            </a:r>
            <a:br>
              <a:rPr lang="en-GB" dirty="0"/>
            </a:br>
            <a:endParaRPr lang="en-GB" dirty="0"/>
          </a:p>
          <a:p>
            <a:pPr marL="461772" lvl="1" indent="-457200" eaLnBrk="1" hangingPunct="1">
              <a:buFont typeface="+mj-lt"/>
              <a:buAutoNum type="arabicPeriod"/>
            </a:pPr>
            <a:r>
              <a:rPr lang="en-GB" sz="4400" dirty="0" err="1" smtClean="0"/>
              <a:t>Relevan</a:t>
            </a:r>
            <a:endParaRPr lang="en-GB" sz="4400" b="1" dirty="0">
              <a:solidFill>
                <a:schemeClr val="tx2"/>
              </a:solidFill>
            </a:endParaRPr>
          </a:p>
          <a:p>
            <a:pPr marL="461772" lvl="1" indent="-457200" eaLnBrk="1" hangingPunct="1">
              <a:buFont typeface="+mj-lt"/>
              <a:buAutoNum type="arabicPeriod"/>
            </a:pPr>
            <a:r>
              <a:rPr lang="en-ID" sz="4400" dirty="0" err="1" smtClean="0"/>
              <a:t>akurat</a:t>
            </a:r>
            <a:endParaRPr lang="en-GB" sz="4400" b="1" dirty="0">
              <a:solidFill>
                <a:schemeClr val="tx2"/>
              </a:solidFill>
            </a:endParaRPr>
          </a:p>
          <a:p>
            <a:pPr marL="461772" lvl="1" indent="-457200" eaLnBrk="1" hangingPunct="1">
              <a:buFont typeface="+mj-lt"/>
              <a:buAutoNum type="arabicPeriod"/>
            </a:pPr>
            <a:r>
              <a:rPr lang="en-ID" sz="4400" dirty="0" err="1" smtClean="0"/>
              <a:t>Tepat</a:t>
            </a:r>
            <a:r>
              <a:rPr lang="en-ID" sz="4400" dirty="0" smtClean="0"/>
              <a:t> </a:t>
            </a:r>
            <a:r>
              <a:rPr lang="en-ID" sz="4400" dirty="0" err="1" smtClean="0"/>
              <a:t>waktu</a:t>
            </a:r>
            <a:endParaRPr lang="en-GB" sz="4400" b="1" dirty="0">
              <a:solidFill>
                <a:schemeClr val="tx2"/>
              </a:solidFill>
            </a:endParaRPr>
          </a:p>
          <a:p>
            <a:pPr marL="461772" lvl="1" indent="-457200" eaLnBrk="1" hangingPunct="1">
              <a:buFont typeface="+mj-lt"/>
              <a:buAutoNum type="arabicPeriod"/>
            </a:pPr>
            <a:r>
              <a:rPr lang="en-GB" sz="4400" dirty="0" err="1" smtClean="0"/>
              <a:t>Ekonomis</a:t>
            </a:r>
            <a:endParaRPr lang="en-GB" sz="4400" b="1" dirty="0">
              <a:solidFill>
                <a:schemeClr val="tx2"/>
              </a:solidFill>
            </a:endParaRPr>
          </a:p>
          <a:p>
            <a:pPr marL="461772" lvl="1" indent="-457200" eaLnBrk="1" hangingPunct="1">
              <a:buFont typeface="+mj-lt"/>
              <a:buAutoNum type="arabicPeriod"/>
            </a:pPr>
            <a:r>
              <a:rPr lang="en-ID" sz="4400" dirty="0" err="1" smtClean="0"/>
              <a:t>Efisien</a:t>
            </a:r>
            <a:endParaRPr lang="en-GB" sz="4400" dirty="0"/>
          </a:p>
          <a:p>
            <a:pPr marL="461772" lvl="1" indent="-457200" eaLnBrk="1" hangingPunct="1">
              <a:buFont typeface="+mj-lt"/>
              <a:buAutoNum type="arabicPeriod"/>
            </a:pPr>
            <a:r>
              <a:rPr lang="en-ID" sz="4400" dirty="0" err="1" smtClean="0"/>
              <a:t>Dapat</a:t>
            </a:r>
            <a:r>
              <a:rPr lang="en-ID" sz="4400" dirty="0" smtClean="0"/>
              <a:t> </a:t>
            </a:r>
            <a:r>
              <a:rPr lang="en-ID" sz="4400" dirty="0" err="1" smtClean="0"/>
              <a:t>dipercaya</a:t>
            </a:r>
            <a:endParaRPr lang="en-GB" sz="4400" dirty="0"/>
          </a:p>
          <a:p>
            <a:pPr eaLnBrk="1" hangingPunct="1"/>
            <a:endParaRPr lang="en-GB" sz="2000" dirty="0"/>
          </a:p>
        </p:txBody>
      </p:sp>
      <p:sp>
        <p:nvSpPr>
          <p:cNvPr id="86025" name="Text Box 9"/>
          <p:cNvSpPr txBox="1">
            <a:spLocks noChangeArrowheads="1"/>
          </p:cNvSpPr>
          <p:nvPr/>
        </p:nvSpPr>
        <p:spPr bwMode="auto">
          <a:xfrm>
            <a:off x="5085347" y="2245635"/>
            <a:ext cx="5005137" cy="923330"/>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d-ID" dirty="0"/>
              <a:t>Potensi penggunaan informasi adalah faktor penting dalam menentukan nilainya</a:t>
            </a:r>
            <a:r>
              <a:rPr lang="en-GB" dirty="0"/>
              <a:t>. </a:t>
            </a:r>
            <a:r>
              <a:rPr lang="id-ID" dirty="0"/>
              <a:t>Makin berpotensi makin bernilai.</a:t>
            </a:r>
            <a:endParaRPr lang="en-GB" dirty="0"/>
          </a:p>
        </p:txBody>
      </p:sp>
    </p:spTree>
    <p:extLst>
      <p:ext uri="{BB962C8B-B14F-4D97-AF65-F5344CB8AC3E}">
        <p14:creationId xmlns:p14="http://schemas.microsoft.com/office/powerpoint/2010/main" val="2712159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1000" fill="hold"/>
                                        <p:tgtEl>
                                          <p:spTgt spid="8601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1000" fill="hold"/>
                                        <p:tgtEl>
                                          <p:spTgt spid="8601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6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1000" fill="hold"/>
                                        <p:tgtEl>
                                          <p:spTgt spid="86019">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860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6019">
                                            <p:txEl>
                                              <p:pRg st="3" end="3"/>
                                            </p:txEl>
                                          </p:spTgt>
                                        </p:tgtEl>
                                        <p:attrNameLst>
                                          <p:attrName>style.visibility</p:attrName>
                                        </p:attrNameLst>
                                      </p:cBhvr>
                                      <p:to>
                                        <p:strVal val="visible"/>
                                      </p:to>
                                    </p:set>
                                    <p:anim calcmode="lin" valueType="num">
                                      <p:cBhvr additive="base">
                                        <p:cTn id="25" dur="1000" fill="hold"/>
                                        <p:tgtEl>
                                          <p:spTgt spid="86019">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860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6019">
                                            <p:txEl>
                                              <p:pRg st="4" end="4"/>
                                            </p:txEl>
                                          </p:spTgt>
                                        </p:tgtEl>
                                        <p:attrNameLst>
                                          <p:attrName>style.visibility</p:attrName>
                                        </p:attrNameLst>
                                      </p:cBhvr>
                                      <p:to>
                                        <p:strVal val="visible"/>
                                      </p:to>
                                    </p:set>
                                    <p:anim calcmode="lin" valueType="num">
                                      <p:cBhvr additive="base">
                                        <p:cTn id="31" dur="1000" fill="hold"/>
                                        <p:tgtEl>
                                          <p:spTgt spid="86019">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860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6019">
                                            <p:txEl>
                                              <p:pRg st="5" end="5"/>
                                            </p:txEl>
                                          </p:spTgt>
                                        </p:tgtEl>
                                        <p:attrNameLst>
                                          <p:attrName>style.visibility</p:attrName>
                                        </p:attrNameLst>
                                      </p:cBhvr>
                                      <p:to>
                                        <p:strVal val="visible"/>
                                      </p:to>
                                    </p:set>
                                    <p:anim calcmode="lin" valueType="num">
                                      <p:cBhvr additive="base">
                                        <p:cTn id="37" dur="1000" fill="hold"/>
                                        <p:tgtEl>
                                          <p:spTgt spid="86019">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860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6019">
                                            <p:txEl>
                                              <p:pRg st="6" end="6"/>
                                            </p:txEl>
                                          </p:spTgt>
                                        </p:tgtEl>
                                        <p:attrNameLst>
                                          <p:attrName>style.visibility</p:attrName>
                                        </p:attrNameLst>
                                      </p:cBhvr>
                                      <p:to>
                                        <p:strVal val="visible"/>
                                      </p:to>
                                    </p:set>
                                    <p:anim calcmode="lin" valueType="num">
                                      <p:cBhvr additive="base">
                                        <p:cTn id="43" dur="1000" fill="hold"/>
                                        <p:tgtEl>
                                          <p:spTgt spid="86019">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860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86025"/>
                                        </p:tgtEl>
                                        <p:attrNameLst>
                                          <p:attrName>style.visibility</p:attrName>
                                        </p:attrNameLst>
                                      </p:cBhvr>
                                      <p:to>
                                        <p:strVal val="visible"/>
                                      </p:to>
                                    </p:set>
                                    <p:animEffect transition="in" filter="dissolve">
                                      <p:cBhvr>
                                        <p:cTn id="49" dur="1000"/>
                                        <p:tgtEl>
                                          <p:spTgt spid="8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id-ID" smtClean="0"/>
              <a:t>Relevan</a:t>
            </a:r>
            <a:endParaRPr lang="en-GB" smtClean="0"/>
          </a:p>
        </p:txBody>
      </p:sp>
      <p:sp>
        <p:nvSpPr>
          <p:cNvPr id="103427" name="Rectangle 3"/>
          <p:cNvSpPr>
            <a:spLocks noGrp="1" noChangeArrowheads="1"/>
          </p:cNvSpPr>
          <p:nvPr>
            <p:ph idx="1"/>
          </p:nvPr>
        </p:nvSpPr>
        <p:spPr>
          <a:xfrm>
            <a:off x="449179" y="1812758"/>
            <a:ext cx="9679071" cy="4130842"/>
          </a:xfrm>
        </p:spPr>
        <p:txBody>
          <a:bodyPr/>
          <a:lstStyle/>
          <a:p>
            <a:pPr eaLnBrk="1" hangingPunct="1"/>
            <a:r>
              <a:rPr lang="en-GB" sz="2700" dirty="0" err="1"/>
              <a:t>Informa</a:t>
            </a:r>
            <a:r>
              <a:rPr lang="id-ID" sz="2700" dirty="0"/>
              <a:t>si yang dicari</a:t>
            </a:r>
            <a:r>
              <a:rPr lang="en-GB" sz="2700" dirty="0"/>
              <a:t> </a:t>
            </a:r>
            <a:r>
              <a:rPr lang="id-ID" sz="2700" dirty="0"/>
              <a:t>harus relevan dengan yang </a:t>
            </a:r>
            <a:r>
              <a:rPr lang="id-ID" sz="2700" dirty="0" smtClean="0"/>
              <a:t>dibutuhkan</a:t>
            </a:r>
            <a:r>
              <a:rPr lang="en-ID" sz="2700" dirty="0" smtClean="0"/>
              <a:t>, </a:t>
            </a:r>
            <a:r>
              <a:rPr lang="en-ID" sz="2700" dirty="0" err="1" smtClean="0"/>
              <a:t>informasi</a:t>
            </a:r>
            <a:r>
              <a:rPr lang="en-ID" sz="2700" dirty="0" smtClean="0"/>
              <a:t> </a:t>
            </a:r>
            <a:r>
              <a:rPr lang="en-ID" sz="2700" dirty="0" err="1" smtClean="0"/>
              <a:t>harus</a:t>
            </a:r>
            <a:r>
              <a:rPr lang="en-ID" sz="2700" dirty="0" smtClean="0"/>
              <a:t> </a:t>
            </a:r>
            <a:r>
              <a:rPr lang="en-ID" sz="2700" dirty="0" err="1" smtClean="0"/>
              <a:t>bermanfaat</a:t>
            </a:r>
            <a:r>
              <a:rPr lang="en-ID" sz="2700" dirty="0" smtClean="0"/>
              <a:t> </a:t>
            </a:r>
            <a:r>
              <a:rPr lang="en-ID" sz="2700" dirty="0" err="1" smtClean="0"/>
              <a:t>untuk</a:t>
            </a:r>
            <a:r>
              <a:rPr lang="en-ID" sz="2700" dirty="0" smtClean="0"/>
              <a:t> </a:t>
            </a:r>
            <a:r>
              <a:rPr lang="en-ID" sz="2700" dirty="0" err="1" smtClean="0"/>
              <a:t>pemakainya</a:t>
            </a:r>
            <a:r>
              <a:rPr lang="en-ID" sz="2700" dirty="0" smtClean="0"/>
              <a:t>.</a:t>
            </a:r>
          </a:p>
          <a:p>
            <a:pPr marL="0" indent="0" eaLnBrk="1" hangingPunct="1">
              <a:buNone/>
            </a:pPr>
            <a:endParaRPr lang="en-GB" sz="2700" dirty="0"/>
          </a:p>
          <a:p>
            <a:pPr lvl="1" eaLnBrk="1" hangingPunct="1"/>
            <a:r>
              <a:rPr lang="id-ID" sz="2000" dirty="0"/>
              <a:t>Cari jalur alternatif pantura, yang setelah melaluinya dapat kembali ke pantura lagi. Lewat Google Map dapat, tapi tidak dapat kembali ke pantura lagi, berarti tidak relevan.</a:t>
            </a:r>
            <a:r>
              <a:rPr lang="en-GB" sz="2000" dirty="0"/>
              <a:t/>
            </a:r>
            <a:br>
              <a:rPr lang="en-GB" sz="2000" dirty="0"/>
            </a:br>
            <a:endParaRPr lang="en-GB" sz="2000" dirty="0"/>
          </a:p>
          <a:p>
            <a:pPr lvl="1" eaLnBrk="1" hangingPunct="1"/>
            <a:endParaRPr lang="en-GB" sz="2000" dirty="0"/>
          </a:p>
        </p:txBody>
      </p:sp>
    </p:spTree>
    <p:extLst>
      <p:ext uri="{BB962C8B-B14F-4D97-AF65-F5344CB8AC3E}">
        <p14:creationId xmlns:p14="http://schemas.microsoft.com/office/powerpoint/2010/main" val="408961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 calcmode="lin" valueType="num">
                                      <p:cBhvr additive="base">
                                        <p:cTn id="7" dur="1000" fill="hold"/>
                                        <p:tgtEl>
                                          <p:spTgt spid="10342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34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anim calcmode="lin" valueType="num">
                                      <p:cBhvr additive="base">
                                        <p:cTn id="13" dur="1000" fill="hold"/>
                                        <p:tgtEl>
                                          <p:spTgt spid="103427">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34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id-ID" smtClean="0"/>
              <a:t>Akurat</a:t>
            </a:r>
            <a:endParaRPr lang="en-GB" smtClean="0"/>
          </a:p>
        </p:txBody>
      </p:sp>
      <p:sp>
        <p:nvSpPr>
          <p:cNvPr id="104451" name="Rectangle 3"/>
          <p:cNvSpPr>
            <a:spLocks noGrp="1" noChangeArrowheads="1"/>
          </p:cNvSpPr>
          <p:nvPr>
            <p:ph idx="1"/>
          </p:nvPr>
        </p:nvSpPr>
        <p:spPr>
          <a:xfrm>
            <a:off x="657224" y="3486998"/>
            <a:ext cx="8621942" cy="2853660"/>
          </a:xfrm>
        </p:spPr>
        <p:txBody>
          <a:bodyPr/>
          <a:lstStyle/>
          <a:p>
            <a:pPr lvl="1" eaLnBrk="1" hangingPunct="1">
              <a:lnSpc>
                <a:spcPct val="80000"/>
              </a:lnSpc>
            </a:pPr>
            <a:r>
              <a:rPr lang="id-ID" sz="2000" dirty="0"/>
              <a:t>Jumlah stok barang yang keliru di Toserba, dapat berakibat stok kosong atau pesan barang berlebihan (keduanya buruk untuk organisasi)</a:t>
            </a:r>
            <a:endParaRPr lang="en-GB" sz="2000" dirty="0"/>
          </a:p>
          <a:p>
            <a:pPr lvl="1" eaLnBrk="1" hangingPunct="1">
              <a:lnSpc>
                <a:spcPct val="80000"/>
              </a:lnSpc>
            </a:pPr>
            <a:r>
              <a:rPr lang="id-ID" sz="2000" dirty="0"/>
              <a:t>Perkiraan jumlah kendaraan yang akan melewati tol Brebes timur seharusnya akurat, agar dapat diperkirakan pengaturan jalur lalu lintas pantura.</a:t>
            </a:r>
            <a:endParaRPr lang="en-GB" sz="2000" dirty="0"/>
          </a:p>
          <a:p>
            <a:pPr eaLnBrk="1" hangingPunct="1">
              <a:lnSpc>
                <a:spcPct val="80000"/>
              </a:lnSpc>
            </a:pPr>
            <a:endParaRPr lang="en-GB" sz="2000" dirty="0"/>
          </a:p>
        </p:txBody>
      </p:sp>
      <p:sp>
        <p:nvSpPr>
          <p:cNvPr id="104454" name="Rectangle 6"/>
          <p:cNvSpPr>
            <a:spLocks noChangeArrowheads="1"/>
          </p:cNvSpPr>
          <p:nvPr/>
        </p:nvSpPr>
        <p:spPr bwMode="auto">
          <a:xfrm>
            <a:off x="657225" y="1828800"/>
            <a:ext cx="9248778"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bg2"/>
              </a:buClr>
              <a:buSzPct val="70000"/>
              <a:buFont typeface="Wingdings" pitchFamily="2" charset="2"/>
              <a:buChar char="l"/>
            </a:pPr>
            <a:r>
              <a:rPr lang="id-ID" sz="2400" dirty="0"/>
              <a:t>Meskipun tidak mungkin akurat 100%, setidaknya cukup akurat untuk membuat </a:t>
            </a:r>
            <a:r>
              <a:rPr lang="id-ID" sz="2400" dirty="0" smtClean="0"/>
              <a:t>keputusan</a:t>
            </a:r>
            <a:r>
              <a:rPr lang="en-ID" sz="2400" dirty="0" smtClean="0"/>
              <a:t>, </a:t>
            </a:r>
            <a:r>
              <a:rPr lang="en-ID" sz="2400" dirty="0" err="1" smtClean="0"/>
              <a:t>tidak</a:t>
            </a:r>
            <a:r>
              <a:rPr lang="en-ID" sz="2400" dirty="0" smtClean="0"/>
              <a:t> </a:t>
            </a:r>
            <a:r>
              <a:rPr lang="en-ID" sz="2400" dirty="0" err="1" smtClean="0"/>
              <a:t>ada</a:t>
            </a:r>
            <a:r>
              <a:rPr lang="en-ID" sz="2400" dirty="0" smtClean="0"/>
              <a:t> </a:t>
            </a:r>
            <a:r>
              <a:rPr lang="en-ID" sz="2400" dirty="0" err="1" smtClean="0"/>
              <a:t>kesalahan-kesalahan</a:t>
            </a:r>
            <a:r>
              <a:rPr lang="en-ID" sz="2400" dirty="0" smtClean="0"/>
              <a:t>. </a:t>
            </a:r>
            <a:endParaRPr lang="en-GB" sz="2400" dirty="0"/>
          </a:p>
          <a:p>
            <a:pPr marL="342900" indent="-342900">
              <a:lnSpc>
                <a:spcPct val="90000"/>
              </a:lnSpc>
              <a:spcBef>
                <a:spcPct val="20000"/>
              </a:spcBef>
              <a:buClr>
                <a:schemeClr val="bg2"/>
              </a:buClr>
              <a:buSzPct val="70000"/>
              <a:buFont typeface="Wingdings" pitchFamily="2" charset="2"/>
              <a:buChar char="l"/>
            </a:pPr>
            <a:endParaRPr lang="en-GB" sz="2400" dirty="0"/>
          </a:p>
        </p:txBody>
      </p:sp>
    </p:spTree>
    <p:extLst>
      <p:ext uri="{BB962C8B-B14F-4D97-AF65-F5344CB8AC3E}">
        <p14:creationId xmlns:p14="http://schemas.microsoft.com/office/powerpoint/2010/main" val="3643791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454">
                                            <p:txEl>
                                              <p:pRg st="0" end="0"/>
                                            </p:txEl>
                                          </p:spTgt>
                                        </p:tgtEl>
                                        <p:attrNameLst>
                                          <p:attrName>style.visibility</p:attrName>
                                        </p:attrNameLst>
                                      </p:cBhvr>
                                      <p:to>
                                        <p:strVal val="visible"/>
                                      </p:to>
                                    </p:set>
                                    <p:anim calcmode="lin" valueType="num">
                                      <p:cBhvr additive="base">
                                        <p:cTn id="7" dur="1000" fill="hold"/>
                                        <p:tgtEl>
                                          <p:spTgt spid="104454">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44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451">
                                            <p:txEl>
                                              <p:pRg st="0" end="0"/>
                                            </p:txEl>
                                          </p:spTgt>
                                        </p:tgtEl>
                                        <p:attrNameLst>
                                          <p:attrName>style.visibility</p:attrName>
                                        </p:attrNameLst>
                                      </p:cBhvr>
                                      <p:to>
                                        <p:strVal val="visible"/>
                                      </p:to>
                                    </p:set>
                                    <p:anim calcmode="lin" valueType="num">
                                      <p:cBhvr additive="base">
                                        <p:cTn id="13" dur="1000" fill="hold"/>
                                        <p:tgtEl>
                                          <p:spTgt spid="104451">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4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451">
                                            <p:txEl>
                                              <p:pRg st="1" end="1"/>
                                            </p:txEl>
                                          </p:spTgt>
                                        </p:tgtEl>
                                        <p:attrNameLst>
                                          <p:attrName>style.visibility</p:attrName>
                                        </p:attrNameLst>
                                      </p:cBhvr>
                                      <p:to>
                                        <p:strVal val="visible"/>
                                      </p:to>
                                    </p:set>
                                    <p:anim calcmode="lin" valueType="num">
                                      <p:cBhvr additive="base">
                                        <p:cTn id="19" dur="1000" fill="hold"/>
                                        <p:tgtEl>
                                          <p:spTgt spid="104451">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044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Teknik pencarian informasi"/>
  <p:tag name="ISPRING_FIRST_PUBLISH" val="1"/>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TotalTime>
  <Words>3357</Words>
  <Application>Microsoft Office PowerPoint</Application>
  <PresentationFormat>Widescreen</PresentationFormat>
  <Paragraphs>370</Paragraphs>
  <Slides>54</Slides>
  <Notes>54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5" baseType="lpstr">
      <vt:lpstr>Arial</vt:lpstr>
      <vt:lpstr>Arial Black</vt:lpstr>
      <vt:lpstr>Calibri</vt:lpstr>
      <vt:lpstr>Calibri Light</vt:lpstr>
      <vt:lpstr>Impact</vt:lpstr>
      <vt:lpstr>Myard pro</vt:lpstr>
      <vt:lpstr>Tahoma</vt:lpstr>
      <vt:lpstr>Times New Roman</vt:lpstr>
      <vt:lpstr>Wingdings</vt:lpstr>
      <vt:lpstr>Retrospect</vt:lpstr>
      <vt:lpstr>Clip</vt:lpstr>
      <vt:lpstr>Teknik pencarian informasi</vt:lpstr>
      <vt:lpstr>Data </vt:lpstr>
      <vt:lpstr>Definisi Informasi</vt:lpstr>
      <vt:lpstr>Kebutuhan informasi</vt:lpstr>
      <vt:lpstr>Fungsi Informasi</vt:lpstr>
      <vt:lpstr>Sifat Informasi </vt:lpstr>
      <vt:lpstr>Kualitas Informasi </vt:lpstr>
      <vt:lpstr>Relevan</vt:lpstr>
      <vt:lpstr>Akurat</vt:lpstr>
      <vt:lpstr>Tepat Waktu</vt:lpstr>
      <vt:lpstr>Efisien dan Lengkap</vt:lpstr>
      <vt:lpstr>Dapat dihandalkan/dipercaya</vt:lpstr>
      <vt:lpstr>Tersaji baik</vt:lpstr>
      <vt:lpstr>Perlu usaha untuk mendapat  informasi yang bermutu</vt:lpstr>
      <vt:lpstr>Internet</vt:lpstr>
      <vt:lpstr>Evaluasi web</vt:lpstr>
      <vt:lpstr>Mencari di Internet</vt:lpstr>
      <vt:lpstr>Tipe web</vt:lpstr>
      <vt:lpstr>Mesin pencari  (search engine)</vt:lpstr>
      <vt:lpstr>..</vt:lpstr>
      <vt:lpstr>Gunakan kata kunci yang tepat</vt:lpstr>
      <vt:lpstr>Identifikasi halaman web</vt:lpstr>
      <vt:lpstr>Periksa kredibilitas</vt:lpstr>
      <vt:lpstr>..</vt:lpstr>
      <vt:lpstr>Menentukan kedalaman dan luas ruang lingkup informasi</vt:lpstr>
      <vt:lpstr>Menentukan kedalaman dan luas ruang lingkup informasi</vt:lpstr>
      <vt:lpstr>Periksa tanggal informasi</vt:lpstr>
      <vt:lpstr>Pencarian yang efektif dan efisien</vt:lpstr>
      <vt:lpstr>PowerPoint Presentation</vt:lpstr>
      <vt:lpstr>URL</vt:lpstr>
      <vt:lpstr>Komponen URL</vt:lpstr>
      <vt:lpstr>Top Level Domain</vt:lpstr>
      <vt:lpstr>Sebelum browsing</vt:lpstr>
      <vt:lpstr>Persiapan</vt:lpstr>
      <vt:lpstr>Organisasikan</vt:lpstr>
      <vt:lpstr>Kombinasikan</vt:lpstr>
      <vt:lpstr>Dimana Mencari</vt:lpstr>
      <vt:lpstr>http://www.link.springer.com</vt:lpstr>
      <vt:lpstr>http://ieeexplore.org</vt:lpstr>
      <vt:lpstr>http://dl.acm.org</vt:lpstr>
      <vt:lpstr>http://www.sciencedirect.com</vt:lpstr>
      <vt:lpstr>Latihan</vt:lpstr>
      <vt:lpstr>Tugas</vt:lpstr>
      <vt:lpstr>Referensi</vt:lpstr>
      <vt:lpstr>Model literasi </vt:lpstr>
      <vt:lpstr>BIG 6</vt:lpstr>
      <vt:lpstr>Langkah-langkah big 6</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Teknik pencarian informasi</dc:title>
  <dc:creator>Tri Septiar S</dc:creator>
  <cp:lastModifiedBy>Tri Septiar S</cp:lastModifiedBy>
  <cp:revision>7</cp:revision>
  <dcterms:created xsi:type="dcterms:W3CDTF">2020-11-10T12:22:13Z</dcterms:created>
  <dcterms:modified xsi:type="dcterms:W3CDTF">2020-11-10T13:04:16Z</dcterms:modified>
</cp:coreProperties>
</file>