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3FA15-21AA-4461-8762-81756CE08151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3C77A8C-DE94-41E6-BA0E-182421C5197B}">
      <dgm:prSet phldrT="[Text]"/>
      <dgm:spPr/>
      <dgm:t>
        <a:bodyPr/>
        <a:lstStyle/>
        <a:p>
          <a:r>
            <a:rPr lang="id-ID" b="1" dirty="0" smtClean="0"/>
            <a:t>Sustained competitive advantage</a:t>
          </a:r>
          <a:endParaRPr lang="id-ID" b="1" dirty="0"/>
        </a:p>
      </dgm:t>
    </dgm:pt>
    <dgm:pt modelId="{38C08334-1F1E-4CBD-8013-44F36EA71B69}" type="parTrans" cxnId="{3B3B7CBA-D983-4888-BEB8-2E78903A6D1C}">
      <dgm:prSet/>
      <dgm:spPr/>
      <dgm:t>
        <a:bodyPr/>
        <a:lstStyle/>
        <a:p>
          <a:endParaRPr lang="id-ID"/>
        </a:p>
      </dgm:t>
    </dgm:pt>
    <dgm:pt modelId="{ACCD44BF-E0A4-437C-B14C-48DB6FB83808}" type="sibTrans" cxnId="{3B3B7CBA-D983-4888-BEB8-2E78903A6D1C}">
      <dgm:prSet/>
      <dgm:spPr/>
      <dgm:t>
        <a:bodyPr/>
        <a:lstStyle/>
        <a:p>
          <a:endParaRPr lang="id-ID"/>
        </a:p>
      </dgm:t>
    </dgm:pt>
    <dgm:pt modelId="{75FB7C92-C6F2-473F-8ED8-FC0F2BD9493E}">
      <dgm:prSet phldrT="[Text]"/>
      <dgm:spPr/>
      <dgm:t>
        <a:bodyPr/>
        <a:lstStyle/>
        <a:p>
          <a:r>
            <a:rPr lang="id-ID" b="1" dirty="0" smtClean="0"/>
            <a:t>Human Resources</a:t>
          </a:r>
          <a:endParaRPr lang="id-ID" b="1" dirty="0"/>
        </a:p>
      </dgm:t>
    </dgm:pt>
    <dgm:pt modelId="{9096D321-85B9-46C7-A82B-76AB0752D7E7}" type="parTrans" cxnId="{C1A7C8DB-F425-4567-BA1A-B745C0FA321A}">
      <dgm:prSet/>
      <dgm:spPr/>
      <dgm:t>
        <a:bodyPr/>
        <a:lstStyle/>
        <a:p>
          <a:endParaRPr lang="id-ID"/>
        </a:p>
      </dgm:t>
    </dgm:pt>
    <dgm:pt modelId="{49BC3EDB-0399-4A84-A0C4-5845E9C13C90}" type="sibTrans" cxnId="{C1A7C8DB-F425-4567-BA1A-B745C0FA321A}">
      <dgm:prSet/>
      <dgm:spPr/>
      <dgm:t>
        <a:bodyPr/>
        <a:lstStyle/>
        <a:p>
          <a:endParaRPr lang="id-ID"/>
        </a:p>
      </dgm:t>
    </dgm:pt>
    <dgm:pt modelId="{4EDDA30A-C836-4777-AB96-C0394D2D9453}">
      <dgm:prSet phldrT="[Text]"/>
      <dgm:spPr/>
      <dgm:t>
        <a:bodyPr/>
        <a:lstStyle/>
        <a:p>
          <a:r>
            <a:rPr lang="id-ID" b="1" dirty="0" smtClean="0"/>
            <a:t>Organizational Resources</a:t>
          </a:r>
          <a:endParaRPr lang="id-ID" b="1" dirty="0"/>
        </a:p>
      </dgm:t>
    </dgm:pt>
    <dgm:pt modelId="{0761C25E-0520-4210-80E9-56248189B597}" type="parTrans" cxnId="{62EC0820-0F07-4D3D-A26F-3EC488FCB4D9}">
      <dgm:prSet/>
      <dgm:spPr/>
      <dgm:t>
        <a:bodyPr/>
        <a:lstStyle/>
        <a:p>
          <a:endParaRPr lang="id-ID"/>
        </a:p>
      </dgm:t>
    </dgm:pt>
    <dgm:pt modelId="{0905146D-6511-4812-A503-9B7AE2F66990}" type="sibTrans" cxnId="{62EC0820-0F07-4D3D-A26F-3EC488FCB4D9}">
      <dgm:prSet/>
      <dgm:spPr/>
      <dgm:t>
        <a:bodyPr/>
        <a:lstStyle/>
        <a:p>
          <a:endParaRPr lang="id-ID"/>
        </a:p>
      </dgm:t>
    </dgm:pt>
    <dgm:pt modelId="{4435A00E-6F39-4D3E-999C-27B5A502C261}">
      <dgm:prSet phldrT="[Text]"/>
      <dgm:spPr/>
      <dgm:t>
        <a:bodyPr/>
        <a:lstStyle/>
        <a:p>
          <a:r>
            <a:rPr lang="id-ID" b="1" dirty="0" smtClean="0"/>
            <a:t>Physical Resources</a:t>
          </a:r>
          <a:endParaRPr lang="id-ID" b="1" dirty="0"/>
        </a:p>
      </dgm:t>
    </dgm:pt>
    <dgm:pt modelId="{546B5932-9BFB-475B-BD25-1C0A91E87F51}" type="parTrans" cxnId="{3570EC33-9E86-4F17-B75F-BA9D1D479892}">
      <dgm:prSet/>
      <dgm:spPr/>
      <dgm:t>
        <a:bodyPr/>
        <a:lstStyle/>
        <a:p>
          <a:endParaRPr lang="id-ID"/>
        </a:p>
      </dgm:t>
    </dgm:pt>
    <dgm:pt modelId="{C79FFE0E-50A9-4278-9D1F-F1158F8D048F}" type="sibTrans" cxnId="{3570EC33-9E86-4F17-B75F-BA9D1D479892}">
      <dgm:prSet/>
      <dgm:spPr/>
      <dgm:t>
        <a:bodyPr/>
        <a:lstStyle/>
        <a:p>
          <a:endParaRPr lang="id-ID"/>
        </a:p>
      </dgm:t>
    </dgm:pt>
    <dgm:pt modelId="{9CF4A550-2691-424B-9308-993C4C609D1B}">
      <dgm:prSet/>
      <dgm:spPr/>
      <dgm:t>
        <a:bodyPr/>
        <a:lstStyle/>
        <a:p>
          <a:endParaRPr lang="id-ID"/>
        </a:p>
      </dgm:t>
    </dgm:pt>
    <dgm:pt modelId="{144C7FB8-E773-4A77-8379-F82DA9152D90}" type="parTrans" cxnId="{825C76DE-B29E-4C01-8905-E59AE7CF1C79}">
      <dgm:prSet/>
      <dgm:spPr/>
      <dgm:t>
        <a:bodyPr/>
        <a:lstStyle/>
        <a:p>
          <a:endParaRPr lang="id-ID"/>
        </a:p>
      </dgm:t>
    </dgm:pt>
    <dgm:pt modelId="{721C60FA-D124-4681-9F96-C7F659743A4C}" type="sibTrans" cxnId="{825C76DE-B29E-4C01-8905-E59AE7CF1C79}">
      <dgm:prSet/>
      <dgm:spPr/>
      <dgm:t>
        <a:bodyPr/>
        <a:lstStyle/>
        <a:p>
          <a:endParaRPr lang="id-ID"/>
        </a:p>
      </dgm:t>
    </dgm:pt>
    <dgm:pt modelId="{BE2C0B90-BE7F-4C89-B078-5ECB451E46E8}" type="pres">
      <dgm:prSet presAssocID="{0E43FA15-21AA-4461-8762-81756CE0815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15284D1-D445-45D5-AD52-A5AFFF2B984C}" type="pres">
      <dgm:prSet presAssocID="{B3C77A8C-DE94-41E6-BA0E-182421C5197B}" presName="centerShape" presStyleLbl="node0" presStyleIdx="0" presStyleCnt="1"/>
      <dgm:spPr/>
      <dgm:t>
        <a:bodyPr/>
        <a:lstStyle/>
        <a:p>
          <a:endParaRPr lang="id-ID"/>
        </a:p>
      </dgm:t>
    </dgm:pt>
    <dgm:pt modelId="{3A384EBA-A675-4BD8-8161-6053C1CC3662}" type="pres">
      <dgm:prSet presAssocID="{9096D321-85B9-46C7-A82B-76AB0752D7E7}" presName="parTrans" presStyleLbl="bgSibTrans2D1" presStyleIdx="0" presStyleCnt="3"/>
      <dgm:spPr/>
      <dgm:t>
        <a:bodyPr/>
        <a:lstStyle/>
        <a:p>
          <a:endParaRPr lang="id-ID"/>
        </a:p>
      </dgm:t>
    </dgm:pt>
    <dgm:pt modelId="{DB7F23C7-6979-40AB-9580-977265FFE93F}" type="pres">
      <dgm:prSet presAssocID="{75FB7C92-C6F2-473F-8ED8-FC0F2BD949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F2F40AE-C9E1-4194-B960-DAF2434701C1}" type="pres">
      <dgm:prSet presAssocID="{0761C25E-0520-4210-80E9-56248189B597}" presName="parTrans" presStyleLbl="bgSibTrans2D1" presStyleIdx="1" presStyleCnt="3"/>
      <dgm:spPr/>
      <dgm:t>
        <a:bodyPr/>
        <a:lstStyle/>
        <a:p>
          <a:endParaRPr lang="id-ID"/>
        </a:p>
      </dgm:t>
    </dgm:pt>
    <dgm:pt modelId="{68104E92-679D-421B-BF59-F518F328A7B8}" type="pres">
      <dgm:prSet presAssocID="{4EDDA30A-C836-4777-AB96-C0394D2D94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01CBB2-79F4-4940-9996-AE5738CEC5DD}" type="pres">
      <dgm:prSet presAssocID="{546B5932-9BFB-475B-BD25-1C0A91E87F51}" presName="parTrans" presStyleLbl="bgSibTrans2D1" presStyleIdx="2" presStyleCnt="3"/>
      <dgm:spPr/>
      <dgm:t>
        <a:bodyPr/>
        <a:lstStyle/>
        <a:p>
          <a:endParaRPr lang="id-ID"/>
        </a:p>
      </dgm:t>
    </dgm:pt>
    <dgm:pt modelId="{BB842A7A-018F-4686-AAAD-33DCB033B734}" type="pres">
      <dgm:prSet presAssocID="{4435A00E-6F39-4D3E-999C-27B5A502C26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1A7C8DB-F425-4567-BA1A-B745C0FA321A}" srcId="{B3C77A8C-DE94-41E6-BA0E-182421C5197B}" destId="{75FB7C92-C6F2-473F-8ED8-FC0F2BD9493E}" srcOrd="0" destOrd="0" parTransId="{9096D321-85B9-46C7-A82B-76AB0752D7E7}" sibTransId="{49BC3EDB-0399-4A84-A0C4-5845E9C13C90}"/>
    <dgm:cxn modelId="{3570EC33-9E86-4F17-B75F-BA9D1D479892}" srcId="{B3C77A8C-DE94-41E6-BA0E-182421C5197B}" destId="{4435A00E-6F39-4D3E-999C-27B5A502C261}" srcOrd="2" destOrd="0" parTransId="{546B5932-9BFB-475B-BD25-1C0A91E87F51}" sibTransId="{C79FFE0E-50A9-4278-9D1F-F1158F8D048F}"/>
    <dgm:cxn modelId="{F8A2847C-61FA-4A92-8B70-BA6174A9D576}" type="presOf" srcId="{9096D321-85B9-46C7-A82B-76AB0752D7E7}" destId="{3A384EBA-A675-4BD8-8161-6053C1CC3662}" srcOrd="0" destOrd="0" presId="urn:microsoft.com/office/officeart/2005/8/layout/radial4"/>
    <dgm:cxn modelId="{825C76DE-B29E-4C01-8905-E59AE7CF1C79}" srcId="{0E43FA15-21AA-4461-8762-81756CE08151}" destId="{9CF4A550-2691-424B-9308-993C4C609D1B}" srcOrd="1" destOrd="0" parTransId="{144C7FB8-E773-4A77-8379-F82DA9152D90}" sibTransId="{721C60FA-D124-4681-9F96-C7F659743A4C}"/>
    <dgm:cxn modelId="{24089218-107B-48BA-92FD-3EBFBA99E2D1}" type="presOf" srcId="{0761C25E-0520-4210-80E9-56248189B597}" destId="{7F2F40AE-C9E1-4194-B960-DAF2434701C1}" srcOrd="0" destOrd="0" presId="urn:microsoft.com/office/officeart/2005/8/layout/radial4"/>
    <dgm:cxn modelId="{97FFCD33-204F-43E7-BEE2-17C038C1933B}" type="presOf" srcId="{B3C77A8C-DE94-41E6-BA0E-182421C5197B}" destId="{C15284D1-D445-45D5-AD52-A5AFFF2B984C}" srcOrd="0" destOrd="0" presId="urn:microsoft.com/office/officeart/2005/8/layout/radial4"/>
    <dgm:cxn modelId="{29C8E749-D2C9-4650-88B1-4FAC7C607947}" type="presOf" srcId="{0E43FA15-21AA-4461-8762-81756CE08151}" destId="{BE2C0B90-BE7F-4C89-B078-5ECB451E46E8}" srcOrd="0" destOrd="0" presId="urn:microsoft.com/office/officeart/2005/8/layout/radial4"/>
    <dgm:cxn modelId="{29017ECB-1F58-453D-89D9-275612710707}" type="presOf" srcId="{4435A00E-6F39-4D3E-999C-27B5A502C261}" destId="{BB842A7A-018F-4686-AAAD-33DCB033B734}" srcOrd="0" destOrd="0" presId="urn:microsoft.com/office/officeart/2005/8/layout/radial4"/>
    <dgm:cxn modelId="{CC7F3E74-DDD3-4131-99C9-50BC097ECB73}" type="presOf" srcId="{75FB7C92-C6F2-473F-8ED8-FC0F2BD9493E}" destId="{DB7F23C7-6979-40AB-9580-977265FFE93F}" srcOrd="0" destOrd="0" presId="urn:microsoft.com/office/officeart/2005/8/layout/radial4"/>
    <dgm:cxn modelId="{B5B5DA7A-AFB0-4716-91F0-22875406E442}" type="presOf" srcId="{4EDDA30A-C836-4777-AB96-C0394D2D9453}" destId="{68104E92-679D-421B-BF59-F518F328A7B8}" srcOrd="0" destOrd="0" presId="urn:microsoft.com/office/officeart/2005/8/layout/radial4"/>
    <dgm:cxn modelId="{C746B12B-CE2E-4003-86AC-2A8B0F1575E3}" type="presOf" srcId="{546B5932-9BFB-475B-BD25-1C0A91E87F51}" destId="{9E01CBB2-79F4-4940-9996-AE5738CEC5DD}" srcOrd="0" destOrd="0" presId="urn:microsoft.com/office/officeart/2005/8/layout/radial4"/>
    <dgm:cxn modelId="{3B3B7CBA-D983-4888-BEB8-2E78903A6D1C}" srcId="{0E43FA15-21AA-4461-8762-81756CE08151}" destId="{B3C77A8C-DE94-41E6-BA0E-182421C5197B}" srcOrd="0" destOrd="0" parTransId="{38C08334-1F1E-4CBD-8013-44F36EA71B69}" sibTransId="{ACCD44BF-E0A4-437C-B14C-48DB6FB83808}"/>
    <dgm:cxn modelId="{62EC0820-0F07-4D3D-A26F-3EC488FCB4D9}" srcId="{B3C77A8C-DE94-41E6-BA0E-182421C5197B}" destId="{4EDDA30A-C836-4777-AB96-C0394D2D9453}" srcOrd="1" destOrd="0" parTransId="{0761C25E-0520-4210-80E9-56248189B597}" sibTransId="{0905146D-6511-4812-A503-9B7AE2F66990}"/>
    <dgm:cxn modelId="{F7DB677F-9A6E-4189-B2DB-9B9BBC3D09DF}" type="presParOf" srcId="{BE2C0B90-BE7F-4C89-B078-5ECB451E46E8}" destId="{C15284D1-D445-45D5-AD52-A5AFFF2B984C}" srcOrd="0" destOrd="0" presId="urn:microsoft.com/office/officeart/2005/8/layout/radial4"/>
    <dgm:cxn modelId="{76964665-85AB-422E-8736-F5ECB87DF0F2}" type="presParOf" srcId="{BE2C0B90-BE7F-4C89-B078-5ECB451E46E8}" destId="{3A384EBA-A675-4BD8-8161-6053C1CC3662}" srcOrd="1" destOrd="0" presId="urn:microsoft.com/office/officeart/2005/8/layout/radial4"/>
    <dgm:cxn modelId="{EF186009-3274-4A9E-9411-FEFBB300A242}" type="presParOf" srcId="{BE2C0B90-BE7F-4C89-B078-5ECB451E46E8}" destId="{DB7F23C7-6979-40AB-9580-977265FFE93F}" srcOrd="2" destOrd="0" presId="urn:microsoft.com/office/officeart/2005/8/layout/radial4"/>
    <dgm:cxn modelId="{41884135-F22A-4AB2-82AD-576B235C5F99}" type="presParOf" srcId="{BE2C0B90-BE7F-4C89-B078-5ECB451E46E8}" destId="{7F2F40AE-C9E1-4194-B960-DAF2434701C1}" srcOrd="3" destOrd="0" presId="urn:microsoft.com/office/officeart/2005/8/layout/radial4"/>
    <dgm:cxn modelId="{674A80FF-74CF-4CBF-816B-045B3854A8F9}" type="presParOf" srcId="{BE2C0B90-BE7F-4C89-B078-5ECB451E46E8}" destId="{68104E92-679D-421B-BF59-F518F328A7B8}" srcOrd="4" destOrd="0" presId="urn:microsoft.com/office/officeart/2005/8/layout/radial4"/>
    <dgm:cxn modelId="{C6714C79-4F65-4606-AA25-2ED2B33790DC}" type="presParOf" srcId="{BE2C0B90-BE7F-4C89-B078-5ECB451E46E8}" destId="{9E01CBB2-79F4-4940-9996-AE5738CEC5DD}" srcOrd="5" destOrd="0" presId="urn:microsoft.com/office/officeart/2005/8/layout/radial4"/>
    <dgm:cxn modelId="{75484FE3-58F6-439B-80F2-90DEDEDF848B}" type="presParOf" srcId="{BE2C0B90-BE7F-4C89-B078-5ECB451E46E8}" destId="{BB842A7A-018F-4686-AAAD-33DCB033B73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E48BCA-077B-4BF0-A1C8-DF0EB8C420C4}" type="datetimeFigureOut">
              <a:rPr lang="id-ID" smtClean="0"/>
              <a:pPr/>
              <a:t>07/12/2021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A916BA8-C39C-460C-B0F0-1E5C03168EC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1357298"/>
            <a:ext cx="6480048" cy="230124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LINGKUNGAN BISNIS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857496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/>
              <a:t>Munir</a:t>
            </a:r>
            <a:r>
              <a:rPr lang="en-US" sz="2000" dirty="0" smtClean="0"/>
              <a:t>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Komarudin</a:t>
            </a:r>
            <a:r>
              <a:rPr lang="en-US" sz="2000" dirty="0" smtClean="0"/>
              <a:t>, </a:t>
            </a:r>
            <a:r>
              <a:rPr lang="en-US" sz="2000" dirty="0" err="1" smtClean="0"/>
              <a:t>S.Pd</a:t>
            </a:r>
            <a:r>
              <a:rPr lang="en-US" sz="2000" dirty="0" smtClean="0"/>
              <a:t>., MM</a:t>
            </a:r>
            <a:endParaRPr lang="id-ID" sz="2000" dirty="0" smtClean="0"/>
          </a:p>
          <a:p>
            <a:pPr algn="ctr"/>
            <a:r>
              <a:rPr lang="id-ID" sz="2000" dirty="0" smtClean="0"/>
              <a:t>UNIVERSITAS KUNINGAN 2018</a:t>
            </a:r>
            <a:endParaRPr lang="id-ID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472518" cy="592935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id-ID" sz="4000" b="1" dirty="0" smtClean="0"/>
              <a:t>2. Lingkungan Sosial Budaya</a:t>
            </a:r>
          </a:p>
          <a:p>
            <a:pPr algn="just">
              <a:buNone/>
            </a:pPr>
            <a:r>
              <a:rPr lang="id-ID" dirty="0" smtClean="0"/>
              <a:t>	Lingkungan sosial budaya mencakup kebiasaan, adat istiadat, nilai, dan karakteristik demografik dari masyarakat dimana sebuah organisasi beroperasi.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menurut Pearce dan Robinson (1997) faktor sosial yang mempengaruhi suatu perusahaan adalah kepercayaan, nilai, sikap, opini dan gaya hidup orang – orang di lingkungan eksternal perusahaan yang berkembang dari pengaruh cultural, ekologi, demografi, agama, pendidikan, dan etnik.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Berbagai perubahan sosial yang menonjol akhir – akhir ini adalah munculnya isu kesetaraan gender dimana kaum wanita memiliki kesetaraan peran dengan laki – laki termasuk didalam pasar tenaga kerja, meningkatnya perhatian masyarakat terhadap kualitas hidup, dan pergeseran gaya hidup masayarakat terutama pedesaan sehingga menyebabkan meningkatnya permintaan masyarakat akan berbagai jenis produk dan jasa.</a:t>
            </a:r>
          </a:p>
          <a:p>
            <a:pPr algn="just">
              <a:buNone/>
            </a:pPr>
            <a:r>
              <a:rPr lang="id-ID" dirty="0" smtClean="0"/>
              <a:t>	contoh : HP, Pakaian, Alat rumah tangga, dsb.</a:t>
            </a:r>
          </a:p>
          <a:p>
            <a:pPr algn="just">
              <a:buNone/>
            </a:pPr>
            <a:r>
              <a:rPr lang="id-ID" dirty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401080" cy="576899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id-ID" sz="3600" b="1" dirty="0" smtClean="0"/>
              <a:t>3. Lingkungan Politik, Hukum &amp; Pemerintah</a:t>
            </a:r>
          </a:p>
          <a:p>
            <a:pPr algn="just">
              <a:buNone/>
            </a:pPr>
            <a:r>
              <a:rPr lang="id-ID" dirty="0" smtClean="0"/>
              <a:t>	Lingkungan ini mencerminkan hubungan antara bisnis dan pemerintah, biasanya dalam  bentuk regulasi pemerintah.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Jauch dan Glueck (1996) mencontohkan beberapa kemudahan (peluang) dari kebijakan pemerintah, diantaranya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Pemerintah merupakan pembeli terbesar untuk barang dan jasa.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Pemerintah memberjikan subsidi pada perusahaan yang berarti membantu kelangsungan hidup mereka dan dapat berkembang.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Pemerintah melindungi produsen dalam negeri terhadap pesaing luar negeri.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Perubahan kebijakan pemerintah dapat memperbesar peluang dan munculnya bisnis baru bagi perusahaan.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id-ID" sz="3600" b="1" dirty="0" smtClean="0"/>
              <a:t>4. Lingkungan Teknologi</a:t>
            </a:r>
          </a:p>
          <a:p>
            <a:pPr algn="just">
              <a:buNone/>
            </a:pPr>
            <a:r>
              <a:rPr lang="id-ID" dirty="0" smtClean="0"/>
              <a:t>	Menurut Alteza (2011:16) terdapat dua kategori umum dari teknologi yang berhubungan dengan bisnis.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id-ID" dirty="0" smtClean="0"/>
              <a:t>Teknologi produk dan jasa digunakan dalam proses penciptaan barang atau jasa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id-ID" dirty="0" smtClean="0"/>
              <a:t>Teknologi proses bisnis digunakan untuk memperbaiki kinerja perusahaan pada operasi internal (seperti akuntansi) dan membantu menciptakan hubungan yang lebih baik dengan konstituen eksternal, seperti pemasok dan pelanggan.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id-ID" dirty="0" smtClean="0"/>
              <a:t>Kemajuan teknologi dapat menciptakan keunggulan bersaing (competitive advantage) yang kebih berdayaguna, dan telah menambah kecepatan distribusi, menciptakan produk dan jasa baru, menghapuskan keterbatasan pasar geografis.</a:t>
            </a:r>
          </a:p>
          <a:p>
            <a:pPr algn="just">
              <a:buNone/>
            </a:pPr>
            <a:r>
              <a:rPr lang="id-ID" sz="3600" b="1" dirty="0" smtClean="0"/>
              <a:t>5. Lingkungan Ekologi</a:t>
            </a:r>
          </a:p>
          <a:p>
            <a:pPr algn="just">
              <a:buNone/>
            </a:pPr>
            <a:r>
              <a:rPr lang="id-ID" dirty="0" smtClean="0"/>
              <a:t>	Lingkungan ekologi berkaitan dengan pola hubungan antara manusia dengan makhluk lainnya, udara, tanah, dan airyang mendukung kehidupan mereka.</a:t>
            </a:r>
          </a:p>
          <a:p>
            <a:pPr marL="514350" indent="-514350" algn="just">
              <a:buNone/>
            </a:pP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857256"/>
          </a:xfrm>
        </p:spPr>
        <p:txBody>
          <a:bodyPr/>
          <a:lstStyle/>
          <a:p>
            <a:pPr algn="ctr"/>
            <a:r>
              <a:rPr lang="id-ID" dirty="0" smtClean="0"/>
              <a:t>LINGKUNGAN INDUSTRI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00108"/>
            <a:ext cx="7943880" cy="5572164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id-ID" dirty="0" smtClean="0"/>
              <a:t>Industri adalah kelompok perusahaan yang menghasilkan produk yang mirip/sejenis yang merupakan pengganti satu sama lain.</a:t>
            </a:r>
          </a:p>
          <a:p>
            <a:pPr algn="just">
              <a:buFont typeface="Wingdings" pitchFamily="2" charset="2"/>
              <a:buChar char="§"/>
            </a:pPr>
            <a:r>
              <a:rPr lang="id-ID" dirty="0" smtClean="0"/>
              <a:t>Ada 5 fungsi kekuatan persaingan 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id-ID" dirty="0" smtClean="0"/>
              <a:t>Persaingan diantara perusahaan yang sudah ada.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id-ID" dirty="0" smtClean="0"/>
              <a:t>Ancaman masuknya pendatang baru (New Entrans), yang terdapat 6 sumber rintangan yang dikemukakan oleh Pearce dan Robinson (1997), yaitu : Skala ekonomi, diferensiasi produk, kebutuhan modal, akses ke dalam saluran distribusi, kerugian biaya yang tidak berhubungan dengan skala, &amp; kebijakan pemerintah.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id-ID" dirty="0" smtClean="0"/>
              <a:t>Masuknya produk substitusi</a:t>
            </a:r>
          </a:p>
          <a:p>
            <a:pPr marL="514350" indent="-514350" algn="just">
              <a:buNone/>
            </a:pPr>
            <a:r>
              <a:rPr lang="id-ID" dirty="0" smtClean="0"/>
              <a:t>	produk pengganti yang layak dierhatikan : kualitasnya mampu menandingi kualitas produk industri, dihasilkan oleh industri yg menikmati laba tinggi.</a:t>
            </a:r>
          </a:p>
          <a:p>
            <a:pPr marL="514350" indent="-514350" algn="just">
              <a:buAutoNum type="arabicParenR" startAt="4"/>
            </a:pPr>
            <a:r>
              <a:rPr lang="id-ID" dirty="0" smtClean="0"/>
              <a:t>Kekuatan tawar pemasok.</a:t>
            </a:r>
          </a:p>
          <a:p>
            <a:pPr marL="514350" indent="-514350" algn="just">
              <a:buAutoNum type="arabicParenR" startAt="4"/>
            </a:pPr>
            <a:r>
              <a:rPr lang="id-ID" dirty="0" smtClean="0"/>
              <a:t>Kekuatan tawar pembeli.</a:t>
            </a:r>
          </a:p>
          <a:p>
            <a:pPr marL="514350" indent="-514350">
              <a:buFont typeface="+mj-lt"/>
              <a:buAutoNum type="arabicParenR"/>
            </a:pPr>
            <a:endParaRPr lang="id-ID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2571744"/>
            <a:ext cx="8156448" cy="777240"/>
          </a:xfrm>
        </p:spPr>
        <p:txBody>
          <a:bodyPr/>
          <a:lstStyle/>
          <a:p>
            <a:pPr algn="ctr"/>
            <a:r>
              <a:rPr lang="id-ID" sz="6600" b="1" dirty="0" smtClean="0"/>
              <a:t>TERIMA KASIH</a:t>
            </a:r>
            <a:endParaRPr lang="id-ID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LINGKUNGAN BISNIS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072494" cy="47863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dirty="0" smtClean="0"/>
              <a:t>	Lingkungan dapat diartikan sebagai lembaga – lembaga atau kekuatan – kekuatan yang berada di luar organisasi bisnis dan secara potensial mempengaruhi kinerja perusahaan (Robbins &amp; Coulter, 1999).</a:t>
            </a:r>
          </a:p>
          <a:p>
            <a:pPr algn="just">
              <a:buNone/>
            </a:pPr>
            <a:r>
              <a:rPr lang="id-ID" dirty="0"/>
              <a:t>	</a:t>
            </a:r>
            <a:r>
              <a:rPr lang="id-ID" dirty="0" smtClean="0"/>
              <a:t>lingkungan bisnis dibagi menjadi 2 bagian yaitu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Lingkungan internal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Lingkungan eksternal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1. </a:t>
            </a:r>
            <a:r>
              <a:rPr lang="id-ID" sz="4000" dirty="0" smtClean="0"/>
              <a:t>Lingkungan Internal Perusahaan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4983179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id-ID" b="1" dirty="0" smtClean="0"/>
              <a:t>Lingkungan internal bisnis </a:t>
            </a:r>
            <a:r>
              <a:rPr lang="id-ID" dirty="0" smtClean="0"/>
              <a:t>merupakan berbagai hal atau pihak luar yang terkait langsung dengan kegiatan sehari – hari perusahaan dan mempengaruhi langsung terhadap setipa program, kebijakan, hingga rencana perusahaan. Menurut peter et lingkungan internal perusahaan meruakan sumber daya perusahaan yang akan menentukan kekuatan &amp; kelemahan perusahaan, yang termasuk ke dalam </a:t>
            </a:r>
            <a:r>
              <a:rPr lang="id-ID" b="1" dirty="0" smtClean="0"/>
              <a:t>lingkungan internal bisnis adalah </a:t>
            </a:r>
            <a:r>
              <a:rPr lang="id-ID" dirty="0" smtClean="0"/>
              <a:t>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Pemilik </a:t>
            </a:r>
            <a:r>
              <a:rPr lang="id-ID" i="1" dirty="0" smtClean="0"/>
              <a:t>(Owners)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Tim Manajemen </a:t>
            </a:r>
            <a:r>
              <a:rPr lang="id-ID" i="1" dirty="0" smtClean="0"/>
              <a:t>(Board Of Management or Directors)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Pekerja </a:t>
            </a:r>
            <a:r>
              <a:rPr lang="id-ID" i="1" dirty="0" smtClean="0"/>
              <a:t>(employee)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Lingkungan fisik perusahaan </a:t>
            </a:r>
            <a:r>
              <a:rPr lang="id-ID" i="1" dirty="0" smtClean="0"/>
              <a:t>(physical work environment)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72518" cy="5340369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lphaLcPeriod"/>
            </a:pPr>
            <a:r>
              <a:rPr lang="id-ID" b="1" dirty="0" smtClean="0"/>
              <a:t>Pemilik (</a:t>
            </a:r>
            <a:r>
              <a:rPr lang="id-ID" b="1" i="1" dirty="0" smtClean="0"/>
              <a:t>Owners)</a:t>
            </a:r>
            <a:r>
              <a:rPr lang="id-ID" b="1" dirty="0" smtClean="0"/>
              <a:t> </a:t>
            </a:r>
            <a:r>
              <a:rPr lang="id-ID" dirty="0" smtClean="0"/>
              <a:t>adalah mereka yang secara historis maupun hukum dinyatakan sebagai pemilik akibat adanya penyeretan modal, ide, ataupun berdasarkan ketentuan lainnya dinyatakan sebagai pemilik perusahaan.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b="1" dirty="0" smtClean="0"/>
              <a:t>Tim Manajemen </a:t>
            </a:r>
            <a:r>
              <a:rPr lang="id-ID" b="1" i="1" dirty="0" smtClean="0"/>
              <a:t>(Board Of Management or Directors) </a:t>
            </a:r>
            <a:r>
              <a:rPr lang="id-ID" dirty="0" smtClean="0"/>
              <a:t>adalah orang – orang yang menurut pemilik perusahaan dinyatakan atau ditunjuk sebagai pengelola bisnis dalam aktivitasnya sehari-hari untuk suatu periode tertentu.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b="1" dirty="0" smtClean="0"/>
              <a:t>Pekerja (</a:t>
            </a:r>
            <a:r>
              <a:rPr lang="id-ID" b="1" i="1" dirty="0" smtClean="0"/>
              <a:t>employee</a:t>
            </a:r>
            <a:r>
              <a:rPr lang="id-ID" b="1" dirty="0" smtClean="0"/>
              <a:t>) </a:t>
            </a:r>
            <a:r>
              <a:rPr lang="id-ID" dirty="0" smtClean="0"/>
              <a:t>adalah pera pekerja dalam suatu organisasi bisnis merupakan unsur sumber daya manusia yang sangat dominan dalam sebuah organisasi bisnis.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b="1" dirty="0" smtClean="0"/>
              <a:t>Lingkungan fisik perusahaan </a:t>
            </a:r>
            <a:r>
              <a:rPr lang="id-ID" b="1" i="1" dirty="0" smtClean="0"/>
              <a:t>(physical work environment) </a:t>
            </a:r>
            <a:r>
              <a:rPr lang="id-ID" dirty="0" smtClean="0"/>
              <a:t>merupakan potensi sumber daya financial, SDM, &amp; sumber daya informasi yang dimiliki perusahaan.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910" y="285728"/>
            <a:ext cx="8086724" cy="1143000"/>
          </a:xfrm>
        </p:spPr>
        <p:txBody>
          <a:bodyPr>
            <a:noAutofit/>
          </a:bodyPr>
          <a:lstStyle/>
          <a:p>
            <a:pPr algn="ctr"/>
            <a:r>
              <a:rPr lang="id-ID" sz="2800" dirty="0" smtClean="0"/>
              <a:t>Rute untuk dapat mempertahankan keunggulan bersaing (</a:t>
            </a:r>
            <a:r>
              <a:rPr lang="id-ID" sz="2800" i="1" dirty="0" smtClean="0"/>
              <a:t>sustained competitive advantage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2. Lingkungan Eksternal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2"/>
            <a:ext cx="7972452" cy="478394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id-ID" dirty="0" smtClean="0"/>
              <a:t>Lingkungan eksternal merupakan unsur – unsur yang berada di luar organisasi, yang sebagian besar tidak dapat dikendalikan oleh organisasi dan berpengaruh terhadap pembuatan keputusan. Lingkungan eksterbnal terdiri dari unsur – unsur yang berpengaruh secara langsung (</a:t>
            </a:r>
            <a:r>
              <a:rPr lang="id-ID" i="1" dirty="0" smtClean="0"/>
              <a:t>indirect action</a:t>
            </a:r>
            <a:r>
              <a:rPr lang="id-ID" dirty="0" smtClean="0"/>
              <a:t>).</a:t>
            </a:r>
          </a:p>
          <a:p>
            <a:pPr algn="just"/>
            <a:r>
              <a:rPr lang="id-ID" dirty="0"/>
              <a:t>L</a:t>
            </a:r>
            <a:r>
              <a:rPr lang="id-ID" dirty="0" smtClean="0"/>
              <a:t>ingkungan Jauh (</a:t>
            </a:r>
            <a:r>
              <a:rPr lang="id-ID" i="1" dirty="0" smtClean="0"/>
              <a:t>remote environment</a:t>
            </a:r>
            <a:r>
              <a:rPr lang="id-ID" dirty="0" smtClean="0"/>
              <a:t>), faktor-faktor yang termasuk lingkungan jauh diantaranya adalah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b="1" dirty="0" smtClean="0"/>
              <a:t>Lingkungan ekonomi : </a:t>
            </a:r>
            <a:r>
              <a:rPr lang="id-ID" dirty="0" smtClean="0"/>
              <a:t>Kondisi ekonomi dapat mempengaruhi penerimaan atau pengeluaran suatu bisnis, yang pada akhirnya dapat mempengaruhi nilai perusahaan.</a:t>
            </a:r>
          </a:p>
          <a:p>
            <a:pPr algn="just">
              <a:buNone/>
            </a:pPr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2800" dirty="0" smtClean="0"/>
              <a:t>Kondisi ekonomi dan pengaruhnya terhadap nilai perusahaan</a:t>
            </a:r>
            <a:endParaRPr lang="id-ID" sz="2800" dirty="0"/>
          </a:p>
        </p:txBody>
      </p:sp>
      <p:sp>
        <p:nvSpPr>
          <p:cNvPr id="6" name="Rectangle 5"/>
          <p:cNvSpPr/>
          <p:nvPr/>
        </p:nvSpPr>
        <p:spPr>
          <a:xfrm>
            <a:off x="214282" y="1857364"/>
            <a:ext cx="1500198" cy="8572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PERTUMBUHAN EKONOMI</a:t>
            </a:r>
            <a:endParaRPr lang="id-ID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3429000"/>
            <a:ext cx="1428760" cy="856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SUKU BUNGA</a:t>
            </a:r>
            <a:endParaRPr lang="id-ID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072074"/>
            <a:ext cx="1357322" cy="8572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INFLASI</a:t>
            </a:r>
            <a:endParaRPr lang="id-ID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8860" y="1785926"/>
            <a:ext cx="1571636" cy="13573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PERMINTAAN UNTUK PRODUK PERUSAHAAN</a:t>
            </a:r>
            <a:endParaRPr lang="id-ID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3372" y="3000372"/>
            <a:ext cx="1571636" cy="856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PENERIMAAN PERUSAHAAN</a:t>
            </a:r>
            <a:endParaRPr lang="id-ID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3372" y="4357694"/>
            <a:ext cx="1571636" cy="107157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PENGELUARAN PERUSAHAAN</a:t>
            </a:r>
            <a:endParaRPr lang="id-ID" sz="1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2198" y="3714752"/>
            <a:ext cx="1500198" cy="8572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LABA PERUSAHAAN</a:t>
            </a:r>
            <a:endParaRPr lang="id-ID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86710" y="3714752"/>
            <a:ext cx="1143220" cy="856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NILAI PERUSAHAAN</a:t>
            </a:r>
            <a:endParaRPr lang="id-ID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4480" y="228599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14480" y="257174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43042" y="3786190"/>
            <a:ext cx="2428892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1643042" y="4857760"/>
            <a:ext cx="2428892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endCxn id="12" idx="1"/>
          </p:cNvCxnSpPr>
          <p:nvPr/>
        </p:nvCxnSpPr>
        <p:spPr>
          <a:xfrm rot="16200000" flipH="1">
            <a:off x="5536413" y="3607595"/>
            <a:ext cx="714380" cy="357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12" idx="1"/>
          </p:cNvCxnSpPr>
          <p:nvPr/>
        </p:nvCxnSpPr>
        <p:spPr>
          <a:xfrm rot="5400000" flipH="1" flipV="1">
            <a:off x="5500694" y="4286256"/>
            <a:ext cx="714380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1"/>
          </p:cNvCxnSpPr>
          <p:nvPr/>
        </p:nvCxnSpPr>
        <p:spPr>
          <a:xfrm flipV="1">
            <a:off x="7572396" y="4143152"/>
            <a:ext cx="214314" cy="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7166"/>
            <a:ext cx="8401080" cy="576899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dirty="0" smtClean="0"/>
              <a:t>Menurur Jeff Madura (2001) sebagai besar kinerja kegiatan bisnis sangat tergantung pada 3 faktor ekonomi makro yaitu 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id-ID" dirty="0" smtClean="0"/>
              <a:t>Pertumbuhan ekonomi</a:t>
            </a:r>
          </a:p>
          <a:p>
            <a:pPr marL="514350" indent="-514350" algn="just">
              <a:buNone/>
            </a:pPr>
            <a:r>
              <a:rPr lang="id-ID" dirty="0"/>
              <a:t>	</a:t>
            </a:r>
            <a:r>
              <a:rPr lang="id-ID" dirty="0" smtClean="0"/>
              <a:t>merupakan perubahan dalam tingkat umum dari aktivitas ekonomi. Beberapa indikator dari pertumbuhan ekonomi antara lain : produk domestik bruto, tingkat pengangguran.</a:t>
            </a:r>
          </a:p>
          <a:p>
            <a:pPr marL="514350" indent="-514350" algn="just">
              <a:buNone/>
            </a:pPr>
            <a:r>
              <a:rPr lang="id-ID" dirty="0" smtClean="0"/>
              <a:t>2) 	Inflasi</a:t>
            </a:r>
          </a:p>
          <a:p>
            <a:pPr marL="514350" indent="-514350" algn="just">
              <a:buNone/>
            </a:pPr>
            <a:r>
              <a:rPr lang="id-ID" dirty="0" smtClean="0"/>
              <a:t>	peningkatan tingkat harga umum dari barang dan jasa dalam periode waktu tertentu.</a:t>
            </a:r>
          </a:p>
          <a:p>
            <a:pPr marL="514350" indent="-514350" algn="just">
              <a:buNone/>
            </a:pPr>
            <a:r>
              <a:rPr lang="id-ID" dirty="0" smtClean="0"/>
              <a:t>3) 	Tingkat Suku Bunga</a:t>
            </a:r>
          </a:p>
          <a:p>
            <a:pPr marL="514350" indent="-514350" algn="just">
              <a:buNone/>
            </a:pPr>
            <a:r>
              <a:rPr lang="id-ID" dirty="0"/>
              <a:t>	</a:t>
            </a:r>
            <a:r>
              <a:rPr lang="id-ID" dirty="0" smtClean="0"/>
              <a:t>pelaku bisnis memonitor secara seksama tingkat suku bunga karena mereka menentukan jumlah pengeluaran yang harus ditanggung apabila meminjam uang.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12064"/>
            <a:ext cx="8358246" cy="914400"/>
          </a:xfrm>
        </p:spPr>
        <p:txBody>
          <a:bodyPr>
            <a:noAutofit/>
          </a:bodyPr>
          <a:lstStyle/>
          <a:p>
            <a:pPr algn="ctr"/>
            <a:r>
              <a:rPr lang="id-ID" sz="3200" dirty="0" smtClean="0"/>
              <a:t>Faktor yang mempengaruhi harga pasar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5860"/>
            <a:ext cx="7772400" cy="50697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Pendapatan Konsumen</a:t>
            </a:r>
          </a:p>
          <a:p>
            <a:pPr marL="514350" indent="-514350" algn="just">
              <a:buNone/>
            </a:pPr>
            <a:r>
              <a:rPr lang="id-ID" dirty="0"/>
              <a:t>	</a:t>
            </a:r>
            <a:r>
              <a:rPr lang="id-ID" dirty="0" smtClean="0"/>
              <a:t>menentukan jumlah barang/jasa yang dapat dibeli oleh individu konsumen</a:t>
            </a:r>
          </a:p>
          <a:p>
            <a:pPr marL="514350" indent="-514350" algn="just">
              <a:buAutoNum type="alphaLcPeriod" startAt="2"/>
            </a:pPr>
            <a:r>
              <a:rPr lang="id-ID" dirty="0" smtClean="0"/>
              <a:t>Preferensi Konsumen</a:t>
            </a:r>
          </a:p>
          <a:p>
            <a:pPr marL="514350" indent="-514350" algn="just">
              <a:buNone/>
            </a:pPr>
            <a:r>
              <a:rPr lang="id-ID" dirty="0"/>
              <a:t>	</a:t>
            </a:r>
            <a:r>
              <a:rPr lang="id-ID" dirty="0" smtClean="0"/>
              <a:t>Jika Preferensi konsumen (Selera) untuk suatu produk berubah, maka kuantitas permintaan produk/jasa juga akan berubah.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161</TotalTime>
  <Words>385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Consolas</vt:lpstr>
      <vt:lpstr>Corbel</vt:lpstr>
      <vt:lpstr>Wingdings</vt:lpstr>
      <vt:lpstr>Wingdings 2</vt:lpstr>
      <vt:lpstr>Wingdings 3</vt:lpstr>
      <vt:lpstr>Metro</vt:lpstr>
      <vt:lpstr>LINGKUNGAN BISNIS</vt:lpstr>
      <vt:lpstr>LINGKUNGAN BISNIS</vt:lpstr>
      <vt:lpstr>1. Lingkungan Internal Perusahaan</vt:lpstr>
      <vt:lpstr>PowerPoint Presentation</vt:lpstr>
      <vt:lpstr>Rute untuk dapat mempertahankan keunggulan bersaing (sustained competitive advantage)</vt:lpstr>
      <vt:lpstr>2. Lingkungan Eksternal</vt:lpstr>
      <vt:lpstr>Kondisi ekonomi dan pengaruhnya terhadap nilai perusahaan</vt:lpstr>
      <vt:lpstr>PowerPoint Presentation</vt:lpstr>
      <vt:lpstr>Faktor yang mempengaruhi harga pasar</vt:lpstr>
      <vt:lpstr>PowerPoint Presentation</vt:lpstr>
      <vt:lpstr>PowerPoint Presentation</vt:lpstr>
      <vt:lpstr>PowerPoint Presentation</vt:lpstr>
      <vt:lpstr>LINGKUNGAN INDUSTRI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Vetty Eldiana</dc:creator>
  <cp:lastModifiedBy>HP</cp:lastModifiedBy>
  <cp:revision>42</cp:revision>
  <dcterms:created xsi:type="dcterms:W3CDTF">2018-10-05T10:03:16Z</dcterms:created>
  <dcterms:modified xsi:type="dcterms:W3CDTF">2021-12-07T02:57:54Z</dcterms:modified>
</cp:coreProperties>
</file>