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72" r:id="rId4"/>
    <p:sldId id="273" r:id="rId5"/>
    <p:sldId id="267" r:id="rId6"/>
    <p:sldId id="269" r:id="rId7"/>
    <p:sldId id="276" r:id="rId8"/>
    <p:sldId id="277" r:id="rId9"/>
    <p:sldId id="270" r:id="rId10"/>
    <p:sldId id="268" r:id="rId11"/>
    <p:sldId id="278" r:id="rId12"/>
    <p:sldId id="280" r:id="rId13"/>
    <p:sldId id="281" r:id="rId1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216DB49-129C-4198-9D21-06C0021D3D9B}" type="slidenum">
              <a:rPr lang="id-ID" smtClean="0"/>
              <a:pPr/>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16DB49-129C-4198-9D21-06C0021D3D9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16DB49-129C-4198-9D21-06C0021D3D9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216DB49-129C-4198-9D21-06C0021D3D9B}" type="slidenum">
              <a:rPr lang="id-ID" smtClean="0"/>
              <a:pPr/>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216DB49-129C-4198-9D21-06C0021D3D9B}"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16DB49-129C-4198-9D21-06C0021D3D9B}" type="slidenum">
              <a:rPr lang="id-ID" smtClean="0"/>
              <a:pPr/>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216DB49-129C-4198-9D21-06C0021D3D9B}" type="slidenum">
              <a:rPr lang="id-ID" smtClean="0"/>
              <a:pPr/>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216DB49-129C-4198-9D21-06C0021D3D9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216DB49-129C-4198-9D21-06C0021D3D9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216DB49-129C-4198-9D21-06C0021D3D9B}" type="slidenum">
              <a:rPr lang="id-ID" smtClean="0"/>
              <a:pPr/>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700214-65E5-4FB4-A727-FADE4BA58552}" type="datetimeFigureOut">
              <a:rPr lang="id-ID" smtClean="0"/>
              <a:pPr/>
              <a:t>07/12/2021</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D216DB49-129C-4198-9D21-06C0021D3D9B}" type="slidenum">
              <a:rPr lang="id-ID" smtClean="0"/>
              <a:pPr/>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B700214-65E5-4FB4-A727-FADE4BA58552}" type="datetimeFigureOut">
              <a:rPr lang="id-ID" smtClean="0"/>
              <a:pPr/>
              <a:t>07/12/2021</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16DB49-129C-4198-9D21-06C0021D3D9B}"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3714752"/>
            <a:ext cx="6400800" cy="1600200"/>
          </a:xfrm>
        </p:spPr>
        <p:txBody>
          <a:bodyPr/>
          <a:lstStyle/>
          <a:p>
            <a:pPr>
              <a:defRPr/>
            </a:pPr>
            <a:r>
              <a:rPr lang="en-US" dirty="0" err="1" smtClean="0"/>
              <a:t>Munir</a:t>
            </a:r>
            <a:r>
              <a:rPr lang="en-US" dirty="0"/>
              <a:t> </a:t>
            </a:r>
            <a:r>
              <a:rPr lang="en-US" dirty="0" err="1" smtClean="0"/>
              <a:t>Nur</a:t>
            </a:r>
            <a:r>
              <a:rPr lang="en-US" dirty="0" smtClean="0"/>
              <a:t> </a:t>
            </a:r>
            <a:r>
              <a:rPr lang="en-US" dirty="0" err="1" smtClean="0"/>
              <a:t>Komarudin</a:t>
            </a:r>
            <a:r>
              <a:rPr lang="en-US" dirty="0" smtClean="0"/>
              <a:t>, </a:t>
            </a:r>
            <a:r>
              <a:rPr lang="en-US" dirty="0" err="1" smtClean="0"/>
              <a:t>S.Pd</a:t>
            </a:r>
            <a:r>
              <a:rPr lang="en-US" dirty="0" smtClean="0"/>
              <a:t>., MM</a:t>
            </a:r>
          </a:p>
          <a:p>
            <a:pPr>
              <a:defRPr/>
            </a:pPr>
            <a:endParaRPr lang="id-ID" dirty="0"/>
          </a:p>
          <a:p>
            <a:pPr>
              <a:defRPr/>
            </a:pPr>
            <a:r>
              <a:rPr lang="id-ID" dirty="0"/>
              <a:t>UNIVERSITAS </a:t>
            </a:r>
            <a:r>
              <a:rPr lang="id-ID" dirty="0" smtClean="0"/>
              <a:t>KUNINGAN</a:t>
            </a:r>
            <a:endParaRPr lang="id-ID" dirty="0"/>
          </a:p>
        </p:txBody>
      </p:sp>
      <p:sp>
        <p:nvSpPr>
          <p:cNvPr id="2" name="Title 1"/>
          <p:cNvSpPr>
            <a:spLocks noGrp="1"/>
          </p:cNvSpPr>
          <p:nvPr>
            <p:ph type="ctrTitle"/>
          </p:nvPr>
        </p:nvSpPr>
        <p:spPr/>
        <p:txBody>
          <a:bodyPr/>
          <a:lstStyle/>
          <a:p>
            <a:r>
              <a:rPr lang="en-US" dirty="0" smtClean="0"/>
              <a:t>APA ITU BISNIS</a:t>
            </a:r>
            <a:r>
              <a:rPr lang="en-US" dirty="0" smtClean="0"/>
              <a:t/>
            </a:r>
            <a:br>
              <a:rPr lang="en-US" dirty="0" smtClean="0"/>
            </a:b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11222"/>
          </a:xfrm>
        </p:spPr>
        <p:txBody>
          <a:bodyPr>
            <a:normAutofit/>
          </a:bodyPr>
          <a:lstStyle/>
          <a:p>
            <a:pPr algn="ctr"/>
            <a:r>
              <a:rPr lang="id-ID" dirty="0" smtClean="0"/>
              <a:t>Identifikasi Peluang Bisnis</a:t>
            </a:r>
            <a:endParaRPr lang="id-ID" dirty="0"/>
          </a:p>
        </p:txBody>
      </p:sp>
      <p:sp>
        <p:nvSpPr>
          <p:cNvPr id="3" name="Content Placeholder 2"/>
          <p:cNvSpPr>
            <a:spLocks noGrp="1"/>
          </p:cNvSpPr>
          <p:nvPr>
            <p:ph sz="quarter" idx="1"/>
          </p:nvPr>
        </p:nvSpPr>
        <p:spPr>
          <a:xfrm>
            <a:off x="500034" y="1571612"/>
            <a:ext cx="8186766" cy="4643470"/>
          </a:xfrm>
        </p:spPr>
        <p:txBody>
          <a:bodyPr>
            <a:normAutofit fontScale="92500" lnSpcReduction="20000"/>
          </a:bodyPr>
          <a:lstStyle/>
          <a:p>
            <a:pPr algn="just">
              <a:buNone/>
            </a:pPr>
            <a:r>
              <a:rPr lang="id-ID" dirty="0" smtClean="0"/>
              <a:t>Ada 4 fase untuk memperoleh gagasan – gagasan peluang</a:t>
            </a:r>
          </a:p>
          <a:p>
            <a:pPr algn="just">
              <a:buNone/>
            </a:pPr>
            <a:r>
              <a:rPr lang="id-ID" dirty="0" smtClean="0"/>
              <a:t>Bisnis baru yaitu :</a:t>
            </a:r>
          </a:p>
          <a:p>
            <a:pPr marL="514350" indent="-514350" algn="just">
              <a:buFont typeface="+mj-lt"/>
              <a:buAutoNum type="arabicParenR"/>
            </a:pPr>
            <a:r>
              <a:rPr lang="id-ID" dirty="0" smtClean="0"/>
              <a:t>Diri Sendiri</a:t>
            </a:r>
          </a:p>
          <a:p>
            <a:pPr marL="514350" indent="-514350" algn="just">
              <a:buFont typeface="+mj-lt"/>
              <a:buAutoNum type="arabicParenR"/>
            </a:pPr>
            <a:r>
              <a:rPr lang="id-ID" dirty="0" smtClean="0"/>
              <a:t>Pelanggan</a:t>
            </a:r>
          </a:p>
          <a:p>
            <a:pPr marL="514350" indent="-514350" algn="just">
              <a:buFont typeface="+mj-lt"/>
              <a:buAutoNum type="arabicParenR"/>
            </a:pPr>
            <a:r>
              <a:rPr lang="id-ID" dirty="0" smtClean="0"/>
              <a:t>Pasar</a:t>
            </a:r>
          </a:p>
          <a:p>
            <a:pPr marL="514350" indent="-514350" algn="just">
              <a:buFont typeface="+mj-lt"/>
              <a:buAutoNum type="arabicParenR"/>
            </a:pPr>
            <a:r>
              <a:rPr lang="id-ID" dirty="0" smtClean="0"/>
              <a:t>Produk yang gagal</a:t>
            </a:r>
          </a:p>
          <a:p>
            <a:pPr marL="514350" indent="-514350" algn="just">
              <a:buFont typeface="+mj-lt"/>
              <a:buAutoNum type="arabicParenR"/>
            </a:pPr>
            <a:endParaRPr lang="id-ID" dirty="0" smtClean="0"/>
          </a:p>
          <a:p>
            <a:pPr marL="514350" indent="-514350" algn="just">
              <a:buNone/>
            </a:pPr>
            <a:r>
              <a:rPr lang="id-ID" dirty="0" smtClean="0"/>
              <a:t>4 fase langkah proses mengidentifikasi peluang bisnis :</a:t>
            </a:r>
          </a:p>
          <a:p>
            <a:pPr marL="514350" indent="-514350" algn="just">
              <a:buFont typeface="+mj-lt"/>
              <a:buAutoNum type="arabicParenR"/>
            </a:pPr>
            <a:r>
              <a:rPr lang="id-ID" dirty="0" smtClean="0"/>
              <a:t>Analisis persoalan</a:t>
            </a:r>
          </a:p>
          <a:p>
            <a:pPr marL="514350" indent="-514350" algn="just">
              <a:buFont typeface="+mj-lt"/>
              <a:buAutoNum type="arabicParenR"/>
            </a:pPr>
            <a:r>
              <a:rPr lang="id-ID" dirty="0" smtClean="0"/>
              <a:t>Analisis situasi</a:t>
            </a:r>
          </a:p>
          <a:p>
            <a:pPr marL="514350" indent="-514350" algn="just">
              <a:buFont typeface="+mj-lt"/>
              <a:buAutoNum type="arabicParenR"/>
            </a:pPr>
            <a:r>
              <a:rPr lang="id-ID" dirty="0" smtClean="0"/>
              <a:t>Merumuskan “wilayah” yang tidak diketahui</a:t>
            </a:r>
          </a:p>
          <a:p>
            <a:pPr marL="514350" indent="-514350" algn="just">
              <a:buFont typeface="+mj-lt"/>
              <a:buAutoNum type="arabicParenR"/>
            </a:pPr>
            <a:r>
              <a:rPr lang="id-ID" dirty="0" smtClean="0"/>
              <a:t>Mensurvei pelanggan sasaran</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14282" y="2571744"/>
            <a:ext cx="3429024"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MENGEMBANGKAN RENCANA BISNIS</a:t>
            </a:r>
            <a:endParaRPr lang="id-ID" dirty="0"/>
          </a:p>
        </p:txBody>
      </p:sp>
      <p:sp>
        <p:nvSpPr>
          <p:cNvPr id="3" name="Rounded Rectangle 2"/>
          <p:cNvSpPr/>
          <p:nvPr/>
        </p:nvSpPr>
        <p:spPr>
          <a:xfrm>
            <a:off x="4929190" y="571480"/>
            <a:ext cx="2928958" cy="1285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1. MEMPERKIRAKAN LINGKUNGAN BISNIS</a:t>
            </a:r>
          </a:p>
        </p:txBody>
      </p:sp>
      <p:sp>
        <p:nvSpPr>
          <p:cNvPr id="4" name="Rounded Rectangle 3"/>
          <p:cNvSpPr/>
          <p:nvPr/>
        </p:nvSpPr>
        <p:spPr>
          <a:xfrm>
            <a:off x="4929190" y="2071678"/>
            <a:ext cx="2928958" cy="1285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2. RENCANA MANAJEMEN</a:t>
            </a:r>
            <a:endParaRPr lang="id-ID" dirty="0"/>
          </a:p>
        </p:txBody>
      </p:sp>
      <p:sp>
        <p:nvSpPr>
          <p:cNvPr id="5" name="Rounded Rectangle 4"/>
          <p:cNvSpPr/>
          <p:nvPr/>
        </p:nvSpPr>
        <p:spPr>
          <a:xfrm>
            <a:off x="4929190" y="3571876"/>
            <a:ext cx="2928958" cy="1285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3. RENCANA PEMASARAN</a:t>
            </a:r>
            <a:endParaRPr lang="id-ID" dirty="0"/>
          </a:p>
        </p:txBody>
      </p:sp>
      <p:sp>
        <p:nvSpPr>
          <p:cNvPr id="6" name="Rounded Rectangle 5"/>
          <p:cNvSpPr/>
          <p:nvPr/>
        </p:nvSpPr>
        <p:spPr>
          <a:xfrm>
            <a:off x="4929190" y="5143512"/>
            <a:ext cx="2928958" cy="1285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4. RENCANA KEUANGAN</a:t>
            </a:r>
            <a:endParaRPr lang="id-ID" dirty="0"/>
          </a:p>
        </p:txBody>
      </p:sp>
      <p:sp>
        <p:nvSpPr>
          <p:cNvPr id="19" name="Right Arrow 18"/>
          <p:cNvSpPr/>
          <p:nvPr/>
        </p:nvSpPr>
        <p:spPr>
          <a:xfrm>
            <a:off x="4071922" y="2643182"/>
            <a:ext cx="71280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ight Arrow 19"/>
          <p:cNvSpPr/>
          <p:nvPr/>
        </p:nvSpPr>
        <p:spPr>
          <a:xfrm>
            <a:off x="4071934" y="1071546"/>
            <a:ext cx="71438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ight Arrow 20"/>
          <p:cNvSpPr/>
          <p:nvPr/>
        </p:nvSpPr>
        <p:spPr>
          <a:xfrm>
            <a:off x="4071934" y="4214818"/>
            <a:ext cx="71280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ight Arrow 21"/>
          <p:cNvSpPr/>
          <p:nvPr/>
        </p:nvSpPr>
        <p:spPr>
          <a:xfrm>
            <a:off x="4071934" y="5643578"/>
            <a:ext cx="712800" cy="28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4" name="Straight Connector 23"/>
          <p:cNvCxnSpPr>
            <a:stCxn id="20" idx="1"/>
            <a:endCxn id="22" idx="1"/>
          </p:cNvCxnSpPr>
          <p:nvPr/>
        </p:nvCxnSpPr>
        <p:spPr>
          <a:xfrm rot="10800000" flipV="1">
            <a:off x="4071934" y="1214422"/>
            <a:ext cx="1588" cy="457135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MANFAAT BISNIS</a:t>
            </a:r>
            <a:endParaRPr lang="id-ID" dirty="0"/>
          </a:p>
        </p:txBody>
      </p:sp>
      <p:sp>
        <p:nvSpPr>
          <p:cNvPr id="3" name="Content Placeholder 2"/>
          <p:cNvSpPr>
            <a:spLocks noGrp="1"/>
          </p:cNvSpPr>
          <p:nvPr>
            <p:ph sz="quarter" idx="1"/>
          </p:nvPr>
        </p:nvSpPr>
        <p:spPr>
          <a:xfrm>
            <a:off x="914400" y="1643050"/>
            <a:ext cx="7772400" cy="4376750"/>
          </a:xfrm>
        </p:spPr>
        <p:txBody>
          <a:bodyPr/>
          <a:lstStyle/>
          <a:p>
            <a:pPr algn="just">
              <a:buNone/>
            </a:pPr>
            <a:r>
              <a:rPr lang="id-ID" dirty="0" smtClean="0"/>
              <a:t>Beberapa manfaat dalam bisnis yaitu :</a:t>
            </a:r>
          </a:p>
          <a:p>
            <a:pPr marL="514350" indent="-514350" algn="just">
              <a:buFont typeface="+mj-lt"/>
              <a:buAutoNum type="arabicParenR"/>
            </a:pPr>
            <a:r>
              <a:rPr lang="id-ID" dirty="0" smtClean="0"/>
              <a:t>Bebas mengatur waktu</a:t>
            </a:r>
          </a:p>
          <a:p>
            <a:pPr marL="514350" indent="-514350" algn="just">
              <a:buFont typeface="+mj-lt"/>
              <a:buAutoNum type="arabicParenR"/>
            </a:pPr>
            <a:r>
              <a:rPr lang="id-ID" dirty="0" smtClean="0"/>
              <a:t>Menjadi bos</a:t>
            </a:r>
          </a:p>
          <a:p>
            <a:pPr marL="514350" indent="-514350" algn="just">
              <a:buFont typeface="+mj-lt"/>
              <a:buAutoNum type="arabicParenR"/>
            </a:pPr>
            <a:r>
              <a:rPr lang="id-ID" dirty="0" smtClean="0"/>
              <a:t>Mendapat pengakuan atau penghargaan</a:t>
            </a:r>
          </a:p>
          <a:p>
            <a:pPr marL="514350" indent="-514350" algn="just">
              <a:buFont typeface="+mj-lt"/>
              <a:buAutoNum type="arabicParenR"/>
            </a:pPr>
            <a:r>
              <a:rPr lang="id-ID" dirty="0" smtClean="0"/>
              <a:t>Menggaji diri sendiri</a:t>
            </a:r>
          </a:p>
          <a:p>
            <a:pPr marL="514350" indent="-514350" algn="just">
              <a:buFont typeface="+mj-lt"/>
              <a:buAutoNum type="arabicParenR"/>
            </a:pPr>
            <a:r>
              <a:rPr lang="id-ID" dirty="0" smtClean="0"/>
              <a:t>Masa depan yang lebih baik</a:t>
            </a:r>
            <a:endParaRPr lang="id-ID"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id-ID" sz="3200" i="1" dirty="0" smtClean="0">
                <a:latin typeface="Brush Script MT" pitchFamily="66" charset="0"/>
              </a:rPr>
              <a:t>“Keberuntungan adalah pertemuan antara persiapan dan kesempatan”</a:t>
            </a:r>
            <a:endParaRPr lang="id-ID" sz="3200" i="1" dirty="0">
              <a:latin typeface="Brush Script MT" pitchFamily="66" charset="0"/>
            </a:endParaRPr>
          </a:p>
        </p:txBody>
      </p:sp>
      <p:sp>
        <p:nvSpPr>
          <p:cNvPr id="3" name="Title 2"/>
          <p:cNvSpPr>
            <a:spLocks noGrp="1"/>
          </p:cNvSpPr>
          <p:nvPr>
            <p:ph type="ctrTitle"/>
          </p:nvPr>
        </p:nvSpPr>
        <p:spPr/>
        <p:txBody>
          <a:bodyPr/>
          <a:lstStyle/>
          <a:p>
            <a:r>
              <a:rPr lang="id-ID" dirty="0" smtClean="0"/>
              <a:t>THANK YOU</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772400" cy="1143000"/>
          </a:xfrm>
        </p:spPr>
        <p:txBody>
          <a:bodyPr/>
          <a:lstStyle/>
          <a:p>
            <a:pPr algn="ctr"/>
            <a:r>
              <a:rPr lang="id-ID" dirty="0" smtClean="0"/>
              <a:t>KOMPETENSI</a:t>
            </a:r>
            <a:endParaRPr lang="id-ID" dirty="0"/>
          </a:p>
        </p:txBody>
      </p:sp>
      <p:sp>
        <p:nvSpPr>
          <p:cNvPr id="3" name="Content Placeholder 2"/>
          <p:cNvSpPr>
            <a:spLocks noGrp="1"/>
          </p:cNvSpPr>
          <p:nvPr>
            <p:ph sz="quarter" idx="1"/>
          </p:nvPr>
        </p:nvSpPr>
        <p:spPr>
          <a:xfrm>
            <a:off x="571472" y="1214422"/>
            <a:ext cx="8115328" cy="5214974"/>
          </a:xfrm>
        </p:spPr>
        <p:txBody>
          <a:bodyPr>
            <a:normAutofit/>
          </a:bodyPr>
          <a:lstStyle/>
          <a:p>
            <a:pPr algn="just">
              <a:buFont typeface="Wingdings" pitchFamily="2" charset="2"/>
              <a:buChar char="v"/>
            </a:pPr>
            <a:r>
              <a:rPr lang="en-US" dirty="0" err="1" smtClean="0"/>
              <a:t>Mahasiswa</a:t>
            </a:r>
            <a:r>
              <a:rPr lang="en-US" dirty="0" smtClean="0"/>
              <a:t> </a:t>
            </a:r>
            <a:r>
              <a:rPr lang="en-US" dirty="0" err="1" smtClean="0"/>
              <a:t>memahami</a:t>
            </a:r>
            <a:r>
              <a:rPr lang="en-US" dirty="0" smtClean="0"/>
              <a:t> </a:t>
            </a:r>
            <a:r>
              <a:rPr lang="en-US" dirty="0" err="1" smtClean="0"/>
              <a:t>dan</a:t>
            </a:r>
            <a:r>
              <a:rPr lang="en-US" dirty="0" smtClean="0"/>
              <a:t> </a:t>
            </a:r>
            <a:r>
              <a:rPr lang="en-US" dirty="0" err="1" smtClean="0"/>
              <a:t>dapat</a:t>
            </a:r>
            <a:r>
              <a:rPr lang="en-US" dirty="0" smtClean="0"/>
              <a:t> </a:t>
            </a:r>
            <a:r>
              <a:rPr lang="en-US" dirty="0" err="1" smtClean="0"/>
              <a:t>mematuhi</a:t>
            </a:r>
            <a:r>
              <a:rPr lang="en-US" dirty="0" smtClean="0"/>
              <a:t> </a:t>
            </a:r>
            <a:r>
              <a:rPr lang="en-US" dirty="0" err="1" smtClean="0"/>
              <a:t>aturan</a:t>
            </a:r>
            <a:r>
              <a:rPr lang="en-US" dirty="0" smtClean="0"/>
              <a:t> </a:t>
            </a:r>
            <a:r>
              <a:rPr lang="en-US" dirty="0" err="1" smtClean="0"/>
              <a:t>dan</a:t>
            </a:r>
            <a:r>
              <a:rPr lang="en-US" dirty="0" smtClean="0"/>
              <a:t> </a:t>
            </a:r>
            <a:r>
              <a:rPr lang="en-US" dirty="0" err="1" smtClean="0"/>
              <a:t>tata</a:t>
            </a:r>
            <a:r>
              <a:rPr lang="id-ID" dirty="0" smtClean="0"/>
              <a:t> </a:t>
            </a:r>
            <a:r>
              <a:rPr lang="en-US" dirty="0" err="1" smtClean="0"/>
              <a:t>tertib</a:t>
            </a:r>
            <a:r>
              <a:rPr lang="en-US" dirty="0" smtClean="0"/>
              <a:t> </a:t>
            </a:r>
            <a:r>
              <a:rPr lang="en-US" dirty="0" err="1" smtClean="0"/>
              <a:t>perkuliahan</a:t>
            </a:r>
            <a:r>
              <a:rPr lang="id-ID" dirty="0" smtClean="0"/>
              <a:t>.</a:t>
            </a:r>
          </a:p>
          <a:p>
            <a:pPr algn="just">
              <a:buFont typeface="Wingdings" pitchFamily="2" charset="2"/>
              <a:buChar char="v"/>
            </a:pPr>
            <a:r>
              <a:rPr lang="en-US" dirty="0" err="1" smtClean="0"/>
              <a:t>Mahasiswa</a:t>
            </a:r>
            <a:r>
              <a:rPr lang="id-ID" dirty="0" smtClean="0"/>
              <a:t> mampu memahami dan mengaplikasikan persoalan-persoalan pokok yang ada dalam dunia bisnis; ciri-ciri dunia bisnis dan lingkunganya; unsur-unsur pokok dan pelengkap dan mengelola suatu usaha serta aspek-aspek global kegiatan dunia bisnis saat ini.</a:t>
            </a:r>
          </a:p>
          <a:p>
            <a:pPr algn="just">
              <a:buFont typeface="Wingdings" pitchFamily="2" charset="2"/>
              <a:buChar char="v"/>
            </a:pPr>
            <a:r>
              <a:rPr lang="id-ID" dirty="0" smtClean="0"/>
              <a:t>Mahasiswa mampu menganalisis bisnis pada saat ini. </a:t>
            </a:r>
          </a:p>
          <a:p>
            <a:pPr algn="just">
              <a:buFont typeface="Wingdings" pitchFamily="2" charset="2"/>
              <a:buChar char="v"/>
            </a:pPr>
            <a:r>
              <a:rPr lang="id-ID" dirty="0" smtClean="0"/>
              <a:t>Mampu memetakan bagaimana sebuah bisnis dan berjalan dengan baik.</a:t>
            </a:r>
          </a:p>
          <a:p>
            <a:pPr algn="just">
              <a:buFont typeface="Wingdings" pitchFamily="2" charset="2"/>
              <a:buChar char="v"/>
            </a:pPr>
            <a:r>
              <a:rPr lang="id-ID" dirty="0" smtClean="0"/>
              <a:t>Mampu memanfaatkan ilmu pengetahuan dan teknologi pada bidang manajemen.</a:t>
            </a:r>
          </a:p>
          <a:p>
            <a:pPr>
              <a:buFont typeface="Wingdings" pitchFamily="2" charset="2"/>
              <a:buChar char="v"/>
            </a:pP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11222"/>
          </a:xfrm>
        </p:spPr>
        <p:txBody>
          <a:bodyPr>
            <a:normAutofit/>
          </a:bodyPr>
          <a:lstStyle/>
          <a:p>
            <a:r>
              <a:rPr lang="id-ID" dirty="0" smtClean="0"/>
              <a:t>Mengapa Perlu Belajar Bisnis ?</a:t>
            </a:r>
            <a:endParaRPr lang="id-ID" dirty="0"/>
          </a:p>
        </p:txBody>
      </p:sp>
      <p:sp>
        <p:nvSpPr>
          <p:cNvPr id="3" name="Content Placeholder 2"/>
          <p:cNvSpPr>
            <a:spLocks noGrp="1"/>
          </p:cNvSpPr>
          <p:nvPr>
            <p:ph sz="quarter" idx="1"/>
          </p:nvPr>
        </p:nvSpPr>
        <p:spPr>
          <a:xfrm>
            <a:off x="500034" y="1643050"/>
            <a:ext cx="8186766" cy="4376750"/>
          </a:xfrm>
        </p:spPr>
        <p:txBody>
          <a:bodyPr/>
          <a:lstStyle/>
          <a:p>
            <a:pPr algn="just">
              <a:buNone/>
            </a:pPr>
            <a:r>
              <a:rPr lang="id-ID" dirty="0" smtClean="0"/>
              <a:t>Ada 5 alasan penting untuk belajar tentang bisnis</a:t>
            </a:r>
          </a:p>
          <a:p>
            <a:pPr algn="just">
              <a:buNone/>
            </a:pPr>
            <a:r>
              <a:rPr lang="id-ID" dirty="0" smtClean="0"/>
              <a:t>yaitu :</a:t>
            </a:r>
          </a:p>
          <a:p>
            <a:pPr marL="514350" indent="-514350" algn="just">
              <a:buFont typeface="+mj-lt"/>
              <a:buAutoNum type="arabicParenR"/>
            </a:pPr>
            <a:r>
              <a:rPr lang="id-ID" dirty="0" smtClean="0"/>
              <a:t>Adanya saling ketergantungan baik secara individual maupun sebagai suatu negara.</a:t>
            </a:r>
          </a:p>
          <a:p>
            <a:pPr marL="514350" indent="-514350" algn="just">
              <a:buFont typeface="+mj-lt"/>
              <a:buAutoNum type="arabicParenR"/>
            </a:pPr>
            <a:r>
              <a:rPr lang="id-ID" dirty="0" smtClean="0"/>
              <a:t>Adanya peluang internasional.</a:t>
            </a:r>
          </a:p>
          <a:p>
            <a:pPr marL="514350" indent="-514350" algn="just">
              <a:buFont typeface="+mj-lt"/>
              <a:buAutoNum type="arabicParenR"/>
            </a:pPr>
            <a:r>
              <a:rPr lang="id-ID" dirty="0" smtClean="0"/>
              <a:t>Usaha untuk memepertahankan dan meningkatkan standar hidup.</a:t>
            </a:r>
          </a:p>
          <a:p>
            <a:pPr marL="514350" indent="-514350" algn="just">
              <a:buFont typeface="+mj-lt"/>
              <a:buAutoNum type="arabicParenR"/>
            </a:pPr>
            <a:r>
              <a:rPr lang="id-ID" dirty="0" smtClean="0"/>
              <a:t>Adanya perubahan.</a:t>
            </a:r>
          </a:p>
          <a:p>
            <a:pPr marL="514350" indent="-514350" algn="just">
              <a:buFont typeface="+mj-lt"/>
              <a:buAutoNum type="arabicParenR"/>
            </a:pPr>
            <a:r>
              <a:rPr lang="id-ID" dirty="0" smtClean="0"/>
              <a:t>Mencegah kesalahpahaman.</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normAutofit/>
          </a:bodyPr>
          <a:lstStyle/>
          <a:p>
            <a:r>
              <a:rPr lang="id-ID" dirty="0" smtClean="0"/>
              <a:t>Pengertian Bisnis dan Ekonomi</a:t>
            </a:r>
            <a:endParaRPr lang="id-ID" dirty="0"/>
          </a:p>
        </p:txBody>
      </p:sp>
      <p:sp>
        <p:nvSpPr>
          <p:cNvPr id="3" name="Content Placeholder 2"/>
          <p:cNvSpPr>
            <a:spLocks noGrp="1"/>
          </p:cNvSpPr>
          <p:nvPr>
            <p:ph sz="quarter" idx="1"/>
          </p:nvPr>
        </p:nvSpPr>
        <p:spPr>
          <a:xfrm>
            <a:off x="500034" y="1447800"/>
            <a:ext cx="8186766" cy="5053034"/>
          </a:xfrm>
        </p:spPr>
        <p:txBody>
          <a:bodyPr>
            <a:normAutofit/>
          </a:bodyPr>
          <a:lstStyle/>
          <a:p>
            <a:pPr algn="just">
              <a:buFont typeface="Wingdings" pitchFamily="2" charset="2"/>
              <a:buChar char="q"/>
            </a:pPr>
            <a:r>
              <a:rPr lang="id-ID" dirty="0" smtClean="0"/>
              <a:t>Menurut skinner (1992) bisnis adalah pertukaran barang, jasa, atau uang yang saling menguntungkan atau memberikan manfaat.</a:t>
            </a:r>
          </a:p>
          <a:p>
            <a:pPr algn="just">
              <a:buFont typeface="Wingdings" pitchFamily="2" charset="2"/>
              <a:buChar char="q"/>
            </a:pPr>
            <a:r>
              <a:rPr lang="id-ID" dirty="0" smtClean="0"/>
              <a:t>Sedangkan menurut arti dasarnya, bisnis memiliki makna </a:t>
            </a:r>
            <a:r>
              <a:rPr lang="id-ID" i="1" dirty="0" smtClean="0"/>
              <a:t>sebagai the buying and selling of goods and services</a:t>
            </a:r>
            <a:r>
              <a:rPr lang="id-ID" dirty="0" smtClean="0"/>
              <a:t>, sedangkan perusahaan bisnis adalah suatu organisasi yang terlibat dalam pertukaran barang, jasa, atau uang untuk menghasilkan keuntungan.</a:t>
            </a:r>
          </a:p>
          <a:p>
            <a:pPr algn="just">
              <a:buFont typeface="Wingdings" pitchFamily="2" charset="2"/>
              <a:buChar char="q"/>
            </a:pPr>
            <a:r>
              <a:rPr lang="id-ID" dirty="0" smtClean="0"/>
              <a:t>Secara historis kata bisnis berasal dari bahasa inggris </a:t>
            </a:r>
            <a:r>
              <a:rPr lang="id-ID" i="1" dirty="0" smtClean="0"/>
              <a:t>business</a:t>
            </a:r>
            <a:r>
              <a:rPr lang="id-ID" dirty="0" smtClean="0"/>
              <a:t>, dari kata dasar </a:t>
            </a:r>
            <a:r>
              <a:rPr lang="id-ID" i="1" dirty="0" smtClean="0"/>
              <a:t>busy</a:t>
            </a:r>
            <a:r>
              <a:rPr lang="id-ID" dirty="0" smtClean="0"/>
              <a:t> yang berarti sibuk dalam konteks individu, komunitas, ataupun masyarakat.</a:t>
            </a:r>
          </a:p>
          <a:p>
            <a:pPr algn="just">
              <a:buFont typeface="Wingdings" pitchFamily="2" charset="2"/>
              <a:buChar char="q"/>
            </a:pP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772400" cy="1142984"/>
          </a:xfrm>
        </p:spPr>
        <p:txBody>
          <a:bodyPr/>
          <a:lstStyle/>
          <a:p>
            <a:r>
              <a:rPr lang="id-ID" dirty="0" smtClean="0"/>
              <a:t>Lanjutan Definisi Bisnis...</a:t>
            </a:r>
            <a:endParaRPr lang="id-ID" dirty="0"/>
          </a:p>
        </p:txBody>
      </p:sp>
      <p:sp>
        <p:nvSpPr>
          <p:cNvPr id="3" name="Content Placeholder 2"/>
          <p:cNvSpPr>
            <a:spLocks noGrp="1"/>
          </p:cNvSpPr>
          <p:nvPr>
            <p:ph sz="quarter" idx="1"/>
          </p:nvPr>
        </p:nvSpPr>
        <p:spPr>
          <a:xfrm>
            <a:off x="500034" y="1500174"/>
            <a:ext cx="8186766" cy="5000660"/>
          </a:xfrm>
        </p:spPr>
        <p:txBody>
          <a:bodyPr>
            <a:normAutofit/>
          </a:bodyPr>
          <a:lstStyle/>
          <a:p>
            <a:pPr algn="just">
              <a:buFont typeface="Wingdings" pitchFamily="2" charset="2"/>
              <a:buChar char="q"/>
            </a:pPr>
            <a:r>
              <a:rPr lang="id-ID" dirty="0" smtClean="0"/>
              <a:t>Menurut Peterson dan Plowman bisnis adalah serangkain aktivitas atau kegiatan yang berhubungan dengan penjualan dan pembelian barang atau jasa yang dilakukan dengan berulang ulang secara konsisten.</a:t>
            </a:r>
          </a:p>
          <a:p>
            <a:pPr algn="just">
              <a:buFont typeface="Wingdings" pitchFamily="2" charset="2"/>
              <a:buChar char="q"/>
            </a:pPr>
            <a:r>
              <a:rPr lang="id-ID" dirty="0" smtClean="0"/>
              <a:t>Prof.L.R.Dicksee bisnis adalah suatu bentuk kegiatan atau aktivitas yang tujuan utamanya adalah untuk memperoleh keuntungan bagi yang mengusahakan atau yang berkepentingan dalam kelangsungan kegiatan atau aktivitas tersebut.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511156"/>
          </a:xfrm>
        </p:spPr>
        <p:txBody>
          <a:bodyPr>
            <a:normAutofit fontScale="90000"/>
          </a:bodyPr>
          <a:lstStyle/>
          <a:p>
            <a:r>
              <a:rPr lang="id-ID" dirty="0" smtClean="0"/>
              <a:t>Lanjutan...</a:t>
            </a:r>
            <a:endParaRPr lang="id-ID" dirty="0"/>
          </a:p>
        </p:txBody>
      </p:sp>
      <p:sp>
        <p:nvSpPr>
          <p:cNvPr id="3" name="Content Placeholder 2"/>
          <p:cNvSpPr>
            <a:spLocks noGrp="1"/>
          </p:cNvSpPr>
          <p:nvPr>
            <p:ph sz="quarter" idx="1"/>
          </p:nvPr>
        </p:nvSpPr>
        <p:spPr>
          <a:xfrm>
            <a:off x="428596" y="857232"/>
            <a:ext cx="8258204" cy="5786478"/>
          </a:xfrm>
        </p:spPr>
        <p:txBody>
          <a:bodyPr>
            <a:normAutofit/>
          </a:bodyPr>
          <a:lstStyle/>
          <a:p>
            <a:pPr algn="just">
              <a:buFont typeface="Wingdings" pitchFamily="2" charset="2"/>
              <a:buChar char="q"/>
            </a:pPr>
            <a:r>
              <a:rPr lang="id-ID" dirty="0" smtClean="0"/>
              <a:t>Menurut Owen pengertian bisnis adalah sebuah perusahaan yang berhubungan dengan pendistribusi dan produksi barang – barang yang nantinya akan dijual ke pasaran atau yang memberikan harga sesuai dengan tiap – tiap jasanya.</a:t>
            </a:r>
          </a:p>
          <a:p>
            <a:pPr algn="just">
              <a:buFont typeface="Wingdings" pitchFamily="2" charset="2"/>
              <a:buChar char="q"/>
            </a:pPr>
            <a:r>
              <a:rPr lang="id-ID" dirty="0" smtClean="0"/>
              <a:t>Hunt &amp; Urwick bisnis adalah sebuah perusahaan apapun yang membuat, mendistribusikan maupun yang menyediakan macam – macam barang atau jasa yang dibutuhkan oleh masyarakat lainnya dan bersedia serta mampu untuk membeli atau membayarnya.</a:t>
            </a:r>
          </a:p>
          <a:p>
            <a:pPr algn="just">
              <a:buFont typeface="Wingdings" pitchFamily="2" charset="2"/>
              <a:buChar char="q"/>
            </a:pPr>
            <a:r>
              <a:rPr lang="id-ID" dirty="0" smtClean="0"/>
              <a:t>Dari pengertian bisnis yang dikemukakan dari para ahli bahwa </a:t>
            </a:r>
            <a:r>
              <a:rPr lang="id-ID" b="1" dirty="0" smtClean="0"/>
              <a:t>pengertian bisnis adalah</a:t>
            </a:r>
            <a:r>
              <a:rPr lang="id-ID" dirty="0" smtClean="0"/>
              <a:t> sebuah kegiatan atau aktivitas yang dilakukan oleh sebuah perusahaan atau perseorangan yang memproduksi barang atau jasa secara konsisten untuk memperoleh keuntungan semaksimal mungkin. </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586690" cy="939784"/>
          </a:xfrm>
        </p:spPr>
        <p:txBody>
          <a:bodyPr/>
          <a:lstStyle/>
          <a:p>
            <a:r>
              <a:rPr lang="id-ID" dirty="0" smtClean="0"/>
              <a:t>Lanjutan...</a:t>
            </a:r>
            <a:endParaRPr lang="id-ID" dirty="0"/>
          </a:p>
        </p:txBody>
      </p:sp>
      <p:sp>
        <p:nvSpPr>
          <p:cNvPr id="3" name="Content Placeholder 2"/>
          <p:cNvSpPr>
            <a:spLocks noGrp="1"/>
          </p:cNvSpPr>
          <p:nvPr>
            <p:ph sz="quarter" idx="1"/>
          </p:nvPr>
        </p:nvSpPr>
        <p:spPr>
          <a:xfrm>
            <a:off x="500034" y="1285860"/>
            <a:ext cx="8186766" cy="5286412"/>
          </a:xfrm>
        </p:spPr>
        <p:txBody>
          <a:bodyPr>
            <a:normAutofit lnSpcReduction="10000"/>
          </a:bodyPr>
          <a:lstStyle/>
          <a:p>
            <a:pPr algn="just">
              <a:buFont typeface="Wingdings" pitchFamily="2" charset="2"/>
              <a:buChar char="ü"/>
            </a:pPr>
            <a:r>
              <a:rPr lang="id-ID" sz="2800" dirty="0" smtClean="0"/>
              <a:t>Untuk memahami bisnis maka perlulah untuk memahami ilmu ekonomi karena ekonomi merupakan dasar dari kegiatan bisnis. Menurut Samuelson &amp; Nordhaus (1997), ilmu ekonomi merupakan suatu studi tentang perilaku orang dan masyarakat dalam memilih cara menggunakan sumber daya yang langka dan memiliki beberapa alternatif penggunaan, dalam rangka memproduksi berbagai komoditi (barang dan jasa) untuk kemudian mendistribusikan baik saat ini maupun di masa depan kepada berbagai individu dan kelompok yang ada dalam suatu masyaraka. Dengan demikian ekonomi berkaitan dengan sumber daya, barang, dan jasa serta alokasi sumber daya dan komoditi.</a:t>
            </a:r>
            <a:r>
              <a:rPr lang="id-ID" sz="8000" dirty="0" smtClean="0"/>
              <a:t/>
            </a:r>
            <a:br>
              <a:rPr lang="id-ID" sz="8000" dirty="0" smtClean="0"/>
            </a:b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r>
              <a:rPr lang="id-ID" dirty="0" smtClean="0"/>
              <a:t>Peran Manusi dalam Bisnis</a:t>
            </a:r>
            <a:endParaRPr lang="id-ID" dirty="0"/>
          </a:p>
        </p:txBody>
      </p:sp>
      <p:sp>
        <p:nvSpPr>
          <p:cNvPr id="3" name="Content Placeholder 2"/>
          <p:cNvSpPr>
            <a:spLocks noGrp="1"/>
          </p:cNvSpPr>
          <p:nvPr>
            <p:ph sz="quarter" idx="1"/>
          </p:nvPr>
        </p:nvSpPr>
        <p:spPr>
          <a:xfrm>
            <a:off x="428596" y="928670"/>
            <a:ext cx="8258204" cy="5500726"/>
          </a:xfrm>
        </p:spPr>
        <p:txBody>
          <a:bodyPr>
            <a:normAutofit fontScale="92500" lnSpcReduction="10000"/>
          </a:bodyPr>
          <a:lstStyle/>
          <a:p>
            <a:pPr algn="just">
              <a:buFont typeface="Wingdings" pitchFamily="2" charset="2"/>
              <a:buChar char="q"/>
            </a:pPr>
            <a:r>
              <a:rPr lang="id-ID" dirty="0" smtClean="0"/>
              <a:t>Beberapa peran yang dilakukan manusia dalam suatu bisnis yaitu sebagai :</a:t>
            </a:r>
          </a:p>
          <a:p>
            <a:pPr marL="514350" indent="-514350" algn="just">
              <a:buFont typeface="+mj-lt"/>
              <a:buAutoNum type="arabicParenR"/>
            </a:pPr>
            <a:r>
              <a:rPr lang="id-ID" dirty="0" smtClean="0"/>
              <a:t>Pemilik : orang yang memiliki bisnis, yang menanamkan uangnya dalam bisnis tertentu dan juga menjalankan karena mengharapkan adanya pendapatan dalam bentuk keuntungan.</a:t>
            </a:r>
          </a:p>
          <a:p>
            <a:pPr marL="514350" indent="-514350" algn="just">
              <a:buFont typeface="+mj-lt"/>
              <a:buAutoNum type="arabicParenR"/>
            </a:pPr>
            <a:r>
              <a:rPr lang="id-ID" dirty="0" smtClean="0"/>
              <a:t>Manajer : orang yang menjalankan bisnis dan bertanggung jawab terhadap pemilik bisnis/perusahaan.</a:t>
            </a:r>
          </a:p>
          <a:p>
            <a:pPr marL="514350" indent="-514350" algn="just">
              <a:buFont typeface="+mj-lt"/>
              <a:buAutoNum type="arabicParenR"/>
            </a:pPr>
            <a:r>
              <a:rPr lang="id-ID" dirty="0" smtClean="0"/>
              <a:t>Wiraswastawan </a:t>
            </a:r>
            <a:r>
              <a:rPr lang="id-ID" i="1" dirty="0" smtClean="0"/>
              <a:t>(entrepreneur).</a:t>
            </a:r>
          </a:p>
          <a:p>
            <a:pPr marL="514350" indent="-514350" algn="just">
              <a:buFont typeface="+mj-lt"/>
              <a:buAutoNum type="arabicParenR"/>
            </a:pPr>
            <a:r>
              <a:rPr lang="id-ID" dirty="0" smtClean="0"/>
              <a:t>Karyawan/Pegawai : menawarkan keterampilan dan kemampuan yang diperlukan untuk menyediakan barang dan jasa untuk menghasilkan keuntungan.</a:t>
            </a:r>
          </a:p>
          <a:p>
            <a:pPr marL="514350" indent="-514350" algn="just">
              <a:buFont typeface="+mj-lt"/>
              <a:buAutoNum type="arabicParenR"/>
            </a:pPr>
            <a:r>
              <a:rPr lang="id-ID" dirty="0" smtClean="0"/>
              <a:t>Pemasok : pihak (orang secara individu/badan usaha) yang menyalurkan bahan baku.</a:t>
            </a:r>
          </a:p>
          <a:p>
            <a:pPr marL="514350" indent="-514350" algn="just">
              <a:buFont typeface="+mj-lt"/>
              <a:buAutoNum type="arabicParenR"/>
            </a:pPr>
            <a:r>
              <a:rPr lang="id-ID" dirty="0" smtClean="0"/>
              <a:t>Konsumen : seseorang atau suatu bisnis yang membeli barang/jasa untuk digunakan secara pribadi/organisasi</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54098"/>
          </a:xfrm>
        </p:spPr>
        <p:txBody>
          <a:bodyPr>
            <a:normAutofit/>
          </a:bodyPr>
          <a:lstStyle/>
          <a:p>
            <a:pPr algn="ctr"/>
            <a:r>
              <a:rPr lang="id-ID" dirty="0" smtClean="0"/>
              <a:t>Tujuan Bisnis</a:t>
            </a:r>
            <a:endParaRPr lang="id-ID" dirty="0"/>
          </a:p>
        </p:txBody>
      </p:sp>
      <p:sp>
        <p:nvSpPr>
          <p:cNvPr id="3" name="Content Placeholder 2"/>
          <p:cNvSpPr>
            <a:spLocks noGrp="1"/>
          </p:cNvSpPr>
          <p:nvPr>
            <p:ph sz="quarter" idx="1"/>
          </p:nvPr>
        </p:nvSpPr>
        <p:spPr>
          <a:xfrm>
            <a:off x="500034" y="1857364"/>
            <a:ext cx="8186766" cy="4162436"/>
          </a:xfrm>
        </p:spPr>
        <p:txBody>
          <a:bodyPr/>
          <a:lstStyle/>
          <a:p>
            <a:pPr algn="just">
              <a:buNone/>
            </a:pPr>
            <a:r>
              <a:rPr lang="id-ID" dirty="0" smtClean="0"/>
              <a:t>Ada beberapa tujuan bisnis diantaranya adalah :</a:t>
            </a:r>
          </a:p>
          <a:p>
            <a:pPr algn="just">
              <a:buNone/>
            </a:pPr>
            <a:r>
              <a:rPr lang="id-ID" dirty="0" smtClean="0"/>
              <a:t>(Skinner, 1992).</a:t>
            </a:r>
          </a:p>
          <a:p>
            <a:pPr marL="514350" indent="-514350" algn="just">
              <a:buFont typeface="+mj-lt"/>
              <a:buAutoNum type="arabicParenR"/>
            </a:pPr>
            <a:r>
              <a:rPr lang="id-ID" dirty="0" smtClean="0"/>
              <a:t>Mencari keuntungan / profit</a:t>
            </a:r>
          </a:p>
          <a:p>
            <a:pPr marL="514350" indent="-514350" algn="just">
              <a:buFont typeface="+mj-lt"/>
              <a:buAutoNum type="arabicParenR"/>
            </a:pPr>
            <a:r>
              <a:rPr lang="id-ID" dirty="0" smtClean="0"/>
              <a:t>Mempertahankan kelangsungan hidup perusahaan</a:t>
            </a:r>
          </a:p>
          <a:p>
            <a:pPr marL="514350" indent="-514350" algn="just">
              <a:buFont typeface="+mj-lt"/>
              <a:buAutoNum type="arabicParenR"/>
            </a:pPr>
            <a:r>
              <a:rPr lang="id-ID" dirty="0" smtClean="0"/>
              <a:t>Pertumbuhan perusahaan, dan</a:t>
            </a:r>
          </a:p>
          <a:p>
            <a:pPr marL="514350" indent="-514350" algn="just">
              <a:buFont typeface="+mj-lt"/>
              <a:buAutoNum type="arabicParenR"/>
            </a:pPr>
            <a:r>
              <a:rPr lang="id-ID" dirty="0" smtClean="0"/>
              <a:t>Tanggung jawab sosial</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716</Words>
  <Application>Microsoft Office PowerPoint</Application>
  <PresentationFormat>On-screen Show (4:3)</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Brush Script MT</vt:lpstr>
      <vt:lpstr>Franklin Gothic Book</vt:lpstr>
      <vt:lpstr>Perpetua</vt:lpstr>
      <vt:lpstr>Wingdings</vt:lpstr>
      <vt:lpstr>Wingdings 2</vt:lpstr>
      <vt:lpstr>Equity</vt:lpstr>
      <vt:lpstr>APA ITU BISNIS </vt:lpstr>
      <vt:lpstr>KOMPETENSI</vt:lpstr>
      <vt:lpstr>Mengapa Perlu Belajar Bisnis ?</vt:lpstr>
      <vt:lpstr>Pengertian Bisnis dan Ekonomi</vt:lpstr>
      <vt:lpstr>Lanjutan Definisi Bisnis...</vt:lpstr>
      <vt:lpstr>Lanjutan...</vt:lpstr>
      <vt:lpstr>Lanjutan...</vt:lpstr>
      <vt:lpstr>Peran Manusi dalam Bisnis</vt:lpstr>
      <vt:lpstr>Tujuan Bisnis</vt:lpstr>
      <vt:lpstr>Identifikasi Peluang Bisnis</vt:lpstr>
      <vt:lpstr>PowerPoint Presentation</vt:lpstr>
      <vt:lpstr>MANFAAT BISNIS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BISNIS Semester  1</dc:title>
  <dc:creator>Vetty Eldiana</dc:creator>
  <cp:lastModifiedBy>HP</cp:lastModifiedBy>
  <cp:revision>43</cp:revision>
  <dcterms:created xsi:type="dcterms:W3CDTF">2018-09-26T09:11:31Z</dcterms:created>
  <dcterms:modified xsi:type="dcterms:W3CDTF">2021-12-07T02:53:02Z</dcterms:modified>
</cp:coreProperties>
</file>