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40" autoAdjust="0"/>
    <p:restoredTop sz="94700" autoAdjust="0"/>
  </p:normalViewPr>
  <p:slideViewPr>
    <p:cSldViewPr snapToGrid="0" snapToObjects="1">
      <p:cViewPr>
        <p:scale>
          <a:sx n="139" d="100"/>
          <a:sy n="139" d="100"/>
        </p:scale>
        <p:origin x="-1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0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C685-F50E-E34E-A8B2-4A2D1DD19D49}" type="datetimeFigureOut">
              <a:rPr lang="en-US" smtClean="0"/>
              <a:t>8/7/13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02E8-BB56-824C-8306-69F1C1DC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05544"/>
              </p:ext>
            </p:extLst>
          </p:nvPr>
        </p:nvGraphicFramePr>
        <p:xfrm>
          <a:off x="203201" y="262831"/>
          <a:ext cx="2108200" cy="423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2902"/>
                <a:gridCol w="1105298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CourseCatalog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Course_name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Text (50)</a:t>
                      </a:r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Course_desc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Text</a:t>
                      </a:r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Teacher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SRC-Teacher(OTM)</a:t>
                      </a:r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Course_min_size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Int</a:t>
                      </a:r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Course_max_size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Int</a:t>
                      </a:r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Needs_course_room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Text</a:t>
                      </a:r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Needs_student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Text</a:t>
                      </a:r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Preferred_assistants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Int</a:t>
                      </a:r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Admin_notes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Text</a:t>
                      </a:r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Setup_time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Int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Cleanup_time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Int</a:t>
                      </a:r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Private_notes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Text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Course_type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SRC-</a:t>
                      </a:r>
                      <a:r>
                        <a:rPr lang="en-US" sz="800" dirty="0" err="1" smtClean="0"/>
                        <a:t>CourseType</a:t>
                      </a:r>
                      <a:r>
                        <a:rPr lang="en-US" sz="800" dirty="0" smtClean="0"/>
                        <a:t>(OTM)</a:t>
                      </a:r>
                      <a:endParaRPr lang="en-US" sz="8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Fee_Course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SRC-</a:t>
                      </a:r>
                      <a:r>
                        <a:rPr lang="en-US" sz="800" dirty="0" err="1" smtClean="0"/>
                        <a:t>FeeCourse</a:t>
                      </a:r>
                      <a:r>
                        <a:rPr lang="en-US" sz="800" dirty="0" smtClean="0"/>
                        <a:t>(OTM)</a:t>
                      </a:r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Fee_material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SRC-</a:t>
                      </a:r>
                      <a:r>
                        <a:rPr lang="en-US" sz="800" dirty="0" err="1" smtClean="0"/>
                        <a:t>FeeMaterial</a:t>
                      </a:r>
                      <a:r>
                        <a:rPr lang="en-US" sz="800" dirty="0" smtClean="0"/>
                        <a:t>(OTM)</a:t>
                      </a:r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Semester_grade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SRC-</a:t>
                      </a:r>
                      <a:r>
                        <a:rPr lang="en-US" sz="800" dirty="0" err="1" smtClean="0"/>
                        <a:t>SemesterGrade</a:t>
                      </a:r>
                      <a:r>
                        <a:rPr lang="en-US" sz="800" dirty="0" smtClean="0"/>
                        <a:t>(MTM)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54804"/>
              </p:ext>
            </p:extLst>
          </p:nvPr>
        </p:nvGraphicFramePr>
        <p:xfrm>
          <a:off x="2443100" y="262831"/>
          <a:ext cx="2108200" cy="1554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5499"/>
                <a:gridCol w="1282701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Semester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Semester_Name</a:t>
                      </a:r>
                      <a:endParaRPr lang="en-US" sz="600" dirty="0" smtClean="0"/>
                    </a:p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(50)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 smtClean="0"/>
                    </a:p>
                    <a:p>
                      <a:r>
                        <a:rPr lang="en-US" sz="600" dirty="0" err="1" smtClean="0"/>
                        <a:t>Semester_Start_Date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Date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Semester_End_Date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Date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29291"/>
              </p:ext>
            </p:extLst>
          </p:nvPr>
        </p:nvGraphicFramePr>
        <p:xfrm>
          <a:off x="2443100" y="1818710"/>
          <a:ext cx="2108200" cy="17830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5499"/>
                <a:gridCol w="1282701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SemesterPeriod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Semester_period_name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Text(50)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Semester_period_start_time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Semester_period_end_time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Semster_period_number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Int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SRC-Semester(OTM)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03487"/>
              </p:ext>
            </p:extLst>
          </p:nvPr>
        </p:nvGraphicFramePr>
        <p:xfrm>
          <a:off x="4669278" y="253695"/>
          <a:ext cx="2108200" cy="30175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23599"/>
                <a:gridCol w="1184601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Schedule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Semester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SRC-Semester(OTM)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Course_location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CourseLocation</a:t>
                      </a:r>
                      <a:r>
                        <a:rPr lang="en-US" sz="900" dirty="0" smtClean="0"/>
                        <a:t>(OTM)</a:t>
                      </a:r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Course_catalog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CourseCatalog</a:t>
                      </a:r>
                      <a:r>
                        <a:rPr lang="en-US" sz="900" dirty="0" smtClean="0"/>
                        <a:t>(OTO)</a:t>
                      </a:r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Teacher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SRC-Teacher(MTM)</a:t>
                      </a:r>
                      <a:endParaRPr lang="en-US" sz="900" dirty="0"/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Assistant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SRC-Assistant(MTM)</a:t>
                      </a:r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Semester_period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SemesterPeriod</a:t>
                      </a:r>
                      <a:r>
                        <a:rPr lang="en-US" sz="900" dirty="0" smtClean="0"/>
                        <a:t>(OTM)</a:t>
                      </a:r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SRC-Student(MTM)</a:t>
                      </a:r>
                    </a:p>
                  </a:txBody>
                  <a:tcPr/>
                </a:tc>
              </a:tr>
              <a:tr h="16751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Semester_grade</a:t>
                      </a:r>
                      <a:endParaRPr 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SemesterGrade</a:t>
                      </a:r>
                      <a:r>
                        <a:rPr lang="en-US" sz="900" dirty="0" smtClean="0"/>
                        <a:t>(MTM)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91270"/>
              </p:ext>
            </p:extLst>
          </p:nvPr>
        </p:nvGraphicFramePr>
        <p:xfrm>
          <a:off x="2443100" y="4867851"/>
          <a:ext cx="2108200" cy="960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5499"/>
                <a:gridCol w="1282701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SemesterGrade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name</a:t>
                      </a:r>
                    </a:p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(50)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order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Int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42791"/>
              </p:ext>
            </p:extLst>
          </p:nvPr>
        </p:nvGraphicFramePr>
        <p:xfrm>
          <a:off x="2443100" y="3634093"/>
          <a:ext cx="2108200" cy="731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5499"/>
                <a:gridCol w="1282701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CourseType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Name</a:t>
                      </a:r>
                    </a:p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(50)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60976"/>
              </p:ext>
            </p:extLst>
          </p:nvPr>
        </p:nvGraphicFramePr>
        <p:xfrm>
          <a:off x="4703700" y="3907731"/>
          <a:ext cx="2108200" cy="960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5499"/>
                <a:gridCol w="1282701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FeeCourse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name</a:t>
                      </a:r>
                    </a:p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(50)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amount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Float (2)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description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58403"/>
              </p:ext>
            </p:extLst>
          </p:nvPr>
        </p:nvGraphicFramePr>
        <p:xfrm>
          <a:off x="4703700" y="5270699"/>
          <a:ext cx="2108200" cy="9601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5499"/>
                <a:gridCol w="1282701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FeeMaterial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name</a:t>
                      </a:r>
                    </a:p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(50)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amount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Float (2)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description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3201" y="6094958"/>
            <a:ext cx="346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 </a:t>
            </a:r>
            <a:r>
              <a:rPr lang="en-US" sz="900" b="1" dirty="0"/>
              <a:t>=</a:t>
            </a:r>
            <a:r>
              <a:rPr lang="en-US" sz="900" dirty="0"/>
              <a:t> </a:t>
            </a:r>
            <a:r>
              <a:rPr lang="en-US" sz="900" dirty="0" err="1"/>
              <a:t>models</a:t>
            </a:r>
            <a:r>
              <a:rPr lang="en-US" sz="900" b="1" dirty="0" err="1"/>
              <a:t>.</a:t>
            </a:r>
            <a:r>
              <a:rPr lang="en-US" sz="900" dirty="0" err="1"/>
              <a:t>AutoField</a:t>
            </a:r>
            <a:r>
              <a:rPr lang="en-US" sz="900" dirty="0"/>
              <a:t>(</a:t>
            </a:r>
            <a:r>
              <a:rPr lang="en-US" sz="900" dirty="0" err="1"/>
              <a:t>primary_key</a:t>
            </a:r>
            <a:r>
              <a:rPr lang="en-US" sz="900" b="1" dirty="0"/>
              <a:t>=</a:t>
            </a:r>
            <a:r>
              <a:rPr lang="en-US" sz="900" dirty="0" smtClean="0"/>
              <a:t>True)</a:t>
            </a:r>
          </a:p>
          <a:p>
            <a:r>
              <a:rPr lang="en-US" sz="900" dirty="0" err="1"/>
              <a:t>first_name</a:t>
            </a:r>
            <a:r>
              <a:rPr lang="en-US" sz="900" dirty="0"/>
              <a:t> </a:t>
            </a:r>
            <a:r>
              <a:rPr lang="en-US" sz="900" b="1" dirty="0"/>
              <a:t>=</a:t>
            </a:r>
            <a:r>
              <a:rPr lang="en-US" sz="900" dirty="0"/>
              <a:t> </a:t>
            </a:r>
            <a:r>
              <a:rPr lang="en-US" sz="900" dirty="0" err="1"/>
              <a:t>models</a:t>
            </a:r>
            <a:r>
              <a:rPr lang="en-US" sz="900" b="1" dirty="0" err="1"/>
              <a:t>.</a:t>
            </a:r>
            <a:r>
              <a:rPr lang="en-US" sz="900" dirty="0" err="1"/>
              <a:t>CharField</a:t>
            </a:r>
            <a:r>
              <a:rPr lang="en-US" sz="900" dirty="0"/>
              <a:t>("person's first name", </a:t>
            </a:r>
            <a:r>
              <a:rPr lang="en-US" sz="900" dirty="0" err="1"/>
              <a:t>max_length</a:t>
            </a:r>
            <a:r>
              <a:rPr lang="en-US" sz="900" b="1" dirty="0"/>
              <a:t>=</a:t>
            </a:r>
            <a:r>
              <a:rPr lang="en-US" sz="900" dirty="0"/>
              <a:t>30)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61229"/>
              </p:ext>
            </p:extLst>
          </p:nvPr>
        </p:nvGraphicFramePr>
        <p:xfrm>
          <a:off x="6919004" y="2481555"/>
          <a:ext cx="2108200" cy="731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21685"/>
                <a:gridCol w="986515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CourseLocation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name</a:t>
                      </a:r>
                    </a:p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(50)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9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87636"/>
              </p:ext>
            </p:extLst>
          </p:nvPr>
        </p:nvGraphicFramePr>
        <p:xfrm>
          <a:off x="182743" y="113503"/>
          <a:ext cx="2108200" cy="3200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25499"/>
                <a:gridCol w="1282701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Family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Name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(200)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Address1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(200)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Address2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(200)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City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State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ZipCode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(10)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IsActive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Boolean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Notes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EmailAddress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Email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PhoneNumber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Phone (20)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EmergencyName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(50)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EmergencyPhone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EmergencyText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31142"/>
              </p:ext>
            </p:extLst>
          </p:nvPr>
        </p:nvGraphicFramePr>
        <p:xfrm>
          <a:off x="182743" y="3735905"/>
          <a:ext cx="2108200" cy="2331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3626"/>
                <a:gridCol w="1224574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Student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grade</a:t>
                      </a:r>
                    </a:p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PersonGrade</a:t>
                      </a:r>
                      <a:r>
                        <a:rPr lang="en-US" sz="900" dirty="0" smtClean="0"/>
                        <a:t>(OTM)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Food_Allergies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Birth_Date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Date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Notes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Family_member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FamilyMember</a:t>
                      </a:r>
                      <a:r>
                        <a:rPr lang="en-US" sz="900" dirty="0" smtClean="0"/>
                        <a:t>(OTO)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Emergency_name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  <a:r>
                        <a:rPr lang="en-US" sz="900" baseline="0" dirty="0" smtClean="0"/>
                        <a:t> (255)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Emergency_phone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  <a:r>
                        <a:rPr lang="en-US" sz="900" baseline="0" dirty="0" smtClean="0"/>
                        <a:t> (255)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Emergency_text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82529"/>
              </p:ext>
            </p:extLst>
          </p:nvPr>
        </p:nvGraphicFramePr>
        <p:xfrm>
          <a:off x="4693563" y="5958179"/>
          <a:ext cx="2108200" cy="82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3626"/>
                <a:gridCol w="1224574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Teacher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Family_Member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FamilyMember</a:t>
                      </a:r>
                      <a:r>
                        <a:rPr lang="en-US" sz="900" dirty="0" smtClean="0"/>
                        <a:t>(OTO)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Notes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51032"/>
              </p:ext>
            </p:extLst>
          </p:nvPr>
        </p:nvGraphicFramePr>
        <p:xfrm>
          <a:off x="4693563" y="4274023"/>
          <a:ext cx="2108200" cy="155447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3626"/>
                <a:gridCol w="1224574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PersonPhone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Family_member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FamilyMember</a:t>
                      </a:r>
                      <a:r>
                        <a:rPr lang="en-US" sz="900" dirty="0" smtClean="0"/>
                        <a:t>(OTO)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Extension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(10)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Person_contact_data_type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PersonContactDataType</a:t>
                      </a:r>
                      <a:r>
                        <a:rPr lang="en-US" sz="900" dirty="0" smtClean="0"/>
                        <a:t>(OTM)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PhoneNumber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(255)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70586"/>
              </p:ext>
            </p:extLst>
          </p:nvPr>
        </p:nvGraphicFramePr>
        <p:xfrm>
          <a:off x="4693563" y="2653959"/>
          <a:ext cx="2108200" cy="132587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3626"/>
                <a:gridCol w="1224574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FamilyMemberEmail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Family_member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FamilyMember</a:t>
                      </a:r>
                      <a:r>
                        <a:rPr lang="en-US" sz="900" dirty="0" smtClean="0"/>
                        <a:t>(OTO)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Email_Address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Person_contact_data_type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PersonContactDataType</a:t>
                      </a:r>
                      <a:r>
                        <a:rPr lang="en-US" sz="900" dirty="0" smtClean="0"/>
                        <a:t>(OTM)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46948"/>
              </p:ext>
            </p:extLst>
          </p:nvPr>
        </p:nvGraphicFramePr>
        <p:xfrm>
          <a:off x="6801763" y="2401064"/>
          <a:ext cx="2108200" cy="685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3626"/>
                <a:gridCol w="1224574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PersonGrade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Person_grade_name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(25)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975"/>
              </p:ext>
            </p:extLst>
          </p:nvPr>
        </p:nvGraphicFramePr>
        <p:xfrm>
          <a:off x="6801763" y="113503"/>
          <a:ext cx="2108200" cy="594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84104"/>
                <a:gridCol w="924096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PersonContactDataType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Name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Text (20) </a:t>
                      </a:r>
                      <a:r>
                        <a:rPr lang="en-US" sz="900" dirty="0" smtClean="0"/>
                        <a:t>(Cell,</a:t>
                      </a:r>
                      <a:r>
                        <a:rPr lang="en-US" sz="900" baseline="0" dirty="0" smtClean="0"/>
                        <a:t> Home)</a:t>
                      </a:r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05264"/>
              </p:ext>
            </p:extLst>
          </p:nvPr>
        </p:nvGraphicFramePr>
        <p:xfrm>
          <a:off x="2521853" y="113503"/>
          <a:ext cx="2108200" cy="30175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5440"/>
                <a:gridCol w="12127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FamilyMember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Family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SRC-Family(OTM)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Middle_name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  <a:r>
                        <a:rPr lang="en-US" sz="900" baseline="0" dirty="0" smtClean="0"/>
                        <a:t> (50)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Family_member_role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FamilyMemberRole</a:t>
                      </a:r>
                      <a:r>
                        <a:rPr lang="en-US" sz="900" dirty="0" smtClean="0"/>
                        <a:t>(OTM)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Address1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(255)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Address2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(255)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City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(255)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State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Zip_code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(9)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Notes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Gender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Choice</a:t>
                      </a:r>
                      <a:endParaRPr lang="en-US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Email_address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50361"/>
              </p:ext>
            </p:extLst>
          </p:nvPr>
        </p:nvGraphicFramePr>
        <p:xfrm>
          <a:off x="6801763" y="1129239"/>
          <a:ext cx="2108200" cy="1097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84104"/>
                <a:gridCol w="924096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FamilyMemberRole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Role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(20) (Father, Mother, Child,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err="1" smtClean="0"/>
                        <a:t>etc</a:t>
                      </a:r>
                      <a:r>
                        <a:rPr lang="en-US" sz="90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Is_household_head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Boolean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46564"/>
              </p:ext>
            </p:extLst>
          </p:nvPr>
        </p:nvGraphicFramePr>
        <p:xfrm>
          <a:off x="2521853" y="4290289"/>
          <a:ext cx="2108200" cy="914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3626"/>
                <a:gridCol w="1224574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PersonAssistant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PersonAssistantID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Auto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FamilyMemberID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OTO-Relationship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Notes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57927"/>
              </p:ext>
            </p:extLst>
          </p:nvPr>
        </p:nvGraphicFramePr>
        <p:xfrm>
          <a:off x="2521853" y="5381825"/>
          <a:ext cx="2108200" cy="457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05594"/>
                <a:gridCol w="1002606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PersonContactDataType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name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 (20)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66552"/>
              </p:ext>
            </p:extLst>
          </p:nvPr>
        </p:nvGraphicFramePr>
        <p:xfrm>
          <a:off x="2521853" y="5958179"/>
          <a:ext cx="2108200" cy="82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3626"/>
                <a:gridCol w="1224574"/>
              </a:tblGrid>
              <a:tr h="189991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Assistant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Family_Member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SRC-</a:t>
                      </a:r>
                      <a:r>
                        <a:rPr lang="en-US" sz="900" dirty="0" err="1" smtClean="0"/>
                        <a:t>FamilyMember</a:t>
                      </a:r>
                      <a:r>
                        <a:rPr lang="en-US" sz="900" dirty="0" smtClean="0"/>
                        <a:t>(OTO)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Notes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74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16649</TotalTime>
  <Words>464</Words>
  <Application>Microsoft Macintosh PowerPoint</Application>
  <PresentationFormat>On-screen Show (4:3)</PresentationFormat>
  <Paragraphs>210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CareTech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Ryan</dc:creator>
  <cp:lastModifiedBy>Chris Ryan</cp:lastModifiedBy>
  <cp:revision>62</cp:revision>
  <dcterms:created xsi:type="dcterms:W3CDTF">2013-07-04T15:09:58Z</dcterms:created>
  <dcterms:modified xsi:type="dcterms:W3CDTF">2013-08-07T14:04:45Z</dcterms:modified>
</cp:coreProperties>
</file>