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handoutMasterIdLst>
    <p:handoutMasterId r:id="rId23"/>
  </p:handoutMasterIdLst>
  <p:sldIdLst>
    <p:sldId id="256" r:id="rId2"/>
    <p:sldId id="341" r:id="rId3"/>
    <p:sldId id="326" r:id="rId4"/>
    <p:sldId id="336" r:id="rId5"/>
    <p:sldId id="327" r:id="rId6"/>
    <p:sldId id="329" r:id="rId7"/>
    <p:sldId id="328" r:id="rId8"/>
    <p:sldId id="325" r:id="rId9"/>
    <p:sldId id="346" r:id="rId10"/>
    <p:sldId id="350" r:id="rId11"/>
    <p:sldId id="330" r:id="rId12"/>
    <p:sldId id="334" r:id="rId13"/>
    <p:sldId id="338" r:id="rId14"/>
    <p:sldId id="349" r:id="rId15"/>
    <p:sldId id="342" r:id="rId16"/>
    <p:sldId id="344" r:id="rId17"/>
    <p:sldId id="348" r:id="rId18"/>
    <p:sldId id="351" r:id="rId19"/>
    <p:sldId id="343" r:id="rId20"/>
    <p:sldId id="339" r:id="rId21"/>
  </p:sldIdLst>
  <p:sldSz cx="9144000" cy="5143500" type="screen16x9"/>
  <p:notesSz cx="6858000" cy="9144000"/>
  <p:embeddedFontLst>
    <p:embeddedFont>
      <p:font typeface="Oswald" panose="02020500000000000000" charset="0"/>
      <p:regular r:id="rId24"/>
      <p:bold r:id="rId25"/>
    </p:embeddedFont>
    <p:embeddedFont>
      <p:font typeface="Source Sans Pro" panose="020B0503030403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1BA"/>
    <a:srgbClr val="C83F2C"/>
    <a:srgbClr val="783C39"/>
    <a:srgbClr val="698EAC"/>
    <a:srgbClr val="FFFFFF"/>
    <a:srgbClr val="285D88"/>
    <a:srgbClr val="3C78D8"/>
    <a:srgbClr val="6A6AFF"/>
    <a:srgbClr val="FF6363"/>
    <a:srgbClr val="7FB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695D44-AA36-454D-8F69-3E2C23C1B96C}">
  <a:tblStyle styleId="{63695D44-AA36-454D-8F69-3E2C23C1B9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39" autoAdjust="0"/>
    <p:restoredTop sz="94153" autoAdjust="0"/>
  </p:normalViewPr>
  <p:slideViewPr>
    <p:cSldViewPr snapToGrid="0">
      <p:cViewPr varScale="1">
        <p:scale>
          <a:sx n="98" d="100"/>
          <a:sy n="98" d="100"/>
        </p:scale>
        <p:origin x="571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B73A6-21CA-494E-8DFB-C42150FB78F0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F6C46-D08C-4538-9FC7-EC1DC99ED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53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6954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https://medium.com/@folderplus/%E6%A9%9F%E5%99%A8%E5%AD%B8%E7%BF%92%E7%9A%84%E6%99%82%E9%96%93%E5%BA%8F%E5%88%97%E7%89%B9%E5%BE%B5%E5%B7%A5%E7%A8%8B-8ec54cd6b93f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9261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21558" y="180545"/>
            <a:ext cx="8900884" cy="635884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800">
                <a:solidFill>
                  <a:srgbClr val="3C78D8"/>
                </a:solidFill>
                <a:latin typeface="思源宋體 Heavy" panose="02020900000000000000" pitchFamily="18" charset="-120"/>
                <a:ea typeface="思源宋體 Heavy" panose="02020900000000000000" pitchFamily="18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9" name="Google Shape;169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2" name="Google Shape;172;p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3" name="Google Shape;173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 userDrawn="1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73;p2">
            <a:extLst>
              <a:ext uri="{FF2B5EF4-FFF2-40B4-BE49-F238E27FC236}">
                <a16:creationId xmlns:a16="http://schemas.microsoft.com/office/drawing/2014/main" id="{8243056D-024B-4146-AFBE-3652371E9D8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  <a:latin typeface="思源宋體 Heavy" panose="02020900000000000000" pitchFamily="18" charset="-120"/>
                <a:ea typeface="思源宋體 Heavy" panose="02020900000000000000" pitchFamily="18" charset="-120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.fb.com/prophet-forecasting-at-scal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fabiendaniel/elo-worl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2318584" y="3351393"/>
            <a:ext cx="6600825" cy="1159800"/>
          </a:xfrm>
        </p:spPr>
        <p:txBody>
          <a:bodyPr/>
          <a:lstStyle/>
          <a:p>
            <a:r>
              <a:rPr lang="en-US" altLang="zh-TW" dirty="0">
                <a:latin typeface="思源宋體 Heavy" panose="02020900000000000000" pitchFamily="18" charset="-120"/>
                <a:ea typeface="思源宋體 Heavy" panose="02020900000000000000" pitchFamily="18" charset="-120"/>
              </a:rPr>
              <a:t>M5  forecasting</a:t>
            </a:r>
            <a:endParaRPr lang="zh-TW" altLang="en-US" dirty="0">
              <a:latin typeface="思源宋體 Heavy" panose="02020900000000000000" pitchFamily="18" charset="-120"/>
              <a:ea typeface="思源宋體 Heavy" panose="020209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F6E74-6A98-44C3-AD2B-92787514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EDA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5A6F0D-91FD-473F-8258-5ED87D3AA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238EC-348D-46E1-8202-9AE5856396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41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261796-EA09-4F2A-9E80-430277D51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時間序列的特徵工程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7B44C9-736F-4128-8B50-F29063758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782" y="984289"/>
            <a:ext cx="8660436" cy="2661303"/>
          </a:xfrm>
        </p:spPr>
        <p:txBody>
          <a:bodyPr/>
          <a:lstStyle/>
          <a:p>
            <a:pPr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zh-TW" sz="1400" b="1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Component encoding</a:t>
            </a:r>
            <a:r>
              <a:rPr lang="zh-TW" altLang="en-US" sz="1400" b="1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：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利用資料的時間相關性，給予對應時間相關的特徵，如年、月、周、星期，或是時、分、秒。</a:t>
            </a:r>
            <a:endParaRPr lang="en-US" altLang="zh-TW" sz="12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  <a:p>
            <a:pPr>
              <a:lnSpc>
                <a:spcPts val="23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TW" sz="1400" b="1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Characteristics in time series</a:t>
            </a:r>
            <a:r>
              <a:rPr lang="zh-TW" altLang="en-US" sz="1400" b="1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：</a:t>
            </a:r>
            <a:endParaRPr lang="en-US" altLang="zh-TW" sz="1400" b="1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  <a:p>
            <a:pPr lvl="1">
              <a:lnSpc>
                <a:spcPts val="23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TW" sz="1200" b="1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Feature Lag N period</a:t>
            </a:r>
            <a:r>
              <a:rPr lang="zh-TW" altLang="en-US" sz="1200" b="1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：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取先前時間點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(Lag)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的單一數值當作特徵。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Ex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：以月為週期的資料中，前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30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天的資料點（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Lag30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）</a:t>
            </a:r>
            <a:endParaRPr lang="en-US" altLang="zh-TW" sz="12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  <a:p>
            <a:pPr lvl="1">
              <a:lnSpc>
                <a:spcPts val="23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TW" sz="1200" b="1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Feature Lag N periods Aggregate</a:t>
            </a:r>
            <a:r>
              <a:rPr lang="zh-TW" altLang="en-US" sz="1200" b="1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：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取先前一段時間點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(Window)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的數值，經過統計方式的計算（平均值、最大值、標準差）後當作特徵。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Ex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：過往七天銷售量的平均，通常代表了銷售量的趨勢。</a:t>
            </a:r>
            <a:endParaRPr lang="en-US" altLang="zh-TW" sz="12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  <a:p>
            <a:pPr lvl="1">
              <a:lnSpc>
                <a:spcPts val="23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TW" sz="1200" b="1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Feature Lag N periods Interaction</a:t>
            </a:r>
            <a:r>
              <a:rPr lang="zh-TW" altLang="en-US" sz="1200" b="1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：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不同時間點資料彼此的變化。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Ex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：前兩天銷售額的變化（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Lag2-Lag1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）</a:t>
            </a:r>
            <a:endParaRPr lang="en-US" altLang="zh-TW" sz="12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  <a:p>
            <a:pPr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zh-TW" sz="1400" b="1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Dummy variables</a:t>
            </a:r>
            <a:r>
              <a:rPr lang="zh-TW" altLang="en-US" sz="1400" b="1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：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在零售行業遇到特殊時節時，營業的整體供給需求會有所變化。如聖誕節、感恩節、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SNAP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D11FA0-11F4-47A4-9F14-7A9AE4F6DC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668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EEAB09-4BEC-4F3F-BCD4-B84A9E6C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58" y="180545"/>
            <a:ext cx="8900884" cy="635884"/>
          </a:xfrm>
        </p:spPr>
        <p:txBody>
          <a:bodyPr/>
          <a:lstStyle/>
          <a:p>
            <a:r>
              <a:rPr lang="en-US" altLang="zh-TW" dirty="0"/>
              <a:t>Feature - Lag and rolling mean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BAD072-A42B-4A0F-993C-D51771A7FC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F51DFF3-9853-4D9C-A889-1C3FCE523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516141"/>
              </p:ext>
            </p:extLst>
          </p:nvPr>
        </p:nvGraphicFramePr>
        <p:xfrm>
          <a:off x="5986799" y="1181283"/>
          <a:ext cx="2354560" cy="1921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6187">
                  <a:extLst>
                    <a:ext uri="{9D8B030D-6E8A-4147-A177-3AD203B41FA5}">
                      <a16:colId xmlns:a16="http://schemas.microsoft.com/office/drawing/2014/main" val="2728695505"/>
                    </a:ext>
                  </a:extLst>
                </a:gridCol>
                <a:gridCol w="536187">
                  <a:extLst>
                    <a:ext uri="{9D8B030D-6E8A-4147-A177-3AD203B41FA5}">
                      <a16:colId xmlns:a16="http://schemas.microsoft.com/office/drawing/2014/main" val="1684200670"/>
                    </a:ext>
                  </a:extLst>
                </a:gridCol>
                <a:gridCol w="1282186">
                  <a:extLst>
                    <a:ext uri="{9D8B030D-6E8A-4147-A177-3AD203B41FA5}">
                      <a16:colId xmlns:a16="http://schemas.microsoft.com/office/drawing/2014/main" val="3453854881"/>
                    </a:ext>
                  </a:extLst>
                </a:gridCol>
              </a:tblGrid>
              <a:tr h="24014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Date</a:t>
                      </a:r>
                      <a:endParaRPr lang="zh-TW" altLang="en-US" sz="9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59214" marR="59214" marT="29606" marB="296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Lag X</a:t>
                      </a:r>
                      <a:endParaRPr lang="zh-TW" altLang="en-US" sz="9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59214" marR="59214" marT="29606" marB="296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err="1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Rolling_mean</a:t>
                      </a:r>
                      <a:r>
                        <a:rPr lang="en-US" altLang="zh-TW" sz="9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(3D)</a:t>
                      </a:r>
                      <a:endParaRPr lang="zh-TW" altLang="en-US" sz="9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59214" marR="59214" marT="29606" marB="29606" anchor="ctr"/>
                </a:tc>
                <a:extLst>
                  <a:ext uri="{0D108BD9-81ED-4DB2-BD59-A6C34878D82A}">
                    <a16:rowId xmlns:a16="http://schemas.microsoft.com/office/drawing/2014/main" val="1363729299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2011/2/1</a:t>
                      </a:r>
                    </a:p>
                  </a:txBody>
                  <a:tcPr marL="2467" marR="2467" marT="2467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10</a:t>
                      </a:r>
                      <a:endParaRPr lang="zh-TW" altLang="en-US" sz="9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59214" marR="59214" marT="29606" marB="29606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900" b="0" i="0" u="none" strike="noStrike" cap="none" dirty="0">
                        <a:solidFill>
                          <a:schemeClr val="dk1"/>
                        </a:solidFill>
                        <a:latin typeface="思源宋體 Medium" panose="02020500000000000000" pitchFamily="18" charset="-120"/>
                        <a:ea typeface="思源宋體 Medium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marL="2467" marR="2467" marT="2467" marB="0" anchor="ctr"/>
                </a:tc>
                <a:extLst>
                  <a:ext uri="{0D108BD9-81ED-4DB2-BD59-A6C34878D82A}">
                    <a16:rowId xmlns:a16="http://schemas.microsoft.com/office/drawing/2014/main" val="1959635884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2011/2/2</a:t>
                      </a:r>
                    </a:p>
                  </a:txBody>
                  <a:tcPr marL="2467" marR="2467" marT="2467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3</a:t>
                      </a:r>
                      <a:endParaRPr lang="zh-TW" altLang="en-US" sz="9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59214" marR="59214" marT="29606" marB="29606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900" b="0" i="0" u="none" strike="noStrike" cap="none" dirty="0">
                        <a:solidFill>
                          <a:schemeClr val="dk1"/>
                        </a:solidFill>
                        <a:latin typeface="思源宋體 Medium" panose="02020500000000000000" pitchFamily="18" charset="-120"/>
                        <a:ea typeface="思源宋體 Medium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marL="2467" marR="2467" marT="2467" marB="0" anchor="ctr"/>
                </a:tc>
                <a:extLst>
                  <a:ext uri="{0D108BD9-81ED-4DB2-BD59-A6C34878D82A}">
                    <a16:rowId xmlns:a16="http://schemas.microsoft.com/office/drawing/2014/main" val="1457575119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2011/2/3</a:t>
                      </a:r>
                    </a:p>
                  </a:txBody>
                  <a:tcPr marL="2467" marR="2467" marT="2467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5</a:t>
                      </a:r>
                      <a:endParaRPr lang="zh-TW" altLang="en-US" sz="9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59214" marR="59214" marT="29606" marB="29606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  <a:cs typeface="+mn-cs"/>
                          <a:sym typeface="Arial"/>
                        </a:rPr>
                        <a:t>6</a:t>
                      </a:r>
                    </a:p>
                  </a:txBody>
                  <a:tcPr marL="2467" marR="2467" marT="2467" marB="0" anchor="ctr"/>
                </a:tc>
                <a:extLst>
                  <a:ext uri="{0D108BD9-81ED-4DB2-BD59-A6C34878D82A}">
                    <a16:rowId xmlns:a16="http://schemas.microsoft.com/office/drawing/2014/main" val="187403889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2011/2/4</a:t>
                      </a:r>
                    </a:p>
                  </a:txBody>
                  <a:tcPr marL="2467" marR="2467" marT="2467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7</a:t>
                      </a:r>
                      <a:endParaRPr lang="zh-TW" altLang="en-US" sz="9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59214" marR="59214" marT="29606" marB="29606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  <a:cs typeface="+mn-cs"/>
                          <a:sym typeface="Arial"/>
                        </a:rPr>
                        <a:t>5</a:t>
                      </a:r>
                    </a:p>
                  </a:txBody>
                  <a:tcPr marL="2467" marR="2467" marT="2467" marB="0" anchor="ctr"/>
                </a:tc>
                <a:extLst>
                  <a:ext uri="{0D108BD9-81ED-4DB2-BD59-A6C34878D82A}">
                    <a16:rowId xmlns:a16="http://schemas.microsoft.com/office/drawing/2014/main" val="3616592867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2011/2/5</a:t>
                      </a:r>
                    </a:p>
                  </a:txBody>
                  <a:tcPr marL="2467" marR="2467" marT="2467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2</a:t>
                      </a:r>
                      <a:endParaRPr lang="zh-TW" altLang="en-US" sz="9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59214" marR="59214" marT="29606" marB="29606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  <a:cs typeface="+mn-cs"/>
                          <a:sym typeface="Arial"/>
                        </a:rPr>
                        <a:t>4.666667</a:t>
                      </a:r>
                    </a:p>
                  </a:txBody>
                  <a:tcPr marL="2467" marR="2467" marT="2467" marB="0" anchor="ctr"/>
                </a:tc>
                <a:extLst>
                  <a:ext uri="{0D108BD9-81ED-4DB2-BD59-A6C34878D82A}">
                    <a16:rowId xmlns:a16="http://schemas.microsoft.com/office/drawing/2014/main" val="3190308841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2011/2/6</a:t>
                      </a:r>
                    </a:p>
                  </a:txBody>
                  <a:tcPr marL="2467" marR="2467" marT="2467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6</a:t>
                      </a:r>
                      <a:endParaRPr lang="zh-TW" altLang="en-US" sz="9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59214" marR="59214" marT="29606" marB="29606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  <a:cs typeface="+mn-cs"/>
                          <a:sym typeface="Arial"/>
                        </a:rPr>
                        <a:t>5</a:t>
                      </a:r>
                    </a:p>
                  </a:txBody>
                  <a:tcPr marL="2467" marR="2467" marT="2467" marB="0" anchor="ctr"/>
                </a:tc>
                <a:extLst>
                  <a:ext uri="{0D108BD9-81ED-4DB2-BD59-A6C34878D82A}">
                    <a16:rowId xmlns:a16="http://schemas.microsoft.com/office/drawing/2014/main" val="220264516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2011/2/7</a:t>
                      </a:r>
                    </a:p>
                  </a:txBody>
                  <a:tcPr marL="2467" marR="2467" marT="2467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0</a:t>
                      </a:r>
                      <a:endParaRPr lang="zh-TW" altLang="en-US" sz="9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59214" marR="59214" marT="29606" marB="29606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  <a:cs typeface="+mn-cs"/>
                          <a:sym typeface="Arial"/>
                        </a:rPr>
                        <a:t>2.666667</a:t>
                      </a:r>
                    </a:p>
                  </a:txBody>
                  <a:tcPr marL="2467" marR="2467" marT="2467" marB="0" anchor="ctr"/>
                </a:tc>
                <a:extLst>
                  <a:ext uri="{0D108BD9-81ED-4DB2-BD59-A6C34878D82A}">
                    <a16:rowId xmlns:a16="http://schemas.microsoft.com/office/drawing/2014/main" val="693653256"/>
                  </a:ext>
                </a:extLst>
              </a:tr>
            </a:tbl>
          </a:graphicData>
        </a:graphic>
      </p:graphicFrame>
      <p:sp>
        <p:nvSpPr>
          <p:cNvPr id="6" name="矩形: 圓角 5">
            <a:extLst>
              <a:ext uri="{FF2B5EF4-FFF2-40B4-BE49-F238E27FC236}">
                <a16:creationId xmlns:a16="http://schemas.microsoft.com/office/drawing/2014/main" id="{435B6605-D394-44FE-AD85-040E3D90C421}"/>
              </a:ext>
            </a:extLst>
          </p:cNvPr>
          <p:cNvSpPr/>
          <p:nvPr/>
        </p:nvSpPr>
        <p:spPr>
          <a:xfrm>
            <a:off x="6525070" y="1688636"/>
            <a:ext cx="531896" cy="681089"/>
          </a:xfrm>
          <a:prstGeom prst="roundRect">
            <a:avLst>
              <a:gd name="adj" fmla="val 3548"/>
            </a:avLst>
          </a:prstGeom>
          <a:solidFill>
            <a:srgbClr val="3A81BA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887D5E8-FCF6-4F14-A87E-3E21577E37E8}"/>
              </a:ext>
            </a:extLst>
          </p:cNvPr>
          <p:cNvSpPr/>
          <p:nvPr/>
        </p:nvSpPr>
        <p:spPr>
          <a:xfrm>
            <a:off x="7056967" y="2122074"/>
            <a:ext cx="1284392" cy="247651"/>
          </a:xfrm>
          <a:prstGeom prst="roundRect">
            <a:avLst>
              <a:gd name="adj" fmla="val 3548"/>
            </a:avLst>
          </a:prstGeom>
          <a:solidFill>
            <a:srgbClr val="3A81BA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024E7DEF-DAC9-4571-B47B-A0FE5E98E571}"/>
              </a:ext>
            </a:extLst>
          </p:cNvPr>
          <p:cNvSpPr/>
          <p:nvPr/>
        </p:nvSpPr>
        <p:spPr>
          <a:xfrm>
            <a:off x="6525069" y="2379027"/>
            <a:ext cx="531897" cy="742021"/>
          </a:xfrm>
          <a:prstGeom prst="roundRect">
            <a:avLst>
              <a:gd name="adj" fmla="val 3548"/>
            </a:avLst>
          </a:prstGeom>
          <a:solidFill>
            <a:srgbClr val="C83F2C">
              <a:alpha val="24706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95C76BE-0A2C-4986-A2F5-F5733C315537}"/>
              </a:ext>
            </a:extLst>
          </p:cNvPr>
          <p:cNvSpPr/>
          <p:nvPr/>
        </p:nvSpPr>
        <p:spPr>
          <a:xfrm>
            <a:off x="7056967" y="2883866"/>
            <a:ext cx="1284392" cy="237182"/>
          </a:xfrm>
          <a:prstGeom prst="roundRect">
            <a:avLst>
              <a:gd name="adj" fmla="val 3548"/>
            </a:avLst>
          </a:prstGeom>
          <a:solidFill>
            <a:srgbClr val="C83F2C">
              <a:alpha val="24706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E7B9723-39D3-42B2-BDDE-7C564E0B3F82}"/>
              </a:ext>
            </a:extLst>
          </p:cNvPr>
          <p:cNvSpPr txBox="1"/>
          <p:nvPr/>
        </p:nvSpPr>
        <p:spPr>
          <a:xfrm>
            <a:off x="6244037" y="3181165"/>
            <a:ext cx="177805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Rolling mean by 3 days</a:t>
            </a:r>
            <a:endParaRPr lang="zh-TW" altLang="en-US" sz="11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B78A98-C091-49CE-8DC3-7297FA321616}"/>
              </a:ext>
            </a:extLst>
          </p:cNvPr>
          <p:cNvSpPr txBox="1"/>
          <p:nvPr/>
        </p:nvSpPr>
        <p:spPr>
          <a:xfrm>
            <a:off x="5524042" y="3749687"/>
            <a:ext cx="3280074" cy="6452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透過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rolling windows 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計算 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lag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1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、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7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、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14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、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28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的往前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7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、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14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、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28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天的平均值。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8C878A0-1DAB-4240-B308-4B89ACCEB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955125"/>
              </p:ext>
            </p:extLst>
          </p:nvPr>
        </p:nvGraphicFramePr>
        <p:xfrm>
          <a:off x="1704301" y="1175421"/>
          <a:ext cx="1872695" cy="20566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9049">
                  <a:extLst>
                    <a:ext uri="{9D8B030D-6E8A-4147-A177-3AD203B41FA5}">
                      <a16:colId xmlns:a16="http://schemas.microsoft.com/office/drawing/2014/main" val="2728695505"/>
                    </a:ext>
                  </a:extLst>
                </a:gridCol>
                <a:gridCol w="450157">
                  <a:extLst>
                    <a:ext uri="{9D8B030D-6E8A-4147-A177-3AD203B41FA5}">
                      <a16:colId xmlns:a16="http://schemas.microsoft.com/office/drawing/2014/main" val="1684200670"/>
                    </a:ext>
                  </a:extLst>
                </a:gridCol>
                <a:gridCol w="873489">
                  <a:extLst>
                    <a:ext uri="{9D8B030D-6E8A-4147-A177-3AD203B41FA5}">
                      <a16:colId xmlns:a16="http://schemas.microsoft.com/office/drawing/2014/main" val="3453854881"/>
                    </a:ext>
                  </a:extLst>
                </a:gridCol>
              </a:tblGrid>
              <a:tr h="2570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Date</a:t>
                      </a:r>
                      <a:endParaRPr lang="zh-TW" altLang="en-US" sz="11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3391" marR="63391" marT="31695" marB="316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sold</a:t>
                      </a:r>
                      <a:endParaRPr lang="zh-TW" altLang="en-US" sz="11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3391" marR="63391" marT="31695" marB="316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Lag(3D)</a:t>
                      </a:r>
                      <a:endParaRPr lang="zh-TW" altLang="en-US" sz="11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3391" marR="63391" marT="31695" marB="31695" anchor="ctr"/>
                </a:tc>
                <a:extLst>
                  <a:ext uri="{0D108BD9-81ED-4DB2-BD59-A6C34878D82A}">
                    <a16:rowId xmlns:a16="http://schemas.microsoft.com/office/drawing/2014/main" val="1363729299"/>
                  </a:ext>
                </a:extLst>
              </a:tr>
              <a:tr h="257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2011/2/1</a:t>
                      </a:r>
                    </a:p>
                  </a:txBody>
                  <a:tcPr marL="2642" marR="2642" marT="2642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10</a:t>
                      </a:r>
                      <a:endParaRPr lang="zh-TW" altLang="en-US" sz="9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3391" marR="63391" marT="31695" marB="3169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cap="non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marL="2642" marR="2642" marT="2642" marB="0" anchor="ctr"/>
                </a:tc>
                <a:extLst>
                  <a:ext uri="{0D108BD9-81ED-4DB2-BD59-A6C34878D82A}">
                    <a16:rowId xmlns:a16="http://schemas.microsoft.com/office/drawing/2014/main" val="1959635884"/>
                  </a:ext>
                </a:extLst>
              </a:tr>
              <a:tr h="257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2011/2/2</a:t>
                      </a:r>
                    </a:p>
                  </a:txBody>
                  <a:tcPr marL="2642" marR="2642" marT="2642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3</a:t>
                      </a:r>
                      <a:endParaRPr lang="zh-TW" altLang="en-US" sz="9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3391" marR="63391" marT="31695" marB="3169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cap="non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marL="2642" marR="2642" marT="2642" marB="0" anchor="ctr"/>
                </a:tc>
                <a:extLst>
                  <a:ext uri="{0D108BD9-81ED-4DB2-BD59-A6C34878D82A}">
                    <a16:rowId xmlns:a16="http://schemas.microsoft.com/office/drawing/2014/main" val="1457575119"/>
                  </a:ext>
                </a:extLst>
              </a:tr>
              <a:tr h="257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2011/2/3</a:t>
                      </a:r>
                    </a:p>
                  </a:txBody>
                  <a:tcPr marL="2642" marR="2642" marT="2642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5</a:t>
                      </a:r>
                      <a:endParaRPr lang="zh-TW" altLang="en-US" sz="9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3391" marR="63391" marT="31695" marB="31695" anchor="ctr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642" marR="2642" marT="2642" marB="0" anchor="ctr"/>
                </a:tc>
                <a:extLst>
                  <a:ext uri="{0D108BD9-81ED-4DB2-BD59-A6C34878D82A}">
                    <a16:rowId xmlns:a16="http://schemas.microsoft.com/office/drawing/2014/main" val="187403889"/>
                  </a:ext>
                </a:extLst>
              </a:tr>
              <a:tr h="257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2011/2/4</a:t>
                      </a:r>
                    </a:p>
                  </a:txBody>
                  <a:tcPr marL="2642" marR="2642" marT="2642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7</a:t>
                      </a:r>
                      <a:endParaRPr lang="zh-TW" altLang="en-US" sz="9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3391" marR="63391" marT="31695" marB="3169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marL="2642" marR="2642" marT="2642" marB="0" anchor="ctr"/>
                </a:tc>
                <a:extLst>
                  <a:ext uri="{0D108BD9-81ED-4DB2-BD59-A6C34878D82A}">
                    <a16:rowId xmlns:a16="http://schemas.microsoft.com/office/drawing/2014/main" val="3616592867"/>
                  </a:ext>
                </a:extLst>
              </a:tr>
              <a:tr h="257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2011/2/5</a:t>
                      </a:r>
                    </a:p>
                  </a:txBody>
                  <a:tcPr marL="2642" marR="2642" marT="2642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2</a:t>
                      </a:r>
                      <a:endParaRPr lang="zh-TW" altLang="en-US" sz="9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3391" marR="63391" marT="31695" marB="3169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2642" marR="2642" marT="2642" marB="0" anchor="ctr"/>
                </a:tc>
                <a:extLst>
                  <a:ext uri="{0D108BD9-81ED-4DB2-BD59-A6C34878D82A}">
                    <a16:rowId xmlns:a16="http://schemas.microsoft.com/office/drawing/2014/main" val="3190308841"/>
                  </a:ext>
                </a:extLst>
              </a:tr>
              <a:tr h="257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2011/2/6</a:t>
                      </a:r>
                    </a:p>
                  </a:txBody>
                  <a:tcPr marL="2642" marR="2642" marT="2642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6</a:t>
                      </a:r>
                      <a:endParaRPr lang="zh-TW" altLang="en-US" sz="9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3391" marR="63391" marT="31695" marB="3169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  <a:cs typeface="+mn-cs"/>
                          <a:sym typeface="Arial"/>
                        </a:rPr>
                        <a:t>5</a:t>
                      </a:r>
                    </a:p>
                  </a:txBody>
                  <a:tcPr marL="2642" marR="2642" marT="2642" marB="0" anchor="ctr"/>
                </a:tc>
                <a:extLst>
                  <a:ext uri="{0D108BD9-81ED-4DB2-BD59-A6C34878D82A}">
                    <a16:rowId xmlns:a16="http://schemas.microsoft.com/office/drawing/2014/main" val="220264516"/>
                  </a:ext>
                </a:extLst>
              </a:tr>
              <a:tr h="257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2011/2/7</a:t>
                      </a:r>
                    </a:p>
                  </a:txBody>
                  <a:tcPr marL="2642" marR="2642" marT="2642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0</a:t>
                      </a:r>
                      <a:endParaRPr lang="zh-TW" altLang="en-US" sz="9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3391" marR="63391" marT="31695" marB="3169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2642" marR="2642" marT="2642" marB="0" anchor="ctr"/>
                </a:tc>
                <a:extLst>
                  <a:ext uri="{0D108BD9-81ED-4DB2-BD59-A6C34878D82A}">
                    <a16:rowId xmlns:a16="http://schemas.microsoft.com/office/drawing/2014/main" val="693653256"/>
                  </a:ext>
                </a:extLst>
              </a:tr>
            </a:tbl>
          </a:graphicData>
        </a:graphic>
      </p:graphicFrame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13DA629-DBE7-4EA8-9447-D3248ADD7E58}"/>
              </a:ext>
            </a:extLst>
          </p:cNvPr>
          <p:cNvSpPr/>
          <p:nvPr/>
        </p:nvSpPr>
        <p:spPr>
          <a:xfrm>
            <a:off x="2268219" y="1433095"/>
            <a:ext cx="429396" cy="777043"/>
          </a:xfrm>
          <a:prstGeom prst="roundRect">
            <a:avLst>
              <a:gd name="adj" fmla="val 3548"/>
            </a:avLst>
          </a:prstGeom>
          <a:solidFill>
            <a:srgbClr val="3A81BA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0652268A-BE34-4264-95E8-B2E82DB58793}"/>
              </a:ext>
            </a:extLst>
          </p:cNvPr>
          <p:cNvSpPr/>
          <p:nvPr/>
        </p:nvSpPr>
        <p:spPr>
          <a:xfrm>
            <a:off x="2273744" y="2234106"/>
            <a:ext cx="423871" cy="742021"/>
          </a:xfrm>
          <a:prstGeom prst="roundRect">
            <a:avLst>
              <a:gd name="adj" fmla="val 3548"/>
            </a:avLst>
          </a:prstGeom>
          <a:solidFill>
            <a:srgbClr val="C83F2C">
              <a:alpha val="24706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C321BB98-0560-4A51-ACBE-48BDB7E00491}"/>
              </a:ext>
            </a:extLst>
          </p:cNvPr>
          <p:cNvSpPr/>
          <p:nvPr/>
        </p:nvSpPr>
        <p:spPr>
          <a:xfrm>
            <a:off x="2697615" y="2994895"/>
            <a:ext cx="879381" cy="237182"/>
          </a:xfrm>
          <a:prstGeom prst="roundRect">
            <a:avLst>
              <a:gd name="adj" fmla="val 3548"/>
            </a:avLst>
          </a:prstGeom>
          <a:solidFill>
            <a:srgbClr val="C83F2C">
              <a:alpha val="24706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8D1531F-80C2-40DC-B874-BDBD4F68DABE}"/>
              </a:ext>
            </a:extLst>
          </p:cNvPr>
          <p:cNvSpPr/>
          <p:nvPr/>
        </p:nvSpPr>
        <p:spPr>
          <a:xfrm>
            <a:off x="2720622" y="2210138"/>
            <a:ext cx="844701" cy="247651"/>
          </a:xfrm>
          <a:prstGeom prst="roundRect">
            <a:avLst>
              <a:gd name="adj" fmla="val 3548"/>
            </a:avLst>
          </a:prstGeom>
          <a:solidFill>
            <a:srgbClr val="3A81BA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7322BEC-236E-4E15-B0BB-C10757E2D4A9}"/>
              </a:ext>
            </a:extLst>
          </p:cNvPr>
          <p:cNvSpPr txBox="1"/>
          <p:nvPr/>
        </p:nvSpPr>
        <p:spPr>
          <a:xfrm>
            <a:off x="2093922" y="3281381"/>
            <a:ext cx="11031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Lag by 3 days</a:t>
            </a:r>
            <a:endParaRPr lang="zh-TW" altLang="en-US" sz="11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B495DAB-4F57-4FEC-8E4D-04131AB17F0A}"/>
              </a:ext>
            </a:extLst>
          </p:cNvPr>
          <p:cNvSpPr txBox="1"/>
          <p:nvPr/>
        </p:nvSpPr>
        <p:spPr>
          <a:xfrm>
            <a:off x="802641" y="3591054"/>
            <a:ext cx="3965346" cy="12351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透過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Lag 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計算過往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1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、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7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、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28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天的銷售量，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time series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的資料特性，有可能當下數據會因為前一天至前幾天的數據受影響。以左表來說，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2011/2/4 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銷售量 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7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可能會受到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2011/2/1 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銷售量 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10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的影響。</a:t>
            </a:r>
          </a:p>
        </p:txBody>
      </p:sp>
    </p:spTree>
    <p:extLst>
      <p:ext uri="{BB962C8B-B14F-4D97-AF65-F5344CB8AC3E}">
        <p14:creationId xmlns:p14="http://schemas.microsoft.com/office/powerpoint/2010/main" val="123309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17C5735-2D23-4ABC-826C-22F64D03E1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DDF4975-AB67-4441-B595-60B9F8D90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模型與驗證</a:t>
            </a:r>
          </a:p>
        </p:txBody>
      </p:sp>
    </p:spTree>
    <p:extLst>
      <p:ext uri="{BB962C8B-B14F-4D97-AF65-F5344CB8AC3E}">
        <p14:creationId xmlns:p14="http://schemas.microsoft.com/office/powerpoint/2010/main" val="336697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2FDB34-41AF-48D6-9C54-A4A24E08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Loss function </a:t>
            </a:r>
            <a:r>
              <a:rPr lang="zh-TW" altLang="en-US" dirty="0"/>
              <a:t>選擇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386BB7-FC75-4347-8661-492D0C306D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C074B04-5267-4224-89B7-573A76E1C55C}"/>
              </a:ext>
            </a:extLst>
          </p:cNvPr>
          <p:cNvSpPr txBox="1"/>
          <p:nvPr/>
        </p:nvSpPr>
        <p:spPr>
          <a:xfrm>
            <a:off x="3538077" y="2615007"/>
            <a:ext cx="5484365" cy="1825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Tweedie</a:t>
            </a:r>
            <a:r>
              <a:rPr lang="zh-TW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分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布為 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Poisson </a:t>
            </a:r>
            <a:r>
              <a:rPr lang="zh-TW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分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布及 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Gamma </a:t>
            </a:r>
            <a:r>
              <a:rPr lang="zh-TW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分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布的混合型。其概念是屬於 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0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的用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Poisson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，非 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0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的用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Gamma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。</a:t>
            </a:r>
            <a:endParaRPr lang="en-US" altLang="zh-CN" sz="12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  <a:p>
            <a:pPr marL="285750" indent="-285750" algn="just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Tweedie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</a:t>
            </a:r>
            <a:r>
              <a:rPr lang="zh-TW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分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布</a:t>
            </a:r>
            <a:r>
              <a:rPr lang="zh-TW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最明顯的一個特點是以一定的概率生成數值為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0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</a:t>
            </a:r>
            <a:r>
              <a:rPr lang="zh-TW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的樣本。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左圖為本次資料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(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截取開始商品販售之後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)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所畫出的直方、機率密度圖，由圖得知銷售量為 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0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的機率佔了大多數，這是 </a:t>
            </a:r>
            <a:r>
              <a:rPr lang="en-US" altLang="zh-CN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Tweedie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</a:t>
            </a:r>
            <a:r>
              <a:rPr lang="zh-TW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分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布的特性，因此採用 </a:t>
            </a:r>
            <a:r>
              <a:rPr lang="en-US" altLang="zh-CN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Tweedie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loss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作為 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loss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function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。</a:t>
            </a:r>
            <a:endParaRPr lang="zh-TW" altLang="zh-TW" sz="12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E98C8D1-38FF-47B4-979D-3E3FAD718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" y="967739"/>
            <a:ext cx="3348741" cy="326170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5BFD573-BDE4-4133-B7C5-C6EA5176A2E0}"/>
              </a:ext>
            </a:extLst>
          </p:cNvPr>
          <p:cNvSpPr txBox="1"/>
          <p:nvPr/>
        </p:nvSpPr>
        <p:spPr>
          <a:xfrm>
            <a:off x="3538077" y="1084908"/>
            <a:ext cx="5484365" cy="153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本次比賽的評估方法為 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RMSE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的變形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-Weighted Root Mean Squared Scaled Error (RMSSE)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的，但在 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Discussion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有許多人討論到採用此方法當做 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loss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function 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的結果並不如預期。我的推論原因是銷售量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(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預測值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)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是並不屬於常態分配，所以不該使用 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RMSE, MAE, etc.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應看預測值的分布來採取不同的 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loss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function</a:t>
            </a:r>
            <a:endParaRPr lang="zh-TW" altLang="en-US" sz="12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066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817978-E407-4899-B6E4-5FDCE80F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5-Folds Cross Validation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F5C2F7-3666-4994-B364-7232FD9BA4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C3E74511-080E-48D6-86A1-E0E95866DBF0}"/>
              </a:ext>
            </a:extLst>
          </p:cNvPr>
          <p:cNvSpPr txBox="1"/>
          <p:nvPr/>
        </p:nvSpPr>
        <p:spPr>
          <a:xfrm>
            <a:off x="268272" y="3782952"/>
            <a:ext cx="8538812" cy="65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與一般 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Classification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問題的 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Cross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Validation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不同的地方在於，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Time series 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的 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Forecasting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預測會有時序性問題，因此採用的資料分割也會有所不同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。此次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5-Folds Cross Validation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的平均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RMSE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為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1.988</a:t>
            </a:r>
            <a:endParaRPr lang="zh-TW" altLang="en-US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444F65CD-6E90-4CE1-BE78-EB0332DDB6EB}"/>
              </a:ext>
            </a:extLst>
          </p:cNvPr>
          <p:cNvSpPr txBox="1"/>
          <p:nvPr/>
        </p:nvSpPr>
        <p:spPr>
          <a:xfrm>
            <a:off x="1565011" y="987176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3A81BA"/>
                </a:solidFill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Training</a:t>
            </a:r>
            <a:endParaRPr lang="zh-TW" altLang="en-US" b="1" dirty="0">
              <a:solidFill>
                <a:srgbClr val="3A81BA"/>
              </a:solidFill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8899EDE-2E93-4583-8D64-672B1E9F3B08}"/>
              </a:ext>
            </a:extLst>
          </p:cNvPr>
          <p:cNvSpPr txBox="1"/>
          <p:nvPr/>
        </p:nvSpPr>
        <p:spPr>
          <a:xfrm>
            <a:off x="4608075" y="987176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783C39"/>
                </a:solidFill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Validation</a:t>
            </a:r>
            <a:endParaRPr lang="zh-TW" altLang="en-US" b="1" dirty="0">
              <a:solidFill>
                <a:srgbClr val="783C39"/>
              </a:solidFill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B19373AE-185B-4A98-9778-6786F10EE008}"/>
              </a:ext>
            </a:extLst>
          </p:cNvPr>
          <p:cNvSpPr txBox="1"/>
          <p:nvPr/>
        </p:nvSpPr>
        <p:spPr>
          <a:xfrm>
            <a:off x="2828402" y="3285391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1802</a:t>
            </a:r>
            <a:endParaRPr lang="zh-TW" altLang="en-US" sz="11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F55FF2E-3E31-4510-97B8-3A7A6ACAB08E}"/>
              </a:ext>
            </a:extLst>
          </p:cNvPr>
          <p:cNvSpPr txBox="1"/>
          <p:nvPr/>
        </p:nvSpPr>
        <p:spPr>
          <a:xfrm>
            <a:off x="3683040" y="3285391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1830</a:t>
            </a:r>
            <a:endParaRPr lang="zh-TW" altLang="en-US" sz="11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DC87CD8-3E56-497E-A067-DA12272806E2}"/>
              </a:ext>
            </a:extLst>
          </p:cNvPr>
          <p:cNvSpPr txBox="1"/>
          <p:nvPr/>
        </p:nvSpPr>
        <p:spPr>
          <a:xfrm>
            <a:off x="4537678" y="3285391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1858</a:t>
            </a:r>
            <a:endParaRPr lang="zh-TW" altLang="en-US" sz="11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E57007A-5734-448A-B3F8-8CFBC695621C}"/>
              </a:ext>
            </a:extLst>
          </p:cNvPr>
          <p:cNvSpPr txBox="1"/>
          <p:nvPr/>
        </p:nvSpPr>
        <p:spPr>
          <a:xfrm>
            <a:off x="5392316" y="3285391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1886</a:t>
            </a:r>
            <a:endParaRPr lang="zh-TW" altLang="en-US" sz="11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A02ABC5-278A-4318-9891-AC5940FBE5E1}"/>
              </a:ext>
            </a:extLst>
          </p:cNvPr>
          <p:cNvSpPr txBox="1"/>
          <p:nvPr/>
        </p:nvSpPr>
        <p:spPr>
          <a:xfrm>
            <a:off x="6246953" y="3285391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1914</a:t>
            </a:r>
            <a:endParaRPr lang="zh-TW" altLang="en-US" sz="11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DEFCC27-4908-4CB6-96F2-93491F246FB8}"/>
              </a:ext>
            </a:extLst>
          </p:cNvPr>
          <p:cNvSpPr/>
          <p:nvPr/>
        </p:nvSpPr>
        <p:spPr>
          <a:xfrm>
            <a:off x="978790" y="2952574"/>
            <a:ext cx="5502895" cy="236354"/>
          </a:xfrm>
          <a:prstGeom prst="roundRect">
            <a:avLst/>
          </a:prstGeom>
          <a:solidFill>
            <a:srgbClr val="3A81BA">
              <a:alpha val="60000"/>
            </a:srgbClr>
          </a:solidFill>
          <a:ln>
            <a:solidFill>
              <a:srgbClr val="285D88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63895A61-509B-46CC-B6E8-D1932E46C3D2}"/>
              </a:ext>
            </a:extLst>
          </p:cNvPr>
          <p:cNvSpPr/>
          <p:nvPr/>
        </p:nvSpPr>
        <p:spPr>
          <a:xfrm>
            <a:off x="6481686" y="2952574"/>
            <a:ext cx="841765" cy="236354"/>
          </a:xfrm>
          <a:prstGeom prst="roundRect">
            <a:avLst/>
          </a:prstGeom>
          <a:solidFill>
            <a:srgbClr val="C83F2C">
              <a:alpha val="60000"/>
            </a:srgbClr>
          </a:solidFill>
          <a:ln>
            <a:solidFill>
              <a:schemeClr val="accent6">
                <a:lumMod val="50000"/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28</a:t>
            </a:r>
            <a:endParaRPr lang="zh-TW" altLang="en-US" sz="105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A07D77F-8110-4C25-8B89-3CD6F6E11EF5}"/>
              </a:ext>
            </a:extLst>
          </p:cNvPr>
          <p:cNvSpPr/>
          <p:nvPr/>
        </p:nvSpPr>
        <p:spPr>
          <a:xfrm>
            <a:off x="978790" y="1388997"/>
            <a:ext cx="2093952" cy="236354"/>
          </a:xfrm>
          <a:prstGeom prst="roundRect">
            <a:avLst/>
          </a:prstGeom>
          <a:solidFill>
            <a:srgbClr val="3A81BA">
              <a:alpha val="60000"/>
            </a:srgbClr>
          </a:solidFill>
          <a:ln>
            <a:solidFill>
              <a:srgbClr val="285D88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AEE56F2D-9C46-4F59-8258-F7D621435F3F}"/>
              </a:ext>
            </a:extLst>
          </p:cNvPr>
          <p:cNvSpPr/>
          <p:nvPr/>
        </p:nvSpPr>
        <p:spPr>
          <a:xfrm>
            <a:off x="3072742" y="1388997"/>
            <a:ext cx="841765" cy="236354"/>
          </a:xfrm>
          <a:prstGeom prst="roundRect">
            <a:avLst/>
          </a:prstGeom>
          <a:solidFill>
            <a:srgbClr val="C83F2C">
              <a:alpha val="60000"/>
            </a:srgbClr>
          </a:solidFill>
          <a:ln>
            <a:solidFill>
              <a:schemeClr val="accent6">
                <a:lumMod val="50000"/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28</a:t>
            </a:r>
            <a:endParaRPr lang="zh-TW" altLang="en-US" sz="105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340B616A-672B-4563-ABEC-D8990878E4E7}"/>
              </a:ext>
            </a:extLst>
          </p:cNvPr>
          <p:cNvSpPr/>
          <p:nvPr/>
        </p:nvSpPr>
        <p:spPr>
          <a:xfrm>
            <a:off x="3914507" y="1388997"/>
            <a:ext cx="3408944" cy="236354"/>
          </a:xfrm>
          <a:prstGeom prst="round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>
                <a:lumMod val="85000"/>
                <a:lumOff val="15000"/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6B64C49-F444-4B46-9F59-7301A2002D22}"/>
              </a:ext>
            </a:extLst>
          </p:cNvPr>
          <p:cNvSpPr/>
          <p:nvPr/>
        </p:nvSpPr>
        <p:spPr>
          <a:xfrm>
            <a:off x="978790" y="1779891"/>
            <a:ext cx="2935714" cy="236354"/>
          </a:xfrm>
          <a:prstGeom prst="roundRect">
            <a:avLst/>
          </a:prstGeom>
          <a:solidFill>
            <a:srgbClr val="3A81BA">
              <a:alpha val="60000"/>
            </a:srgbClr>
          </a:solidFill>
          <a:ln>
            <a:solidFill>
              <a:srgbClr val="285D88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3C3DCC2-5ECE-43EC-8EB7-E1CD8B28FC7E}"/>
              </a:ext>
            </a:extLst>
          </p:cNvPr>
          <p:cNvSpPr/>
          <p:nvPr/>
        </p:nvSpPr>
        <p:spPr>
          <a:xfrm>
            <a:off x="3914504" y="1779891"/>
            <a:ext cx="841765" cy="236354"/>
          </a:xfrm>
          <a:prstGeom prst="roundRect">
            <a:avLst/>
          </a:prstGeom>
          <a:solidFill>
            <a:srgbClr val="C83F2C">
              <a:alpha val="60000"/>
            </a:srgbClr>
          </a:solidFill>
          <a:ln>
            <a:solidFill>
              <a:schemeClr val="accent6">
                <a:lumMod val="50000"/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28</a:t>
            </a:r>
            <a:endParaRPr lang="zh-TW" altLang="en-US" sz="105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9853C93C-5285-41FB-9C39-47B81C5A3B5A}"/>
              </a:ext>
            </a:extLst>
          </p:cNvPr>
          <p:cNvSpPr/>
          <p:nvPr/>
        </p:nvSpPr>
        <p:spPr>
          <a:xfrm>
            <a:off x="4764582" y="1779891"/>
            <a:ext cx="2546237" cy="236354"/>
          </a:xfrm>
          <a:prstGeom prst="round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>
                <a:lumMod val="85000"/>
                <a:lumOff val="15000"/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E9A59F0-34DB-44BA-B7F8-2F1BC0C15B42}"/>
              </a:ext>
            </a:extLst>
          </p:cNvPr>
          <p:cNvSpPr/>
          <p:nvPr/>
        </p:nvSpPr>
        <p:spPr>
          <a:xfrm>
            <a:off x="978790" y="2170785"/>
            <a:ext cx="3777481" cy="236354"/>
          </a:xfrm>
          <a:prstGeom prst="roundRect">
            <a:avLst/>
          </a:prstGeom>
          <a:solidFill>
            <a:srgbClr val="3A81BA">
              <a:alpha val="60000"/>
            </a:srgbClr>
          </a:solidFill>
          <a:ln>
            <a:solidFill>
              <a:srgbClr val="285D88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84224C6F-D490-422C-AFEF-81C03909B527}"/>
              </a:ext>
            </a:extLst>
          </p:cNvPr>
          <p:cNvSpPr/>
          <p:nvPr/>
        </p:nvSpPr>
        <p:spPr>
          <a:xfrm>
            <a:off x="4760427" y="2170785"/>
            <a:ext cx="841765" cy="236354"/>
          </a:xfrm>
          <a:prstGeom prst="roundRect">
            <a:avLst/>
          </a:prstGeom>
          <a:solidFill>
            <a:srgbClr val="C83F2C">
              <a:alpha val="60000"/>
            </a:srgbClr>
          </a:solidFill>
          <a:ln>
            <a:solidFill>
              <a:schemeClr val="accent6">
                <a:lumMod val="50000"/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28</a:t>
            </a:r>
            <a:endParaRPr lang="zh-TW" altLang="en-US" sz="105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D2134F5C-92CA-4D44-B237-BDF91DCB1676}"/>
              </a:ext>
            </a:extLst>
          </p:cNvPr>
          <p:cNvSpPr/>
          <p:nvPr/>
        </p:nvSpPr>
        <p:spPr>
          <a:xfrm>
            <a:off x="5610504" y="2170785"/>
            <a:ext cx="1704472" cy="236354"/>
          </a:xfrm>
          <a:prstGeom prst="round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>
                <a:lumMod val="85000"/>
                <a:lumOff val="15000"/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43E305E-5882-4C2B-8EDE-EF5B4F45DFBA}"/>
              </a:ext>
            </a:extLst>
          </p:cNvPr>
          <p:cNvSpPr/>
          <p:nvPr/>
        </p:nvSpPr>
        <p:spPr>
          <a:xfrm>
            <a:off x="978790" y="2561680"/>
            <a:ext cx="4661130" cy="236354"/>
          </a:xfrm>
          <a:prstGeom prst="roundRect">
            <a:avLst/>
          </a:prstGeom>
          <a:solidFill>
            <a:srgbClr val="3A81BA">
              <a:alpha val="60000"/>
            </a:srgbClr>
          </a:solidFill>
          <a:ln>
            <a:solidFill>
              <a:srgbClr val="285D88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7EAFA1-F395-43C9-A4B8-36327A9F36BD}"/>
              </a:ext>
            </a:extLst>
          </p:cNvPr>
          <p:cNvSpPr/>
          <p:nvPr/>
        </p:nvSpPr>
        <p:spPr>
          <a:xfrm>
            <a:off x="5639920" y="2561680"/>
            <a:ext cx="841765" cy="236354"/>
          </a:xfrm>
          <a:prstGeom prst="roundRect">
            <a:avLst/>
          </a:prstGeom>
          <a:solidFill>
            <a:srgbClr val="C83F2C">
              <a:alpha val="60000"/>
            </a:srgbClr>
          </a:solidFill>
          <a:ln>
            <a:solidFill>
              <a:schemeClr val="accent6">
                <a:lumMod val="50000"/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28</a:t>
            </a:r>
            <a:endParaRPr lang="zh-TW" altLang="en-US" sz="105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96457156-8754-4D2B-B4D7-D22FE3F48A2A}"/>
              </a:ext>
            </a:extLst>
          </p:cNvPr>
          <p:cNvSpPr/>
          <p:nvPr/>
        </p:nvSpPr>
        <p:spPr>
          <a:xfrm>
            <a:off x="6481686" y="2561680"/>
            <a:ext cx="841765" cy="236354"/>
          </a:xfrm>
          <a:prstGeom prst="round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>
                <a:lumMod val="85000"/>
                <a:lumOff val="15000"/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D621064F-57CC-4345-92F8-69D69DC04A88}"/>
              </a:ext>
            </a:extLst>
          </p:cNvPr>
          <p:cNvCxnSpPr>
            <a:cxnSpLocks/>
          </p:cNvCxnSpPr>
          <p:nvPr/>
        </p:nvCxnSpPr>
        <p:spPr>
          <a:xfrm>
            <a:off x="3072742" y="1388997"/>
            <a:ext cx="0" cy="1799931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DF909885-33B4-4101-8E6D-00BBBBD2ED56}"/>
              </a:ext>
            </a:extLst>
          </p:cNvPr>
          <p:cNvCxnSpPr>
            <a:cxnSpLocks/>
          </p:cNvCxnSpPr>
          <p:nvPr/>
        </p:nvCxnSpPr>
        <p:spPr>
          <a:xfrm>
            <a:off x="3914504" y="1388997"/>
            <a:ext cx="0" cy="1799931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914CB3D5-71C0-49A7-AFC3-EBAC97887060}"/>
              </a:ext>
            </a:extLst>
          </p:cNvPr>
          <p:cNvCxnSpPr>
            <a:cxnSpLocks/>
          </p:cNvCxnSpPr>
          <p:nvPr/>
        </p:nvCxnSpPr>
        <p:spPr>
          <a:xfrm>
            <a:off x="4756270" y="1388997"/>
            <a:ext cx="0" cy="1799931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0280C6B6-9116-401D-8DE3-0F07F5398D04}"/>
              </a:ext>
            </a:extLst>
          </p:cNvPr>
          <p:cNvCxnSpPr>
            <a:cxnSpLocks/>
          </p:cNvCxnSpPr>
          <p:nvPr/>
        </p:nvCxnSpPr>
        <p:spPr>
          <a:xfrm>
            <a:off x="5617781" y="1388997"/>
            <a:ext cx="0" cy="1799931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AEC5ACEB-67D7-4D68-B397-CCD7B059C4F8}"/>
              </a:ext>
            </a:extLst>
          </p:cNvPr>
          <p:cNvCxnSpPr>
            <a:cxnSpLocks/>
          </p:cNvCxnSpPr>
          <p:nvPr/>
        </p:nvCxnSpPr>
        <p:spPr>
          <a:xfrm>
            <a:off x="6481685" y="1388997"/>
            <a:ext cx="0" cy="1799931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802D5D54-BA42-4986-B980-6D8F3A4E9373}"/>
              </a:ext>
            </a:extLst>
          </p:cNvPr>
          <p:cNvSpPr/>
          <p:nvPr/>
        </p:nvSpPr>
        <p:spPr>
          <a:xfrm>
            <a:off x="7323446" y="2952574"/>
            <a:ext cx="841765" cy="236354"/>
          </a:xfrm>
          <a:prstGeom prst="roundRect">
            <a:avLst/>
          </a:prstGeom>
          <a:solidFill>
            <a:schemeClr val="accent3">
              <a:lumMod val="75000"/>
              <a:alpha val="60000"/>
            </a:schemeClr>
          </a:solidFill>
          <a:ln>
            <a:solidFill>
              <a:schemeClr val="accent3">
                <a:lumMod val="50000"/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CD82DB1A-ADB0-4169-BCC3-77F61A56514B}"/>
              </a:ext>
            </a:extLst>
          </p:cNvPr>
          <p:cNvSpPr/>
          <p:nvPr/>
        </p:nvSpPr>
        <p:spPr>
          <a:xfrm>
            <a:off x="7323446" y="2561680"/>
            <a:ext cx="841765" cy="236354"/>
          </a:xfrm>
          <a:prstGeom prst="roundRect">
            <a:avLst/>
          </a:prstGeom>
          <a:solidFill>
            <a:schemeClr val="accent3">
              <a:lumMod val="75000"/>
              <a:alpha val="60000"/>
            </a:schemeClr>
          </a:solidFill>
          <a:ln>
            <a:solidFill>
              <a:schemeClr val="accent3">
                <a:lumMod val="50000"/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DA95B08B-67BA-42BB-A911-6A82348A2767}"/>
              </a:ext>
            </a:extLst>
          </p:cNvPr>
          <p:cNvSpPr/>
          <p:nvPr/>
        </p:nvSpPr>
        <p:spPr>
          <a:xfrm>
            <a:off x="7323446" y="2168514"/>
            <a:ext cx="841765" cy="236354"/>
          </a:xfrm>
          <a:prstGeom prst="roundRect">
            <a:avLst/>
          </a:prstGeom>
          <a:solidFill>
            <a:schemeClr val="accent3">
              <a:lumMod val="75000"/>
              <a:alpha val="60000"/>
            </a:schemeClr>
          </a:solidFill>
          <a:ln>
            <a:solidFill>
              <a:schemeClr val="accent3">
                <a:lumMod val="50000"/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9DF73E39-79F2-4524-A05D-BC23A68B6CDE}"/>
              </a:ext>
            </a:extLst>
          </p:cNvPr>
          <p:cNvSpPr/>
          <p:nvPr/>
        </p:nvSpPr>
        <p:spPr>
          <a:xfrm>
            <a:off x="7323446" y="1773477"/>
            <a:ext cx="841765" cy="236354"/>
          </a:xfrm>
          <a:prstGeom prst="roundRect">
            <a:avLst/>
          </a:prstGeom>
          <a:solidFill>
            <a:schemeClr val="accent3">
              <a:lumMod val="75000"/>
              <a:alpha val="60000"/>
            </a:schemeClr>
          </a:solidFill>
          <a:ln>
            <a:solidFill>
              <a:schemeClr val="accent3">
                <a:lumMod val="50000"/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12A72A2F-7A12-4FD6-AC6B-D3CE22530115}"/>
              </a:ext>
            </a:extLst>
          </p:cNvPr>
          <p:cNvSpPr/>
          <p:nvPr/>
        </p:nvSpPr>
        <p:spPr>
          <a:xfrm>
            <a:off x="7323446" y="1389419"/>
            <a:ext cx="841765" cy="236354"/>
          </a:xfrm>
          <a:prstGeom prst="roundRect">
            <a:avLst/>
          </a:prstGeom>
          <a:solidFill>
            <a:schemeClr val="accent3">
              <a:lumMod val="75000"/>
              <a:alpha val="60000"/>
            </a:schemeClr>
          </a:solidFill>
          <a:ln>
            <a:solidFill>
              <a:schemeClr val="accent3">
                <a:lumMod val="50000"/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3CC3538-9E6C-4400-A064-2CAD055A611B}"/>
              </a:ext>
            </a:extLst>
          </p:cNvPr>
          <p:cNvSpPr txBox="1"/>
          <p:nvPr/>
        </p:nvSpPr>
        <p:spPr>
          <a:xfrm>
            <a:off x="7299268" y="987176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Testing</a:t>
            </a:r>
            <a:endParaRPr lang="zh-TW" altLang="en-US" b="1" dirty="0">
              <a:solidFill>
                <a:schemeClr val="accent3">
                  <a:lumMod val="50000"/>
                </a:schemeClr>
              </a:solidFill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C3DD8FD2-60FD-48D3-A8F2-406E769E23EF}"/>
              </a:ext>
            </a:extLst>
          </p:cNvPr>
          <p:cNvCxnSpPr>
            <a:cxnSpLocks/>
          </p:cNvCxnSpPr>
          <p:nvPr/>
        </p:nvCxnSpPr>
        <p:spPr>
          <a:xfrm>
            <a:off x="7323446" y="1388997"/>
            <a:ext cx="0" cy="1799931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5EFDB599-A5C0-472E-9DDB-65E790F1FE9A}"/>
              </a:ext>
            </a:extLst>
          </p:cNvPr>
          <p:cNvSpPr txBox="1"/>
          <p:nvPr/>
        </p:nvSpPr>
        <p:spPr>
          <a:xfrm>
            <a:off x="7077224" y="328297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1941</a:t>
            </a:r>
            <a:endParaRPr lang="zh-TW" altLang="en-US" sz="11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39AA3616-0BD6-4F29-9320-890B87147C1C}"/>
              </a:ext>
            </a:extLst>
          </p:cNvPr>
          <p:cNvSpPr txBox="1"/>
          <p:nvPr/>
        </p:nvSpPr>
        <p:spPr>
          <a:xfrm>
            <a:off x="391594" y="1380364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CV1</a:t>
            </a:r>
            <a:endParaRPr lang="zh-TW" altLang="en-US" sz="11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DAF6D3F9-F6F2-4D5F-9A3B-3B7BD77B1E97}"/>
              </a:ext>
            </a:extLst>
          </p:cNvPr>
          <p:cNvSpPr txBox="1"/>
          <p:nvPr/>
        </p:nvSpPr>
        <p:spPr>
          <a:xfrm>
            <a:off x="391594" y="1773477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CV2</a:t>
            </a:r>
            <a:endParaRPr lang="zh-TW" altLang="en-US" sz="11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A38262A4-CB1E-4EAD-8149-CD1973B35333}"/>
              </a:ext>
            </a:extLst>
          </p:cNvPr>
          <p:cNvSpPr txBox="1"/>
          <p:nvPr/>
        </p:nvSpPr>
        <p:spPr>
          <a:xfrm>
            <a:off x="391594" y="2165551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CV3</a:t>
            </a:r>
            <a:endParaRPr lang="zh-TW" altLang="en-US" sz="11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34EFC6C5-221C-48D9-86EE-1B6FDF385B32}"/>
              </a:ext>
            </a:extLst>
          </p:cNvPr>
          <p:cNvSpPr txBox="1"/>
          <p:nvPr/>
        </p:nvSpPr>
        <p:spPr>
          <a:xfrm>
            <a:off x="391594" y="2559704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CV4</a:t>
            </a:r>
            <a:endParaRPr lang="zh-TW" altLang="en-US" sz="11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26C50D2D-44D1-4057-B1F8-9C9F46E6E92C}"/>
              </a:ext>
            </a:extLst>
          </p:cNvPr>
          <p:cNvSpPr txBox="1"/>
          <p:nvPr/>
        </p:nvSpPr>
        <p:spPr>
          <a:xfrm>
            <a:off x="391594" y="2953857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CV5</a:t>
            </a:r>
            <a:endParaRPr lang="zh-TW" altLang="en-US" sz="11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64704BD7-19AF-4BA5-95B9-021C11B865F2}"/>
              </a:ext>
            </a:extLst>
          </p:cNvPr>
          <p:cNvSpPr txBox="1"/>
          <p:nvPr/>
        </p:nvSpPr>
        <p:spPr>
          <a:xfrm>
            <a:off x="8200651" y="1036550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RMSE</a:t>
            </a:r>
            <a:endParaRPr lang="zh-TW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64F3FE38-83A8-46B3-B5E4-199BE0E8D100}"/>
              </a:ext>
            </a:extLst>
          </p:cNvPr>
          <p:cNvSpPr txBox="1"/>
          <p:nvPr/>
        </p:nvSpPr>
        <p:spPr>
          <a:xfrm>
            <a:off x="417241" y="3282795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day</a:t>
            </a:r>
            <a:endParaRPr lang="zh-TW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8BBEA227-FCE1-4189-AB91-056403C390EB}"/>
              </a:ext>
            </a:extLst>
          </p:cNvPr>
          <p:cNvSpPr txBox="1"/>
          <p:nvPr/>
        </p:nvSpPr>
        <p:spPr>
          <a:xfrm>
            <a:off x="732568" y="3282795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0</a:t>
            </a:r>
            <a:endParaRPr lang="zh-TW" altLang="en-US" sz="11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EC8475B7-66AE-456C-85C4-68F44E1EC6A7}"/>
              </a:ext>
            </a:extLst>
          </p:cNvPr>
          <p:cNvSpPr txBox="1"/>
          <p:nvPr/>
        </p:nvSpPr>
        <p:spPr>
          <a:xfrm>
            <a:off x="7884435" y="3282795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1969</a:t>
            </a:r>
            <a:endParaRPr lang="zh-TW" altLang="en-US" sz="11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15766544-2D99-476A-A385-B8987FB2AA0D}"/>
              </a:ext>
            </a:extLst>
          </p:cNvPr>
          <p:cNvSpPr txBox="1"/>
          <p:nvPr/>
        </p:nvSpPr>
        <p:spPr>
          <a:xfrm>
            <a:off x="8259963" y="1380364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1.98</a:t>
            </a:r>
            <a:endParaRPr lang="zh-TW" altLang="en-US" sz="11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85D65AA2-9A23-4247-A6C9-3EE645EAC740}"/>
              </a:ext>
            </a:extLst>
          </p:cNvPr>
          <p:cNvSpPr txBox="1"/>
          <p:nvPr/>
        </p:nvSpPr>
        <p:spPr>
          <a:xfrm>
            <a:off x="8259963" y="1773477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2.04</a:t>
            </a:r>
            <a:endParaRPr lang="zh-TW" altLang="en-US" sz="11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243610BE-3773-492E-83B7-A370251DFC84}"/>
              </a:ext>
            </a:extLst>
          </p:cNvPr>
          <p:cNvSpPr txBox="1"/>
          <p:nvPr/>
        </p:nvSpPr>
        <p:spPr>
          <a:xfrm>
            <a:off x="8259963" y="2165551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2.01</a:t>
            </a:r>
            <a:endParaRPr lang="zh-TW" altLang="en-US" sz="11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B1B4A21C-7E54-4E2E-9468-946566DA11E9}"/>
              </a:ext>
            </a:extLst>
          </p:cNvPr>
          <p:cNvSpPr txBox="1"/>
          <p:nvPr/>
        </p:nvSpPr>
        <p:spPr>
          <a:xfrm>
            <a:off x="8259963" y="2559704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1.94</a:t>
            </a:r>
            <a:endParaRPr lang="zh-TW" altLang="en-US" sz="11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BE8BE7F3-8278-4213-9910-11A4F141A88C}"/>
              </a:ext>
            </a:extLst>
          </p:cNvPr>
          <p:cNvSpPr txBox="1"/>
          <p:nvPr/>
        </p:nvSpPr>
        <p:spPr>
          <a:xfrm>
            <a:off x="8259963" y="2953857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1.97</a:t>
            </a:r>
            <a:endParaRPr lang="zh-TW" altLang="en-US" sz="11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351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F45686-A0C6-4ED5-BEC5-7AB5D33C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58" y="180545"/>
            <a:ext cx="8900884" cy="635884"/>
          </a:xfrm>
        </p:spPr>
        <p:txBody>
          <a:bodyPr/>
          <a:lstStyle/>
          <a:p>
            <a:r>
              <a:rPr lang="en-US" altLang="zh-TW" dirty="0"/>
              <a:t>Testing </a:t>
            </a:r>
            <a:r>
              <a:rPr lang="zh-TW" altLang="en-US" dirty="0"/>
              <a:t>資料說明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AFED1D-5965-4EA1-A95C-0EE980E739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CE27515-5693-4844-95B8-3BCBE864DB6B}"/>
              </a:ext>
            </a:extLst>
          </p:cNvPr>
          <p:cNvSpPr txBox="1"/>
          <p:nvPr/>
        </p:nvSpPr>
        <p:spPr>
          <a:xfrm>
            <a:off x="4431589" y="1156133"/>
            <a:ext cx="4625340" cy="3164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Testing </a:t>
            </a:r>
            <a:r>
              <a:rPr lang="zh-TW" altLang="en-US" b="1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資料準備：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由於採用了 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lag 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及 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lag with rolling mean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的特徵，在預測新一筆資料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(Predict 1)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的時候必須要往前提取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28 + 28 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天數的資料</a:t>
            </a:r>
            <a:b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</a:b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(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lag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28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天 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+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對 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lag 28 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天使用 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rolling mean 28 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天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)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由此資料才會完整，與 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training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資料一樣</a:t>
            </a:r>
            <a:endParaRPr lang="en-US" altLang="zh-TW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  <a:p>
            <a:pPr marL="285750" indent="-285750" algn="just"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遞迴預測：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在每次預測新一筆的時候，都會重新對其特徵做 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lag 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及 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lag with rolling mean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且這些特徵範圍選取到上一個的 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testing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資料，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e.g.,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預測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T1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往前選取 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56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天資料；預測 </a:t>
            </a:r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T2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也往前選取 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56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天資料，但會包含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T1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的資料重新做特徵工程。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22D791-0720-4610-83CF-F69297B3E493}"/>
              </a:ext>
            </a:extLst>
          </p:cNvPr>
          <p:cNvSpPr/>
          <p:nvPr/>
        </p:nvSpPr>
        <p:spPr>
          <a:xfrm>
            <a:off x="1492981" y="4499563"/>
            <a:ext cx="177644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Testing 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資料示意圖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670D2F0-DE18-4ECA-84B5-A8EF796FDD20}"/>
              </a:ext>
            </a:extLst>
          </p:cNvPr>
          <p:cNvSpPr txBox="1"/>
          <p:nvPr/>
        </p:nvSpPr>
        <p:spPr>
          <a:xfrm>
            <a:off x="92881" y="2117095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>
                <a:solidFill>
                  <a:schemeClr val="accent1">
                    <a:lumMod val="75000"/>
                  </a:schemeClr>
                </a:solidFill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T1 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40448E0-C733-403C-A87E-418765E8C5F2}"/>
              </a:ext>
            </a:extLst>
          </p:cNvPr>
          <p:cNvSpPr txBox="1"/>
          <p:nvPr/>
        </p:nvSpPr>
        <p:spPr>
          <a:xfrm>
            <a:off x="228223" y="3608568"/>
            <a:ext cx="39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T2 </a:t>
            </a:r>
          </a:p>
        </p:txBody>
      </p:sp>
      <p:sp>
        <p:nvSpPr>
          <p:cNvPr id="26" name="左大括弧 25">
            <a:extLst>
              <a:ext uri="{FF2B5EF4-FFF2-40B4-BE49-F238E27FC236}">
                <a16:creationId xmlns:a16="http://schemas.microsoft.com/office/drawing/2014/main" id="{8CDA2550-B422-4952-8F65-4758FDAE169D}"/>
              </a:ext>
            </a:extLst>
          </p:cNvPr>
          <p:cNvSpPr/>
          <p:nvPr/>
        </p:nvSpPr>
        <p:spPr>
          <a:xfrm>
            <a:off x="619677" y="1646964"/>
            <a:ext cx="189663" cy="2760719"/>
          </a:xfrm>
          <a:prstGeom prst="leftBrace">
            <a:avLst>
              <a:gd name="adj1" fmla="val 40686"/>
              <a:gd name="adj2" fmla="val 76085"/>
            </a:avLst>
          </a:prstGeom>
          <a:ln>
            <a:solidFill>
              <a:srgbClr val="C83F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27" name="左大括弧 26">
            <a:extLst>
              <a:ext uri="{FF2B5EF4-FFF2-40B4-BE49-F238E27FC236}">
                <a16:creationId xmlns:a16="http://schemas.microsoft.com/office/drawing/2014/main" id="{D74C40A8-5DF4-403A-A05E-388A2F4A47E6}"/>
              </a:ext>
            </a:extLst>
          </p:cNvPr>
          <p:cNvSpPr/>
          <p:nvPr/>
        </p:nvSpPr>
        <p:spPr>
          <a:xfrm>
            <a:off x="439689" y="1411564"/>
            <a:ext cx="268485" cy="2634530"/>
          </a:xfrm>
          <a:prstGeom prst="leftBrace">
            <a:avLst>
              <a:gd name="adj1" fmla="val 32766"/>
              <a:gd name="adj2" fmla="val 34648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1AB1E0E7-BDC9-40E5-AE25-EF560A016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457244"/>
              </p:ext>
            </p:extLst>
          </p:nvPr>
        </p:nvGraphicFramePr>
        <p:xfrm>
          <a:off x="2072496" y="2738748"/>
          <a:ext cx="1517830" cy="1739640"/>
        </p:xfrm>
        <a:graphic>
          <a:graphicData uri="http://schemas.openxmlformats.org/drawingml/2006/table">
            <a:tbl>
              <a:tblPr bandRow="1">
                <a:effectLst/>
                <a:tableStyleId>{08FB837D-C827-4EFA-A057-4D05807E0F7C}</a:tableStyleId>
              </a:tblPr>
              <a:tblGrid>
                <a:gridCol w="1517830">
                  <a:extLst>
                    <a:ext uri="{9D8B030D-6E8A-4147-A177-3AD203B41FA5}">
                      <a16:colId xmlns:a16="http://schemas.microsoft.com/office/drawing/2014/main" val="3903635883"/>
                    </a:ext>
                  </a:extLst>
                </a:gridCol>
              </a:tblGrid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5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6591" marR="66591" marT="33295" marB="33295" anchor="ctr"/>
                </a:tc>
                <a:extLst>
                  <a:ext uri="{0D108BD9-81ED-4DB2-BD59-A6C34878D82A}">
                    <a16:rowId xmlns:a16="http://schemas.microsoft.com/office/drawing/2014/main" val="2553386221"/>
                  </a:ext>
                </a:extLst>
              </a:tr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3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6591" marR="66591" marT="33295" marB="33295" anchor="ctr"/>
                </a:tc>
                <a:extLst>
                  <a:ext uri="{0D108BD9-81ED-4DB2-BD59-A6C34878D82A}">
                    <a16:rowId xmlns:a16="http://schemas.microsoft.com/office/drawing/2014/main" val="4168316116"/>
                  </a:ext>
                </a:extLst>
              </a:tr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…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6591" marR="66591" marT="33295" marB="33295" anchor="ctr"/>
                </a:tc>
                <a:extLst>
                  <a:ext uri="{0D108BD9-81ED-4DB2-BD59-A6C34878D82A}">
                    <a16:rowId xmlns:a16="http://schemas.microsoft.com/office/drawing/2014/main" val="2613396144"/>
                  </a:ext>
                </a:extLst>
              </a:tr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2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6591" marR="66591" marT="33295" marB="33295" anchor="ctr"/>
                </a:tc>
                <a:extLst>
                  <a:ext uri="{0D108BD9-81ED-4DB2-BD59-A6C34878D82A}">
                    <a16:rowId xmlns:a16="http://schemas.microsoft.com/office/drawing/2014/main" val="2925039755"/>
                  </a:ext>
                </a:extLst>
              </a:tr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6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6591" marR="66591" marT="33295" marB="33295" anchor="ctr"/>
                </a:tc>
                <a:extLst>
                  <a:ext uri="{0D108BD9-81ED-4DB2-BD59-A6C34878D82A}">
                    <a16:rowId xmlns:a16="http://schemas.microsoft.com/office/drawing/2014/main" val="2290353808"/>
                  </a:ext>
                </a:extLst>
              </a:tr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7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6591" marR="66591" marT="33295" marB="33295" anchor="ctr"/>
                </a:tc>
                <a:extLst>
                  <a:ext uri="{0D108BD9-81ED-4DB2-BD59-A6C34878D82A}">
                    <a16:rowId xmlns:a16="http://schemas.microsoft.com/office/drawing/2014/main" val="3539821152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4EF2950F-1333-4327-B0DC-A00E91A97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43934"/>
              </p:ext>
            </p:extLst>
          </p:nvPr>
        </p:nvGraphicFramePr>
        <p:xfrm>
          <a:off x="888162" y="2738586"/>
          <a:ext cx="538321" cy="1745598"/>
        </p:xfrm>
        <a:graphic>
          <a:graphicData uri="http://schemas.openxmlformats.org/drawingml/2006/table">
            <a:tbl>
              <a:tblPr bandRow="1">
                <a:effectLst/>
                <a:tableStyleId>{284E427A-3D55-4303-BF80-6455036E1DE7}</a:tableStyleId>
              </a:tblPr>
              <a:tblGrid>
                <a:gridCol w="538321">
                  <a:extLst>
                    <a:ext uri="{9D8B030D-6E8A-4147-A177-3AD203B41FA5}">
                      <a16:colId xmlns:a16="http://schemas.microsoft.com/office/drawing/2014/main" val="1571867232"/>
                    </a:ext>
                  </a:extLst>
                </a:gridCol>
              </a:tblGrid>
              <a:tr h="2909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1915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8420" marR="68420" marT="34211" marB="34211" anchor="ctr"/>
                </a:tc>
                <a:extLst>
                  <a:ext uri="{0D108BD9-81ED-4DB2-BD59-A6C34878D82A}">
                    <a16:rowId xmlns:a16="http://schemas.microsoft.com/office/drawing/2014/main" val="1140288304"/>
                  </a:ext>
                </a:extLst>
              </a:tr>
              <a:tr h="2909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1916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8420" marR="68420" marT="34211" marB="34211" anchor="ctr"/>
                </a:tc>
                <a:extLst>
                  <a:ext uri="{0D108BD9-81ED-4DB2-BD59-A6C34878D82A}">
                    <a16:rowId xmlns:a16="http://schemas.microsoft.com/office/drawing/2014/main" val="4168316116"/>
                  </a:ext>
                </a:extLst>
              </a:tr>
              <a:tr h="2909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…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8420" marR="68420" marT="34211" marB="34211" anchor="ctr"/>
                </a:tc>
                <a:extLst>
                  <a:ext uri="{0D108BD9-81ED-4DB2-BD59-A6C34878D82A}">
                    <a16:rowId xmlns:a16="http://schemas.microsoft.com/office/drawing/2014/main" val="2613396144"/>
                  </a:ext>
                </a:extLst>
              </a:tr>
              <a:tr h="2909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1941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8420" marR="68420" marT="34211" marB="34211" anchor="ctr"/>
                </a:tc>
                <a:extLst>
                  <a:ext uri="{0D108BD9-81ED-4DB2-BD59-A6C34878D82A}">
                    <a16:rowId xmlns:a16="http://schemas.microsoft.com/office/drawing/2014/main" val="2925039755"/>
                  </a:ext>
                </a:extLst>
              </a:tr>
              <a:tr h="2909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1942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8420" marR="68420" marT="34211" marB="34211" anchor="ctr"/>
                </a:tc>
                <a:extLst>
                  <a:ext uri="{0D108BD9-81ED-4DB2-BD59-A6C34878D82A}">
                    <a16:rowId xmlns:a16="http://schemas.microsoft.com/office/drawing/2014/main" val="2022706267"/>
                  </a:ext>
                </a:extLst>
              </a:tr>
              <a:tr h="2909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1943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8420" marR="68420" marT="34211" marB="34211" anchor="ctr"/>
                </a:tc>
                <a:extLst>
                  <a:ext uri="{0D108BD9-81ED-4DB2-BD59-A6C34878D82A}">
                    <a16:rowId xmlns:a16="http://schemas.microsoft.com/office/drawing/2014/main" val="3331431326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4875EA46-AA79-4EFF-8EC5-75031A0C7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869017"/>
              </p:ext>
            </p:extLst>
          </p:nvPr>
        </p:nvGraphicFramePr>
        <p:xfrm>
          <a:off x="890681" y="992690"/>
          <a:ext cx="538290" cy="1739640"/>
        </p:xfrm>
        <a:graphic>
          <a:graphicData uri="http://schemas.openxmlformats.org/drawingml/2006/table">
            <a:tbl>
              <a:tblPr firstRow="1" bandRow="1">
                <a:effectLst/>
                <a:tableStyleId>{284E427A-3D55-4303-BF80-6455036E1DE7}</a:tableStyleId>
              </a:tblPr>
              <a:tblGrid>
                <a:gridCol w="538290">
                  <a:extLst>
                    <a:ext uri="{9D8B030D-6E8A-4147-A177-3AD203B41FA5}">
                      <a16:colId xmlns:a16="http://schemas.microsoft.com/office/drawing/2014/main" val="1571867232"/>
                    </a:ext>
                  </a:extLst>
                </a:gridCol>
              </a:tblGrid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D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8420" marR="68420" marT="34211" marB="34211" anchor="ctr"/>
                </a:tc>
                <a:extLst>
                  <a:ext uri="{0D108BD9-81ED-4DB2-BD59-A6C34878D82A}">
                    <a16:rowId xmlns:a16="http://schemas.microsoft.com/office/drawing/2014/main" val="4079833248"/>
                  </a:ext>
                </a:extLst>
              </a:tr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1886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6591" marR="66591" marT="33295" marB="33295" anchor="ctr"/>
                </a:tc>
                <a:extLst>
                  <a:ext uri="{0D108BD9-81ED-4DB2-BD59-A6C34878D82A}">
                    <a16:rowId xmlns:a16="http://schemas.microsoft.com/office/drawing/2014/main" val="2553386221"/>
                  </a:ext>
                </a:extLst>
              </a:tr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1887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6591" marR="66591" marT="33295" marB="33295" anchor="ctr"/>
                </a:tc>
                <a:extLst>
                  <a:ext uri="{0D108BD9-81ED-4DB2-BD59-A6C34878D82A}">
                    <a16:rowId xmlns:a16="http://schemas.microsoft.com/office/drawing/2014/main" val="4168316116"/>
                  </a:ext>
                </a:extLst>
              </a:tr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…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6591" marR="66591" marT="33295" marB="33295" anchor="ctr"/>
                </a:tc>
                <a:extLst>
                  <a:ext uri="{0D108BD9-81ED-4DB2-BD59-A6C34878D82A}">
                    <a16:rowId xmlns:a16="http://schemas.microsoft.com/office/drawing/2014/main" val="2613396144"/>
                  </a:ext>
                </a:extLst>
              </a:tr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1913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6591" marR="66591" marT="33295" marB="33295" anchor="ctr"/>
                </a:tc>
                <a:extLst>
                  <a:ext uri="{0D108BD9-81ED-4DB2-BD59-A6C34878D82A}">
                    <a16:rowId xmlns:a16="http://schemas.microsoft.com/office/drawing/2014/main" val="2925039755"/>
                  </a:ext>
                </a:extLst>
              </a:tr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1914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6591" marR="66591" marT="33295" marB="33295" anchor="ctr"/>
                </a:tc>
                <a:extLst>
                  <a:ext uri="{0D108BD9-81ED-4DB2-BD59-A6C34878D82A}">
                    <a16:rowId xmlns:a16="http://schemas.microsoft.com/office/drawing/2014/main" val="2022706267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F1AB042A-9E87-42D2-92D6-068E26148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166482"/>
              </p:ext>
            </p:extLst>
          </p:nvPr>
        </p:nvGraphicFramePr>
        <p:xfrm>
          <a:off x="1427917" y="992690"/>
          <a:ext cx="637082" cy="1739640"/>
        </p:xfrm>
        <a:graphic>
          <a:graphicData uri="http://schemas.openxmlformats.org/drawingml/2006/table">
            <a:tbl>
              <a:tblPr firstRow="1" bandRow="1">
                <a:effectLst/>
                <a:tableStyleId>{775DCB02-9BB8-47FD-8907-85C794F793BA}</a:tableStyleId>
              </a:tblPr>
              <a:tblGrid>
                <a:gridCol w="637082">
                  <a:extLst>
                    <a:ext uri="{9D8B030D-6E8A-4147-A177-3AD203B41FA5}">
                      <a16:colId xmlns:a16="http://schemas.microsoft.com/office/drawing/2014/main" val="8288994"/>
                    </a:ext>
                  </a:extLst>
                </a:gridCol>
              </a:tblGrid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Lag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8420" marR="68420" marT="34211" marB="34211" anchor="ctr"/>
                </a:tc>
                <a:extLst>
                  <a:ext uri="{0D108BD9-81ED-4DB2-BD59-A6C34878D82A}">
                    <a16:rowId xmlns:a16="http://schemas.microsoft.com/office/drawing/2014/main" val="4079833248"/>
                  </a:ext>
                </a:extLst>
              </a:tr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2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8420" marR="68420" marT="34211" marB="34211" anchor="ctr"/>
                </a:tc>
                <a:extLst>
                  <a:ext uri="{0D108BD9-81ED-4DB2-BD59-A6C34878D82A}">
                    <a16:rowId xmlns:a16="http://schemas.microsoft.com/office/drawing/2014/main" val="2553386221"/>
                  </a:ext>
                </a:extLst>
              </a:tr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3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8420" marR="68420" marT="34211" marB="34211" anchor="ctr"/>
                </a:tc>
                <a:extLst>
                  <a:ext uri="{0D108BD9-81ED-4DB2-BD59-A6C34878D82A}">
                    <a16:rowId xmlns:a16="http://schemas.microsoft.com/office/drawing/2014/main" val="4168316116"/>
                  </a:ext>
                </a:extLst>
              </a:tr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…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8420" marR="68420" marT="34211" marB="34211" anchor="ctr"/>
                </a:tc>
                <a:extLst>
                  <a:ext uri="{0D108BD9-81ED-4DB2-BD59-A6C34878D82A}">
                    <a16:rowId xmlns:a16="http://schemas.microsoft.com/office/drawing/2014/main" val="2613396144"/>
                  </a:ext>
                </a:extLst>
              </a:tr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5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8420" marR="68420" marT="34211" marB="34211" anchor="ctr"/>
                </a:tc>
                <a:extLst>
                  <a:ext uri="{0D108BD9-81ED-4DB2-BD59-A6C34878D82A}">
                    <a16:rowId xmlns:a16="http://schemas.microsoft.com/office/drawing/2014/main" val="2925039755"/>
                  </a:ext>
                </a:extLst>
              </a:tr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5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8420" marR="68420" marT="34211" marB="34211" anchor="ctr"/>
                </a:tc>
                <a:extLst>
                  <a:ext uri="{0D108BD9-81ED-4DB2-BD59-A6C34878D82A}">
                    <a16:rowId xmlns:a16="http://schemas.microsoft.com/office/drawing/2014/main" val="2022706267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2076AC7C-EC6C-484D-B421-7FCEA91BE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402581"/>
              </p:ext>
            </p:extLst>
          </p:nvPr>
        </p:nvGraphicFramePr>
        <p:xfrm>
          <a:off x="2064999" y="992396"/>
          <a:ext cx="1517830" cy="289940"/>
        </p:xfrm>
        <a:graphic>
          <a:graphicData uri="http://schemas.openxmlformats.org/drawingml/2006/table">
            <a:tbl>
              <a:tblPr firstRow="1" bandRow="1">
                <a:effectLst/>
                <a:tableStyleId>{08FB837D-C827-4EFA-A057-4D05807E0F7C}</a:tableStyleId>
              </a:tblPr>
              <a:tblGrid>
                <a:gridCol w="1517830">
                  <a:extLst>
                    <a:ext uri="{9D8B030D-6E8A-4147-A177-3AD203B41FA5}">
                      <a16:colId xmlns:a16="http://schemas.microsoft.com/office/drawing/2014/main" val="3903635883"/>
                    </a:ext>
                  </a:extLst>
                </a:gridCol>
              </a:tblGrid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Lag with rolling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6591" marR="66591" marT="33295" marB="33295" anchor="ctr"/>
                </a:tc>
                <a:extLst>
                  <a:ext uri="{0D108BD9-81ED-4DB2-BD59-A6C34878D82A}">
                    <a16:rowId xmlns:a16="http://schemas.microsoft.com/office/drawing/2014/main" val="4079833248"/>
                  </a:ext>
                </a:extLst>
              </a:tr>
            </a:tbl>
          </a:graphicData>
        </a:graphic>
      </p:graphicFrame>
      <p:sp>
        <p:nvSpPr>
          <p:cNvPr id="33" name="左大括弧 32">
            <a:extLst>
              <a:ext uri="{FF2B5EF4-FFF2-40B4-BE49-F238E27FC236}">
                <a16:creationId xmlns:a16="http://schemas.microsoft.com/office/drawing/2014/main" id="{9D04CFF1-F8C4-4A89-B121-A3A0D39C2B30}"/>
              </a:ext>
            </a:extLst>
          </p:cNvPr>
          <p:cNvSpPr/>
          <p:nvPr/>
        </p:nvSpPr>
        <p:spPr>
          <a:xfrm>
            <a:off x="1821190" y="2789287"/>
            <a:ext cx="144288" cy="1091655"/>
          </a:xfrm>
          <a:prstGeom prst="leftBrace">
            <a:avLst>
              <a:gd name="adj1" fmla="val 40686"/>
              <a:gd name="adj2" fmla="val 50348"/>
            </a:avLst>
          </a:prstGeom>
          <a:ln>
            <a:solidFill>
              <a:srgbClr val="C83F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34" name="右大括弧 33">
            <a:extLst>
              <a:ext uri="{FF2B5EF4-FFF2-40B4-BE49-F238E27FC236}">
                <a16:creationId xmlns:a16="http://schemas.microsoft.com/office/drawing/2014/main" id="{7F8559FD-E5CB-4275-8889-FD9D757422AF}"/>
              </a:ext>
            </a:extLst>
          </p:cNvPr>
          <p:cNvSpPr/>
          <p:nvPr/>
        </p:nvSpPr>
        <p:spPr>
          <a:xfrm>
            <a:off x="2130572" y="1376393"/>
            <a:ext cx="210312" cy="1233843"/>
          </a:xfrm>
          <a:prstGeom prst="rightBrace">
            <a:avLst>
              <a:gd name="adj1" fmla="val 37318"/>
              <a:gd name="adj2" fmla="val 50000"/>
            </a:avLst>
          </a:prstGeom>
          <a:ln>
            <a:solidFill>
              <a:srgbClr val="3A81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3F717BE-AADF-43AF-964A-3AB9E02B99E3}"/>
              </a:ext>
            </a:extLst>
          </p:cNvPr>
          <p:cNvSpPr txBox="1"/>
          <p:nvPr/>
        </p:nvSpPr>
        <p:spPr>
          <a:xfrm>
            <a:off x="1492981" y="3204309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>
                <a:solidFill>
                  <a:srgbClr val="C83F2C"/>
                </a:solidFill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28</a:t>
            </a:r>
            <a:endParaRPr lang="zh-TW" altLang="en-US" sz="1100" b="1" dirty="0">
              <a:solidFill>
                <a:srgbClr val="C83F2C"/>
              </a:solidFill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1E489DA-DF2A-41FB-B68C-198F0124AADE}"/>
              </a:ext>
            </a:extLst>
          </p:cNvPr>
          <p:cNvSpPr txBox="1"/>
          <p:nvPr/>
        </p:nvSpPr>
        <p:spPr>
          <a:xfrm>
            <a:off x="2340884" y="1862510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>
                <a:solidFill>
                  <a:srgbClr val="3A81BA"/>
                </a:solidFill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28</a:t>
            </a:r>
            <a:endParaRPr lang="zh-TW" altLang="en-US" sz="1100" b="1" dirty="0">
              <a:solidFill>
                <a:srgbClr val="3A81BA"/>
              </a:solidFill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63D6DC94-C593-42EA-99E2-E83B10B0C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860324"/>
              </p:ext>
            </p:extLst>
          </p:nvPr>
        </p:nvGraphicFramePr>
        <p:xfrm>
          <a:off x="3582829" y="992396"/>
          <a:ext cx="837372" cy="289940"/>
        </p:xfrm>
        <a:graphic>
          <a:graphicData uri="http://schemas.openxmlformats.org/drawingml/2006/table">
            <a:tbl>
              <a:tblPr firstRow="1" bandRow="1">
                <a:effectLst/>
                <a:tableStyleId>{69C7853C-536D-4A76-A0AE-DD22124D55A5}</a:tableStyleId>
              </a:tblPr>
              <a:tblGrid>
                <a:gridCol w="837372">
                  <a:extLst>
                    <a:ext uri="{9D8B030D-6E8A-4147-A177-3AD203B41FA5}">
                      <a16:colId xmlns:a16="http://schemas.microsoft.com/office/drawing/2014/main" val="3903635883"/>
                    </a:ext>
                  </a:extLst>
                </a:gridCol>
              </a:tblGrid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sold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6591" marR="66591" marT="33295" marB="33295" anchor="ctr"/>
                </a:tc>
                <a:extLst>
                  <a:ext uri="{0D108BD9-81ED-4DB2-BD59-A6C34878D82A}">
                    <a16:rowId xmlns:a16="http://schemas.microsoft.com/office/drawing/2014/main" val="4079833248"/>
                  </a:ext>
                </a:extLst>
              </a:tr>
            </a:tbl>
          </a:graphicData>
        </a:graphic>
      </p:graphicFrame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4295852F-4A52-4AF7-B598-E4FF5FD77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679696"/>
              </p:ext>
            </p:extLst>
          </p:nvPr>
        </p:nvGraphicFramePr>
        <p:xfrm>
          <a:off x="3594217" y="3899912"/>
          <a:ext cx="837372" cy="579880"/>
        </p:xfrm>
        <a:graphic>
          <a:graphicData uri="http://schemas.openxmlformats.org/drawingml/2006/table">
            <a:tbl>
              <a:tblPr bandRow="1">
                <a:effectLst/>
                <a:tableStyleId>{69C7853C-536D-4A76-A0AE-DD22124D55A5}</a:tableStyleId>
              </a:tblPr>
              <a:tblGrid>
                <a:gridCol w="837372">
                  <a:extLst>
                    <a:ext uri="{9D8B030D-6E8A-4147-A177-3AD203B41FA5}">
                      <a16:colId xmlns:a16="http://schemas.microsoft.com/office/drawing/2014/main" val="3903635883"/>
                    </a:ext>
                  </a:extLst>
                </a:gridCol>
              </a:tblGrid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Predict 1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6591" marR="66591" marT="33295" marB="33295" anchor="ctr"/>
                </a:tc>
                <a:extLst>
                  <a:ext uri="{0D108BD9-81ED-4DB2-BD59-A6C34878D82A}">
                    <a16:rowId xmlns:a16="http://schemas.microsoft.com/office/drawing/2014/main" val="4079833248"/>
                  </a:ext>
                </a:extLst>
              </a:tr>
              <a:tr h="2899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Predict 2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6591" marR="66591" marT="33295" marB="33295" anchor="ctr"/>
                </a:tc>
                <a:extLst>
                  <a:ext uri="{0D108BD9-81ED-4DB2-BD59-A6C34878D82A}">
                    <a16:rowId xmlns:a16="http://schemas.microsoft.com/office/drawing/2014/main" val="1768450670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7A3D6201-6B81-454E-B735-F27675153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2829"/>
              </p:ext>
            </p:extLst>
          </p:nvPr>
        </p:nvGraphicFramePr>
        <p:xfrm>
          <a:off x="1427917" y="3902117"/>
          <a:ext cx="637082" cy="579880"/>
        </p:xfrm>
        <a:graphic>
          <a:graphicData uri="http://schemas.openxmlformats.org/drawingml/2006/table">
            <a:tbl>
              <a:tblPr bandRow="1">
                <a:effectLst/>
                <a:tableStyleId>{775DCB02-9BB8-47FD-8907-85C794F793BA}</a:tableStyleId>
              </a:tblPr>
              <a:tblGrid>
                <a:gridCol w="637082">
                  <a:extLst>
                    <a:ext uri="{9D8B030D-6E8A-4147-A177-3AD203B41FA5}">
                      <a16:colId xmlns:a16="http://schemas.microsoft.com/office/drawing/2014/main" val="8288994"/>
                    </a:ext>
                  </a:extLst>
                </a:gridCol>
              </a:tblGrid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4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8420" marR="68420" marT="34211" marB="34211" anchor="ctr"/>
                </a:tc>
                <a:extLst>
                  <a:ext uri="{0D108BD9-81ED-4DB2-BD59-A6C34878D82A}">
                    <a16:rowId xmlns:a16="http://schemas.microsoft.com/office/drawing/2014/main" val="2022706267"/>
                  </a:ext>
                </a:extLst>
              </a:tr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9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8420" marR="68420" marT="34211" marB="34211" anchor="ctr"/>
                </a:tc>
                <a:extLst>
                  <a:ext uri="{0D108BD9-81ED-4DB2-BD59-A6C34878D82A}">
                    <a16:rowId xmlns:a16="http://schemas.microsoft.com/office/drawing/2014/main" val="3282698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9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67C8C7-CE24-43AB-8AA2-A6311EF7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importance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58C501-72F9-4A2A-9802-D9331B6EC7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AA7A817-65AB-47C4-A8B7-15BD10A3B6DC}"/>
              </a:ext>
            </a:extLst>
          </p:cNvPr>
          <p:cNvSpPr txBox="1"/>
          <p:nvPr/>
        </p:nvSpPr>
        <p:spPr>
          <a:xfrm>
            <a:off x="3903672" y="1806700"/>
            <a:ext cx="4775508" cy="153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左圖為進行 </a:t>
            </a:r>
            <a:r>
              <a:rPr lang="en-US" altLang="zh-TW" sz="1200" dirty="0" err="1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lightGBM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的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Feature importance 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可以看出在 </a:t>
            </a:r>
            <a:r>
              <a:rPr lang="en-US" altLang="zh-TW" sz="1200" u="sng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14D_11ag_rolling_sold_mean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, </a:t>
            </a:r>
            <a:r>
              <a:rPr lang="en-US" altLang="zh-TW" sz="1200" u="sng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28D_11ag_rolling_sold_mean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, </a:t>
            </a:r>
            <a:r>
              <a:rPr lang="en-US" altLang="zh-TW" sz="1200" u="sng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7D_11ag_rolling_sold_mean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中的表現佔了極大部分，此三個 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feature 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皆為做 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1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lag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再將其往前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7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、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14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、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28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天做平均，前半個月、一個月或者一個星期的銷售量趨勢會影響到當天所要預測的銷售量。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B1B8EA1-9532-4E05-A894-64E1EBD84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45" y="874690"/>
            <a:ext cx="3503285" cy="38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5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8B3851-CCA7-4F1D-89B7-21BABB2F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結論與問題討論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EAACE3-956B-4406-A91D-E5E22AC320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054B17-CE49-492B-8A51-08110D6ACBDA}"/>
              </a:ext>
            </a:extLst>
          </p:cNvPr>
          <p:cNvSpPr txBox="1"/>
          <p:nvPr/>
        </p:nvSpPr>
        <p:spPr>
          <a:xfrm>
            <a:off x="436419" y="1216943"/>
            <a:ext cx="8271162" cy="11002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7800" indent="-177800"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8080FF"/>
                </a:solidFill>
                <a:latin typeface="思源宋體 SemiBold" panose="02020600000000000000" pitchFamily="18" charset="-120"/>
                <a:ea typeface="思源宋體 SemiBold" panose="02020600000000000000" pitchFamily="18" charset="-120"/>
              </a:defRPr>
            </a:lvl1pPr>
          </a:lstStyle>
          <a:p>
            <a:pPr marL="342900" indent="-342900" algn="just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</a:rPr>
              <a:t>每一種損失函數背後都有一種假設，滿足假設的前提下，利用損失函數訓練出來的模型才有比較好的效果</a:t>
            </a:r>
            <a:endParaRPr lang="en-US" altLang="zh-TW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zh-TW" altLang="en-US">
                <a:solidFill>
                  <a:schemeClr val="tx1"/>
                </a:solidFill>
              </a:rPr>
              <a:t>未來</a:t>
            </a:r>
            <a:r>
              <a:rPr lang="zh-TW" altLang="en-US" dirty="0">
                <a:solidFill>
                  <a:schemeClr val="tx1"/>
                </a:solidFill>
              </a:rPr>
              <a:t>可選用多模型進行 </a:t>
            </a:r>
            <a:r>
              <a:rPr lang="en-US" altLang="zh-TW" dirty="0">
                <a:solidFill>
                  <a:schemeClr val="tx1"/>
                </a:solidFill>
              </a:rPr>
              <a:t>stacking</a:t>
            </a:r>
            <a:r>
              <a:rPr lang="zh-TW" altLang="en-US" dirty="0">
                <a:solidFill>
                  <a:schemeClr val="tx1"/>
                </a:solidFill>
              </a:rPr>
              <a:t> 以達到更好的結果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23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F45686-A0C6-4ED5-BEC5-7AB5D33C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58" y="180545"/>
            <a:ext cx="8900884" cy="635884"/>
          </a:xfrm>
        </p:spPr>
        <p:txBody>
          <a:bodyPr/>
          <a:lstStyle/>
          <a:p>
            <a:r>
              <a:rPr lang="en-US" altLang="zh-TW" dirty="0"/>
              <a:t>Testing </a:t>
            </a:r>
            <a:r>
              <a:rPr lang="zh-TW" altLang="en-US" dirty="0"/>
              <a:t>資料說明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AFED1D-5965-4EA1-A95C-0EE980E739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80AE6CA-F4B8-493B-BF82-4CC15331E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929631"/>
              </p:ext>
            </p:extLst>
          </p:nvPr>
        </p:nvGraphicFramePr>
        <p:xfrm>
          <a:off x="2353835" y="2674015"/>
          <a:ext cx="1517830" cy="1739640"/>
        </p:xfrm>
        <a:graphic>
          <a:graphicData uri="http://schemas.openxmlformats.org/drawingml/2006/table">
            <a:tbl>
              <a:tblPr bandRow="1">
                <a:effectLst/>
                <a:tableStyleId>{08FB837D-C827-4EFA-A057-4D05807E0F7C}</a:tableStyleId>
              </a:tblPr>
              <a:tblGrid>
                <a:gridCol w="1517830">
                  <a:extLst>
                    <a:ext uri="{9D8B030D-6E8A-4147-A177-3AD203B41FA5}">
                      <a16:colId xmlns:a16="http://schemas.microsoft.com/office/drawing/2014/main" val="3903635883"/>
                    </a:ext>
                  </a:extLst>
                </a:gridCol>
              </a:tblGrid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5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6591" marR="66591" marT="33295" marB="33295" anchor="ctr"/>
                </a:tc>
                <a:extLst>
                  <a:ext uri="{0D108BD9-81ED-4DB2-BD59-A6C34878D82A}">
                    <a16:rowId xmlns:a16="http://schemas.microsoft.com/office/drawing/2014/main" val="2553386221"/>
                  </a:ext>
                </a:extLst>
              </a:tr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3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6591" marR="66591" marT="33295" marB="33295" anchor="ctr"/>
                </a:tc>
                <a:extLst>
                  <a:ext uri="{0D108BD9-81ED-4DB2-BD59-A6C34878D82A}">
                    <a16:rowId xmlns:a16="http://schemas.microsoft.com/office/drawing/2014/main" val="4168316116"/>
                  </a:ext>
                </a:extLst>
              </a:tr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…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6591" marR="66591" marT="33295" marB="33295" anchor="ctr"/>
                </a:tc>
                <a:extLst>
                  <a:ext uri="{0D108BD9-81ED-4DB2-BD59-A6C34878D82A}">
                    <a16:rowId xmlns:a16="http://schemas.microsoft.com/office/drawing/2014/main" val="2613396144"/>
                  </a:ext>
                </a:extLst>
              </a:tr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2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6591" marR="66591" marT="33295" marB="33295" anchor="ctr"/>
                </a:tc>
                <a:extLst>
                  <a:ext uri="{0D108BD9-81ED-4DB2-BD59-A6C34878D82A}">
                    <a16:rowId xmlns:a16="http://schemas.microsoft.com/office/drawing/2014/main" val="2925039755"/>
                  </a:ext>
                </a:extLst>
              </a:tr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6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6591" marR="66591" marT="33295" marB="33295" anchor="ctr"/>
                </a:tc>
                <a:extLst>
                  <a:ext uri="{0D108BD9-81ED-4DB2-BD59-A6C34878D82A}">
                    <a16:rowId xmlns:a16="http://schemas.microsoft.com/office/drawing/2014/main" val="2290353808"/>
                  </a:ext>
                </a:extLst>
              </a:tr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7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6591" marR="66591" marT="33295" marB="33295" anchor="ctr"/>
                </a:tc>
                <a:extLst>
                  <a:ext uri="{0D108BD9-81ED-4DB2-BD59-A6C34878D82A}">
                    <a16:rowId xmlns:a16="http://schemas.microsoft.com/office/drawing/2014/main" val="3539821152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6408FA3-8BE4-4234-AB62-0271D741D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173796"/>
              </p:ext>
            </p:extLst>
          </p:nvPr>
        </p:nvGraphicFramePr>
        <p:xfrm>
          <a:off x="1169501" y="2673853"/>
          <a:ext cx="538321" cy="1745598"/>
        </p:xfrm>
        <a:graphic>
          <a:graphicData uri="http://schemas.openxmlformats.org/drawingml/2006/table">
            <a:tbl>
              <a:tblPr bandRow="1">
                <a:effectLst/>
                <a:tableStyleId>{284E427A-3D55-4303-BF80-6455036E1DE7}</a:tableStyleId>
              </a:tblPr>
              <a:tblGrid>
                <a:gridCol w="538321">
                  <a:extLst>
                    <a:ext uri="{9D8B030D-6E8A-4147-A177-3AD203B41FA5}">
                      <a16:colId xmlns:a16="http://schemas.microsoft.com/office/drawing/2014/main" val="1571867232"/>
                    </a:ext>
                  </a:extLst>
                </a:gridCol>
              </a:tblGrid>
              <a:tr h="2909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1915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8420" marR="68420" marT="34211" marB="34211" anchor="ctr"/>
                </a:tc>
                <a:extLst>
                  <a:ext uri="{0D108BD9-81ED-4DB2-BD59-A6C34878D82A}">
                    <a16:rowId xmlns:a16="http://schemas.microsoft.com/office/drawing/2014/main" val="1140288304"/>
                  </a:ext>
                </a:extLst>
              </a:tr>
              <a:tr h="2909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1916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8420" marR="68420" marT="34211" marB="34211" anchor="ctr"/>
                </a:tc>
                <a:extLst>
                  <a:ext uri="{0D108BD9-81ED-4DB2-BD59-A6C34878D82A}">
                    <a16:rowId xmlns:a16="http://schemas.microsoft.com/office/drawing/2014/main" val="4168316116"/>
                  </a:ext>
                </a:extLst>
              </a:tr>
              <a:tr h="2909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…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8420" marR="68420" marT="34211" marB="34211" anchor="ctr"/>
                </a:tc>
                <a:extLst>
                  <a:ext uri="{0D108BD9-81ED-4DB2-BD59-A6C34878D82A}">
                    <a16:rowId xmlns:a16="http://schemas.microsoft.com/office/drawing/2014/main" val="2613396144"/>
                  </a:ext>
                </a:extLst>
              </a:tr>
              <a:tr h="2909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1941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8420" marR="68420" marT="34211" marB="34211" anchor="ctr"/>
                </a:tc>
                <a:extLst>
                  <a:ext uri="{0D108BD9-81ED-4DB2-BD59-A6C34878D82A}">
                    <a16:rowId xmlns:a16="http://schemas.microsoft.com/office/drawing/2014/main" val="2925039755"/>
                  </a:ext>
                </a:extLst>
              </a:tr>
              <a:tr h="2909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1942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8420" marR="68420" marT="34211" marB="34211" anchor="ctr"/>
                </a:tc>
                <a:extLst>
                  <a:ext uri="{0D108BD9-81ED-4DB2-BD59-A6C34878D82A}">
                    <a16:rowId xmlns:a16="http://schemas.microsoft.com/office/drawing/2014/main" val="2022706267"/>
                  </a:ext>
                </a:extLst>
              </a:tr>
              <a:tr h="2909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1943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8420" marR="68420" marT="34211" marB="34211" anchor="ctr"/>
                </a:tc>
                <a:extLst>
                  <a:ext uri="{0D108BD9-81ED-4DB2-BD59-A6C34878D82A}">
                    <a16:rowId xmlns:a16="http://schemas.microsoft.com/office/drawing/2014/main" val="333143132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9402826-0ABF-4D26-B893-C13F34740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570878"/>
              </p:ext>
            </p:extLst>
          </p:nvPr>
        </p:nvGraphicFramePr>
        <p:xfrm>
          <a:off x="1172020" y="927957"/>
          <a:ext cx="538290" cy="1739640"/>
        </p:xfrm>
        <a:graphic>
          <a:graphicData uri="http://schemas.openxmlformats.org/drawingml/2006/table">
            <a:tbl>
              <a:tblPr firstRow="1" bandRow="1">
                <a:effectLst/>
                <a:tableStyleId>{284E427A-3D55-4303-BF80-6455036E1DE7}</a:tableStyleId>
              </a:tblPr>
              <a:tblGrid>
                <a:gridCol w="538290">
                  <a:extLst>
                    <a:ext uri="{9D8B030D-6E8A-4147-A177-3AD203B41FA5}">
                      <a16:colId xmlns:a16="http://schemas.microsoft.com/office/drawing/2014/main" val="1571867232"/>
                    </a:ext>
                  </a:extLst>
                </a:gridCol>
              </a:tblGrid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D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8420" marR="68420" marT="34211" marB="34211" anchor="ctr"/>
                </a:tc>
                <a:extLst>
                  <a:ext uri="{0D108BD9-81ED-4DB2-BD59-A6C34878D82A}">
                    <a16:rowId xmlns:a16="http://schemas.microsoft.com/office/drawing/2014/main" val="4079833248"/>
                  </a:ext>
                </a:extLst>
              </a:tr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1886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6591" marR="66591" marT="33295" marB="33295" anchor="ctr"/>
                </a:tc>
                <a:extLst>
                  <a:ext uri="{0D108BD9-81ED-4DB2-BD59-A6C34878D82A}">
                    <a16:rowId xmlns:a16="http://schemas.microsoft.com/office/drawing/2014/main" val="2553386221"/>
                  </a:ext>
                </a:extLst>
              </a:tr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1887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6591" marR="66591" marT="33295" marB="33295" anchor="ctr"/>
                </a:tc>
                <a:extLst>
                  <a:ext uri="{0D108BD9-81ED-4DB2-BD59-A6C34878D82A}">
                    <a16:rowId xmlns:a16="http://schemas.microsoft.com/office/drawing/2014/main" val="4168316116"/>
                  </a:ext>
                </a:extLst>
              </a:tr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…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6591" marR="66591" marT="33295" marB="33295" anchor="ctr"/>
                </a:tc>
                <a:extLst>
                  <a:ext uri="{0D108BD9-81ED-4DB2-BD59-A6C34878D82A}">
                    <a16:rowId xmlns:a16="http://schemas.microsoft.com/office/drawing/2014/main" val="2613396144"/>
                  </a:ext>
                </a:extLst>
              </a:tr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1913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6591" marR="66591" marT="33295" marB="33295" anchor="ctr"/>
                </a:tc>
                <a:extLst>
                  <a:ext uri="{0D108BD9-81ED-4DB2-BD59-A6C34878D82A}">
                    <a16:rowId xmlns:a16="http://schemas.microsoft.com/office/drawing/2014/main" val="2925039755"/>
                  </a:ext>
                </a:extLst>
              </a:tr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1914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6591" marR="66591" marT="33295" marB="33295" anchor="ctr"/>
                </a:tc>
                <a:extLst>
                  <a:ext uri="{0D108BD9-81ED-4DB2-BD59-A6C34878D82A}">
                    <a16:rowId xmlns:a16="http://schemas.microsoft.com/office/drawing/2014/main" val="202270626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0BB84D0-6B4F-45E0-B9B1-AE772B3FF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70634"/>
              </p:ext>
            </p:extLst>
          </p:nvPr>
        </p:nvGraphicFramePr>
        <p:xfrm>
          <a:off x="1709256" y="927957"/>
          <a:ext cx="637082" cy="1739640"/>
        </p:xfrm>
        <a:graphic>
          <a:graphicData uri="http://schemas.openxmlformats.org/drawingml/2006/table">
            <a:tbl>
              <a:tblPr firstRow="1" bandRow="1">
                <a:effectLst/>
                <a:tableStyleId>{775DCB02-9BB8-47FD-8907-85C794F793BA}</a:tableStyleId>
              </a:tblPr>
              <a:tblGrid>
                <a:gridCol w="637082">
                  <a:extLst>
                    <a:ext uri="{9D8B030D-6E8A-4147-A177-3AD203B41FA5}">
                      <a16:colId xmlns:a16="http://schemas.microsoft.com/office/drawing/2014/main" val="8288994"/>
                    </a:ext>
                  </a:extLst>
                </a:gridCol>
              </a:tblGrid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Lag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8420" marR="68420" marT="34211" marB="34211" anchor="ctr"/>
                </a:tc>
                <a:extLst>
                  <a:ext uri="{0D108BD9-81ED-4DB2-BD59-A6C34878D82A}">
                    <a16:rowId xmlns:a16="http://schemas.microsoft.com/office/drawing/2014/main" val="4079833248"/>
                  </a:ext>
                </a:extLst>
              </a:tr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2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8420" marR="68420" marT="34211" marB="34211" anchor="ctr"/>
                </a:tc>
                <a:extLst>
                  <a:ext uri="{0D108BD9-81ED-4DB2-BD59-A6C34878D82A}">
                    <a16:rowId xmlns:a16="http://schemas.microsoft.com/office/drawing/2014/main" val="2553386221"/>
                  </a:ext>
                </a:extLst>
              </a:tr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3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8420" marR="68420" marT="34211" marB="34211" anchor="ctr"/>
                </a:tc>
                <a:extLst>
                  <a:ext uri="{0D108BD9-81ED-4DB2-BD59-A6C34878D82A}">
                    <a16:rowId xmlns:a16="http://schemas.microsoft.com/office/drawing/2014/main" val="4168316116"/>
                  </a:ext>
                </a:extLst>
              </a:tr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…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8420" marR="68420" marT="34211" marB="34211" anchor="ctr"/>
                </a:tc>
                <a:extLst>
                  <a:ext uri="{0D108BD9-81ED-4DB2-BD59-A6C34878D82A}">
                    <a16:rowId xmlns:a16="http://schemas.microsoft.com/office/drawing/2014/main" val="2613396144"/>
                  </a:ext>
                </a:extLst>
              </a:tr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5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8420" marR="68420" marT="34211" marB="34211" anchor="ctr"/>
                </a:tc>
                <a:extLst>
                  <a:ext uri="{0D108BD9-81ED-4DB2-BD59-A6C34878D82A}">
                    <a16:rowId xmlns:a16="http://schemas.microsoft.com/office/drawing/2014/main" val="2925039755"/>
                  </a:ext>
                </a:extLst>
              </a:tr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5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8420" marR="68420" marT="34211" marB="34211" anchor="ctr"/>
                </a:tc>
                <a:extLst>
                  <a:ext uri="{0D108BD9-81ED-4DB2-BD59-A6C34878D82A}">
                    <a16:rowId xmlns:a16="http://schemas.microsoft.com/office/drawing/2014/main" val="202270626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635F12C-63ED-4C0B-B9ED-75EEEA196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120959"/>
              </p:ext>
            </p:extLst>
          </p:nvPr>
        </p:nvGraphicFramePr>
        <p:xfrm>
          <a:off x="2346338" y="927663"/>
          <a:ext cx="1517830" cy="289940"/>
        </p:xfrm>
        <a:graphic>
          <a:graphicData uri="http://schemas.openxmlformats.org/drawingml/2006/table">
            <a:tbl>
              <a:tblPr firstRow="1" bandRow="1">
                <a:effectLst/>
                <a:tableStyleId>{08FB837D-C827-4EFA-A057-4D05807E0F7C}</a:tableStyleId>
              </a:tblPr>
              <a:tblGrid>
                <a:gridCol w="1517830">
                  <a:extLst>
                    <a:ext uri="{9D8B030D-6E8A-4147-A177-3AD203B41FA5}">
                      <a16:colId xmlns:a16="http://schemas.microsoft.com/office/drawing/2014/main" val="3903635883"/>
                    </a:ext>
                  </a:extLst>
                </a:gridCol>
              </a:tblGrid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Lag with rolling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6591" marR="66591" marT="33295" marB="33295" anchor="ctr"/>
                </a:tc>
                <a:extLst>
                  <a:ext uri="{0D108BD9-81ED-4DB2-BD59-A6C34878D82A}">
                    <a16:rowId xmlns:a16="http://schemas.microsoft.com/office/drawing/2014/main" val="4079833248"/>
                  </a:ext>
                </a:extLst>
              </a:tr>
            </a:tbl>
          </a:graphicData>
        </a:graphic>
      </p:graphicFrame>
      <p:sp>
        <p:nvSpPr>
          <p:cNvPr id="15" name="左大括弧 14">
            <a:extLst>
              <a:ext uri="{FF2B5EF4-FFF2-40B4-BE49-F238E27FC236}">
                <a16:creationId xmlns:a16="http://schemas.microsoft.com/office/drawing/2014/main" id="{AA597A92-ED8E-4D00-8AC4-70D6534D7CE9}"/>
              </a:ext>
            </a:extLst>
          </p:cNvPr>
          <p:cNvSpPr/>
          <p:nvPr/>
        </p:nvSpPr>
        <p:spPr>
          <a:xfrm>
            <a:off x="2102529" y="2724554"/>
            <a:ext cx="144288" cy="1091655"/>
          </a:xfrm>
          <a:prstGeom prst="leftBrace">
            <a:avLst>
              <a:gd name="adj1" fmla="val 40686"/>
              <a:gd name="adj2" fmla="val 50348"/>
            </a:avLst>
          </a:prstGeom>
          <a:ln>
            <a:solidFill>
              <a:srgbClr val="C83F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16" name="右大括弧 15">
            <a:extLst>
              <a:ext uri="{FF2B5EF4-FFF2-40B4-BE49-F238E27FC236}">
                <a16:creationId xmlns:a16="http://schemas.microsoft.com/office/drawing/2014/main" id="{DF6E281A-1E83-4793-A2AD-7356E65AD669}"/>
              </a:ext>
            </a:extLst>
          </p:cNvPr>
          <p:cNvSpPr/>
          <p:nvPr/>
        </p:nvSpPr>
        <p:spPr>
          <a:xfrm>
            <a:off x="2411911" y="1311660"/>
            <a:ext cx="210312" cy="1233843"/>
          </a:xfrm>
          <a:prstGeom prst="rightBrace">
            <a:avLst>
              <a:gd name="adj1" fmla="val 37318"/>
              <a:gd name="adj2" fmla="val 50000"/>
            </a:avLst>
          </a:prstGeom>
          <a:ln>
            <a:solidFill>
              <a:srgbClr val="3A81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AD1AF78-63FE-4545-8A01-477A58683081}"/>
              </a:ext>
            </a:extLst>
          </p:cNvPr>
          <p:cNvSpPr txBox="1"/>
          <p:nvPr/>
        </p:nvSpPr>
        <p:spPr>
          <a:xfrm>
            <a:off x="1774320" y="3139576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>
                <a:solidFill>
                  <a:srgbClr val="C83F2C"/>
                </a:solidFill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28</a:t>
            </a:r>
            <a:endParaRPr lang="zh-TW" altLang="en-US" sz="1100" b="1" dirty="0">
              <a:solidFill>
                <a:srgbClr val="C83F2C"/>
              </a:solidFill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6449108-9CB5-4FB8-81C9-B3A523844D7E}"/>
              </a:ext>
            </a:extLst>
          </p:cNvPr>
          <p:cNvSpPr txBox="1"/>
          <p:nvPr/>
        </p:nvSpPr>
        <p:spPr>
          <a:xfrm>
            <a:off x="2622223" y="1797777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>
                <a:solidFill>
                  <a:srgbClr val="3A81BA"/>
                </a:solidFill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28</a:t>
            </a:r>
            <a:endParaRPr lang="zh-TW" altLang="en-US" sz="1100" b="1" dirty="0">
              <a:solidFill>
                <a:srgbClr val="3A81BA"/>
              </a:solidFill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74353B73-BB75-4475-B533-F84BBCAA0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031029"/>
              </p:ext>
            </p:extLst>
          </p:nvPr>
        </p:nvGraphicFramePr>
        <p:xfrm>
          <a:off x="3864168" y="927663"/>
          <a:ext cx="837372" cy="289940"/>
        </p:xfrm>
        <a:graphic>
          <a:graphicData uri="http://schemas.openxmlformats.org/drawingml/2006/table">
            <a:tbl>
              <a:tblPr firstRow="1" bandRow="1">
                <a:effectLst/>
                <a:tableStyleId>{69C7853C-536D-4A76-A0AE-DD22124D55A5}</a:tableStyleId>
              </a:tblPr>
              <a:tblGrid>
                <a:gridCol w="837372">
                  <a:extLst>
                    <a:ext uri="{9D8B030D-6E8A-4147-A177-3AD203B41FA5}">
                      <a16:colId xmlns:a16="http://schemas.microsoft.com/office/drawing/2014/main" val="3903635883"/>
                    </a:ext>
                  </a:extLst>
                </a:gridCol>
              </a:tblGrid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sold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6591" marR="66591" marT="33295" marB="33295" anchor="ctr"/>
                </a:tc>
                <a:extLst>
                  <a:ext uri="{0D108BD9-81ED-4DB2-BD59-A6C34878D82A}">
                    <a16:rowId xmlns:a16="http://schemas.microsoft.com/office/drawing/2014/main" val="4079833248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21F4532A-B1E3-45C9-9FCF-413E800A5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246808"/>
              </p:ext>
            </p:extLst>
          </p:nvPr>
        </p:nvGraphicFramePr>
        <p:xfrm>
          <a:off x="3875556" y="3835179"/>
          <a:ext cx="837372" cy="579880"/>
        </p:xfrm>
        <a:graphic>
          <a:graphicData uri="http://schemas.openxmlformats.org/drawingml/2006/table">
            <a:tbl>
              <a:tblPr bandRow="1">
                <a:effectLst/>
                <a:tableStyleId>{69C7853C-536D-4A76-A0AE-DD22124D55A5}</a:tableStyleId>
              </a:tblPr>
              <a:tblGrid>
                <a:gridCol w="837372">
                  <a:extLst>
                    <a:ext uri="{9D8B030D-6E8A-4147-A177-3AD203B41FA5}">
                      <a16:colId xmlns:a16="http://schemas.microsoft.com/office/drawing/2014/main" val="3903635883"/>
                    </a:ext>
                  </a:extLst>
                </a:gridCol>
              </a:tblGrid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Predict 1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6591" marR="66591" marT="33295" marB="33295" anchor="ctr"/>
                </a:tc>
                <a:extLst>
                  <a:ext uri="{0D108BD9-81ED-4DB2-BD59-A6C34878D82A}">
                    <a16:rowId xmlns:a16="http://schemas.microsoft.com/office/drawing/2014/main" val="4079833248"/>
                  </a:ext>
                </a:extLst>
              </a:tr>
              <a:tr h="2899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Predict 2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6591" marR="66591" marT="33295" marB="33295" anchor="ctr"/>
                </a:tc>
                <a:extLst>
                  <a:ext uri="{0D108BD9-81ED-4DB2-BD59-A6C34878D82A}">
                    <a16:rowId xmlns:a16="http://schemas.microsoft.com/office/drawing/2014/main" val="1768450670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55535E41-ABD9-4903-9146-CD57D06A7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545203"/>
              </p:ext>
            </p:extLst>
          </p:nvPr>
        </p:nvGraphicFramePr>
        <p:xfrm>
          <a:off x="1709256" y="3837384"/>
          <a:ext cx="637082" cy="579880"/>
        </p:xfrm>
        <a:graphic>
          <a:graphicData uri="http://schemas.openxmlformats.org/drawingml/2006/table">
            <a:tbl>
              <a:tblPr bandRow="1">
                <a:effectLst/>
                <a:tableStyleId>{775DCB02-9BB8-47FD-8907-85C794F793BA}</a:tableStyleId>
              </a:tblPr>
              <a:tblGrid>
                <a:gridCol w="637082">
                  <a:extLst>
                    <a:ext uri="{9D8B030D-6E8A-4147-A177-3AD203B41FA5}">
                      <a16:colId xmlns:a16="http://schemas.microsoft.com/office/drawing/2014/main" val="8288994"/>
                    </a:ext>
                  </a:extLst>
                </a:gridCol>
              </a:tblGrid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4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8420" marR="68420" marT="34211" marB="34211" anchor="ctr"/>
                </a:tc>
                <a:extLst>
                  <a:ext uri="{0D108BD9-81ED-4DB2-BD59-A6C34878D82A}">
                    <a16:rowId xmlns:a16="http://schemas.microsoft.com/office/drawing/2014/main" val="2022706267"/>
                  </a:ext>
                </a:extLst>
              </a:tr>
              <a:tr h="289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9</a:t>
                      </a:r>
                      <a:endParaRPr lang="zh-TW" altLang="en-US" sz="1000" dirty="0"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68420" marR="68420" marT="34211" marB="34211" anchor="ctr"/>
                </a:tc>
                <a:extLst>
                  <a:ext uri="{0D108BD9-81ED-4DB2-BD59-A6C34878D82A}">
                    <a16:rowId xmlns:a16="http://schemas.microsoft.com/office/drawing/2014/main" val="3282698951"/>
                  </a:ext>
                </a:extLst>
              </a:tr>
            </a:tbl>
          </a:graphicData>
        </a:graphic>
      </p:graphicFrame>
      <p:sp>
        <p:nvSpPr>
          <p:cNvPr id="23" name="左大括弧 22">
            <a:extLst>
              <a:ext uri="{FF2B5EF4-FFF2-40B4-BE49-F238E27FC236}">
                <a16:creationId xmlns:a16="http://schemas.microsoft.com/office/drawing/2014/main" id="{18A0055C-2437-49AC-BD1D-94DBD4A0C756}"/>
              </a:ext>
            </a:extLst>
          </p:cNvPr>
          <p:cNvSpPr/>
          <p:nvPr/>
        </p:nvSpPr>
        <p:spPr>
          <a:xfrm>
            <a:off x="777931" y="1311660"/>
            <a:ext cx="286414" cy="2364990"/>
          </a:xfrm>
          <a:prstGeom prst="leftBrace">
            <a:avLst>
              <a:gd name="adj1" fmla="val 40686"/>
              <a:gd name="adj2" fmla="val 50348"/>
            </a:avLst>
          </a:prstGeom>
          <a:ln>
            <a:solidFill>
              <a:srgbClr val="C83F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24" name="左大括弧 23">
            <a:extLst>
              <a:ext uri="{FF2B5EF4-FFF2-40B4-BE49-F238E27FC236}">
                <a16:creationId xmlns:a16="http://schemas.microsoft.com/office/drawing/2014/main" id="{980C7DAD-A632-4564-9CE4-A96A8E2F222F}"/>
              </a:ext>
            </a:extLst>
          </p:cNvPr>
          <p:cNvSpPr/>
          <p:nvPr/>
        </p:nvSpPr>
        <p:spPr>
          <a:xfrm>
            <a:off x="774794" y="1638819"/>
            <a:ext cx="286414" cy="2364990"/>
          </a:xfrm>
          <a:prstGeom prst="leftBrace">
            <a:avLst>
              <a:gd name="adj1" fmla="val 40686"/>
              <a:gd name="adj2" fmla="val 50348"/>
            </a:avLst>
          </a:prstGeom>
          <a:ln>
            <a:solidFill>
              <a:srgbClr val="C83F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854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9351BB-7C14-4863-AC7F-F0FC9C21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資料分析流程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7715FB-06D1-43CF-9D42-BC0F8431FF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7A48BA-B992-483A-9F3D-35C93E35BAD4}"/>
              </a:ext>
            </a:extLst>
          </p:cNvPr>
          <p:cNvSpPr/>
          <p:nvPr/>
        </p:nvSpPr>
        <p:spPr>
          <a:xfrm>
            <a:off x="748605" y="2435555"/>
            <a:ext cx="1454508" cy="54316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5F69168-7A1B-4A37-838B-066FEE98683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203113" y="2707138"/>
            <a:ext cx="49135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>
            <a:extLst>
              <a:ext uri="{FF2B5EF4-FFF2-40B4-BE49-F238E27FC236}">
                <a16:creationId xmlns:a16="http://schemas.microsoft.com/office/drawing/2014/main" id="{AECCF7B9-11DA-4919-B325-7637053771E6}"/>
              </a:ext>
            </a:extLst>
          </p:cNvPr>
          <p:cNvGrpSpPr/>
          <p:nvPr/>
        </p:nvGrpSpPr>
        <p:grpSpPr>
          <a:xfrm>
            <a:off x="2694465" y="1168169"/>
            <a:ext cx="2787986" cy="3077937"/>
            <a:chOff x="3892211" y="1545979"/>
            <a:chExt cx="3727173" cy="41148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5B649C3-8207-4F84-925C-BC8618A86061}"/>
                </a:ext>
              </a:extLst>
            </p:cNvPr>
            <p:cNvSpPr/>
            <p:nvPr/>
          </p:nvSpPr>
          <p:spPr>
            <a:xfrm>
              <a:off x="3892211" y="1545979"/>
              <a:ext cx="3727173" cy="4114800"/>
            </a:xfrm>
            <a:prstGeom prst="rect">
              <a:avLst/>
            </a:prstGeom>
            <a:solidFill>
              <a:srgbClr val="E5774B">
                <a:alpha val="9020"/>
              </a:srgb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BA744F7-9D34-45EE-A5F1-4D1F144D144F}"/>
                </a:ext>
              </a:extLst>
            </p:cNvPr>
            <p:cNvSpPr/>
            <p:nvPr/>
          </p:nvSpPr>
          <p:spPr>
            <a:xfrm>
              <a:off x="4031396" y="1693038"/>
              <a:ext cx="3459986" cy="726141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Reduce memory usage</a:t>
              </a:r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F2510B8-836C-46F0-8163-FF5E3367B7D1}"/>
                </a:ext>
              </a:extLst>
            </p:cNvPr>
            <p:cNvSpPr/>
            <p:nvPr/>
          </p:nvSpPr>
          <p:spPr>
            <a:xfrm>
              <a:off x="4031396" y="2724553"/>
              <a:ext cx="3459986" cy="726141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 Encoder</a:t>
              </a:r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8861D09-9092-42F3-82E2-37E1E8B0E387}"/>
                </a:ext>
              </a:extLst>
            </p:cNvPr>
            <p:cNvSpPr/>
            <p:nvPr/>
          </p:nvSpPr>
          <p:spPr>
            <a:xfrm>
              <a:off x="4031396" y="3756068"/>
              <a:ext cx="3459986" cy="726141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melting and merging</a:t>
              </a:r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0E05805-8E71-4F78-9222-93B071CF55B9}"/>
                </a:ext>
              </a:extLst>
            </p:cNvPr>
            <p:cNvSpPr/>
            <p:nvPr/>
          </p:nvSpPr>
          <p:spPr>
            <a:xfrm>
              <a:off x="4031396" y="4787582"/>
              <a:ext cx="3459986" cy="726141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engineering</a:t>
              </a:r>
              <a:br>
                <a: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(lag, rolling window…etc.)</a:t>
              </a: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E94C6960-13C7-4B20-81B3-1FAECA0A1F08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5761389" y="2419179"/>
              <a:ext cx="0" cy="3053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BDB9E70D-74DA-4346-8BF2-4269BBF3A7DC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5761389" y="3450694"/>
              <a:ext cx="0" cy="3053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E3A01E1B-44C3-4513-A5BE-7681BEFDCFB1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5761389" y="4482209"/>
              <a:ext cx="0" cy="3053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C96EE1C-338B-4D78-9B68-8DC0C89D4879}"/>
              </a:ext>
            </a:extLst>
          </p:cNvPr>
          <p:cNvSpPr txBox="1"/>
          <p:nvPr/>
        </p:nvSpPr>
        <p:spPr>
          <a:xfrm>
            <a:off x="3016464" y="739689"/>
            <a:ext cx="2143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preprocess </a:t>
            </a:r>
            <a:endParaRPr lang="zh-TW" altLang="en-US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E8F706E-25DD-45BB-A21E-74716E31166C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5482451" y="2707137"/>
            <a:ext cx="896887" cy="1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FE1754B2-BF2C-4EA1-9A18-6C4FF12FA0EC}"/>
              </a:ext>
            </a:extLst>
          </p:cNvPr>
          <p:cNvSpPr/>
          <p:nvPr/>
        </p:nvSpPr>
        <p:spPr>
          <a:xfrm>
            <a:off x="6379338" y="1376920"/>
            <a:ext cx="2086795" cy="2660433"/>
          </a:xfrm>
          <a:prstGeom prst="rect">
            <a:avLst/>
          </a:prstGeom>
          <a:solidFill>
            <a:srgbClr val="40A0F0">
              <a:alpha val="3922"/>
            </a:srgb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C3DDC29-7C5E-4BCC-AA89-65F85206CF03}"/>
              </a:ext>
            </a:extLst>
          </p:cNvPr>
          <p:cNvSpPr/>
          <p:nvPr/>
        </p:nvSpPr>
        <p:spPr>
          <a:xfrm>
            <a:off x="6528482" y="2815432"/>
            <a:ext cx="1794308" cy="36356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Testing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C189F9-814E-4609-BADF-842C3C54931F}"/>
              </a:ext>
            </a:extLst>
          </p:cNvPr>
          <p:cNvSpPr/>
          <p:nvPr/>
        </p:nvSpPr>
        <p:spPr>
          <a:xfrm>
            <a:off x="6525583" y="3505311"/>
            <a:ext cx="1794308" cy="41298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Unmelt data 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9013C1F-3D78-455A-ADBA-421F8AF2339F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7422737" y="3178998"/>
            <a:ext cx="2899" cy="326313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A958150-61A9-4DC3-9489-034AEBB69027}"/>
              </a:ext>
            </a:extLst>
          </p:cNvPr>
          <p:cNvSpPr txBox="1"/>
          <p:nvPr/>
        </p:nvSpPr>
        <p:spPr>
          <a:xfrm>
            <a:off x="6423104" y="978667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8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sz="1800" dirty="0">
                <a:solidFill>
                  <a:srgbClr val="2E75B6"/>
                </a:solidFill>
              </a:rPr>
              <a:t>Forecasting model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DE295BA-A146-46C5-8D9A-F1AF606AEE20}"/>
              </a:ext>
            </a:extLst>
          </p:cNvPr>
          <p:cNvSpPr/>
          <p:nvPr/>
        </p:nvSpPr>
        <p:spPr>
          <a:xfrm>
            <a:off x="6525583" y="1522198"/>
            <a:ext cx="1794308" cy="46592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data 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(train,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test)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6EB8C5D-64B7-4E57-AF51-46328E3C6F48}"/>
              </a:ext>
            </a:extLst>
          </p:cNvPr>
          <p:cNvSpPr/>
          <p:nvPr/>
        </p:nvSpPr>
        <p:spPr>
          <a:xfrm>
            <a:off x="6525583" y="2176444"/>
            <a:ext cx="1794308" cy="40697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2EE914E8-2385-43DC-BC9B-97FE0C571ED2}"/>
              </a:ext>
            </a:extLst>
          </p:cNvPr>
          <p:cNvCxnSpPr>
            <a:cxnSpLocks/>
            <a:stCxn id="27" idx="2"/>
            <a:endCxn id="25" idx="0"/>
          </p:cNvCxnSpPr>
          <p:nvPr/>
        </p:nvCxnSpPr>
        <p:spPr>
          <a:xfrm>
            <a:off x="7422737" y="1988119"/>
            <a:ext cx="0" cy="188325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A92E39C-5B7F-4E58-90F4-498B4DFFB971}"/>
              </a:ext>
            </a:extLst>
          </p:cNvPr>
          <p:cNvCxnSpPr>
            <a:cxnSpLocks/>
            <a:stCxn id="25" idx="2"/>
            <a:endCxn id="22" idx="0"/>
          </p:cNvCxnSpPr>
          <p:nvPr/>
        </p:nvCxnSpPr>
        <p:spPr>
          <a:xfrm>
            <a:off x="7422737" y="2583414"/>
            <a:ext cx="2899" cy="23201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0199C5BD-06F6-4629-A74F-ED24868582BB}"/>
              </a:ext>
            </a:extLst>
          </p:cNvPr>
          <p:cNvCxnSpPr>
            <a:cxnSpLocks/>
          </p:cNvCxnSpPr>
          <p:nvPr/>
        </p:nvCxnSpPr>
        <p:spPr>
          <a:xfrm flipH="1">
            <a:off x="10021967" y="2564391"/>
            <a:ext cx="2899" cy="4080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73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9A5CA-277F-4563-9EBA-E92C6D53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Facebook -</a:t>
            </a:r>
            <a:r>
              <a:rPr lang="zh-TW" altLang="en-US" dirty="0"/>
              <a:t> </a:t>
            </a:r>
            <a:r>
              <a:rPr lang="en-US" altLang="zh-TW" dirty="0"/>
              <a:t>Prophet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641DB9-168E-4BEB-8511-8D89DAC26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134" y="2171402"/>
            <a:ext cx="6649733" cy="2095798"/>
          </a:xfrm>
        </p:spPr>
        <p:txBody>
          <a:bodyPr/>
          <a:lstStyle/>
          <a:p>
            <a:pPr marL="330200" indent="-228600">
              <a:lnSpc>
                <a:spcPts val="2300"/>
              </a:lnSpc>
              <a:buSzPct val="120000"/>
              <a:buFont typeface="+mj-lt"/>
              <a:buAutoNum type="arabicPeriod"/>
            </a:pPr>
            <a:r>
              <a:rPr lang="zh-TW" altLang="en-US" sz="14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一個分段的線性或邏輯斯的成長曲線趨勢。</a:t>
            </a:r>
            <a:r>
              <a:rPr lang="en-US" altLang="zh-TW" sz="14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Prophet </a:t>
            </a:r>
            <a:r>
              <a:rPr lang="zh-TW" altLang="en-US" sz="14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通過提取數據中的轉變點，自動檢測趨勢變化。</a:t>
            </a:r>
          </a:p>
          <a:p>
            <a:pPr marL="330200" indent="-228600">
              <a:lnSpc>
                <a:spcPts val="2300"/>
              </a:lnSpc>
              <a:buSzPct val="120000"/>
              <a:buFont typeface="+mj-lt"/>
              <a:buAutoNum type="arabicPeriod"/>
            </a:pPr>
            <a:r>
              <a:rPr lang="zh-TW" altLang="en-US" sz="14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一個按年的週期組件，使用傅立葉級數（</a:t>
            </a:r>
            <a:r>
              <a:rPr lang="en-US" altLang="zh-TW" sz="14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Fourier series</a:t>
            </a:r>
            <a:r>
              <a:rPr lang="zh-TW" altLang="en-US" sz="14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）建模而成。</a:t>
            </a:r>
          </a:p>
          <a:p>
            <a:pPr marL="330200" indent="-228600">
              <a:lnSpc>
                <a:spcPts val="2300"/>
              </a:lnSpc>
              <a:buSzPct val="120000"/>
              <a:buFont typeface="+mj-lt"/>
              <a:buAutoNum type="arabicPeriod"/>
            </a:pPr>
            <a:r>
              <a:rPr lang="zh-TW" altLang="en-US" sz="14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一個按周的週期組件，使用虛擬變量（</a:t>
            </a:r>
            <a:r>
              <a:rPr lang="en-US" altLang="zh-TW" sz="14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dummy variables</a:t>
            </a:r>
            <a:r>
              <a:rPr lang="zh-TW" altLang="en-US" sz="14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）。</a:t>
            </a:r>
          </a:p>
          <a:p>
            <a:pPr marL="330200" indent="-228600">
              <a:lnSpc>
                <a:spcPts val="2300"/>
              </a:lnSpc>
              <a:buSzPct val="120000"/>
              <a:buFont typeface="+mj-lt"/>
              <a:buAutoNum type="arabicPeriod"/>
            </a:pPr>
            <a:r>
              <a:rPr lang="zh-TW" altLang="en-US" sz="14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設置的重要節日表。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AD400E-3171-44BE-84DE-EBBB16EB4E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9779A7-F432-4AE0-A1D5-77E8281CC5AD}"/>
              </a:ext>
            </a:extLst>
          </p:cNvPr>
          <p:cNvSpPr/>
          <p:nvPr/>
        </p:nvSpPr>
        <p:spPr>
          <a:xfrm>
            <a:off x="497305" y="1636371"/>
            <a:ext cx="8149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思源宋體 Heavy" panose="02020900000000000000" pitchFamily="18" charset="-120"/>
                <a:ea typeface="思源宋體 Heavy" panose="02020900000000000000" pitchFamily="18" charset="-120"/>
              </a:rPr>
              <a:t>Prophet </a:t>
            </a:r>
            <a:r>
              <a:rPr lang="zh-TW" altLang="en-US" sz="1600" dirty="0">
                <a:latin typeface="思源宋體 Heavy" panose="02020900000000000000" pitchFamily="18" charset="-120"/>
                <a:ea typeface="思源宋體 Heavy" panose="02020900000000000000" pitchFamily="18" charset="-120"/>
              </a:rPr>
              <a:t>是一個可加性迴歸模型（</a:t>
            </a:r>
            <a:r>
              <a:rPr lang="en-US" altLang="zh-TW" sz="1600" dirty="0">
                <a:latin typeface="思源宋體 Heavy" panose="02020900000000000000" pitchFamily="18" charset="-120"/>
                <a:ea typeface="思源宋體 Heavy" panose="02020900000000000000" pitchFamily="18" charset="-120"/>
              </a:rPr>
              <a:t>additive regression model</a:t>
            </a:r>
            <a:r>
              <a:rPr lang="zh-TW" altLang="en-US" sz="1600" dirty="0">
                <a:latin typeface="思源宋體 Heavy" panose="02020900000000000000" pitchFamily="18" charset="-120"/>
                <a:ea typeface="思源宋體 Heavy" panose="02020900000000000000" pitchFamily="18" charset="-120"/>
              </a:rPr>
              <a:t>），它有四個組成部分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B69024-532A-472C-A18D-C0F55C3BB4AF}"/>
              </a:ext>
            </a:extLst>
          </p:cNvPr>
          <p:cNvSpPr txBox="1"/>
          <p:nvPr/>
        </p:nvSpPr>
        <p:spPr>
          <a:xfrm>
            <a:off x="2634611" y="4738679"/>
            <a:ext cx="38747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00">
                <a:latin typeface="思源宋體 Medium" panose="02020500000000000000" pitchFamily="18" charset="-120"/>
                <a:ea typeface="思源宋體 Medium" panose="02020500000000000000" pitchFamily="18" charset="-120"/>
              </a:defRPr>
            </a:lvl1pPr>
          </a:lstStyle>
          <a:p>
            <a:r>
              <a:rPr lang="en-US" altLang="zh-TW" dirty="0"/>
              <a:t>Ref</a:t>
            </a:r>
            <a:r>
              <a:rPr lang="zh-TW" altLang="en-US" dirty="0"/>
              <a:t>：</a:t>
            </a:r>
            <a:r>
              <a:rPr lang="en-US" altLang="zh-TW" dirty="0">
                <a:hlinkClick r:id="rId2"/>
              </a:rPr>
              <a:t>https://research.fb.com/prophet-forecasting-at-scale/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938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資料理解與猜測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74098" y="1336349"/>
            <a:ext cx="5805694" cy="2068598"/>
          </a:xfrm>
        </p:spPr>
        <p:txBody>
          <a:bodyPr/>
          <a:lstStyle/>
          <a:p>
            <a:pPr>
              <a:lnSpc>
                <a:spcPts val="23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tx1"/>
                </a:solidFill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Calendar</a:t>
            </a:r>
            <a:r>
              <a:rPr lang="zh-TW" altLang="en-US" sz="16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：</a:t>
            </a:r>
            <a:r>
              <a:rPr lang="zh-TW" altLang="en-US" sz="14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為日期資料</a:t>
            </a:r>
            <a:r>
              <a:rPr lang="en-US" altLang="zh-TW" sz="14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(2011/1-2016/6)</a:t>
            </a:r>
            <a:r>
              <a:rPr lang="zh-TW" altLang="en-US" sz="14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包含節假日、政府補助日</a:t>
            </a:r>
            <a:r>
              <a:rPr lang="en-US" altLang="zh-TW" sz="14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SNAP</a:t>
            </a:r>
            <a:r>
              <a:rPr lang="zh-TW" altLang="en-US" sz="14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等等資料 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(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或許節日會影響買氣、購買衝動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)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TW" sz="1600" dirty="0" err="1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Sell_price</a:t>
            </a:r>
            <a:r>
              <a:rPr lang="zh-TW" altLang="en-US" sz="16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：</a:t>
            </a:r>
            <a:r>
              <a:rPr lang="zh-TW" altLang="en-US" sz="14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為各產品每日的銷售價錢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(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或許價錢會影響購買意願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)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TW" sz="1600" dirty="0" err="1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sales_train_evaluation</a:t>
            </a:r>
            <a:r>
              <a:rPr lang="zh-TW" altLang="en-US" sz="16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：</a:t>
            </a:r>
            <a:r>
              <a:rPr lang="zh-TW" altLang="en-US" sz="14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前 </a:t>
            </a:r>
            <a:r>
              <a:rPr lang="en-US" altLang="zh-TW" sz="14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1941</a:t>
            </a:r>
            <a:r>
              <a:rPr lang="zh-TW" altLang="en-US" sz="14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天的銷售量</a:t>
            </a:r>
            <a:endParaRPr lang="en-US" altLang="zh-TW" sz="16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TW" sz="1600" dirty="0" err="1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sales_train_validation</a:t>
            </a:r>
            <a:r>
              <a:rPr lang="zh-TW" altLang="en-US" sz="16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：</a:t>
            </a:r>
            <a:r>
              <a:rPr lang="zh-TW" altLang="en-US" sz="14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前 </a:t>
            </a:r>
            <a:r>
              <a:rPr lang="en-US" altLang="zh-TW" sz="14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1913</a:t>
            </a:r>
            <a:r>
              <a:rPr lang="zh-TW" altLang="en-US" sz="14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天的銷售量</a:t>
            </a:r>
            <a:endParaRPr lang="en-US" altLang="zh-TW" sz="16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16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  <a:p>
            <a:pPr marL="101600" indent="0">
              <a:buNone/>
            </a:pPr>
            <a:endParaRPr lang="en-US" altLang="zh-TW" sz="16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16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BF88100-AE43-4154-81F1-AF5D92E49542}"/>
              </a:ext>
            </a:extLst>
          </p:cNvPr>
          <p:cNvSpPr txBox="1"/>
          <p:nvPr/>
        </p:nvSpPr>
        <p:spPr>
          <a:xfrm>
            <a:off x="1160241" y="3593432"/>
            <a:ext cx="6823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思源宋体 Heavy" panose="02020900000000000000" pitchFamily="18" charset="-128"/>
                <a:ea typeface="思源宋体 Heavy" panose="02020900000000000000" pitchFamily="18" charset="-128"/>
              </a:rPr>
              <a:t>目的：預測</a:t>
            </a:r>
            <a:r>
              <a:rPr lang="en-US" altLang="zh-TW" sz="2000" dirty="0">
                <a:latin typeface="思源宋体 Heavy" panose="02020900000000000000" pitchFamily="18" charset="-128"/>
                <a:ea typeface="思源宋体 Heavy" panose="02020900000000000000" pitchFamily="18" charset="-128"/>
              </a:rPr>
              <a:t>3049</a:t>
            </a:r>
            <a:r>
              <a:rPr lang="zh-TW" altLang="en-US" sz="2000" dirty="0">
                <a:latin typeface="思源宋体 Heavy" panose="02020900000000000000" pitchFamily="18" charset="-128"/>
                <a:ea typeface="思源宋体 Heavy" panose="02020900000000000000" pitchFamily="18" charset="-128"/>
              </a:rPr>
              <a:t>種商品*</a:t>
            </a:r>
            <a:r>
              <a:rPr lang="en-US" altLang="zh-TW" sz="2000" dirty="0">
                <a:latin typeface="思源宋体 Heavy" panose="02020900000000000000" pitchFamily="18" charset="-128"/>
                <a:ea typeface="思源宋体 Heavy" panose="02020900000000000000" pitchFamily="18" charset="-128"/>
              </a:rPr>
              <a:t>(10</a:t>
            </a:r>
            <a:r>
              <a:rPr lang="zh-TW" altLang="en-US" sz="2000" dirty="0">
                <a:latin typeface="思源宋体 Heavy" panose="02020900000000000000" pitchFamily="18" charset="-128"/>
                <a:ea typeface="思源宋体 Heavy" panose="02020900000000000000" pitchFamily="18" charset="-128"/>
              </a:rPr>
              <a:t>家店</a:t>
            </a:r>
            <a:r>
              <a:rPr lang="en-US" altLang="zh-TW" sz="2000" dirty="0">
                <a:latin typeface="思源宋体 Heavy" panose="02020900000000000000" pitchFamily="18" charset="-128"/>
                <a:ea typeface="思源宋体 Heavy" panose="02020900000000000000" pitchFamily="18" charset="-128"/>
              </a:rPr>
              <a:t>)</a:t>
            </a:r>
            <a:r>
              <a:rPr lang="zh-TW" altLang="en-US" sz="2000" dirty="0">
                <a:latin typeface="思源宋体 Heavy" panose="02020900000000000000" pitchFamily="18" charset="-128"/>
                <a:ea typeface="思源宋体 Heavy" panose="02020900000000000000" pitchFamily="18" charset="-128"/>
              </a:rPr>
              <a:t>的</a:t>
            </a:r>
            <a:r>
              <a:rPr lang="en-US" altLang="zh-TW" sz="2000" dirty="0">
                <a:latin typeface="思源宋体 Heavy" panose="02020900000000000000" pitchFamily="18" charset="-128"/>
                <a:ea typeface="思源宋体 Heavy" panose="02020900000000000000" pitchFamily="18" charset="-128"/>
              </a:rPr>
              <a:t>28</a:t>
            </a:r>
            <a:r>
              <a:rPr lang="zh-TW" altLang="en-US" sz="2000" dirty="0">
                <a:latin typeface="思源宋体 Heavy" panose="02020900000000000000" pitchFamily="18" charset="-128"/>
                <a:ea typeface="思源宋体 Heavy" panose="02020900000000000000" pitchFamily="18" charset="-128"/>
              </a:rPr>
              <a:t>天銷售量</a:t>
            </a:r>
            <a:r>
              <a:rPr lang="en-US" altLang="zh-TW" dirty="0">
                <a:latin typeface="思源宋体 Heavy" panose="02020900000000000000" pitchFamily="18" charset="-128"/>
                <a:ea typeface="思源宋体 Heavy" panose="02020900000000000000" pitchFamily="18" charset="-128"/>
              </a:rPr>
              <a:t>(1942~1969</a:t>
            </a:r>
            <a:r>
              <a:rPr lang="zh-TW" altLang="en-US" dirty="0">
                <a:latin typeface="思源宋体 Heavy" panose="02020900000000000000" pitchFamily="18" charset="-128"/>
                <a:ea typeface="思源宋体 Heavy" panose="02020900000000000000" pitchFamily="18" charset="-128"/>
              </a:rPr>
              <a:t>天</a:t>
            </a:r>
            <a:r>
              <a:rPr lang="en-US" altLang="zh-TW" dirty="0">
                <a:latin typeface="思源宋体 Heavy" panose="02020900000000000000" pitchFamily="18" charset="-128"/>
                <a:ea typeface="思源宋体 Heavy" panose="02020900000000000000" pitchFamily="18" charset="-128"/>
              </a:rPr>
              <a:t>)</a:t>
            </a:r>
            <a:endParaRPr lang="zh-TW" altLang="en-US" sz="2000" dirty="0">
              <a:latin typeface="思源宋体 Heavy" panose="02020900000000000000" pitchFamily="18" charset="-128"/>
              <a:ea typeface="思源宋体 Heavy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795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Memory reduction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文字方塊 5"/>
          <p:cNvSpPr txBox="1"/>
          <p:nvPr/>
        </p:nvSpPr>
        <p:spPr>
          <a:xfrm>
            <a:off x="1683247" y="3882189"/>
            <a:ext cx="5777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鑒於本次競賽的資料集稍微龐大，因此須採用將資料型態改至最小範圍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(int64 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→ 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int16)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等等，來減少記憶體使用。最大可減少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70%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的記憶體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40F146B-512B-4077-A77D-476918B7B11E}"/>
              </a:ext>
            </a:extLst>
          </p:cNvPr>
          <p:cNvSpPr txBox="1"/>
          <p:nvPr/>
        </p:nvSpPr>
        <p:spPr>
          <a:xfrm>
            <a:off x="2782887" y="4707901"/>
            <a:ext cx="357822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Ref</a:t>
            </a:r>
            <a:r>
              <a:rPr lang="zh-TW" altLang="en-US" sz="10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：</a:t>
            </a:r>
            <a:r>
              <a:rPr lang="en-US" altLang="zh-TW" sz="10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</a:t>
            </a:r>
            <a:r>
              <a:rPr lang="en-US" altLang="zh-TW" sz="1000" dirty="0">
                <a:latin typeface="思源宋體 Medium" panose="02020500000000000000" pitchFamily="18" charset="-120"/>
                <a:ea typeface="思源宋體 Medium" panose="02020500000000000000" pitchFamily="18" charset="-120"/>
                <a:hlinkClick r:id="rId2"/>
              </a:rPr>
              <a:t>https://www.kaggle.com/fabiendaniel/elo-world</a:t>
            </a:r>
            <a:endParaRPr lang="zh-TW" altLang="en-US" sz="10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83F54DB-6702-4061-8040-4A139C842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16" y="918337"/>
            <a:ext cx="6550969" cy="296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9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各資料直方圖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005B9A7-81AB-4E7D-A424-A5314550810B}"/>
              </a:ext>
            </a:extLst>
          </p:cNvPr>
          <p:cNvSpPr txBox="1"/>
          <p:nvPr/>
        </p:nvSpPr>
        <p:spPr>
          <a:xfrm>
            <a:off x="6164178" y="1848207"/>
            <a:ext cx="309211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3 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大產品分類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(Hobbies, Foods, 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和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Household)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7 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小產品分類</a:t>
            </a:r>
            <a:endParaRPr lang="en-US" altLang="zh-TW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3 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大洲分布</a:t>
            </a:r>
            <a:endParaRPr lang="en-US" altLang="zh-TW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10 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分店</a:t>
            </a:r>
            <a:endParaRPr lang="en-US" altLang="zh-TW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共有 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30,490 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個商品</a:t>
            </a:r>
            <a:endParaRPr lang="en-US" altLang="zh-TW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19BA0B7-8B6C-4723-A928-47A1CC8C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1" y="1364726"/>
            <a:ext cx="6165589" cy="27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3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52762" y="160225"/>
            <a:ext cx="8900884" cy="635884"/>
          </a:xfrm>
        </p:spPr>
        <p:txBody>
          <a:bodyPr/>
          <a:lstStyle/>
          <a:p>
            <a:r>
              <a:rPr lang="zh-TW" altLang="en-US" dirty="0"/>
              <a:t>資料重整 </a:t>
            </a:r>
            <a:r>
              <a:rPr lang="en-US" altLang="zh-TW" dirty="0"/>
              <a:t>(melt)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362483"/>
              </p:ext>
            </p:extLst>
          </p:nvPr>
        </p:nvGraphicFramePr>
        <p:xfrm>
          <a:off x="1742094" y="1573882"/>
          <a:ext cx="2445442" cy="11696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48152">
                  <a:extLst>
                    <a:ext uri="{9D8B030D-6E8A-4147-A177-3AD203B41FA5}">
                      <a16:colId xmlns:a16="http://schemas.microsoft.com/office/drawing/2014/main" val="3654709715"/>
                    </a:ext>
                  </a:extLst>
                </a:gridCol>
                <a:gridCol w="482283">
                  <a:extLst>
                    <a:ext uri="{9D8B030D-6E8A-4147-A177-3AD203B41FA5}">
                      <a16:colId xmlns:a16="http://schemas.microsoft.com/office/drawing/2014/main" val="1625057194"/>
                    </a:ext>
                  </a:extLst>
                </a:gridCol>
                <a:gridCol w="451313">
                  <a:extLst>
                    <a:ext uri="{9D8B030D-6E8A-4147-A177-3AD203B41FA5}">
                      <a16:colId xmlns:a16="http://schemas.microsoft.com/office/drawing/2014/main" val="1314451772"/>
                    </a:ext>
                  </a:extLst>
                </a:gridCol>
                <a:gridCol w="663694">
                  <a:extLst>
                    <a:ext uri="{9D8B030D-6E8A-4147-A177-3AD203B41FA5}">
                      <a16:colId xmlns:a16="http://schemas.microsoft.com/office/drawing/2014/main" val="1615379742"/>
                    </a:ext>
                  </a:extLst>
                </a:gridCol>
              </a:tblGrid>
              <a:tr h="2763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Item_id</a:t>
                      </a:r>
                      <a:endParaRPr lang="zh-TW" altLang="en-US" sz="1200" dirty="0"/>
                    </a:p>
                  </a:txBody>
                  <a:tcPr marL="77873" marR="77873" marT="38937" marB="38937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d_1</a:t>
                      </a:r>
                      <a:endParaRPr lang="zh-TW" altLang="en-US" sz="1200" dirty="0"/>
                    </a:p>
                  </a:txBody>
                  <a:tcPr marL="77873" marR="77873" marT="38937" marB="38937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d_2</a:t>
                      </a:r>
                      <a:endParaRPr lang="zh-TW" altLang="en-US" sz="1200" dirty="0"/>
                    </a:p>
                  </a:txBody>
                  <a:tcPr marL="77873" marR="77873" marT="38937" marB="38937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d_3</a:t>
                      </a:r>
                      <a:endParaRPr lang="zh-TW" altLang="en-US" sz="1200" dirty="0"/>
                    </a:p>
                  </a:txBody>
                  <a:tcPr marL="77873" marR="77873" marT="38937" marB="38937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591196"/>
                  </a:ext>
                </a:extLst>
              </a:tr>
              <a:tr h="3406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S_1_001</a:t>
                      </a:r>
                      <a:endParaRPr lang="zh-TW" altLang="en-US" sz="1100" dirty="0"/>
                    </a:p>
                  </a:txBody>
                  <a:tcPr marL="77873" marR="77873" marT="38937" marB="38937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marL="77873" marR="77873" marT="38937" marB="38937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77873" marR="77873" marT="38937" marB="38937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marL="77873" marR="77873" marT="38937" marB="38937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974282"/>
                  </a:ext>
                </a:extLst>
              </a:tr>
              <a:tr h="2763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u="none" strike="noStrike" cap="none" dirty="0">
                          <a:sym typeface="Arial"/>
                        </a:rPr>
                        <a:t>S_1_002</a:t>
                      </a:r>
                      <a:endParaRPr lang="zh-TW" altLang="en-US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873" marR="77873" marT="38937" marB="3893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77873" marR="77873" marT="38937" marB="3893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 marL="77873" marR="77873" marT="38937" marB="3893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77873" marR="77873" marT="38937" marB="3893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04433"/>
                  </a:ext>
                </a:extLst>
              </a:tr>
              <a:tr h="2763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u="none" strike="noStrike" cap="none" dirty="0">
                          <a:sym typeface="Arial"/>
                        </a:rPr>
                        <a:t>S_1_003</a:t>
                      </a:r>
                      <a:endParaRPr lang="zh-TW" altLang="en-US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873" marR="77873" marT="38937" marB="38937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77873" marR="77873" marT="38937" marB="38937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77873" marR="77873" marT="38937" marB="38937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77873" marR="77873" marT="38937" marB="38937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3189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17981"/>
              </p:ext>
            </p:extLst>
          </p:nvPr>
        </p:nvGraphicFramePr>
        <p:xfrm>
          <a:off x="5748956" y="941588"/>
          <a:ext cx="1811014" cy="27252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7425">
                  <a:extLst>
                    <a:ext uri="{9D8B030D-6E8A-4147-A177-3AD203B41FA5}">
                      <a16:colId xmlns:a16="http://schemas.microsoft.com/office/drawing/2014/main" val="3654709715"/>
                    </a:ext>
                  </a:extLst>
                </a:gridCol>
                <a:gridCol w="464812">
                  <a:extLst>
                    <a:ext uri="{9D8B030D-6E8A-4147-A177-3AD203B41FA5}">
                      <a16:colId xmlns:a16="http://schemas.microsoft.com/office/drawing/2014/main" val="1625057194"/>
                    </a:ext>
                  </a:extLst>
                </a:gridCol>
                <a:gridCol w="528777">
                  <a:extLst>
                    <a:ext uri="{9D8B030D-6E8A-4147-A177-3AD203B41FA5}">
                      <a16:colId xmlns:a16="http://schemas.microsoft.com/office/drawing/2014/main" val="1314451772"/>
                    </a:ext>
                  </a:extLst>
                </a:gridCol>
              </a:tblGrid>
              <a:tr h="266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Item_id</a:t>
                      </a:r>
                      <a:endParaRPr lang="zh-TW" altLang="en-US" sz="1200" dirty="0"/>
                    </a:p>
                  </a:txBody>
                  <a:tcPr marL="75053" marR="75053" marT="37526" marB="37526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</a:t>
                      </a:r>
                      <a:endParaRPr lang="zh-TW" altLang="en-US" sz="1200" dirty="0"/>
                    </a:p>
                  </a:txBody>
                  <a:tcPr marL="75053" marR="75053" marT="37526" marB="37526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sold</a:t>
                      </a:r>
                      <a:endParaRPr lang="zh-TW" altLang="en-US" sz="1200" dirty="0"/>
                    </a:p>
                  </a:txBody>
                  <a:tcPr marL="75053" marR="75053" marT="37526" marB="37526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591196"/>
                  </a:ext>
                </a:extLst>
              </a:tr>
              <a:tr h="3283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S_1_001</a:t>
                      </a:r>
                      <a:endParaRPr lang="zh-TW" altLang="en-US" sz="1000" dirty="0"/>
                    </a:p>
                  </a:txBody>
                  <a:tcPr marL="75053" marR="75053" marT="37526" marB="37526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marL="75053" marR="75053" marT="37526" marB="37526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marL="75053" marR="75053" marT="37526" marB="37526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974282"/>
                  </a:ext>
                </a:extLst>
              </a:tr>
              <a:tr h="266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u="none" strike="noStrike" cap="none" dirty="0">
                          <a:sym typeface="Arial"/>
                        </a:rPr>
                        <a:t>S_1_001</a:t>
                      </a:r>
                      <a:endParaRPr lang="zh-TW" alt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053" marR="75053" marT="37526" marB="37526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marL="75053" marR="75053" marT="37526" marB="37526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75053" marR="75053" marT="37526" marB="37526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04433"/>
                  </a:ext>
                </a:extLst>
              </a:tr>
              <a:tr h="266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u="none" strike="noStrike" cap="none" dirty="0">
                          <a:sym typeface="Arial"/>
                        </a:rPr>
                        <a:t>S_1_001</a:t>
                      </a:r>
                      <a:endParaRPr lang="zh-TW" alt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053" marR="75053" marT="37526" marB="37526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 marL="75053" marR="75053" marT="37526" marB="37526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marL="75053" marR="75053" marT="37526" marB="37526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31893"/>
                  </a:ext>
                </a:extLst>
              </a:tr>
              <a:tr h="266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u="none" strike="noStrike" cap="none" dirty="0">
                          <a:sym typeface="Arial"/>
                        </a:rPr>
                        <a:t>S_1_002</a:t>
                      </a:r>
                      <a:endParaRPr lang="zh-TW" altLang="en-US" sz="10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053" marR="75053" marT="37526" marB="37526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marL="75053" marR="75053" marT="37526" marB="37526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75053" marR="75053" marT="37526" marB="37526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33380"/>
                  </a:ext>
                </a:extLst>
              </a:tr>
              <a:tr h="266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u="none" strike="noStrike" cap="none" dirty="0">
                          <a:sym typeface="Arial"/>
                        </a:rPr>
                        <a:t>S_1_002</a:t>
                      </a:r>
                      <a:endParaRPr lang="zh-TW" altLang="en-US" sz="10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053" marR="75053" marT="37526" marB="37526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marL="75053" marR="75053" marT="37526" marB="37526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 marL="75053" marR="75053" marT="37526" marB="37526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49041"/>
                  </a:ext>
                </a:extLst>
              </a:tr>
              <a:tr h="266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u="none" strike="noStrike" cap="none" dirty="0">
                          <a:sym typeface="Arial"/>
                        </a:rPr>
                        <a:t>S_1_002</a:t>
                      </a:r>
                      <a:endParaRPr lang="zh-TW" altLang="en-US" sz="10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053" marR="75053" marT="37526" marB="37526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 marL="75053" marR="75053" marT="37526" marB="37526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75053" marR="75053" marT="37526" marB="37526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078177"/>
                  </a:ext>
                </a:extLst>
              </a:tr>
              <a:tr h="266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u="none" strike="noStrike" cap="none" dirty="0">
                          <a:sym typeface="Arial"/>
                        </a:rPr>
                        <a:t>S_1_003</a:t>
                      </a:r>
                      <a:endParaRPr lang="zh-TW" altLang="en-US" sz="10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053" marR="75053" marT="37526" marB="37526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marL="75053" marR="75053" marT="37526" marB="37526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75053" marR="75053" marT="37526" marB="37526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05510"/>
                  </a:ext>
                </a:extLst>
              </a:tr>
              <a:tr h="266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u="none" strike="noStrike" cap="none" dirty="0">
                          <a:sym typeface="Arial"/>
                        </a:rPr>
                        <a:t>S_1_003</a:t>
                      </a:r>
                      <a:endParaRPr lang="zh-TW" altLang="en-US" sz="10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053" marR="75053" marT="37526" marB="37526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marL="75053" marR="75053" marT="37526" marB="37526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75053" marR="75053" marT="37526" marB="37526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801467"/>
                  </a:ext>
                </a:extLst>
              </a:tr>
              <a:tr h="266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u="none" strike="noStrike" cap="none" dirty="0">
                          <a:sym typeface="Arial"/>
                        </a:rPr>
                        <a:t>S_1_003</a:t>
                      </a:r>
                      <a:endParaRPr lang="zh-TW" altLang="en-US" sz="10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053" marR="75053" marT="37526" marB="37526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 marL="75053" marR="75053" marT="37526" marB="37526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75053" marR="75053" marT="37526" marB="37526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303552"/>
                  </a:ext>
                </a:extLst>
              </a:tr>
            </a:tbl>
          </a:graphicData>
        </a:graphic>
      </p:graphicFrame>
      <p:sp>
        <p:nvSpPr>
          <p:cNvPr id="7" name="向右箭號 6"/>
          <p:cNvSpPr/>
          <p:nvPr/>
        </p:nvSpPr>
        <p:spPr>
          <a:xfrm>
            <a:off x="4717472" y="2005453"/>
            <a:ext cx="618848" cy="306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687029" y="2743557"/>
            <a:ext cx="2562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30490 rows </a:t>
            </a:r>
            <a:r>
              <a:rPr lang="en-US" altLang="zh-TW" dirty="0">
                <a:solidFill>
                  <a:srgbClr val="6A6AFF"/>
                </a:solidFill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X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1947 columns</a:t>
            </a:r>
            <a:endParaRPr lang="zh-TW" altLang="en-US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36320" y="3666808"/>
            <a:ext cx="2636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59181090 rows </a:t>
            </a:r>
            <a:r>
              <a:rPr lang="en-US" altLang="zh-TW" dirty="0">
                <a:solidFill>
                  <a:srgbClr val="6A6AFF"/>
                </a:solidFill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X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8 columns</a:t>
            </a:r>
            <a:endParaRPr lang="zh-TW" altLang="en-US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6879" y="3402347"/>
            <a:ext cx="4203123" cy="818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ts val="2300"/>
              </a:lnSpc>
            </a:pPr>
            <a:r>
              <a:rPr lang="zh-TW" altLang="en-US" dirty="0">
                <a:solidFill>
                  <a:srgbClr val="3C78D8"/>
                </a:solidFill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為了使 </a:t>
            </a:r>
            <a:r>
              <a:rPr lang="en-US" altLang="zh-TW" dirty="0">
                <a:solidFill>
                  <a:srgbClr val="3C78D8"/>
                </a:solidFill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sales </a:t>
            </a:r>
            <a:r>
              <a:rPr lang="zh-TW" altLang="en-US" dirty="0">
                <a:solidFill>
                  <a:srgbClr val="3C78D8"/>
                </a:solidFill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與 </a:t>
            </a:r>
            <a:r>
              <a:rPr lang="en-US" altLang="zh-TW" dirty="0">
                <a:solidFill>
                  <a:srgbClr val="3C78D8"/>
                </a:solidFill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Calendar </a:t>
            </a:r>
            <a:r>
              <a:rPr lang="zh-TW" altLang="en-US" dirty="0">
                <a:solidFill>
                  <a:srgbClr val="3C78D8"/>
                </a:solidFill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及 </a:t>
            </a:r>
            <a:r>
              <a:rPr lang="en-US" altLang="zh-TW" dirty="0" err="1">
                <a:solidFill>
                  <a:srgbClr val="3C78D8"/>
                </a:solidFill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Sell_price</a:t>
            </a:r>
            <a:r>
              <a:rPr lang="en-US" altLang="zh-TW" dirty="0">
                <a:solidFill>
                  <a:srgbClr val="3C78D8"/>
                </a:solidFill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</a:t>
            </a:r>
            <a:r>
              <a:rPr lang="zh-TW" altLang="en-US" dirty="0">
                <a:solidFill>
                  <a:srgbClr val="3C78D8"/>
                </a:solidFill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在合併資料的時候比較容易，先採用</a:t>
            </a:r>
            <a:r>
              <a:rPr lang="en-US" altLang="zh-TW" dirty="0">
                <a:solidFill>
                  <a:srgbClr val="3C78D8"/>
                </a:solidFill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melt </a:t>
            </a:r>
            <a:r>
              <a:rPr lang="zh-TW" altLang="en-US" dirty="0">
                <a:solidFill>
                  <a:srgbClr val="3C78D8"/>
                </a:solidFill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方法重整資料</a:t>
            </a:r>
          </a:p>
        </p:txBody>
      </p:sp>
    </p:spTree>
    <p:extLst>
      <p:ext uri="{BB962C8B-B14F-4D97-AF65-F5344CB8AC3E}">
        <p14:creationId xmlns:p14="http://schemas.microsoft.com/office/powerpoint/2010/main" val="355787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資料合併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28E7AA-B2F5-40E4-A02F-90AFA789A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976809"/>
              </p:ext>
            </p:extLst>
          </p:nvPr>
        </p:nvGraphicFramePr>
        <p:xfrm>
          <a:off x="1841397" y="924734"/>
          <a:ext cx="4399549" cy="1212671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1304">
                  <a:extLst>
                    <a:ext uri="{9D8B030D-6E8A-4147-A177-3AD203B41FA5}">
                      <a16:colId xmlns:a16="http://schemas.microsoft.com/office/drawing/2014/main" val="2472288539"/>
                    </a:ext>
                  </a:extLst>
                </a:gridCol>
                <a:gridCol w="740327">
                  <a:extLst>
                    <a:ext uri="{9D8B030D-6E8A-4147-A177-3AD203B41FA5}">
                      <a16:colId xmlns:a16="http://schemas.microsoft.com/office/drawing/2014/main" val="971827615"/>
                    </a:ext>
                  </a:extLst>
                </a:gridCol>
                <a:gridCol w="740327">
                  <a:extLst>
                    <a:ext uri="{9D8B030D-6E8A-4147-A177-3AD203B41FA5}">
                      <a16:colId xmlns:a16="http://schemas.microsoft.com/office/drawing/2014/main" val="305636673"/>
                    </a:ext>
                  </a:extLst>
                </a:gridCol>
                <a:gridCol w="480673">
                  <a:extLst>
                    <a:ext uri="{9D8B030D-6E8A-4147-A177-3AD203B41FA5}">
                      <a16:colId xmlns:a16="http://schemas.microsoft.com/office/drawing/2014/main" val="2428743267"/>
                    </a:ext>
                  </a:extLst>
                </a:gridCol>
                <a:gridCol w="493551">
                  <a:extLst>
                    <a:ext uri="{9D8B030D-6E8A-4147-A177-3AD203B41FA5}">
                      <a16:colId xmlns:a16="http://schemas.microsoft.com/office/drawing/2014/main" val="1964466201"/>
                    </a:ext>
                  </a:extLst>
                </a:gridCol>
                <a:gridCol w="493551">
                  <a:extLst>
                    <a:ext uri="{9D8B030D-6E8A-4147-A177-3AD203B41FA5}">
                      <a16:colId xmlns:a16="http://schemas.microsoft.com/office/drawing/2014/main" val="1075973910"/>
                    </a:ext>
                  </a:extLst>
                </a:gridCol>
                <a:gridCol w="259908">
                  <a:extLst>
                    <a:ext uri="{9D8B030D-6E8A-4147-A177-3AD203B41FA5}">
                      <a16:colId xmlns:a16="http://schemas.microsoft.com/office/drawing/2014/main" val="38240574"/>
                    </a:ext>
                  </a:extLst>
                </a:gridCol>
                <a:gridCol w="259908">
                  <a:extLst>
                    <a:ext uri="{9D8B030D-6E8A-4147-A177-3AD203B41FA5}">
                      <a16:colId xmlns:a16="http://schemas.microsoft.com/office/drawing/2014/main" val="1972704093"/>
                    </a:ext>
                  </a:extLst>
                </a:gridCol>
              </a:tblGrid>
              <a:tr h="142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item_id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dept_id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cat_id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store_id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state_id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sold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extLst>
                  <a:ext uri="{0D108BD9-81ED-4DB2-BD59-A6C34878D82A}">
                    <a16:rowId xmlns:a16="http://schemas.microsoft.com/office/drawing/2014/main" val="56886423"/>
                  </a:ext>
                </a:extLst>
              </a:tr>
              <a:tr h="2139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001_CA_1_evaluation</a:t>
                      </a:r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HOBBIES_1_001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HOBBIES_1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HOBBIES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CA_1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CA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d_1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0</a:t>
                      </a:r>
                      <a:endParaRPr lang="en-US" altLang="zh-TW" sz="6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extLst>
                  <a:ext uri="{0D108BD9-81ED-4DB2-BD59-A6C34878D82A}">
                    <a16:rowId xmlns:a16="http://schemas.microsoft.com/office/drawing/2014/main" val="383979140"/>
                  </a:ext>
                </a:extLst>
              </a:tr>
              <a:tr h="2139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002_CA_1_evaluation</a:t>
                      </a:r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HOBBIES_1_002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HOBBIES_1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HOBBIES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CA_1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CA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d_1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0</a:t>
                      </a:r>
                      <a:endParaRPr lang="en-US" altLang="zh-TW" sz="6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extLst>
                  <a:ext uri="{0D108BD9-81ED-4DB2-BD59-A6C34878D82A}">
                    <a16:rowId xmlns:a16="http://schemas.microsoft.com/office/drawing/2014/main" val="789750487"/>
                  </a:ext>
                </a:extLst>
              </a:tr>
              <a:tr h="2139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003_CA_1_evaluation</a:t>
                      </a:r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HOBBIES_1_003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HOBBIES_1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HOBBIES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CA_1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CA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d_1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0</a:t>
                      </a:r>
                      <a:endParaRPr lang="en-US" altLang="zh-TW" sz="6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extLst>
                  <a:ext uri="{0D108BD9-81ED-4DB2-BD59-A6C34878D82A}">
                    <a16:rowId xmlns:a16="http://schemas.microsoft.com/office/drawing/2014/main" val="1094085812"/>
                  </a:ext>
                </a:extLst>
              </a:tr>
              <a:tr h="2139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004_CA_1_evaluation</a:t>
                      </a:r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HOBBIES_1_004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HOBBIES_1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HOBBIES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CA_1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CA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d_1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0</a:t>
                      </a:r>
                      <a:endParaRPr lang="en-US" altLang="zh-TW" sz="6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extLst>
                  <a:ext uri="{0D108BD9-81ED-4DB2-BD59-A6C34878D82A}">
                    <a16:rowId xmlns:a16="http://schemas.microsoft.com/office/drawing/2014/main" val="3691556569"/>
                  </a:ext>
                </a:extLst>
              </a:tr>
              <a:tr h="2139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005_CA_1_evaluation</a:t>
                      </a:r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HOBBIES_1_005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HOBBIES_1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HOBBIES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CA_1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CA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d_1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u="none" strike="noStrike" dirty="0">
                          <a:effectLst/>
                          <a:latin typeface="思源宋體 Medium" panose="02020500000000000000" pitchFamily="18" charset="-120"/>
                          <a:ea typeface="思源宋體 Medium" panose="02020500000000000000" pitchFamily="18" charset="-120"/>
                        </a:rPr>
                        <a:t>0</a:t>
                      </a:r>
                      <a:endParaRPr lang="en-US" altLang="zh-TW" sz="600" b="0" i="0" u="none" strike="noStrike" dirty="0">
                        <a:solidFill>
                          <a:srgbClr val="000000"/>
                        </a:solidFill>
                        <a:effectLst/>
                        <a:latin typeface="思源宋體 Medium" panose="02020500000000000000" pitchFamily="18" charset="-120"/>
                        <a:ea typeface="思源宋體 Medium" panose="02020500000000000000" pitchFamily="18" charset="-120"/>
                      </a:endParaRPr>
                    </a:p>
                  </a:txBody>
                  <a:tcPr marL="1059" marR="1059" marT="1059" marB="0" anchor="ctr"/>
                </a:tc>
                <a:extLst>
                  <a:ext uri="{0D108BD9-81ED-4DB2-BD59-A6C34878D82A}">
                    <a16:rowId xmlns:a16="http://schemas.microsoft.com/office/drawing/2014/main" val="96348129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920836B1-C92E-4EA5-B77A-100C80548C69}"/>
              </a:ext>
            </a:extLst>
          </p:cNvPr>
          <p:cNvSpPr txBox="1"/>
          <p:nvPr/>
        </p:nvSpPr>
        <p:spPr>
          <a:xfrm>
            <a:off x="621133" y="1311508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Sales</a:t>
            </a:r>
            <a:b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</a:b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(melt)</a:t>
            </a:r>
            <a:endParaRPr lang="zh-TW" altLang="en-US" sz="12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F22B03A-08D4-47DE-B7E1-BC3B356A3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301898"/>
              </p:ext>
            </p:extLst>
          </p:nvPr>
        </p:nvGraphicFramePr>
        <p:xfrm>
          <a:off x="1841397" y="2197538"/>
          <a:ext cx="7154778" cy="1022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4675">
                  <a:extLst>
                    <a:ext uri="{9D8B030D-6E8A-4147-A177-3AD203B41FA5}">
                      <a16:colId xmlns:a16="http://schemas.microsoft.com/office/drawing/2014/main" val="1750917537"/>
                    </a:ext>
                  </a:extLst>
                </a:gridCol>
                <a:gridCol w="534009">
                  <a:extLst>
                    <a:ext uri="{9D8B030D-6E8A-4147-A177-3AD203B41FA5}">
                      <a16:colId xmlns:a16="http://schemas.microsoft.com/office/drawing/2014/main" val="975204161"/>
                    </a:ext>
                  </a:extLst>
                </a:gridCol>
                <a:gridCol w="534009">
                  <a:extLst>
                    <a:ext uri="{9D8B030D-6E8A-4147-A177-3AD203B41FA5}">
                      <a16:colId xmlns:a16="http://schemas.microsoft.com/office/drawing/2014/main" val="1070757700"/>
                    </a:ext>
                  </a:extLst>
                </a:gridCol>
                <a:gridCol w="411815">
                  <a:extLst>
                    <a:ext uri="{9D8B030D-6E8A-4147-A177-3AD203B41FA5}">
                      <a16:colId xmlns:a16="http://schemas.microsoft.com/office/drawing/2014/main" val="3372256743"/>
                    </a:ext>
                  </a:extLst>
                </a:gridCol>
                <a:gridCol w="411815">
                  <a:extLst>
                    <a:ext uri="{9D8B030D-6E8A-4147-A177-3AD203B41FA5}">
                      <a16:colId xmlns:a16="http://schemas.microsoft.com/office/drawing/2014/main" val="2585933031"/>
                    </a:ext>
                  </a:extLst>
                </a:gridCol>
                <a:gridCol w="411815">
                  <a:extLst>
                    <a:ext uri="{9D8B030D-6E8A-4147-A177-3AD203B41FA5}">
                      <a16:colId xmlns:a16="http://schemas.microsoft.com/office/drawing/2014/main" val="2589651639"/>
                    </a:ext>
                  </a:extLst>
                </a:gridCol>
                <a:gridCol w="411815">
                  <a:extLst>
                    <a:ext uri="{9D8B030D-6E8A-4147-A177-3AD203B41FA5}">
                      <a16:colId xmlns:a16="http://schemas.microsoft.com/office/drawing/2014/main" val="828392503"/>
                    </a:ext>
                  </a:extLst>
                </a:gridCol>
                <a:gridCol w="682345">
                  <a:extLst>
                    <a:ext uri="{9D8B030D-6E8A-4147-A177-3AD203B41FA5}">
                      <a16:colId xmlns:a16="http://schemas.microsoft.com/office/drawing/2014/main" val="112700484"/>
                    </a:ext>
                  </a:extLst>
                </a:gridCol>
                <a:gridCol w="682345">
                  <a:extLst>
                    <a:ext uri="{9D8B030D-6E8A-4147-A177-3AD203B41FA5}">
                      <a16:colId xmlns:a16="http://schemas.microsoft.com/office/drawing/2014/main" val="465540043"/>
                    </a:ext>
                  </a:extLst>
                </a:gridCol>
                <a:gridCol w="682345">
                  <a:extLst>
                    <a:ext uri="{9D8B030D-6E8A-4147-A177-3AD203B41FA5}">
                      <a16:colId xmlns:a16="http://schemas.microsoft.com/office/drawing/2014/main" val="2150832737"/>
                    </a:ext>
                  </a:extLst>
                </a:gridCol>
                <a:gridCol w="682345">
                  <a:extLst>
                    <a:ext uri="{9D8B030D-6E8A-4147-A177-3AD203B41FA5}">
                      <a16:colId xmlns:a16="http://schemas.microsoft.com/office/drawing/2014/main" val="2156486017"/>
                    </a:ext>
                  </a:extLst>
                </a:gridCol>
                <a:gridCol w="411815">
                  <a:extLst>
                    <a:ext uri="{9D8B030D-6E8A-4147-A177-3AD203B41FA5}">
                      <a16:colId xmlns:a16="http://schemas.microsoft.com/office/drawing/2014/main" val="1329737773"/>
                    </a:ext>
                  </a:extLst>
                </a:gridCol>
                <a:gridCol w="411815">
                  <a:extLst>
                    <a:ext uri="{9D8B030D-6E8A-4147-A177-3AD203B41FA5}">
                      <a16:colId xmlns:a16="http://schemas.microsoft.com/office/drawing/2014/main" val="3466703884"/>
                    </a:ext>
                  </a:extLst>
                </a:gridCol>
                <a:gridCol w="411815">
                  <a:extLst>
                    <a:ext uri="{9D8B030D-6E8A-4147-A177-3AD203B41FA5}">
                      <a16:colId xmlns:a16="http://schemas.microsoft.com/office/drawing/2014/main" val="1806019080"/>
                    </a:ext>
                  </a:extLst>
                </a:gridCol>
              </a:tblGrid>
              <a:tr h="2396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date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</a:rPr>
                        <a:t>wm_yr_wk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weekday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wday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month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event_name_1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event_type_1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event_name_2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event_type_2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snap_CA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snap_TX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snap_WI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extLst>
                  <a:ext uri="{0D108BD9-81ED-4DB2-BD59-A6C34878D82A}">
                    <a16:rowId xmlns:a16="http://schemas.microsoft.com/office/drawing/2014/main" val="2456615953"/>
                  </a:ext>
                </a:extLst>
              </a:tr>
              <a:tr h="1358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2011/1/29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11101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Saturday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2011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d_1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extLst>
                  <a:ext uri="{0D108BD9-81ED-4DB2-BD59-A6C34878D82A}">
                    <a16:rowId xmlns:a16="http://schemas.microsoft.com/office/drawing/2014/main" val="664040328"/>
                  </a:ext>
                </a:extLst>
              </a:tr>
              <a:tr h="1358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2011/1/30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11101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Sunday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2011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d_2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extLst>
                  <a:ext uri="{0D108BD9-81ED-4DB2-BD59-A6C34878D82A}">
                    <a16:rowId xmlns:a16="http://schemas.microsoft.com/office/drawing/2014/main" val="722411768"/>
                  </a:ext>
                </a:extLst>
              </a:tr>
              <a:tr h="1358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2011/1/31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11101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Monday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3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1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2011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d_3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extLst>
                  <a:ext uri="{0D108BD9-81ED-4DB2-BD59-A6C34878D82A}">
                    <a16:rowId xmlns:a16="http://schemas.microsoft.com/office/drawing/2014/main" val="266954358"/>
                  </a:ext>
                </a:extLst>
              </a:tr>
              <a:tr h="1358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2011/2/1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11101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Tuesday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4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2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2011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extLst>
                  <a:ext uri="{0D108BD9-81ED-4DB2-BD59-A6C34878D82A}">
                    <a16:rowId xmlns:a16="http://schemas.microsoft.com/office/drawing/2014/main" val="201868217"/>
                  </a:ext>
                </a:extLst>
              </a:tr>
              <a:tr h="2396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2011/2/2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11101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Wednesday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5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2011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d_5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 dirty="0">
                          <a:effectLst/>
                        </a:rPr>
                        <a:t>1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70" marR="2470" marT="2470" marB="0" anchor="ctr"/>
                </a:tc>
                <a:extLst>
                  <a:ext uri="{0D108BD9-81ED-4DB2-BD59-A6C34878D82A}">
                    <a16:rowId xmlns:a16="http://schemas.microsoft.com/office/drawing/2014/main" val="299890732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6044162-0747-4ABC-AABD-0B7B670C8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793205"/>
              </p:ext>
            </p:extLst>
          </p:nvPr>
        </p:nvGraphicFramePr>
        <p:xfrm>
          <a:off x="1841397" y="3361899"/>
          <a:ext cx="3019369" cy="102294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66423">
                  <a:extLst>
                    <a:ext uri="{9D8B030D-6E8A-4147-A177-3AD203B41FA5}">
                      <a16:colId xmlns:a16="http://schemas.microsoft.com/office/drawing/2014/main" val="1670736948"/>
                    </a:ext>
                  </a:extLst>
                </a:gridCol>
                <a:gridCol w="1020100">
                  <a:extLst>
                    <a:ext uri="{9D8B030D-6E8A-4147-A177-3AD203B41FA5}">
                      <a16:colId xmlns:a16="http://schemas.microsoft.com/office/drawing/2014/main" val="862541033"/>
                    </a:ext>
                  </a:extLst>
                </a:gridCol>
                <a:gridCol w="666423">
                  <a:extLst>
                    <a:ext uri="{9D8B030D-6E8A-4147-A177-3AD203B41FA5}">
                      <a16:colId xmlns:a16="http://schemas.microsoft.com/office/drawing/2014/main" val="922976698"/>
                    </a:ext>
                  </a:extLst>
                </a:gridCol>
                <a:gridCol w="666423">
                  <a:extLst>
                    <a:ext uri="{9D8B030D-6E8A-4147-A177-3AD203B41FA5}">
                      <a16:colId xmlns:a16="http://schemas.microsoft.com/office/drawing/2014/main" val="2082239948"/>
                    </a:ext>
                  </a:extLst>
                </a:gridCol>
              </a:tblGrid>
              <a:tr h="170491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700" u="none" strike="noStrike" cap="none" dirty="0" err="1">
                          <a:effectLst/>
                          <a:sym typeface="Arial"/>
                        </a:rPr>
                        <a:t>store_id</a:t>
                      </a:r>
                      <a:endParaRPr lang="en-US" sz="7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700" u="none" strike="noStrike" cap="none" dirty="0" err="1">
                          <a:effectLst/>
                          <a:sym typeface="Arial"/>
                        </a:rPr>
                        <a:t>item_id</a:t>
                      </a:r>
                      <a:endParaRPr lang="en-US" sz="7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700" u="none" strike="noStrike" cap="none" dirty="0" err="1">
                          <a:effectLst/>
                          <a:sym typeface="Arial"/>
                        </a:rPr>
                        <a:t>wm_yr_wk</a:t>
                      </a:r>
                      <a:endParaRPr lang="en-US" sz="7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700" u="none" strike="noStrike" cap="none">
                          <a:effectLst/>
                          <a:sym typeface="Arial"/>
                        </a:rPr>
                        <a:t>sell_price</a:t>
                      </a:r>
                      <a:endParaRPr lang="en-US" sz="7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70460947"/>
                  </a:ext>
                </a:extLst>
              </a:tr>
              <a:tr h="170491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700" u="none" strike="noStrike" cap="none">
                          <a:effectLst/>
                          <a:sym typeface="Arial"/>
                        </a:rPr>
                        <a:t>CA_1</a:t>
                      </a:r>
                      <a:endParaRPr lang="en-US" sz="7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700" u="none" strike="noStrike" cap="none" dirty="0">
                          <a:effectLst/>
                          <a:sym typeface="Arial"/>
                        </a:rPr>
                        <a:t>HOBBIES_1_001</a:t>
                      </a:r>
                      <a:endParaRPr lang="en-US" sz="7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700" u="none" strike="noStrike" cap="none">
                          <a:effectLst/>
                          <a:sym typeface="Arial"/>
                        </a:rPr>
                        <a:t>11325</a:t>
                      </a:r>
                      <a:endParaRPr lang="en-US" altLang="zh-TW" sz="7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700" u="none" strike="noStrike" cap="none">
                          <a:effectLst/>
                          <a:sym typeface="Arial"/>
                        </a:rPr>
                        <a:t>9.58</a:t>
                      </a:r>
                      <a:endParaRPr lang="en-US" altLang="zh-TW" sz="7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420926509"/>
                  </a:ext>
                </a:extLst>
              </a:tr>
              <a:tr h="170491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700" u="none" strike="noStrike" cap="none">
                          <a:effectLst/>
                          <a:sym typeface="Arial"/>
                        </a:rPr>
                        <a:t>CA_1</a:t>
                      </a:r>
                      <a:endParaRPr lang="en-US" sz="7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700" u="none" strike="noStrike" cap="none" dirty="0">
                          <a:effectLst/>
                          <a:sym typeface="Arial"/>
                        </a:rPr>
                        <a:t>HOBBIES_1_001</a:t>
                      </a:r>
                      <a:endParaRPr lang="en-US" sz="7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700" u="none" strike="noStrike" cap="none" dirty="0">
                          <a:effectLst/>
                          <a:sym typeface="Arial"/>
                        </a:rPr>
                        <a:t>11326</a:t>
                      </a:r>
                      <a:endParaRPr lang="en-US" altLang="zh-TW" sz="7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700" u="none" strike="noStrike" cap="none">
                          <a:effectLst/>
                          <a:sym typeface="Arial"/>
                        </a:rPr>
                        <a:t>9.58</a:t>
                      </a:r>
                      <a:endParaRPr lang="en-US" altLang="zh-TW" sz="7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788388899"/>
                  </a:ext>
                </a:extLst>
              </a:tr>
              <a:tr h="170491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700" u="none" strike="noStrike" cap="none">
                          <a:effectLst/>
                          <a:sym typeface="Arial"/>
                        </a:rPr>
                        <a:t>CA_1</a:t>
                      </a:r>
                      <a:endParaRPr lang="en-US" sz="7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700" u="none" strike="noStrike" cap="none" dirty="0">
                          <a:effectLst/>
                          <a:sym typeface="Arial"/>
                        </a:rPr>
                        <a:t>HOBBIES_1_001</a:t>
                      </a:r>
                      <a:endParaRPr lang="en-US" sz="7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700" u="none" strike="noStrike" cap="none">
                          <a:effectLst/>
                          <a:sym typeface="Arial"/>
                        </a:rPr>
                        <a:t>11327</a:t>
                      </a:r>
                      <a:endParaRPr lang="en-US" altLang="zh-TW" sz="7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700" u="none" strike="noStrike" cap="none" dirty="0">
                          <a:effectLst/>
                          <a:sym typeface="Arial"/>
                        </a:rPr>
                        <a:t>8.26</a:t>
                      </a:r>
                      <a:endParaRPr lang="en-US" altLang="zh-TW" sz="7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4086567325"/>
                  </a:ext>
                </a:extLst>
              </a:tr>
              <a:tr h="170491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700" u="none" strike="noStrike" cap="none">
                          <a:effectLst/>
                          <a:sym typeface="Arial"/>
                        </a:rPr>
                        <a:t>CA_1</a:t>
                      </a:r>
                      <a:endParaRPr lang="en-US" sz="7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700" u="none" strike="noStrike" cap="none" dirty="0">
                          <a:effectLst/>
                          <a:sym typeface="Arial"/>
                        </a:rPr>
                        <a:t>HOBBIES_1_001</a:t>
                      </a:r>
                      <a:endParaRPr lang="en-US" sz="7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700" u="none" strike="noStrike" cap="none">
                          <a:effectLst/>
                          <a:sym typeface="Arial"/>
                        </a:rPr>
                        <a:t>11328</a:t>
                      </a:r>
                      <a:endParaRPr lang="en-US" altLang="zh-TW" sz="7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700" u="none" strike="noStrike" cap="none">
                          <a:effectLst/>
                          <a:sym typeface="Arial"/>
                        </a:rPr>
                        <a:t>8.26</a:t>
                      </a:r>
                      <a:endParaRPr lang="en-US" altLang="zh-TW" sz="7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936744998"/>
                  </a:ext>
                </a:extLst>
              </a:tr>
              <a:tr h="170491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700" u="none" strike="noStrike" cap="none">
                          <a:effectLst/>
                          <a:sym typeface="Arial"/>
                        </a:rPr>
                        <a:t>CA_1</a:t>
                      </a:r>
                      <a:endParaRPr lang="en-US" sz="7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700" u="none" strike="noStrike" cap="none" dirty="0">
                          <a:effectLst/>
                          <a:sym typeface="Arial"/>
                        </a:rPr>
                        <a:t>HOBBIES_1_001</a:t>
                      </a:r>
                      <a:endParaRPr lang="en-US" sz="7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700" u="none" strike="noStrike" cap="none">
                          <a:effectLst/>
                          <a:sym typeface="Arial"/>
                        </a:rPr>
                        <a:t>11329</a:t>
                      </a:r>
                      <a:endParaRPr lang="en-US" altLang="zh-TW" sz="7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700" u="none" strike="noStrike" cap="none" dirty="0">
                          <a:effectLst/>
                          <a:sym typeface="Arial"/>
                        </a:rPr>
                        <a:t>8.26</a:t>
                      </a:r>
                      <a:endParaRPr lang="en-US" altLang="zh-TW" sz="7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575411231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50527C83-E692-437C-B5E4-A629F06ECA9A}"/>
              </a:ext>
            </a:extLst>
          </p:cNvPr>
          <p:cNvSpPr/>
          <p:nvPr/>
        </p:nvSpPr>
        <p:spPr>
          <a:xfrm>
            <a:off x="520145" y="2567189"/>
            <a:ext cx="8499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S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alendar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71149A-F902-4244-90D6-8E57CE16A1EF}"/>
              </a:ext>
            </a:extLst>
          </p:cNvPr>
          <p:cNvSpPr/>
          <p:nvPr/>
        </p:nvSpPr>
        <p:spPr>
          <a:xfrm>
            <a:off x="476864" y="3638203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err="1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Sell_price</a:t>
            </a:r>
            <a:endParaRPr lang="zh-TW" altLang="en-US" sz="12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8596B7-1A18-4395-B05E-6F38D9D153FC}"/>
              </a:ext>
            </a:extLst>
          </p:cNvPr>
          <p:cNvSpPr/>
          <p:nvPr/>
        </p:nvSpPr>
        <p:spPr>
          <a:xfrm>
            <a:off x="1841397" y="3356822"/>
            <a:ext cx="2369652" cy="10229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041BF6F-4198-4A5B-82C7-6B7F58A84620}"/>
              </a:ext>
            </a:extLst>
          </p:cNvPr>
          <p:cNvSpPr/>
          <p:nvPr/>
        </p:nvSpPr>
        <p:spPr>
          <a:xfrm>
            <a:off x="2779860" y="928751"/>
            <a:ext cx="753411" cy="11687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B2EABB3-6C1A-4232-8185-F310BB7C52DE}"/>
              </a:ext>
            </a:extLst>
          </p:cNvPr>
          <p:cNvSpPr/>
          <p:nvPr/>
        </p:nvSpPr>
        <p:spPr>
          <a:xfrm>
            <a:off x="2310628" y="2197538"/>
            <a:ext cx="540853" cy="10229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EC6347-778F-455A-B1D6-20F023FC0B06}"/>
              </a:ext>
            </a:extLst>
          </p:cNvPr>
          <p:cNvSpPr/>
          <p:nvPr/>
        </p:nvSpPr>
        <p:spPr>
          <a:xfrm>
            <a:off x="4736160" y="924732"/>
            <a:ext cx="513616" cy="121267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C386C82-AF1C-4FD9-8435-2B07EB4A5FF6}"/>
              </a:ext>
            </a:extLst>
          </p:cNvPr>
          <p:cNvSpPr/>
          <p:nvPr/>
        </p:nvSpPr>
        <p:spPr>
          <a:xfrm>
            <a:off x="4624703" y="2197538"/>
            <a:ext cx="412515" cy="102294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A0F934-3EAC-407D-8BF0-5340E19546A4}"/>
              </a:ext>
            </a:extLst>
          </p:cNvPr>
          <p:cNvSpPr/>
          <p:nvPr/>
        </p:nvSpPr>
        <p:spPr>
          <a:xfrm>
            <a:off x="5731609" y="924731"/>
            <a:ext cx="260115" cy="121267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DF558AD-6870-446C-957E-8F5E7EE32D07}"/>
              </a:ext>
            </a:extLst>
          </p:cNvPr>
          <p:cNvSpPr txBox="1"/>
          <p:nvPr/>
        </p:nvSpPr>
        <p:spPr>
          <a:xfrm>
            <a:off x="6039850" y="562803"/>
            <a:ext cx="284052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519F611-8F94-4851-898B-32D28126E92B}"/>
              </a:ext>
            </a:extLst>
          </p:cNvPr>
          <p:cNvSpPr txBox="1"/>
          <p:nvPr/>
        </p:nvSpPr>
        <p:spPr>
          <a:xfrm>
            <a:off x="2439028" y="559952"/>
            <a:ext cx="28405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87B3F47-D9D7-4B25-B977-4F648A76A7AE}"/>
              </a:ext>
            </a:extLst>
          </p:cNvPr>
          <p:cNvSpPr txBox="1"/>
          <p:nvPr/>
        </p:nvSpPr>
        <p:spPr>
          <a:xfrm>
            <a:off x="4884677" y="34877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首先透過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2985B8D-54AB-40DE-867F-1F7659EB2F0D}"/>
              </a:ext>
            </a:extLst>
          </p:cNvPr>
          <p:cNvSpPr txBox="1"/>
          <p:nvPr/>
        </p:nvSpPr>
        <p:spPr>
          <a:xfrm>
            <a:off x="5969869" y="3488448"/>
            <a:ext cx="1830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將</a:t>
            </a:r>
            <a:r>
              <a:rPr lang="en-US" altLang="zh-TW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sales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、calendar串接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5CE7777-F187-403E-AB6A-945AB6EC0047}"/>
              </a:ext>
            </a:extLst>
          </p:cNvPr>
          <p:cNvSpPr txBox="1"/>
          <p:nvPr/>
        </p:nvSpPr>
        <p:spPr>
          <a:xfrm>
            <a:off x="4884677" y="3935281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再將其結果透過</a:t>
            </a:r>
            <a:endParaRPr lang="en-US" altLang="zh-TW" sz="1200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33244FF-E1C5-4D1C-901B-0A450808FF80}"/>
              </a:ext>
            </a:extLst>
          </p:cNvPr>
          <p:cNvSpPr/>
          <p:nvPr/>
        </p:nvSpPr>
        <p:spPr>
          <a:xfrm>
            <a:off x="6376041" y="3935281"/>
            <a:ext cx="18481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與 </a:t>
            </a:r>
            <a:r>
              <a:rPr lang="en-US" altLang="zh-TW" sz="1200" dirty="0" err="1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Sell_price</a:t>
            </a:r>
            <a:r>
              <a:rPr lang="zh-TW" altLang="en-US" sz="12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串接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6EBDDE1-6412-47DC-83C7-9A57AE8188EC}"/>
              </a:ext>
            </a:extLst>
          </p:cNvPr>
          <p:cNvSpPr txBox="1"/>
          <p:nvPr/>
        </p:nvSpPr>
        <p:spPr>
          <a:xfrm>
            <a:off x="5689828" y="3456954"/>
            <a:ext cx="284052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DF16608-D1ED-4FBD-A5E1-ABE34D0C2696}"/>
              </a:ext>
            </a:extLst>
          </p:cNvPr>
          <p:cNvSpPr txBox="1"/>
          <p:nvPr/>
        </p:nvSpPr>
        <p:spPr>
          <a:xfrm>
            <a:off x="6121280" y="3904459"/>
            <a:ext cx="28405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88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33707A-325C-4CDE-B1CC-A0D079C7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5" y="291173"/>
            <a:ext cx="8605927" cy="551038"/>
          </a:xfrm>
        </p:spPr>
        <p:txBody>
          <a:bodyPr/>
          <a:lstStyle/>
          <a:p>
            <a:r>
              <a:rPr lang="fr-FR" altLang="zh-TW" sz="2400" dirty="0" err="1"/>
              <a:t>Supplemental</a:t>
            </a:r>
            <a:r>
              <a:rPr lang="fr-FR" altLang="zh-TW" sz="2400" dirty="0"/>
              <a:t> Nutrition Assistance Program (SNAP)</a:t>
            </a:r>
            <a:endParaRPr lang="zh-TW" altLang="en-US" sz="24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390D72-8A56-40BF-9629-3BD4F8C5F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462" y="702170"/>
            <a:ext cx="7483077" cy="807609"/>
          </a:xfrm>
        </p:spPr>
        <p:txBody>
          <a:bodyPr/>
          <a:lstStyle/>
          <a:p>
            <a:pPr marL="101600" indent="0">
              <a:buNone/>
            </a:pPr>
            <a:r>
              <a:rPr lang="zh-TW" altLang="en-US" sz="14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美國補充營養援助計畫</a:t>
            </a:r>
            <a:r>
              <a:rPr lang="en-US" altLang="zh-TW" sz="14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(Supplemental Nutrition Assistance Program</a:t>
            </a:r>
            <a:r>
              <a:rPr lang="zh-TW" altLang="en-US" sz="14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；</a:t>
            </a:r>
            <a:r>
              <a:rPr lang="en-US" altLang="zh-TW" sz="14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SNAP)</a:t>
            </a:r>
            <a:r>
              <a:rPr lang="zh-TW" altLang="en-US" sz="14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亦被稱為食物券計畫</a:t>
            </a:r>
            <a:r>
              <a:rPr lang="en-US" altLang="zh-TW" sz="14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(Food Stamp Program)</a:t>
            </a:r>
            <a:r>
              <a:rPr lang="zh-TW" altLang="en-US" sz="1400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，主要為無收入及低收入美國居民提供購買食品的補助。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0B4584-82B3-4FFB-8848-A77C8964A0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2A27AA9-B002-4BD9-96D4-C9107508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9" y="1364299"/>
            <a:ext cx="6104021" cy="327683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6AEB1FE-FDE2-49C5-8460-290D4B0C614F}"/>
              </a:ext>
            </a:extLst>
          </p:cNvPr>
          <p:cNvSpPr txBox="1"/>
          <p:nvPr/>
        </p:nvSpPr>
        <p:spPr>
          <a:xfrm>
            <a:off x="6300483" y="1918602"/>
            <a:ext cx="2470484" cy="183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將</a:t>
            </a:r>
            <a:r>
              <a:rPr lang="en-US" altLang="zh-TW" dirty="0">
                <a:solidFill>
                  <a:schemeClr val="tx1"/>
                </a:solidFill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calendar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資料的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snap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經由表格觀察以及畫圖發現，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snap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在各州的每個月是有週期性的，而且每年是固定的，因此需考慮此因素當作特徵進行預測。</a:t>
            </a:r>
          </a:p>
        </p:txBody>
      </p:sp>
    </p:spTree>
    <p:extLst>
      <p:ext uri="{BB962C8B-B14F-4D97-AF65-F5344CB8AC3E}">
        <p14:creationId xmlns:p14="http://schemas.microsoft.com/office/powerpoint/2010/main" val="412004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27176C-B44C-4F2F-A60B-D8BE75B7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資料截取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782EE4-7B14-4228-8BDC-1A4C56F6B1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52AAA40-41CF-466C-8C20-6D9A9568ADCE}"/>
              </a:ext>
            </a:extLst>
          </p:cNvPr>
          <p:cNvGrpSpPr/>
          <p:nvPr/>
        </p:nvGrpSpPr>
        <p:grpSpPr>
          <a:xfrm>
            <a:off x="159071" y="1088182"/>
            <a:ext cx="8825858" cy="2424522"/>
            <a:chOff x="231461" y="1088182"/>
            <a:chExt cx="8825858" cy="2424522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64CE9B94-3D0F-4E4F-BD7D-0157110D4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461" y="1088182"/>
              <a:ext cx="4203741" cy="242452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686342CC-222A-4EA9-8073-9696EEA41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3578" y="1088182"/>
              <a:ext cx="4203741" cy="242452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912FE2F6-B1C1-4125-AD28-60CCD1477964}"/>
              </a:ext>
            </a:extLst>
          </p:cNvPr>
          <p:cNvSpPr txBox="1"/>
          <p:nvPr/>
        </p:nvSpPr>
        <p:spPr>
          <a:xfrm>
            <a:off x="231462" y="3685986"/>
            <a:ext cx="8599664" cy="9463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資料對每個商品統一給了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1941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天的銷售量，因此會出現許多商品會有一段時間的銷售量皆為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0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，其原因是為尚未開賣。我採取了對每個商品進行抓取開賣時間，並將未開賣的資料捨去。舉例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HOBBIES_1_001_CA_2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(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左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)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前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900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天捨去，但像 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FOODS_2_154_WI_3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(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右</a:t>
            </a:r>
            <a:r>
              <a:rPr lang="en-US" altLang="zh-TW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)</a:t>
            </a:r>
            <a:r>
              <a:rPr lang="zh-TW" altLang="en-US" dirty="0">
                <a:latin typeface="思源宋體 Medium" panose="02020500000000000000" pitchFamily="18" charset="-120"/>
                <a:ea typeface="思源宋體 Medium" panose="02020500000000000000" pitchFamily="18" charset="-120"/>
              </a:rPr>
              <a:t> 就第一天就開賣，就不需要進行截取。</a:t>
            </a:r>
            <a:endParaRPr lang="en-US" altLang="zh-TW" dirty="0">
              <a:latin typeface="思源宋體 Medium" panose="02020500000000000000" pitchFamily="18" charset="-120"/>
              <a:ea typeface="思源宋體 Medium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69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16480</TotalTime>
  <Words>1970</Words>
  <Application>Microsoft Office PowerPoint</Application>
  <PresentationFormat>如螢幕大小 (16:9)</PresentationFormat>
  <Paragraphs>426</Paragraphs>
  <Slides>20</Slides>
  <Notes>3</Notes>
  <HiddenSlides>1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1" baseType="lpstr">
      <vt:lpstr>思源宋体 Heavy</vt:lpstr>
      <vt:lpstr>Arial</vt:lpstr>
      <vt:lpstr>Times New Roman</vt:lpstr>
      <vt:lpstr>新細明體</vt:lpstr>
      <vt:lpstr>思源宋體 SemiBold</vt:lpstr>
      <vt:lpstr>思源宋體 Medium</vt:lpstr>
      <vt:lpstr>Wingdings</vt:lpstr>
      <vt:lpstr>Source Sans Pro</vt:lpstr>
      <vt:lpstr>思源宋體 Heavy</vt:lpstr>
      <vt:lpstr>Oswald</vt:lpstr>
      <vt:lpstr>Quince template</vt:lpstr>
      <vt:lpstr>M5  forecasting</vt:lpstr>
      <vt:lpstr>資料分析流程</vt:lpstr>
      <vt:lpstr>資料理解與猜測</vt:lpstr>
      <vt:lpstr>Memory reduction</vt:lpstr>
      <vt:lpstr>各資料直方圖</vt:lpstr>
      <vt:lpstr>資料重整 (melt)</vt:lpstr>
      <vt:lpstr>資料合併</vt:lpstr>
      <vt:lpstr>Supplemental Nutrition Assistance Program (SNAP)</vt:lpstr>
      <vt:lpstr>資料截取</vt:lpstr>
      <vt:lpstr>EDA</vt:lpstr>
      <vt:lpstr>時間序列的特徵工程</vt:lpstr>
      <vt:lpstr>Feature - Lag and rolling mean</vt:lpstr>
      <vt:lpstr>模型與驗證</vt:lpstr>
      <vt:lpstr>Loss function 選擇</vt:lpstr>
      <vt:lpstr>5-Folds Cross Validation</vt:lpstr>
      <vt:lpstr>Testing 資料說明</vt:lpstr>
      <vt:lpstr>Feature importance</vt:lpstr>
      <vt:lpstr>結論與問題討論</vt:lpstr>
      <vt:lpstr>Testing 資料說明</vt:lpstr>
      <vt:lpstr>Facebook - Prophet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Rod</dc:creator>
  <cp:lastModifiedBy>Rod</cp:lastModifiedBy>
  <cp:revision>332</cp:revision>
  <dcterms:modified xsi:type="dcterms:W3CDTF">2021-01-27T12:55:20Z</dcterms:modified>
</cp:coreProperties>
</file>