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7"/>
  </p:notesMasterIdLst>
  <p:handoutMasterIdLst>
    <p:handoutMasterId r:id="rId28"/>
  </p:handoutMasterIdLst>
  <p:sldIdLst>
    <p:sldId id="256" r:id="rId2"/>
    <p:sldId id="341" r:id="rId3"/>
    <p:sldId id="326" r:id="rId4"/>
    <p:sldId id="336" r:id="rId5"/>
    <p:sldId id="327" r:id="rId6"/>
    <p:sldId id="329" r:id="rId7"/>
    <p:sldId id="328" r:id="rId8"/>
    <p:sldId id="325" r:id="rId9"/>
    <p:sldId id="330" r:id="rId10"/>
    <p:sldId id="333" r:id="rId11"/>
    <p:sldId id="331" r:id="rId12"/>
    <p:sldId id="334" r:id="rId13"/>
    <p:sldId id="332" r:id="rId14"/>
    <p:sldId id="338" r:id="rId15"/>
    <p:sldId id="337" r:id="rId16"/>
    <p:sldId id="339" r:id="rId17"/>
    <p:sldId id="286" r:id="rId18"/>
    <p:sldId id="288" r:id="rId19"/>
    <p:sldId id="287" r:id="rId20"/>
    <p:sldId id="319" r:id="rId21"/>
    <p:sldId id="320" r:id="rId22"/>
    <p:sldId id="321" r:id="rId23"/>
    <p:sldId id="322" r:id="rId24"/>
    <p:sldId id="324" r:id="rId25"/>
    <p:sldId id="323" r:id="rId26"/>
  </p:sldIdLst>
  <p:sldSz cx="9144000" cy="5143500" type="screen16x9"/>
  <p:notesSz cx="6858000" cy="9144000"/>
  <p:embeddedFontLst>
    <p:embeddedFont>
      <p:font typeface="Cambria Math" panose="02040503050406030204" pitchFamily="18" charset="0"/>
      <p:regular r:id="rId29"/>
    </p:embeddedFont>
    <p:embeddedFont>
      <p:font typeface="Oswald" panose="02020500000000000000" charset="0"/>
      <p:regular r:id="rId30"/>
      <p:bold r:id="rId31"/>
    </p:embeddedFont>
    <p:embeddedFont>
      <p:font typeface="Source Sans Pro" panose="020B0503030403020204" pitchFamily="34"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83F2C"/>
    <a:srgbClr val="3A81BA"/>
    <a:srgbClr val="3C78D8"/>
    <a:srgbClr val="6A6AFF"/>
    <a:srgbClr val="FF6363"/>
    <a:srgbClr val="7FBF7F"/>
    <a:srgbClr val="8080FF"/>
    <a:srgbClr val="FFFF00"/>
    <a:srgbClr val="D89F39"/>
    <a:srgbClr val="32D8C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695D44-AA36-454D-8F69-3E2C23C1B96C}">
  <a:tblStyle styleId="{63695D44-AA36-454D-8F69-3E2C23C1B96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中等深淺樣式 1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等深淺樣式 1 - 輔色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淺色樣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3" autoAdjust="0"/>
    <p:restoredTop sz="91316" autoAdjust="0"/>
  </p:normalViewPr>
  <p:slideViewPr>
    <p:cSldViewPr snapToGrid="0">
      <p:cViewPr varScale="1">
        <p:scale>
          <a:sx n="95" d="100"/>
          <a:sy n="95" d="100"/>
        </p:scale>
        <p:origin x="1061" y="22"/>
      </p:cViewPr>
      <p:guideLst/>
    </p:cSldViewPr>
  </p:slideViewPr>
  <p:notesTextViewPr>
    <p:cViewPr>
      <p:scale>
        <a:sx n="1" d="1"/>
        <a:sy n="1" d="1"/>
      </p:scale>
      <p:origin x="0" y="0"/>
    </p:cViewPr>
  </p:notesTextViewPr>
  <p:notesViewPr>
    <p:cSldViewPr snapToGrid="0">
      <p:cViewPr varScale="1">
        <p:scale>
          <a:sx n="62" d="100"/>
          <a:sy n="62" d="100"/>
        </p:scale>
        <p:origin x="3226" y="19"/>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DB73A6-21CA-494E-8DFB-C42150FB78F0}" type="datetimeFigureOut">
              <a:rPr lang="zh-TW" altLang="en-US" smtClean="0"/>
              <a:t>2021/1/19</a:t>
            </a:fld>
            <a:endParaRPr lang="zh-TW" altLang="en-US"/>
          </a:p>
        </p:txBody>
      </p:sp>
      <p:sp>
        <p:nvSpPr>
          <p:cNvPr id="4" name="頁尾版面配置區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96F6C46-D08C-4538-9FC7-EC1DC99ED712}" type="slidenum">
              <a:rPr lang="zh-TW" altLang="en-US" smtClean="0"/>
              <a:t>‹#›</a:t>
            </a:fld>
            <a:endParaRPr lang="zh-TW" altLang="en-US"/>
          </a:p>
        </p:txBody>
      </p:sp>
    </p:spTree>
    <p:extLst>
      <p:ext uri="{BB962C8B-B14F-4D97-AF65-F5344CB8AC3E}">
        <p14:creationId xmlns:p14="http://schemas.microsoft.com/office/powerpoint/2010/main" val="932532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2" name="Google Shape;46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2666954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en-US" altLang="zh-TW" dirty="0"/>
              <a:t>https://medium.com/@folderplus/%E6%A9%9F%E5%99%A8%E5%AD%B8%E7%BF%92%E7%9A%84%E6%99%82%E9%96%93%E5%BA%8F%E5%88%97%E7%89%B9%E5%BE%B5%E5%B7%A5%E7%A8%8B-8ec54cd6b93f</a:t>
            </a:r>
            <a:endParaRPr lang="zh-TW" altLang="en-US" dirty="0"/>
          </a:p>
        </p:txBody>
      </p:sp>
    </p:spTree>
    <p:extLst>
      <p:ext uri="{BB962C8B-B14F-4D97-AF65-F5344CB8AC3E}">
        <p14:creationId xmlns:p14="http://schemas.microsoft.com/office/powerpoint/2010/main" val="20592611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a:xfrm>
            <a:off x="381000" y="685800"/>
            <a:ext cx="6096000" cy="3429000"/>
          </a:xfrm>
        </p:spPr>
      </p:sp>
      <p:sp>
        <p:nvSpPr>
          <p:cNvPr id="3" name="備忘稿版面配置區 2"/>
          <p:cNvSpPr>
            <a:spLocks noGrp="1"/>
          </p:cNvSpPr>
          <p:nvPr>
            <p:ph type="body" idx="1"/>
          </p:nvPr>
        </p:nvSpPr>
        <p:spPr/>
        <p:txBody>
          <a:bodyPr/>
          <a:lstStyle/>
          <a:p>
            <a:r>
              <a:rPr lang="zh-TW" altLang="en-US" dirty="0"/>
              <a:t>輪廓係數的取值在</a:t>
            </a:r>
            <a:r>
              <a:rPr lang="en-US" altLang="zh-TW" dirty="0"/>
              <a:t>-1</a:t>
            </a:r>
            <a:r>
              <a:rPr lang="zh-TW" altLang="en-US" dirty="0"/>
              <a:t>到</a:t>
            </a:r>
            <a:r>
              <a:rPr lang="en-US" altLang="zh-TW" dirty="0"/>
              <a:t>1</a:t>
            </a:r>
            <a:r>
              <a:rPr lang="zh-TW" altLang="en-US" dirty="0"/>
              <a:t>之間。當簇內聚度與分度離相等時，輪廓係數為</a:t>
            </a:r>
            <a:r>
              <a:rPr lang="en-US" altLang="zh-TW" dirty="0"/>
              <a:t>0</a:t>
            </a:r>
            <a:r>
              <a:rPr lang="zh-TW" altLang="en-US" dirty="0"/>
              <a:t>。當</a:t>
            </a:r>
            <a:r>
              <a:rPr lang="en-US" altLang="zh-TW" dirty="0"/>
              <a:t>b&gt;&gt;a</a:t>
            </a:r>
            <a:r>
              <a:rPr lang="zh-TW" altLang="en-US" dirty="0"/>
              <a:t>時，輪廓係數近似取到</a:t>
            </a:r>
            <a:r>
              <a:rPr lang="en-US" altLang="zh-TW" dirty="0"/>
              <a:t>1</a:t>
            </a:r>
            <a:r>
              <a:rPr lang="zh-TW" altLang="en-US" dirty="0"/>
              <a:t>，此時模型的性能最佳。</a:t>
            </a:r>
          </a:p>
        </p:txBody>
      </p:sp>
    </p:spTree>
    <p:extLst>
      <p:ext uri="{BB962C8B-B14F-4D97-AF65-F5344CB8AC3E}">
        <p14:creationId xmlns:p14="http://schemas.microsoft.com/office/powerpoint/2010/main" val="3035667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3"/>
        <p:cNvGrpSpPr/>
        <p:nvPr/>
      </p:nvGrpSpPr>
      <p:grpSpPr>
        <a:xfrm>
          <a:off x="0" y="0"/>
          <a:ext cx="0" cy="0"/>
          <a:chOff x="0" y="0"/>
          <a:chExt cx="0" cy="0"/>
        </a:xfrm>
      </p:grpSpPr>
      <p:sp>
        <p:nvSpPr>
          <p:cNvPr id="34" name="Google Shape;34;p2"/>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rgbClr val="AFF000">
              <a:alpha val="81920"/>
            </a:srgbClr>
          </a:solidFill>
          <a:ln>
            <a:noFill/>
          </a:ln>
        </p:spPr>
      </p:sp>
      <p:sp>
        <p:nvSpPr>
          <p:cNvPr id="35" name="Google Shape;35;p2"/>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36" name="Google Shape;36;p2"/>
          <p:cNvSpPr/>
          <p:nvPr/>
        </p:nvSpPr>
        <p:spPr>
          <a:xfrm rot="8100000">
            <a:off x="1847981" y="18145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8100000">
            <a:off x="6038981" y="20984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8100000">
            <a:off x="7181981" y="21317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2"/>
          <p:cNvGrpSpPr/>
          <p:nvPr/>
        </p:nvGrpSpPr>
        <p:grpSpPr>
          <a:xfrm>
            <a:off x="-9525" y="2024075"/>
            <a:ext cx="9167825" cy="595300"/>
            <a:chOff x="-9525" y="4462475"/>
            <a:chExt cx="9167825" cy="595300"/>
          </a:xfrm>
        </p:grpSpPr>
        <p:sp>
          <p:nvSpPr>
            <p:cNvPr id="40" name="Google Shape;40;p2"/>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1" name="Google Shape;41;p2"/>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 name="Google Shape;42;p2"/>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3" name="Google Shape;43;p2"/>
          <p:cNvGrpSpPr/>
          <p:nvPr/>
        </p:nvGrpSpPr>
        <p:grpSpPr>
          <a:xfrm>
            <a:off x="-42837" y="2005088"/>
            <a:ext cx="9229575" cy="642787"/>
            <a:chOff x="-42837" y="4443488"/>
            <a:chExt cx="9229575" cy="642787"/>
          </a:xfrm>
        </p:grpSpPr>
        <p:sp>
          <p:nvSpPr>
            <p:cNvPr id="44" name="Google Shape;44;p2"/>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 name="Google Shape;69;p2"/>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rot="8100000">
            <a:off x="8699949" y="18907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txBox="1">
            <a:spLocks noGrp="1"/>
          </p:cNvSpPr>
          <p:nvPr>
            <p:ph type="title"/>
          </p:nvPr>
        </p:nvSpPr>
        <p:spPr>
          <a:xfrm>
            <a:off x="121558" y="180545"/>
            <a:ext cx="8900884" cy="635884"/>
          </a:xfrm>
          <a:prstGeom prst="rect">
            <a:avLst/>
          </a:prstGeom>
        </p:spPr>
        <p:txBody>
          <a:bodyPr spcFirstLastPara="1" wrap="square" lIns="91425" tIns="91425" rIns="91425" bIns="91425" anchor="b" anchorCtr="0"/>
          <a:lstStyle>
            <a:lvl1pPr lvl="0">
              <a:spcBef>
                <a:spcPts val="0"/>
              </a:spcBef>
              <a:spcAft>
                <a:spcPts val="0"/>
              </a:spcAft>
              <a:buSzPts val="2000"/>
              <a:buNone/>
              <a:defRPr sz="2800">
                <a:solidFill>
                  <a:srgbClr val="3C78D8"/>
                </a:solidFill>
                <a:latin typeface="思源宋體 Heavy" panose="02020900000000000000" pitchFamily="18" charset="-120"/>
                <a:ea typeface="思源宋體 Heavy" panose="02020900000000000000" pitchFamily="18" charset="-120"/>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dirty="0"/>
          </a:p>
        </p:txBody>
      </p:sp>
      <p:sp>
        <p:nvSpPr>
          <p:cNvPr id="162" name="Google Shape;162;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3" name="Google Shape;163;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164" name="Google Shape;164;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5" name="Google Shape;165;p5"/>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5"/>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5"/>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8" name="Google Shape;168;p5"/>
          <p:cNvGrpSpPr/>
          <p:nvPr/>
        </p:nvGrpSpPr>
        <p:grpSpPr>
          <a:xfrm>
            <a:off x="-9525" y="4462475"/>
            <a:ext cx="9167825" cy="595300"/>
            <a:chOff x="-9525" y="4462475"/>
            <a:chExt cx="9167825" cy="595300"/>
          </a:xfrm>
        </p:grpSpPr>
        <p:sp>
          <p:nvSpPr>
            <p:cNvPr id="169" name="Google Shape;169;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170" name="Google Shape;170;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171" name="Google Shape;171;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172" name="Google Shape;172;p5"/>
          <p:cNvGrpSpPr/>
          <p:nvPr/>
        </p:nvGrpSpPr>
        <p:grpSpPr>
          <a:xfrm>
            <a:off x="-42837" y="4443488"/>
            <a:ext cx="9229575" cy="642787"/>
            <a:chOff x="-42837" y="4443488"/>
            <a:chExt cx="9229575" cy="642787"/>
          </a:xfrm>
        </p:grpSpPr>
        <p:sp>
          <p:nvSpPr>
            <p:cNvPr id="173" name="Google Shape;173;p5"/>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5"/>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 name="Google Shape;198;p5"/>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5"/>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txBox="1">
            <a:spLocks noGrp="1"/>
          </p:cNvSpPr>
          <p:nvPr>
            <p:ph type="title"/>
          </p:nvPr>
        </p:nvSpPr>
        <p:spPr>
          <a:xfrm>
            <a:off x="90715" y="253122"/>
            <a:ext cx="8962571" cy="635878"/>
          </a:xfrm>
          <a:prstGeom prst="rect">
            <a:avLst/>
          </a:prstGeom>
          <a:noFill/>
          <a:ln>
            <a:noFill/>
          </a:ln>
        </p:spPr>
        <p:txBody>
          <a:bodyPr spcFirstLastPara="1" wrap="square" lIns="91425" tIns="91425" rIns="91425" bIns="91425" anchor="b" anchorCtr="0"/>
          <a:lstStyle>
            <a:lvl1pPr>
              <a:defRPr sz="2800" dirty="0">
                <a:solidFill>
                  <a:srgbClr val="3C78D8"/>
                </a:solidFill>
                <a:latin typeface="思源宋體 Heavy" panose="02020900000000000000" pitchFamily="18" charset="-120"/>
                <a:ea typeface="思源宋體 Heavy" panose="02020900000000000000" pitchFamily="18" charset="-120"/>
              </a:defRPr>
            </a:lvl1pPr>
          </a:lstStyle>
          <a:p>
            <a:pPr lvl="0"/>
            <a:endParaRPr dirty="0"/>
          </a:p>
        </p:txBody>
      </p:sp>
      <p:sp>
        <p:nvSpPr>
          <p:cNvPr id="294" name="Google Shape;294;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rgbClr val="AFF000">
              <a:alpha val="81920"/>
            </a:srgbClr>
          </a:solidFill>
          <a:ln>
            <a:noFill/>
          </a:ln>
        </p:spPr>
      </p:sp>
      <p:sp>
        <p:nvSpPr>
          <p:cNvPr id="295" name="Google Shape;295;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6" name="Google Shape;296;p8"/>
          <p:cNvSpPr/>
          <p:nvPr/>
        </p:nvSpPr>
        <p:spPr>
          <a:xfrm rot="8100000">
            <a:off x="1847981" y="425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6038981" y="453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8100000">
            <a:off x="7181981" y="457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9" name="Google Shape;299;p8"/>
          <p:cNvGrpSpPr/>
          <p:nvPr/>
        </p:nvGrpSpPr>
        <p:grpSpPr>
          <a:xfrm>
            <a:off x="-9525" y="4462475"/>
            <a:ext cx="9167825" cy="595300"/>
            <a:chOff x="-9525" y="4462475"/>
            <a:chExt cx="9167825" cy="595300"/>
          </a:xfrm>
        </p:grpSpPr>
        <p:sp>
          <p:nvSpPr>
            <p:cNvPr id="300" name="Google Shape;300;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301" name="Google Shape;301;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302" name="Google Shape;302;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303" name="Google Shape;303;p8"/>
          <p:cNvGrpSpPr/>
          <p:nvPr/>
        </p:nvGrpSpPr>
        <p:grpSpPr>
          <a:xfrm>
            <a:off x="-42837" y="4443488"/>
            <a:ext cx="9229575" cy="642787"/>
            <a:chOff x="-42837" y="4443488"/>
            <a:chExt cx="9229575" cy="642787"/>
          </a:xfrm>
        </p:grpSpPr>
        <p:sp>
          <p:nvSpPr>
            <p:cNvPr id="304" name="Google Shape;304;p8"/>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8"/>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8"/>
          <p:cNvSpPr/>
          <p:nvPr/>
        </p:nvSpPr>
        <p:spPr>
          <a:xfrm>
            <a:off x="2990700" y="458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1085700" y="487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a:off x="4895700" y="451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p:nvPr/>
        </p:nvSpPr>
        <p:spPr>
          <a:xfrm rot="8100000">
            <a:off x="8699949" y="432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ll graph" userDrawn="1">
  <p:cSld name="BLANK_2">
    <p:spTree>
      <p:nvGrpSpPr>
        <p:cNvPr id="1" name="Shape 417"/>
        <p:cNvGrpSpPr/>
        <p:nvPr/>
      </p:nvGrpSpPr>
      <p:grpSpPr>
        <a:xfrm>
          <a:off x="0" y="0"/>
          <a:ext cx="0" cy="0"/>
          <a:chOff x="0" y="0"/>
          <a:chExt cx="0" cy="0"/>
        </a:xfrm>
      </p:grpSpPr>
      <p:sp>
        <p:nvSpPr>
          <p:cNvPr id="418" name="Google Shape;418;p11"/>
          <p:cNvSpPr/>
          <p:nvPr/>
        </p:nvSpPr>
        <p:spPr>
          <a:xfrm>
            <a:off x="-20075" y="636775"/>
            <a:ext cx="9203950" cy="4550900"/>
          </a:xfrm>
          <a:custGeom>
            <a:avLst/>
            <a:gdLst/>
            <a:ahLst/>
            <a:cxnLst/>
            <a:rect l="l" t="t" r="r" b="b"/>
            <a:pathLst>
              <a:path w="368158" h="182036" extrusionOk="0">
                <a:moveTo>
                  <a:pt x="41" y="263"/>
                </a:moveTo>
                <a:lnTo>
                  <a:pt x="16234" y="11294"/>
                </a:lnTo>
                <a:lnTo>
                  <a:pt x="31283" y="5122"/>
                </a:lnTo>
                <a:lnTo>
                  <a:pt x="62144" y="4991"/>
                </a:lnTo>
                <a:lnTo>
                  <a:pt x="77384" y="0"/>
                </a:lnTo>
                <a:lnTo>
                  <a:pt x="92624" y="13527"/>
                </a:lnTo>
                <a:lnTo>
                  <a:pt x="107674" y="21276"/>
                </a:lnTo>
                <a:lnTo>
                  <a:pt x="122723" y="21145"/>
                </a:lnTo>
                <a:lnTo>
                  <a:pt x="138725" y="10375"/>
                </a:lnTo>
                <a:lnTo>
                  <a:pt x="153775" y="7880"/>
                </a:lnTo>
                <a:lnTo>
                  <a:pt x="168443" y="2349"/>
                </a:lnTo>
                <a:lnTo>
                  <a:pt x="184064" y="14841"/>
                </a:lnTo>
                <a:lnTo>
                  <a:pt x="199304" y="15274"/>
                </a:lnTo>
                <a:lnTo>
                  <a:pt x="214354" y="25085"/>
                </a:lnTo>
                <a:lnTo>
                  <a:pt x="229784" y="25085"/>
                </a:lnTo>
                <a:lnTo>
                  <a:pt x="245786" y="20094"/>
                </a:lnTo>
                <a:lnTo>
                  <a:pt x="260836" y="20094"/>
                </a:lnTo>
                <a:lnTo>
                  <a:pt x="275123" y="11426"/>
                </a:lnTo>
                <a:lnTo>
                  <a:pt x="291316" y="16810"/>
                </a:lnTo>
                <a:lnTo>
                  <a:pt x="305603" y="8143"/>
                </a:lnTo>
                <a:lnTo>
                  <a:pt x="336464" y="8012"/>
                </a:lnTo>
                <a:lnTo>
                  <a:pt x="351514" y="11294"/>
                </a:lnTo>
                <a:lnTo>
                  <a:pt x="367325" y="2758"/>
                </a:lnTo>
                <a:lnTo>
                  <a:pt x="368158" y="181769"/>
                </a:lnTo>
                <a:lnTo>
                  <a:pt x="0" y="182036"/>
                </a:lnTo>
                <a:close/>
              </a:path>
            </a:pathLst>
          </a:custGeom>
          <a:solidFill>
            <a:srgbClr val="AFF000">
              <a:alpha val="81920"/>
            </a:srgbClr>
          </a:solidFill>
          <a:ln>
            <a:noFill/>
          </a:ln>
        </p:spPr>
      </p:sp>
      <p:sp>
        <p:nvSpPr>
          <p:cNvPr id="419" name="Google Shape;419;p11"/>
          <p:cNvSpPr/>
          <p:nvPr/>
        </p:nvSpPr>
        <p:spPr>
          <a:xfrm>
            <a:off x="-33475" y="768100"/>
            <a:ext cx="9210650" cy="4406200"/>
          </a:xfrm>
          <a:custGeom>
            <a:avLst/>
            <a:gdLst/>
            <a:ahLst/>
            <a:cxnLst/>
            <a:rect l="l" t="t" r="r" b="b"/>
            <a:pathLst>
              <a:path w="368426" h="176248" extrusionOk="0">
                <a:moveTo>
                  <a:pt x="577" y="5516"/>
                </a:moveTo>
                <a:lnTo>
                  <a:pt x="16960" y="11214"/>
                </a:lnTo>
                <a:lnTo>
                  <a:pt x="47440" y="11214"/>
                </a:lnTo>
                <a:lnTo>
                  <a:pt x="62680" y="6843"/>
                </a:lnTo>
                <a:lnTo>
                  <a:pt x="77920" y="16156"/>
                </a:lnTo>
                <a:lnTo>
                  <a:pt x="93160" y="16156"/>
                </a:lnTo>
                <a:lnTo>
                  <a:pt x="107638" y="11214"/>
                </a:lnTo>
                <a:lnTo>
                  <a:pt x="122878" y="8173"/>
                </a:lnTo>
                <a:lnTo>
                  <a:pt x="138880" y="8173"/>
                </a:lnTo>
                <a:lnTo>
                  <a:pt x="154120" y="10834"/>
                </a:lnTo>
                <a:lnTo>
                  <a:pt x="168979" y="7603"/>
                </a:lnTo>
                <a:lnTo>
                  <a:pt x="184219" y="12734"/>
                </a:lnTo>
                <a:lnTo>
                  <a:pt x="199840" y="20527"/>
                </a:lnTo>
                <a:lnTo>
                  <a:pt x="214318" y="15205"/>
                </a:lnTo>
                <a:lnTo>
                  <a:pt x="229939" y="15205"/>
                </a:lnTo>
                <a:lnTo>
                  <a:pt x="245560" y="5892"/>
                </a:lnTo>
                <a:lnTo>
                  <a:pt x="260800" y="11214"/>
                </a:lnTo>
                <a:lnTo>
                  <a:pt x="276040" y="11214"/>
                </a:lnTo>
                <a:lnTo>
                  <a:pt x="291280" y="6843"/>
                </a:lnTo>
                <a:lnTo>
                  <a:pt x="321760" y="6843"/>
                </a:lnTo>
                <a:lnTo>
                  <a:pt x="337000" y="15966"/>
                </a:lnTo>
                <a:lnTo>
                  <a:pt x="351478" y="12734"/>
                </a:lnTo>
                <a:lnTo>
                  <a:pt x="367861" y="0"/>
                </a:lnTo>
                <a:lnTo>
                  <a:pt x="368426" y="176248"/>
                </a:lnTo>
                <a:lnTo>
                  <a:pt x="0" y="176248"/>
                </a:lnTo>
                <a:close/>
              </a:path>
            </a:pathLst>
          </a:custGeom>
          <a:solidFill>
            <a:srgbClr val="00CEF6">
              <a:alpha val="73460"/>
            </a:srgbClr>
          </a:solidFill>
          <a:ln>
            <a:noFill/>
          </a:ln>
        </p:spPr>
      </p:sp>
      <p:sp>
        <p:nvSpPr>
          <p:cNvPr id="420" name="Google Shape;420;p11"/>
          <p:cNvSpPr/>
          <p:nvPr/>
        </p:nvSpPr>
        <p:spPr>
          <a:xfrm rot="8100000">
            <a:off x="1847981" y="442969"/>
            <a:ext cx="122612" cy="122612"/>
          </a:xfrm>
          <a:prstGeom prst="teardrop">
            <a:avLst>
              <a:gd name="adj" fmla="val 100000"/>
            </a:avLst>
          </a:prstGeom>
          <a:solidFill>
            <a:srgbClr val="AFF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rot="8100000">
            <a:off x="6038981" y="726819"/>
            <a:ext cx="122612" cy="122612"/>
          </a:xfrm>
          <a:prstGeom prst="teardrop">
            <a:avLst>
              <a:gd name="adj" fmla="val 100000"/>
            </a:avLst>
          </a:prstGeom>
          <a:noFill/>
          <a:ln w="28575" cap="flat" cmpd="sng">
            <a:solidFill>
              <a:srgbClr val="00CEF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rot="8100000">
            <a:off x="7181981" y="760169"/>
            <a:ext cx="122612" cy="122612"/>
          </a:xfrm>
          <a:prstGeom prst="teardrop">
            <a:avLst>
              <a:gd name="adj" fmla="val 100000"/>
            </a:avLst>
          </a:prstGeom>
          <a:solidFill>
            <a:srgbClr val="00CEF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11"/>
          <p:cNvGrpSpPr/>
          <p:nvPr/>
        </p:nvGrpSpPr>
        <p:grpSpPr>
          <a:xfrm>
            <a:off x="-9525" y="652475"/>
            <a:ext cx="9167825" cy="595300"/>
            <a:chOff x="-9525" y="4462475"/>
            <a:chExt cx="9167825" cy="595300"/>
          </a:xfrm>
        </p:grpSpPr>
        <p:sp>
          <p:nvSpPr>
            <p:cNvPr id="424" name="Google Shape;424;p11"/>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425" name="Google Shape;425;p11"/>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426" name="Google Shape;426;p11"/>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427" name="Google Shape;427;p11"/>
          <p:cNvGrpSpPr/>
          <p:nvPr/>
        </p:nvGrpSpPr>
        <p:grpSpPr>
          <a:xfrm>
            <a:off x="-42837" y="633488"/>
            <a:ext cx="9229575" cy="642787"/>
            <a:chOff x="-42837" y="4443488"/>
            <a:chExt cx="9229575" cy="642787"/>
          </a:xfrm>
        </p:grpSpPr>
        <p:sp>
          <p:nvSpPr>
            <p:cNvPr id="428" name="Google Shape;428;p11"/>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3" name="Google Shape;453;p11"/>
          <p:cNvSpPr/>
          <p:nvPr/>
        </p:nvSpPr>
        <p:spPr>
          <a:xfrm>
            <a:off x="2990700" y="7762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a:off x="1085700" y="10619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a:off x="4895700" y="7060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rot="8100000">
            <a:off x="8699949" y="519169"/>
            <a:ext cx="122612" cy="122612"/>
          </a:xfrm>
          <a:prstGeom prst="teardrop">
            <a:avLst>
              <a:gd name="adj" fmla="val 100000"/>
            </a:avLst>
          </a:prstGeom>
          <a:noFill/>
          <a:ln w="28575" cap="flat" cmpd="sng">
            <a:solidFill>
              <a:srgbClr val="AFF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42" name="Google Shape;73;p2">
            <a:extLst>
              <a:ext uri="{FF2B5EF4-FFF2-40B4-BE49-F238E27FC236}">
                <a16:creationId xmlns:a16="http://schemas.microsoft.com/office/drawing/2014/main" id="{8243056D-024B-4146-AFBE-3652371E9D82}"/>
              </a:ext>
            </a:extLst>
          </p:cNvPr>
          <p:cNvSpPr txBox="1">
            <a:spLocks noGrp="1"/>
          </p:cNvSpPr>
          <p:nvPr>
            <p:ph type="ctrTitle"/>
          </p:nvPr>
        </p:nvSpPr>
        <p:spPr>
          <a:xfrm>
            <a:off x="2847975" y="3363425"/>
            <a:ext cx="5610300" cy="1159800"/>
          </a:xfrm>
          <a:prstGeom prst="rect">
            <a:avLst/>
          </a:prstGeom>
        </p:spPr>
        <p:txBody>
          <a:bodyPr spcFirstLastPara="1" wrap="square" lIns="91425" tIns="91425" rIns="91425" bIns="91425" anchor="ctr" anchorCtr="0"/>
          <a:lstStyle>
            <a:lvl1pPr lvl="0" algn="r">
              <a:spcBef>
                <a:spcPts val="0"/>
              </a:spcBef>
              <a:spcAft>
                <a:spcPts val="0"/>
              </a:spcAft>
              <a:buClr>
                <a:srgbClr val="FFFFFF"/>
              </a:buClr>
              <a:buSzPts val="4800"/>
              <a:buNone/>
              <a:defRPr sz="4800">
                <a:solidFill>
                  <a:srgbClr val="FFFFFF"/>
                </a:solidFill>
                <a:latin typeface="思源宋體 Heavy" panose="02020900000000000000" pitchFamily="18" charset="-120"/>
                <a:ea typeface="思源宋體 Heavy" panose="02020900000000000000" pitchFamily="18" charset="-120"/>
              </a:defRPr>
            </a:lvl1pPr>
            <a:lvl2pPr lvl="1" algn="r">
              <a:spcBef>
                <a:spcPts val="0"/>
              </a:spcBef>
              <a:spcAft>
                <a:spcPts val="0"/>
              </a:spcAft>
              <a:buClr>
                <a:srgbClr val="FFFFFF"/>
              </a:buClr>
              <a:buSzPts val="4800"/>
              <a:buNone/>
              <a:defRPr sz="4800">
                <a:solidFill>
                  <a:srgbClr val="FFFFFF"/>
                </a:solidFill>
              </a:defRPr>
            </a:lvl2pPr>
            <a:lvl3pPr lvl="2" algn="r">
              <a:spcBef>
                <a:spcPts val="0"/>
              </a:spcBef>
              <a:spcAft>
                <a:spcPts val="0"/>
              </a:spcAft>
              <a:buClr>
                <a:srgbClr val="FFFFFF"/>
              </a:buClr>
              <a:buSzPts val="4800"/>
              <a:buNone/>
              <a:defRPr sz="4800">
                <a:solidFill>
                  <a:srgbClr val="FFFFFF"/>
                </a:solidFill>
              </a:defRPr>
            </a:lvl3pPr>
            <a:lvl4pPr lvl="3" algn="r">
              <a:spcBef>
                <a:spcPts val="0"/>
              </a:spcBef>
              <a:spcAft>
                <a:spcPts val="0"/>
              </a:spcAft>
              <a:buClr>
                <a:srgbClr val="FFFFFF"/>
              </a:buClr>
              <a:buSzPts val="4800"/>
              <a:buNone/>
              <a:defRPr sz="4800">
                <a:solidFill>
                  <a:srgbClr val="FFFFFF"/>
                </a:solidFill>
              </a:defRPr>
            </a:lvl4pPr>
            <a:lvl5pPr lvl="4" algn="r">
              <a:spcBef>
                <a:spcPts val="0"/>
              </a:spcBef>
              <a:spcAft>
                <a:spcPts val="0"/>
              </a:spcAft>
              <a:buClr>
                <a:srgbClr val="FFFFFF"/>
              </a:buClr>
              <a:buSzPts val="4800"/>
              <a:buNone/>
              <a:defRPr sz="4800">
                <a:solidFill>
                  <a:srgbClr val="FFFFFF"/>
                </a:solidFill>
              </a:defRPr>
            </a:lvl5pPr>
            <a:lvl6pPr lvl="5" algn="r">
              <a:spcBef>
                <a:spcPts val="0"/>
              </a:spcBef>
              <a:spcAft>
                <a:spcPts val="0"/>
              </a:spcAft>
              <a:buClr>
                <a:srgbClr val="FFFFFF"/>
              </a:buClr>
              <a:buSzPts val="4800"/>
              <a:buNone/>
              <a:defRPr sz="4800">
                <a:solidFill>
                  <a:srgbClr val="FFFFFF"/>
                </a:solidFill>
              </a:defRPr>
            </a:lvl6pPr>
            <a:lvl7pPr lvl="6" algn="r">
              <a:spcBef>
                <a:spcPts val="0"/>
              </a:spcBef>
              <a:spcAft>
                <a:spcPts val="0"/>
              </a:spcAft>
              <a:buClr>
                <a:srgbClr val="FFFFFF"/>
              </a:buClr>
              <a:buSzPts val="4800"/>
              <a:buNone/>
              <a:defRPr sz="4800">
                <a:solidFill>
                  <a:srgbClr val="FFFFFF"/>
                </a:solidFill>
              </a:defRPr>
            </a:lvl7pPr>
            <a:lvl8pPr lvl="7" algn="r">
              <a:spcBef>
                <a:spcPts val="0"/>
              </a:spcBef>
              <a:spcAft>
                <a:spcPts val="0"/>
              </a:spcAft>
              <a:buClr>
                <a:srgbClr val="FFFFFF"/>
              </a:buClr>
              <a:buSzPts val="4800"/>
              <a:buNone/>
              <a:defRPr sz="4800">
                <a:solidFill>
                  <a:srgbClr val="FFFFFF"/>
                </a:solidFill>
              </a:defRPr>
            </a:lvl8pPr>
            <a:lvl9pPr lvl="8" algn="r">
              <a:spcBef>
                <a:spcPts val="0"/>
              </a:spcBef>
              <a:spcAft>
                <a:spcPts val="0"/>
              </a:spcAft>
              <a:buClr>
                <a:srgbClr val="FFFFFF"/>
              </a:buClr>
              <a:buSzPts val="4800"/>
              <a:buNone/>
              <a:defRPr sz="4800">
                <a:solidFill>
                  <a:srgbClr val="FFFFFF"/>
                </a:solidFill>
              </a:defRPr>
            </a:lvl9pPr>
          </a:lstStyle>
          <a:p>
            <a:endParaRPr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lstStyle>
            <a:lvl1pPr lvl="0"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1pPr>
            <a:lvl2pPr lvl="1"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2pPr>
            <a:lvl3pPr lvl="2"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3pPr>
            <a:lvl4pPr lvl="3"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4pPr>
            <a:lvl5pPr lvl="4"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5pPr>
            <a:lvl6pPr lvl="5"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6pPr>
            <a:lvl7pPr lvl="6"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7pPr>
            <a:lvl8pPr lvl="7"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8pPr>
            <a:lvl9pPr lvl="8" algn="ctr">
              <a:spcBef>
                <a:spcPts val="0"/>
              </a:spcBef>
              <a:spcAft>
                <a:spcPts val="0"/>
              </a:spcAft>
              <a:buClr>
                <a:srgbClr val="00CEF6"/>
              </a:buClr>
              <a:buSzPts val="2000"/>
              <a:buFont typeface="Oswald"/>
              <a:buNone/>
              <a:defRPr sz="2000" b="1">
                <a:solidFill>
                  <a:srgbClr val="00CEF6"/>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lstStyle>
            <a:lvl1pPr marL="457200" lvl="0" indent="-355600">
              <a:spcBef>
                <a:spcPts val="600"/>
              </a:spcBef>
              <a:spcAft>
                <a:spcPts val="0"/>
              </a:spcAft>
              <a:buClr>
                <a:srgbClr val="28324A"/>
              </a:buClr>
              <a:buSzPts val="2000"/>
              <a:buFont typeface="Source Sans Pro"/>
              <a:buChar char="◉"/>
              <a:defRPr sz="2000">
                <a:solidFill>
                  <a:srgbClr val="28324A"/>
                </a:solidFill>
                <a:latin typeface="Source Sans Pro"/>
                <a:ea typeface="Source Sans Pro"/>
                <a:cs typeface="Source Sans Pro"/>
                <a:sym typeface="Source Sans Pro"/>
              </a:defRPr>
            </a:lvl1pPr>
            <a:lvl2pPr marL="914400" lvl="1"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2pPr>
            <a:lvl3pPr marL="1371600" lvl="2"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3pPr>
            <a:lvl4pPr marL="1828800" lvl="3"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4pPr>
            <a:lvl5pPr marL="2286000" lvl="4"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5pPr>
            <a:lvl6pPr marL="2743200" lvl="5"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6pPr>
            <a:lvl7pPr marL="3200400" lvl="6"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7pPr>
            <a:lvl8pPr marL="3657600" lvl="7"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8pPr>
            <a:lvl9pPr marL="4114800" lvl="8" indent="-342900">
              <a:spcBef>
                <a:spcPts val="0"/>
              </a:spcBef>
              <a:spcAft>
                <a:spcPts val="0"/>
              </a:spcAft>
              <a:buClr>
                <a:srgbClr val="28324A"/>
              </a:buClr>
              <a:buSzPts val="1800"/>
              <a:buFont typeface="Source Sans Pro"/>
              <a:buChar char="■"/>
              <a:defRPr sz="1800">
                <a:solidFill>
                  <a:srgbClr val="28324A"/>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4" r:id="rId3"/>
    <p:sldLayoutId id="2147483657" r:id="rId4"/>
  </p:sldLayoutIdLst>
  <mc:AlternateContent xmlns:mc="http://schemas.openxmlformats.org/markup-compatibility/2006" xmlns:p14="http://schemas.microsoft.com/office/powerpoint/2010/main">
    <mc:Choice Requires="p14">
      <p:transition p14:dur="10"/>
    </mc:Choice>
    <mc:Fallback xmlns="">
      <p:transition/>
    </mc:Fallback>
  </mc:AlternateConten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research.fb.com/prophet-forecasting-at-scale/"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3.xml"/><Relationship Id="rId4" Type="http://schemas.openxmlformats.org/officeDocument/2006/relationships/image" Target="../media/image60.pn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kaggle.com/fabiendaniel/elo-world"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3" name="標題 2"/>
          <p:cNvSpPr>
            <a:spLocks noGrp="1"/>
          </p:cNvSpPr>
          <p:nvPr>
            <p:ph type="ctrTitle"/>
          </p:nvPr>
        </p:nvSpPr>
        <p:spPr>
          <a:xfrm>
            <a:off x="2318584" y="3351393"/>
            <a:ext cx="6600825" cy="1159800"/>
          </a:xfrm>
        </p:spPr>
        <p:txBody>
          <a:bodyPr/>
          <a:lstStyle/>
          <a:p>
            <a:r>
              <a:rPr lang="en-US" altLang="zh-TW" dirty="0">
                <a:latin typeface="思源宋體 Heavy" panose="02020900000000000000" pitchFamily="18" charset="-120"/>
                <a:ea typeface="思源宋體 Heavy" panose="02020900000000000000" pitchFamily="18" charset="-120"/>
              </a:rPr>
              <a:t>M5  forecasting</a:t>
            </a:r>
            <a:endParaRPr lang="zh-TW" altLang="en-US" dirty="0">
              <a:latin typeface="思源宋體 Heavy" panose="02020900000000000000" pitchFamily="18" charset="-120"/>
              <a:ea typeface="思源宋體 Heavy" panose="02020900000000000000" pitchFamily="18" charset="-12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D86AB1D-85CF-489A-8469-6174F4F912DD}"/>
              </a:ext>
            </a:extLst>
          </p:cNvPr>
          <p:cNvSpPr>
            <a:spLocks noGrp="1"/>
          </p:cNvSpPr>
          <p:nvPr>
            <p:ph type="title"/>
          </p:nvPr>
        </p:nvSpPr>
        <p:spPr/>
        <p:txBody>
          <a:bodyPr/>
          <a:lstStyle/>
          <a:p>
            <a:r>
              <a:rPr lang="en-US" altLang="zh-TW" dirty="0">
                <a:latin typeface="思源宋体 Heavy" panose="02020900000000000000" pitchFamily="18" charset="-128"/>
                <a:ea typeface="思源宋体 Heavy" panose="02020900000000000000" pitchFamily="18" charset="-128"/>
              </a:rPr>
              <a:t>Statistics using Groupby</a:t>
            </a:r>
            <a:endParaRPr lang="zh-TW" altLang="en-US" dirty="0">
              <a:latin typeface="思源宋体 Heavy" panose="02020900000000000000" pitchFamily="18" charset="-128"/>
              <a:ea typeface="思源宋体 Heavy" panose="02020900000000000000" pitchFamily="18" charset="-128"/>
            </a:endParaRPr>
          </a:p>
        </p:txBody>
      </p:sp>
      <p:sp>
        <p:nvSpPr>
          <p:cNvPr id="4" name="投影片編號版面配置區 3">
            <a:extLst>
              <a:ext uri="{FF2B5EF4-FFF2-40B4-BE49-F238E27FC236}">
                <a16:creationId xmlns:a16="http://schemas.microsoft.com/office/drawing/2014/main" id="{9FDFEFAF-8607-4356-A4FC-8816638FC3B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graphicFrame>
        <p:nvGraphicFramePr>
          <p:cNvPr id="5" name="表格 4">
            <a:extLst>
              <a:ext uri="{FF2B5EF4-FFF2-40B4-BE49-F238E27FC236}">
                <a16:creationId xmlns:a16="http://schemas.microsoft.com/office/drawing/2014/main" id="{DCA0AAF1-2E8A-424A-AD9B-9D71D9DFD69D}"/>
              </a:ext>
            </a:extLst>
          </p:cNvPr>
          <p:cNvGraphicFramePr>
            <a:graphicFrameLocks noGrp="1"/>
          </p:cNvGraphicFramePr>
          <p:nvPr>
            <p:extLst>
              <p:ext uri="{D42A27DB-BD31-4B8C-83A1-F6EECF244321}">
                <p14:modId xmlns:p14="http://schemas.microsoft.com/office/powerpoint/2010/main" val="3758867985"/>
              </p:ext>
            </p:extLst>
          </p:nvPr>
        </p:nvGraphicFramePr>
        <p:xfrm>
          <a:off x="914400" y="920751"/>
          <a:ext cx="6096000" cy="10795000"/>
        </p:xfrm>
        <a:graphic>
          <a:graphicData uri="http://schemas.openxmlformats.org/drawingml/2006/table">
            <a:tbl>
              <a:tblPr firstRow="1" bandRow="1">
                <a:tableStyleId>{63695D44-AA36-454D-8F69-3E2C23C1B96C}</a:tableStyleId>
              </a:tblPr>
              <a:tblGrid>
                <a:gridCol w="3533274">
                  <a:extLst>
                    <a:ext uri="{9D8B030D-6E8A-4147-A177-3AD203B41FA5}">
                      <a16:colId xmlns:a16="http://schemas.microsoft.com/office/drawing/2014/main" val="485259093"/>
                    </a:ext>
                  </a:extLst>
                </a:gridCol>
                <a:gridCol w="2177715">
                  <a:extLst>
                    <a:ext uri="{9D8B030D-6E8A-4147-A177-3AD203B41FA5}">
                      <a16:colId xmlns:a16="http://schemas.microsoft.com/office/drawing/2014/main" val="3925891982"/>
                    </a:ext>
                  </a:extLst>
                </a:gridCol>
                <a:gridCol w="385011">
                  <a:extLst>
                    <a:ext uri="{9D8B030D-6E8A-4147-A177-3AD203B41FA5}">
                      <a16:colId xmlns:a16="http://schemas.microsoft.com/office/drawing/2014/main" val="2352729901"/>
                    </a:ext>
                  </a:extLst>
                </a:gridCol>
              </a:tblGrid>
              <a:tr h="370840">
                <a:tc>
                  <a:txBody>
                    <a:bodyPr/>
                    <a:lstStyle/>
                    <a:p>
                      <a:r>
                        <a:rPr lang="en-US" altLang="zh-TW" dirty="0" err="1"/>
                        <a:t>df_all</a:t>
                      </a:r>
                      <a:r>
                        <a:rPr lang="en-US" altLang="zh-TW" dirty="0"/>
                        <a:t>['</a:t>
                      </a:r>
                      <a:r>
                        <a:rPr lang="en-US" altLang="zh-TW" dirty="0" err="1"/>
                        <a:t>iteam_sold_mean</a:t>
                      </a:r>
                      <a:r>
                        <a:rPr lang="en-US" altLang="zh-TW" dirty="0"/>
                        <a:t>'] = </a:t>
                      </a:r>
                      <a:r>
                        <a:rPr lang="en-US" altLang="zh-TW" dirty="0" err="1"/>
                        <a:t>df_all.groupby</a:t>
                      </a:r>
                      <a:r>
                        <a:rPr lang="en-US" altLang="zh-TW" dirty="0"/>
                        <a:t>('</a:t>
                      </a:r>
                      <a:r>
                        <a:rPr lang="en-US" altLang="zh-TW" dirty="0" err="1"/>
                        <a:t>item_id</a:t>
                      </a:r>
                      <a:r>
                        <a:rPr lang="en-US" altLang="zh-TW" dirty="0"/>
                        <a:t>')['sold'].transform('mean').</a:t>
                      </a:r>
                      <a:r>
                        <a:rPr lang="en-US" altLang="zh-TW" dirty="0" err="1"/>
                        <a:t>astype</a:t>
                      </a:r>
                      <a:r>
                        <a:rPr lang="en-US" altLang="zh-TW" dirty="0"/>
                        <a:t>(np.float16)</a:t>
                      </a:r>
                    </a:p>
                    <a:p>
                      <a:r>
                        <a:rPr lang="en-US" altLang="zh-TW" dirty="0" err="1"/>
                        <a:t>df_all</a:t>
                      </a:r>
                      <a:r>
                        <a:rPr lang="en-US" altLang="zh-TW" dirty="0"/>
                        <a:t>['</a:t>
                      </a:r>
                      <a:r>
                        <a:rPr lang="en-US" altLang="zh-TW" dirty="0" err="1"/>
                        <a:t>state_sold_mean</a:t>
                      </a:r>
                      <a:r>
                        <a:rPr lang="en-US" altLang="zh-TW" dirty="0"/>
                        <a:t>'] = </a:t>
                      </a:r>
                      <a:r>
                        <a:rPr lang="en-US" altLang="zh-TW" dirty="0" err="1"/>
                        <a:t>df_all.groupby</a:t>
                      </a:r>
                      <a:r>
                        <a:rPr lang="en-US" altLang="zh-TW" dirty="0"/>
                        <a:t>('</a:t>
                      </a:r>
                      <a:r>
                        <a:rPr lang="en-US" altLang="zh-TW" dirty="0" err="1"/>
                        <a:t>state_id</a:t>
                      </a:r>
                      <a:r>
                        <a:rPr lang="en-US" altLang="zh-TW" dirty="0"/>
                        <a:t>')['sold'].transform('mean').</a:t>
                      </a:r>
                      <a:r>
                        <a:rPr lang="en-US" altLang="zh-TW" dirty="0" err="1"/>
                        <a:t>astype</a:t>
                      </a:r>
                      <a:r>
                        <a:rPr lang="en-US" altLang="zh-TW" dirty="0"/>
                        <a:t>(np.float16)</a:t>
                      </a:r>
                    </a:p>
                    <a:p>
                      <a:r>
                        <a:rPr lang="en-US" altLang="zh-TW" dirty="0" err="1"/>
                        <a:t>df_all</a:t>
                      </a:r>
                      <a:r>
                        <a:rPr lang="en-US" altLang="zh-TW" dirty="0"/>
                        <a:t>['</a:t>
                      </a:r>
                      <a:r>
                        <a:rPr lang="en-US" altLang="zh-TW" dirty="0" err="1"/>
                        <a:t>store_sold_mean</a:t>
                      </a:r>
                      <a:r>
                        <a:rPr lang="en-US" altLang="zh-TW" dirty="0"/>
                        <a:t>'] = </a:t>
                      </a:r>
                      <a:r>
                        <a:rPr lang="en-US" altLang="zh-TW" dirty="0" err="1"/>
                        <a:t>df_all.groupby</a:t>
                      </a:r>
                      <a:r>
                        <a:rPr lang="en-US" altLang="zh-TW" dirty="0"/>
                        <a:t>('</a:t>
                      </a:r>
                      <a:r>
                        <a:rPr lang="en-US" altLang="zh-TW" dirty="0" err="1"/>
                        <a:t>store_id</a:t>
                      </a:r>
                      <a:r>
                        <a:rPr lang="en-US" altLang="zh-TW" dirty="0"/>
                        <a:t>')['sold'].transform('mean').</a:t>
                      </a:r>
                      <a:r>
                        <a:rPr lang="en-US" altLang="zh-TW" dirty="0" err="1"/>
                        <a:t>astype</a:t>
                      </a:r>
                      <a:r>
                        <a:rPr lang="en-US" altLang="zh-TW" dirty="0"/>
                        <a:t>(np.float16)</a:t>
                      </a:r>
                    </a:p>
                    <a:p>
                      <a:r>
                        <a:rPr lang="en-US" altLang="zh-TW" dirty="0" err="1"/>
                        <a:t>df_all</a:t>
                      </a:r>
                      <a:r>
                        <a:rPr lang="en-US" altLang="zh-TW" dirty="0"/>
                        <a:t>['</a:t>
                      </a:r>
                      <a:r>
                        <a:rPr lang="en-US" altLang="zh-TW" dirty="0" err="1"/>
                        <a:t>cat_sold_mean</a:t>
                      </a:r>
                      <a:r>
                        <a:rPr lang="en-US" altLang="zh-TW" dirty="0"/>
                        <a:t>'] = </a:t>
                      </a:r>
                      <a:r>
                        <a:rPr lang="en-US" altLang="zh-TW" dirty="0" err="1"/>
                        <a:t>df_all.groupby</a:t>
                      </a:r>
                      <a:r>
                        <a:rPr lang="en-US" altLang="zh-TW" dirty="0"/>
                        <a:t>('</a:t>
                      </a:r>
                      <a:r>
                        <a:rPr lang="en-US" altLang="zh-TW" dirty="0" err="1"/>
                        <a:t>cat_id</a:t>
                      </a:r>
                      <a:r>
                        <a:rPr lang="en-US" altLang="zh-TW" dirty="0"/>
                        <a:t>')['sold'].transform('mean').</a:t>
                      </a:r>
                      <a:r>
                        <a:rPr lang="en-US" altLang="zh-TW" dirty="0" err="1"/>
                        <a:t>astype</a:t>
                      </a:r>
                      <a:r>
                        <a:rPr lang="en-US" altLang="zh-TW" dirty="0"/>
                        <a:t>(np.float16)</a:t>
                      </a:r>
                    </a:p>
                    <a:p>
                      <a:r>
                        <a:rPr lang="en-US" altLang="zh-TW" dirty="0" err="1"/>
                        <a:t>df_all</a:t>
                      </a:r>
                      <a:r>
                        <a:rPr lang="en-US" altLang="zh-TW" dirty="0"/>
                        <a:t>['</a:t>
                      </a:r>
                      <a:r>
                        <a:rPr lang="en-US" altLang="zh-TW" dirty="0" err="1"/>
                        <a:t>dept_sold_mean</a:t>
                      </a:r>
                      <a:r>
                        <a:rPr lang="en-US" altLang="zh-TW" dirty="0"/>
                        <a:t>'] = </a:t>
                      </a:r>
                      <a:r>
                        <a:rPr lang="en-US" altLang="zh-TW" dirty="0" err="1"/>
                        <a:t>df_all.groupby</a:t>
                      </a:r>
                      <a:r>
                        <a:rPr lang="en-US" altLang="zh-TW" dirty="0"/>
                        <a:t>('</a:t>
                      </a:r>
                      <a:r>
                        <a:rPr lang="en-US" altLang="zh-TW" dirty="0" err="1"/>
                        <a:t>dept_id</a:t>
                      </a:r>
                      <a:r>
                        <a:rPr lang="en-US" altLang="zh-TW" dirty="0"/>
                        <a:t>')['sold'].transform('mean').</a:t>
                      </a:r>
                      <a:r>
                        <a:rPr lang="en-US" altLang="zh-TW" dirty="0" err="1"/>
                        <a:t>astype</a:t>
                      </a:r>
                      <a:r>
                        <a:rPr lang="en-US" altLang="zh-TW" dirty="0"/>
                        <a:t>(np.float16)</a:t>
                      </a:r>
                    </a:p>
                    <a:p>
                      <a:r>
                        <a:rPr lang="en-US" altLang="zh-TW" dirty="0" err="1"/>
                        <a:t>df_all</a:t>
                      </a:r>
                      <a:r>
                        <a:rPr lang="en-US" altLang="zh-TW" dirty="0"/>
                        <a:t>['</a:t>
                      </a:r>
                      <a:r>
                        <a:rPr lang="en-US" altLang="zh-TW" dirty="0" err="1"/>
                        <a:t>cat_dept_sold_mean</a:t>
                      </a:r>
                      <a:r>
                        <a:rPr lang="en-US" altLang="zh-TW" dirty="0"/>
                        <a:t>'] = </a:t>
                      </a:r>
                      <a:r>
                        <a:rPr lang="en-US" altLang="zh-TW" dirty="0" err="1"/>
                        <a:t>df_all.groupby</a:t>
                      </a:r>
                      <a:r>
                        <a:rPr lang="en-US" altLang="zh-TW" dirty="0"/>
                        <a:t>(['cat_id','</a:t>
                      </a:r>
                      <a:r>
                        <a:rPr lang="en-US" altLang="zh-TW" dirty="0" err="1"/>
                        <a:t>dept_id</a:t>
                      </a:r>
                      <a:r>
                        <a:rPr lang="en-US" altLang="zh-TW" dirty="0"/>
                        <a:t>'])['sold'].transform('mean').</a:t>
                      </a:r>
                      <a:r>
                        <a:rPr lang="en-US" altLang="zh-TW" dirty="0" err="1"/>
                        <a:t>astype</a:t>
                      </a:r>
                      <a:r>
                        <a:rPr lang="en-US" altLang="zh-TW" dirty="0"/>
                        <a:t>(np.float16)</a:t>
                      </a:r>
                    </a:p>
                    <a:p>
                      <a:r>
                        <a:rPr lang="en-US" altLang="zh-TW" dirty="0" err="1"/>
                        <a:t>df_all</a:t>
                      </a:r>
                      <a:r>
                        <a:rPr lang="en-US" altLang="zh-TW" dirty="0"/>
                        <a:t>['</a:t>
                      </a:r>
                      <a:r>
                        <a:rPr lang="en-US" altLang="zh-TW" dirty="0" err="1"/>
                        <a:t>store_item_sold_mean</a:t>
                      </a:r>
                      <a:r>
                        <a:rPr lang="en-US" altLang="zh-TW" dirty="0"/>
                        <a:t>'] = </a:t>
                      </a:r>
                      <a:r>
                        <a:rPr lang="en-US" altLang="zh-TW" dirty="0" err="1"/>
                        <a:t>df_all.groupby</a:t>
                      </a:r>
                      <a:r>
                        <a:rPr lang="en-US" altLang="zh-TW" dirty="0"/>
                        <a:t>(['store_id','</a:t>
                      </a:r>
                      <a:r>
                        <a:rPr lang="en-US" altLang="zh-TW" dirty="0" err="1"/>
                        <a:t>item_id</a:t>
                      </a:r>
                      <a:r>
                        <a:rPr lang="en-US" altLang="zh-TW" dirty="0"/>
                        <a:t>'])['sold'].transform('mean').</a:t>
                      </a:r>
                      <a:r>
                        <a:rPr lang="en-US" altLang="zh-TW" dirty="0" err="1"/>
                        <a:t>astype</a:t>
                      </a:r>
                      <a:r>
                        <a:rPr lang="en-US" altLang="zh-TW" dirty="0"/>
                        <a:t>(np.float16)</a:t>
                      </a:r>
                    </a:p>
                    <a:p>
                      <a:r>
                        <a:rPr lang="en-US" altLang="zh-TW" dirty="0" err="1"/>
                        <a:t>df_all</a:t>
                      </a:r>
                      <a:r>
                        <a:rPr lang="en-US" altLang="zh-TW" dirty="0"/>
                        <a:t>['</a:t>
                      </a:r>
                      <a:r>
                        <a:rPr lang="en-US" altLang="zh-TW" dirty="0" err="1"/>
                        <a:t>cat_item_sold_mean</a:t>
                      </a:r>
                      <a:r>
                        <a:rPr lang="en-US" altLang="zh-TW" dirty="0"/>
                        <a:t>'] = </a:t>
                      </a:r>
                      <a:r>
                        <a:rPr lang="en-US" altLang="zh-TW" dirty="0" err="1"/>
                        <a:t>df_all.groupby</a:t>
                      </a:r>
                      <a:r>
                        <a:rPr lang="en-US" altLang="zh-TW" dirty="0"/>
                        <a:t>(['cat_id','</a:t>
                      </a:r>
                      <a:r>
                        <a:rPr lang="en-US" altLang="zh-TW" dirty="0" err="1"/>
                        <a:t>item_id</a:t>
                      </a:r>
                      <a:r>
                        <a:rPr lang="en-US" altLang="zh-TW" dirty="0"/>
                        <a:t>'])['sold'].transform('mean').</a:t>
                      </a:r>
                      <a:r>
                        <a:rPr lang="en-US" altLang="zh-TW" dirty="0" err="1"/>
                        <a:t>astype</a:t>
                      </a:r>
                      <a:r>
                        <a:rPr lang="en-US" altLang="zh-TW" dirty="0"/>
                        <a:t>(np.float16)</a:t>
                      </a:r>
                    </a:p>
                    <a:p>
                      <a:r>
                        <a:rPr lang="en-US" altLang="zh-TW" dirty="0" err="1"/>
                        <a:t>df_all</a:t>
                      </a:r>
                      <a:r>
                        <a:rPr lang="en-US" altLang="zh-TW" dirty="0"/>
                        <a:t>['</a:t>
                      </a:r>
                      <a:r>
                        <a:rPr lang="en-US" altLang="zh-TW" dirty="0" err="1"/>
                        <a:t>dept_item_sold_mean</a:t>
                      </a:r>
                      <a:r>
                        <a:rPr lang="en-US" altLang="zh-TW" dirty="0"/>
                        <a:t>'] = </a:t>
                      </a:r>
                      <a:r>
                        <a:rPr lang="en-US" altLang="zh-TW" dirty="0" err="1"/>
                        <a:t>df_all.groupby</a:t>
                      </a:r>
                      <a:r>
                        <a:rPr lang="en-US" altLang="zh-TW" dirty="0"/>
                        <a:t>(['dept_id','</a:t>
                      </a:r>
                      <a:r>
                        <a:rPr lang="en-US" altLang="zh-TW" dirty="0" err="1"/>
                        <a:t>item_id</a:t>
                      </a:r>
                      <a:r>
                        <a:rPr lang="en-US" altLang="zh-TW" dirty="0"/>
                        <a:t>'])['sold'].transform('mean').</a:t>
                      </a:r>
                      <a:r>
                        <a:rPr lang="en-US" altLang="zh-TW" dirty="0" err="1"/>
                        <a:t>astype</a:t>
                      </a:r>
                      <a:r>
                        <a:rPr lang="en-US" altLang="zh-TW" dirty="0"/>
                        <a:t>(np.float16)</a:t>
                      </a:r>
                    </a:p>
                    <a:p>
                      <a:r>
                        <a:rPr lang="en-US" altLang="zh-TW" dirty="0" err="1"/>
                        <a:t>df_all</a:t>
                      </a:r>
                      <a:r>
                        <a:rPr lang="en-US" altLang="zh-TW" dirty="0"/>
                        <a:t>['</a:t>
                      </a:r>
                      <a:r>
                        <a:rPr lang="en-US" altLang="zh-TW" dirty="0" err="1"/>
                        <a:t>state_store_sold_mean</a:t>
                      </a:r>
                      <a:r>
                        <a:rPr lang="en-US" altLang="zh-TW" dirty="0"/>
                        <a:t>'] = </a:t>
                      </a:r>
                      <a:r>
                        <a:rPr lang="en-US" altLang="zh-TW" dirty="0" err="1"/>
                        <a:t>df_all.groupby</a:t>
                      </a:r>
                      <a:r>
                        <a:rPr lang="en-US" altLang="zh-TW" dirty="0"/>
                        <a:t>(['state_id','</a:t>
                      </a:r>
                      <a:r>
                        <a:rPr lang="en-US" altLang="zh-TW" dirty="0" err="1"/>
                        <a:t>store_id</a:t>
                      </a:r>
                      <a:r>
                        <a:rPr lang="en-US" altLang="zh-TW" dirty="0"/>
                        <a:t>'])['sold'].transform('mean').</a:t>
                      </a:r>
                      <a:r>
                        <a:rPr lang="en-US" altLang="zh-TW" dirty="0" err="1"/>
                        <a:t>astype</a:t>
                      </a:r>
                      <a:r>
                        <a:rPr lang="en-US" altLang="zh-TW" dirty="0"/>
                        <a:t>(np.float16)</a:t>
                      </a:r>
                    </a:p>
                    <a:p>
                      <a:r>
                        <a:rPr lang="en-US" altLang="zh-TW" dirty="0" err="1"/>
                        <a:t>df_all</a:t>
                      </a:r>
                      <a:r>
                        <a:rPr lang="en-US" altLang="zh-TW" dirty="0"/>
                        <a:t>['</a:t>
                      </a:r>
                      <a:r>
                        <a:rPr lang="en-US" altLang="zh-TW" dirty="0" err="1"/>
                        <a:t>state_store_cat_sold_mean</a:t>
                      </a:r>
                      <a:r>
                        <a:rPr lang="en-US" altLang="zh-TW" dirty="0"/>
                        <a:t>'] = </a:t>
                      </a:r>
                      <a:r>
                        <a:rPr lang="en-US" altLang="zh-TW" dirty="0" err="1"/>
                        <a:t>df_all.groupby</a:t>
                      </a:r>
                      <a:r>
                        <a:rPr lang="en-US" altLang="zh-TW" dirty="0"/>
                        <a:t>(['state_id','store_id','</a:t>
                      </a:r>
                      <a:r>
                        <a:rPr lang="en-US" altLang="zh-TW" dirty="0" err="1"/>
                        <a:t>cat_id</a:t>
                      </a:r>
                      <a:r>
                        <a:rPr lang="en-US" altLang="zh-TW" dirty="0"/>
                        <a:t>'])['sold'].transform('mean').</a:t>
                      </a:r>
                      <a:r>
                        <a:rPr lang="en-US" altLang="zh-TW" dirty="0" err="1"/>
                        <a:t>astype</a:t>
                      </a:r>
                      <a:r>
                        <a:rPr lang="en-US" altLang="zh-TW" dirty="0"/>
                        <a:t>(np.float16)</a:t>
                      </a:r>
                    </a:p>
                    <a:p>
                      <a:r>
                        <a:rPr lang="en-US" altLang="zh-TW" dirty="0" err="1"/>
                        <a:t>df_all</a:t>
                      </a:r>
                      <a:r>
                        <a:rPr lang="en-US" altLang="zh-TW" dirty="0"/>
                        <a:t>['</a:t>
                      </a:r>
                      <a:r>
                        <a:rPr lang="en-US" altLang="zh-TW" dirty="0" err="1"/>
                        <a:t>store_cat_dept_sold_mean</a:t>
                      </a:r>
                      <a:r>
                        <a:rPr lang="en-US" altLang="zh-TW" dirty="0"/>
                        <a:t>'] = </a:t>
                      </a:r>
                      <a:r>
                        <a:rPr lang="en-US" altLang="zh-TW" dirty="0" err="1"/>
                        <a:t>df_all.groupby</a:t>
                      </a:r>
                      <a:r>
                        <a:rPr lang="en-US" altLang="zh-TW" dirty="0"/>
                        <a:t>(['store_id','cat_id','</a:t>
                      </a:r>
                      <a:r>
                        <a:rPr lang="en-US" altLang="zh-TW" dirty="0" err="1"/>
                        <a:t>dept_id</a:t>
                      </a:r>
                      <a:r>
                        <a:rPr lang="en-US" altLang="zh-TW" dirty="0"/>
                        <a:t>'])['sold'].transform('mean').</a:t>
                      </a:r>
                      <a:r>
                        <a:rPr lang="en-US" altLang="zh-TW" dirty="0" err="1"/>
                        <a:t>astype</a:t>
                      </a:r>
                      <a:r>
                        <a:rPr lang="en-US" altLang="zh-TW" dirty="0"/>
                        <a:t>(np.float16)</a:t>
                      </a:r>
                    </a:p>
                    <a:p>
                      <a:endParaRPr lang="zh-TW" altLang="en-US" dirty="0"/>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072869408"/>
                  </a:ext>
                </a:extLst>
              </a:tr>
              <a:tr h="370840">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2919587375"/>
                  </a:ext>
                </a:extLst>
              </a:tr>
              <a:tr h="370840">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1987514983"/>
                  </a:ext>
                </a:extLst>
              </a:tr>
              <a:tr h="370840">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557771733"/>
                  </a:ext>
                </a:extLst>
              </a:tr>
              <a:tr h="370840">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34713423"/>
                  </a:ext>
                </a:extLst>
              </a:tr>
              <a:tr h="370840">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932220176"/>
                  </a:ext>
                </a:extLst>
              </a:tr>
              <a:tr h="370840">
                <a:tc>
                  <a:txBody>
                    <a:bodyPr/>
                    <a:lstStyle/>
                    <a:p>
                      <a:endParaRPr lang="zh-TW" altLang="en-US"/>
                    </a:p>
                  </a:txBody>
                  <a:tcPr/>
                </a:tc>
                <a:tc>
                  <a:txBody>
                    <a:bodyPr/>
                    <a:lstStyle/>
                    <a:p>
                      <a:endParaRPr lang="zh-TW" altLang="en-US"/>
                    </a:p>
                  </a:txBody>
                  <a:tcPr/>
                </a:tc>
                <a:tc>
                  <a:txBody>
                    <a:bodyPr/>
                    <a:lstStyle/>
                    <a:p>
                      <a:endParaRPr lang="zh-TW" altLang="en-US"/>
                    </a:p>
                  </a:txBody>
                  <a:tcPr/>
                </a:tc>
                <a:extLst>
                  <a:ext uri="{0D108BD9-81ED-4DB2-BD59-A6C34878D82A}">
                    <a16:rowId xmlns:a16="http://schemas.microsoft.com/office/drawing/2014/main" val="511522283"/>
                  </a:ext>
                </a:extLst>
              </a:tr>
              <a:tr h="370840">
                <a:tc>
                  <a:txBody>
                    <a:bodyPr/>
                    <a:lstStyle/>
                    <a:p>
                      <a:endParaRPr lang="zh-TW" altLang="en-US"/>
                    </a:p>
                  </a:txBody>
                  <a:tcPr/>
                </a:tc>
                <a:tc>
                  <a:txBody>
                    <a:bodyPr/>
                    <a:lstStyle/>
                    <a:p>
                      <a:endParaRPr lang="zh-TW" altLang="en-US"/>
                    </a:p>
                  </a:txBody>
                  <a:tcPr/>
                </a:tc>
                <a:tc>
                  <a:txBody>
                    <a:bodyPr/>
                    <a:lstStyle/>
                    <a:p>
                      <a:endParaRPr lang="zh-TW" altLang="en-US" dirty="0"/>
                    </a:p>
                  </a:txBody>
                  <a:tcPr/>
                </a:tc>
                <a:extLst>
                  <a:ext uri="{0D108BD9-81ED-4DB2-BD59-A6C34878D82A}">
                    <a16:rowId xmlns:a16="http://schemas.microsoft.com/office/drawing/2014/main" val="3008985602"/>
                  </a:ext>
                </a:extLst>
              </a:tr>
            </a:tbl>
          </a:graphicData>
        </a:graphic>
      </p:graphicFrame>
    </p:spTree>
    <p:extLst>
      <p:ext uri="{BB962C8B-B14F-4D97-AF65-F5344CB8AC3E}">
        <p14:creationId xmlns:p14="http://schemas.microsoft.com/office/powerpoint/2010/main" val="3390190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EEAB09-4BEC-4F3F-BCD4-B84A9E6CC9F5}"/>
              </a:ext>
            </a:extLst>
          </p:cNvPr>
          <p:cNvSpPr>
            <a:spLocks noGrp="1"/>
          </p:cNvSpPr>
          <p:nvPr>
            <p:ph type="title"/>
          </p:nvPr>
        </p:nvSpPr>
        <p:spPr/>
        <p:txBody>
          <a:bodyPr/>
          <a:lstStyle/>
          <a:p>
            <a:r>
              <a:rPr lang="en-US" altLang="zh-TW" dirty="0"/>
              <a:t>Feature Lag N periods</a:t>
            </a:r>
            <a:endParaRPr lang="zh-TW" altLang="en-US" dirty="0"/>
          </a:p>
        </p:txBody>
      </p:sp>
      <p:sp>
        <p:nvSpPr>
          <p:cNvPr id="4" name="投影片編號版面配置區 3">
            <a:extLst>
              <a:ext uri="{FF2B5EF4-FFF2-40B4-BE49-F238E27FC236}">
                <a16:creationId xmlns:a16="http://schemas.microsoft.com/office/drawing/2014/main" id="{0EBAD072-A42B-4A0F-993C-D51771A7FC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aphicFrame>
        <p:nvGraphicFramePr>
          <p:cNvPr id="5" name="表格 4">
            <a:extLst>
              <a:ext uri="{FF2B5EF4-FFF2-40B4-BE49-F238E27FC236}">
                <a16:creationId xmlns:a16="http://schemas.microsoft.com/office/drawing/2014/main" id="{AF51DFF3-9853-4D9C-A889-1C3FCE523CD8}"/>
              </a:ext>
            </a:extLst>
          </p:cNvPr>
          <p:cNvGraphicFramePr>
            <a:graphicFrameLocks noGrp="1"/>
          </p:cNvGraphicFramePr>
          <p:nvPr>
            <p:extLst>
              <p:ext uri="{D42A27DB-BD31-4B8C-83A1-F6EECF244321}">
                <p14:modId xmlns:p14="http://schemas.microsoft.com/office/powerpoint/2010/main" val="688808668"/>
              </p:ext>
            </p:extLst>
          </p:nvPr>
        </p:nvGraphicFramePr>
        <p:xfrm>
          <a:off x="1507964" y="962292"/>
          <a:ext cx="2701348" cy="2966720"/>
        </p:xfrm>
        <a:graphic>
          <a:graphicData uri="http://schemas.openxmlformats.org/drawingml/2006/table">
            <a:tbl>
              <a:tblPr firstRow="1" bandRow="1">
                <a:tableStyleId>{21E4AEA4-8DFA-4A89-87EB-49C32662AFE0}</a:tableStyleId>
              </a:tblPr>
              <a:tblGrid>
                <a:gridCol w="792000">
                  <a:extLst>
                    <a:ext uri="{9D8B030D-6E8A-4147-A177-3AD203B41FA5}">
                      <a16:colId xmlns:a16="http://schemas.microsoft.com/office/drawing/2014/main" val="2728695505"/>
                    </a:ext>
                  </a:extLst>
                </a:gridCol>
                <a:gridCol w="649348">
                  <a:extLst>
                    <a:ext uri="{9D8B030D-6E8A-4147-A177-3AD203B41FA5}">
                      <a16:colId xmlns:a16="http://schemas.microsoft.com/office/drawing/2014/main" val="1684200670"/>
                    </a:ext>
                  </a:extLst>
                </a:gridCol>
                <a:gridCol w="1260000">
                  <a:extLst>
                    <a:ext uri="{9D8B030D-6E8A-4147-A177-3AD203B41FA5}">
                      <a16:colId xmlns:a16="http://schemas.microsoft.com/office/drawing/2014/main" val="3453854881"/>
                    </a:ext>
                  </a:extLst>
                </a:gridCol>
              </a:tblGrid>
              <a:tr h="370840">
                <a:tc>
                  <a:txBody>
                    <a:bodyPr/>
                    <a:lstStyle/>
                    <a:p>
                      <a:pPr algn="ctr"/>
                      <a:r>
                        <a:rPr lang="en-US" altLang="zh-TW" dirty="0">
                          <a:latin typeface="思源宋體 Medium" panose="02020500000000000000" pitchFamily="18" charset="-120"/>
                          <a:ea typeface="思源宋體 Medium" panose="02020500000000000000" pitchFamily="18" charset="-120"/>
                        </a:rPr>
                        <a:t>Date</a:t>
                      </a:r>
                      <a:endParaRPr lang="zh-TW" altLang="en-US" dirty="0">
                        <a:latin typeface="思源宋體 Medium" panose="02020500000000000000" pitchFamily="18" charset="-120"/>
                        <a:ea typeface="思源宋體 Medium" panose="02020500000000000000" pitchFamily="18" charset="-120"/>
                      </a:endParaRPr>
                    </a:p>
                  </a:txBody>
                  <a:tcPr anchor="ctr"/>
                </a:tc>
                <a:tc>
                  <a:txBody>
                    <a:bodyPr/>
                    <a:lstStyle/>
                    <a:p>
                      <a:pPr algn="ctr"/>
                      <a:r>
                        <a:rPr lang="en-US" altLang="zh-TW" dirty="0">
                          <a:latin typeface="思源宋體 Medium" panose="02020500000000000000" pitchFamily="18" charset="-120"/>
                          <a:ea typeface="思源宋體 Medium" panose="02020500000000000000" pitchFamily="18" charset="-120"/>
                        </a:rPr>
                        <a:t>sold</a:t>
                      </a:r>
                      <a:endParaRPr lang="zh-TW" altLang="en-US" dirty="0">
                        <a:latin typeface="思源宋體 Medium" panose="02020500000000000000" pitchFamily="18" charset="-120"/>
                        <a:ea typeface="思源宋體 Medium" panose="02020500000000000000" pitchFamily="18" charset="-120"/>
                      </a:endParaRPr>
                    </a:p>
                  </a:txBody>
                  <a:tcPr anchor="ctr"/>
                </a:tc>
                <a:tc>
                  <a:txBody>
                    <a:bodyPr/>
                    <a:lstStyle/>
                    <a:p>
                      <a:pPr algn="ctr"/>
                      <a:r>
                        <a:rPr lang="en-US" altLang="zh-TW" dirty="0">
                          <a:latin typeface="思源宋體 Medium" panose="02020500000000000000" pitchFamily="18" charset="-120"/>
                          <a:ea typeface="思源宋體 Medium" panose="02020500000000000000" pitchFamily="18" charset="-120"/>
                        </a:rPr>
                        <a:t>Lag(3D)</a:t>
                      </a:r>
                      <a:endParaRPr lang="zh-TW" altLang="en-US" dirty="0">
                        <a:latin typeface="思源宋體 Medium" panose="02020500000000000000" pitchFamily="18" charset="-120"/>
                        <a:ea typeface="思源宋體 Medium" panose="02020500000000000000" pitchFamily="18" charset="-120"/>
                      </a:endParaRPr>
                    </a:p>
                  </a:txBody>
                  <a:tcPr anchor="ctr"/>
                </a:tc>
                <a:extLst>
                  <a:ext uri="{0D108BD9-81ED-4DB2-BD59-A6C34878D82A}">
                    <a16:rowId xmlns:a16="http://schemas.microsoft.com/office/drawing/2014/main" val="1363729299"/>
                  </a:ext>
                </a:extLst>
              </a:tr>
              <a:tr h="370840">
                <a:tc>
                  <a:txBody>
                    <a:bodyPr/>
                    <a:lstStyle/>
                    <a:p>
                      <a:pPr algn="ctr" fontAlgn="ctr"/>
                      <a:r>
                        <a:rPr lang="en-US" altLang="zh-TW" sz="1200" b="0" i="0" u="none" strike="noStrike" dirty="0">
                          <a:solidFill>
                            <a:srgbClr val="000000"/>
                          </a:solidFill>
                          <a:effectLst/>
                          <a:latin typeface="思源宋體 Medium" panose="02020500000000000000" pitchFamily="18" charset="-120"/>
                          <a:ea typeface="思源宋體 Medium" panose="02020500000000000000" pitchFamily="18" charset="-120"/>
                        </a:rPr>
                        <a:t>2011/2/1</a:t>
                      </a:r>
                    </a:p>
                  </a:txBody>
                  <a:tcPr marL="3810" marR="3810" marT="3810" marB="0" anchor="ctr"/>
                </a:tc>
                <a:tc>
                  <a:txBody>
                    <a:bodyPr/>
                    <a:lstStyle/>
                    <a:p>
                      <a:pPr algn="ctr"/>
                      <a:r>
                        <a:rPr lang="en-US" altLang="zh-TW" sz="1200" dirty="0">
                          <a:latin typeface="思源宋體 Medium" panose="02020500000000000000" pitchFamily="18" charset="-120"/>
                          <a:ea typeface="思源宋體 Medium" panose="02020500000000000000" pitchFamily="18" charset="-120"/>
                        </a:rPr>
                        <a:t>10</a:t>
                      </a:r>
                      <a:endParaRPr lang="zh-TW" altLang="en-US" sz="1200" dirty="0">
                        <a:latin typeface="思源宋體 Medium" panose="02020500000000000000" pitchFamily="18" charset="-120"/>
                        <a:ea typeface="思源宋體 Medium" panose="02020500000000000000" pitchFamily="18" charset="-120"/>
                      </a:endParaRPr>
                    </a:p>
                  </a:txBody>
                  <a:tcPr anchor="ctr"/>
                </a:tc>
                <a:tc>
                  <a:txBody>
                    <a:bodyPr/>
                    <a:lstStyle/>
                    <a:p>
                      <a:pPr algn="ctr" fontAlgn="ctr"/>
                      <a:endParaRPr lang="zh-TW" altLang="en-US" sz="1200" b="0" i="0" u="none" strike="noStrike" cap="none" dirty="0">
                        <a:solidFill>
                          <a:srgbClr val="000000"/>
                        </a:solidFill>
                        <a:effectLst/>
                        <a:latin typeface="思源宋體 Medium" panose="02020500000000000000" pitchFamily="18" charset="-120"/>
                        <a:ea typeface="思源宋體 Medium" panose="02020500000000000000" pitchFamily="18" charset="-120"/>
                        <a:cs typeface="+mn-cs"/>
                        <a:sym typeface="Arial"/>
                      </a:endParaRPr>
                    </a:p>
                  </a:txBody>
                  <a:tcPr marL="3810" marR="3810" marT="3810" marB="0" anchor="ctr"/>
                </a:tc>
                <a:extLst>
                  <a:ext uri="{0D108BD9-81ED-4DB2-BD59-A6C34878D82A}">
                    <a16:rowId xmlns:a16="http://schemas.microsoft.com/office/drawing/2014/main" val="1959635884"/>
                  </a:ext>
                </a:extLst>
              </a:tr>
              <a:tr h="370840">
                <a:tc>
                  <a:txBody>
                    <a:bodyPr/>
                    <a:lstStyle/>
                    <a:p>
                      <a:pPr algn="ctr" fontAlgn="ctr"/>
                      <a:r>
                        <a:rPr lang="en-US" altLang="zh-TW" sz="1200" b="0" i="0" u="none" strike="noStrike" dirty="0">
                          <a:solidFill>
                            <a:srgbClr val="000000"/>
                          </a:solidFill>
                          <a:effectLst/>
                          <a:latin typeface="思源宋體 Medium" panose="02020500000000000000" pitchFamily="18" charset="-120"/>
                          <a:ea typeface="思源宋體 Medium" panose="02020500000000000000" pitchFamily="18" charset="-120"/>
                        </a:rPr>
                        <a:t>2011/2/2</a:t>
                      </a:r>
                    </a:p>
                  </a:txBody>
                  <a:tcPr marL="3810" marR="3810" marT="3810" marB="0" anchor="ctr"/>
                </a:tc>
                <a:tc>
                  <a:txBody>
                    <a:bodyPr/>
                    <a:lstStyle/>
                    <a:p>
                      <a:pPr algn="ctr"/>
                      <a:r>
                        <a:rPr lang="en-US" altLang="zh-TW" sz="1200" dirty="0">
                          <a:latin typeface="思源宋體 Medium" panose="02020500000000000000" pitchFamily="18" charset="-120"/>
                          <a:ea typeface="思源宋體 Medium" panose="02020500000000000000" pitchFamily="18" charset="-120"/>
                        </a:rPr>
                        <a:t>3</a:t>
                      </a:r>
                      <a:endParaRPr lang="zh-TW" altLang="en-US" sz="1200" dirty="0">
                        <a:latin typeface="思源宋體 Medium" panose="02020500000000000000" pitchFamily="18" charset="-120"/>
                        <a:ea typeface="思源宋體 Medium" panose="02020500000000000000" pitchFamily="18" charset="-120"/>
                      </a:endParaRPr>
                    </a:p>
                  </a:txBody>
                  <a:tcPr anchor="ctr"/>
                </a:tc>
                <a:tc>
                  <a:txBody>
                    <a:bodyPr/>
                    <a:lstStyle/>
                    <a:p>
                      <a:pPr algn="ctr" fontAlgn="ctr"/>
                      <a:endParaRPr lang="zh-TW" altLang="en-US" sz="1200" b="0" i="0" u="none" strike="noStrike" cap="none" dirty="0">
                        <a:solidFill>
                          <a:srgbClr val="000000"/>
                        </a:solidFill>
                        <a:effectLst/>
                        <a:latin typeface="思源宋體 Medium" panose="02020500000000000000" pitchFamily="18" charset="-120"/>
                        <a:ea typeface="思源宋體 Medium" panose="02020500000000000000" pitchFamily="18" charset="-120"/>
                        <a:cs typeface="+mn-cs"/>
                        <a:sym typeface="Arial"/>
                      </a:endParaRPr>
                    </a:p>
                  </a:txBody>
                  <a:tcPr marL="3810" marR="3810" marT="3810" marB="0" anchor="ctr"/>
                </a:tc>
                <a:extLst>
                  <a:ext uri="{0D108BD9-81ED-4DB2-BD59-A6C34878D82A}">
                    <a16:rowId xmlns:a16="http://schemas.microsoft.com/office/drawing/2014/main" val="1457575119"/>
                  </a:ext>
                </a:extLst>
              </a:tr>
              <a:tr h="370840">
                <a:tc>
                  <a:txBody>
                    <a:bodyPr/>
                    <a:lstStyle/>
                    <a:p>
                      <a:pPr algn="ctr" fontAlgn="ctr"/>
                      <a:r>
                        <a:rPr lang="en-US" altLang="zh-TW" sz="1200" b="0" i="0" u="none" strike="noStrike" dirty="0">
                          <a:solidFill>
                            <a:srgbClr val="000000"/>
                          </a:solidFill>
                          <a:effectLst/>
                          <a:latin typeface="思源宋體 Medium" panose="02020500000000000000" pitchFamily="18" charset="-120"/>
                          <a:ea typeface="思源宋體 Medium" panose="02020500000000000000" pitchFamily="18" charset="-120"/>
                        </a:rPr>
                        <a:t>2011/2/3</a:t>
                      </a:r>
                    </a:p>
                  </a:txBody>
                  <a:tcPr marL="3810" marR="3810" marT="3810" marB="0" anchor="ctr"/>
                </a:tc>
                <a:tc>
                  <a:txBody>
                    <a:bodyPr/>
                    <a:lstStyle/>
                    <a:p>
                      <a:pPr algn="ctr"/>
                      <a:r>
                        <a:rPr lang="en-US" altLang="zh-TW" sz="1200" dirty="0">
                          <a:latin typeface="思源宋體 Medium" panose="02020500000000000000" pitchFamily="18" charset="-120"/>
                          <a:ea typeface="思源宋體 Medium" panose="02020500000000000000" pitchFamily="18" charset="-120"/>
                        </a:rPr>
                        <a:t>5</a:t>
                      </a:r>
                      <a:endParaRPr lang="zh-TW" altLang="en-US" sz="1200" dirty="0">
                        <a:latin typeface="思源宋體 Medium" panose="02020500000000000000" pitchFamily="18" charset="-120"/>
                        <a:ea typeface="思源宋體 Medium" panose="02020500000000000000" pitchFamily="18" charset="-120"/>
                      </a:endParaRPr>
                    </a:p>
                  </a:txBody>
                  <a:tcPr anchor="ctr"/>
                </a:tc>
                <a:tc>
                  <a:txBody>
                    <a:bodyPr/>
                    <a:lstStyle/>
                    <a:p>
                      <a:endParaRPr lang="zh-TW" altLang="en-US"/>
                    </a:p>
                  </a:txBody>
                  <a:tcPr marL="3810" marR="3810" marT="3810" marB="0" anchor="ctr"/>
                </a:tc>
                <a:extLst>
                  <a:ext uri="{0D108BD9-81ED-4DB2-BD59-A6C34878D82A}">
                    <a16:rowId xmlns:a16="http://schemas.microsoft.com/office/drawing/2014/main" val="187403889"/>
                  </a:ext>
                </a:extLst>
              </a:tr>
              <a:tr h="370840">
                <a:tc>
                  <a:txBody>
                    <a:bodyPr/>
                    <a:lstStyle/>
                    <a:p>
                      <a:pPr algn="ctr" fontAlgn="ctr"/>
                      <a:r>
                        <a:rPr lang="en-US" altLang="zh-TW" sz="1200" b="0" i="0" u="none" strike="noStrike" dirty="0">
                          <a:solidFill>
                            <a:srgbClr val="000000"/>
                          </a:solidFill>
                          <a:effectLst/>
                          <a:latin typeface="思源宋體 Medium" panose="02020500000000000000" pitchFamily="18" charset="-120"/>
                          <a:ea typeface="思源宋體 Medium" panose="02020500000000000000" pitchFamily="18" charset="-120"/>
                        </a:rPr>
                        <a:t>2011/2/4</a:t>
                      </a:r>
                    </a:p>
                  </a:txBody>
                  <a:tcPr marL="3810" marR="3810" marT="3810" marB="0" anchor="ctr"/>
                </a:tc>
                <a:tc>
                  <a:txBody>
                    <a:bodyPr/>
                    <a:lstStyle/>
                    <a:p>
                      <a:pPr algn="ctr"/>
                      <a:r>
                        <a:rPr lang="en-US" altLang="zh-TW" sz="1200" dirty="0">
                          <a:latin typeface="思源宋體 Medium" panose="02020500000000000000" pitchFamily="18" charset="-120"/>
                          <a:ea typeface="思源宋體 Medium" panose="02020500000000000000" pitchFamily="18" charset="-120"/>
                        </a:rPr>
                        <a:t>7</a:t>
                      </a:r>
                      <a:endParaRPr lang="zh-TW" altLang="en-US" sz="1200" dirty="0">
                        <a:latin typeface="思源宋體 Medium" panose="02020500000000000000" pitchFamily="18" charset="-120"/>
                        <a:ea typeface="思源宋體 Medium" panose="02020500000000000000" pitchFamily="18" charset="-120"/>
                      </a:endParaRPr>
                    </a:p>
                  </a:txBody>
                  <a:tcPr anchor="ctr"/>
                </a:tc>
                <a:tc>
                  <a:txBody>
                    <a:bodyPr/>
                    <a:lstStyle/>
                    <a:p>
                      <a:pPr algn="ctr" fontAlgn="ctr"/>
                      <a:r>
                        <a:rPr lang="en-US" altLang="zh-TW" sz="1200" b="0" i="0" u="none" strike="noStrike" cap="none" dirty="0">
                          <a:solidFill>
                            <a:srgbClr val="000000"/>
                          </a:solidFill>
                          <a:effectLst/>
                          <a:latin typeface="思源宋體 Medium" panose="02020500000000000000" pitchFamily="18" charset="-120"/>
                          <a:ea typeface="思源宋體 Medium" panose="02020500000000000000" pitchFamily="18" charset="-120"/>
                          <a:cs typeface="+mn-cs"/>
                          <a:sym typeface="Arial"/>
                        </a:rPr>
                        <a:t>10</a:t>
                      </a:r>
                    </a:p>
                  </a:txBody>
                  <a:tcPr marL="3810" marR="3810" marT="3810" marB="0" anchor="ctr"/>
                </a:tc>
                <a:extLst>
                  <a:ext uri="{0D108BD9-81ED-4DB2-BD59-A6C34878D82A}">
                    <a16:rowId xmlns:a16="http://schemas.microsoft.com/office/drawing/2014/main" val="3616592867"/>
                  </a:ext>
                </a:extLst>
              </a:tr>
              <a:tr h="370840">
                <a:tc>
                  <a:txBody>
                    <a:bodyPr/>
                    <a:lstStyle/>
                    <a:p>
                      <a:pPr algn="ctr" fontAlgn="ctr"/>
                      <a:r>
                        <a:rPr lang="en-US" altLang="zh-TW" sz="1200" b="0" i="0" u="none" strike="noStrike" dirty="0">
                          <a:solidFill>
                            <a:srgbClr val="000000"/>
                          </a:solidFill>
                          <a:effectLst/>
                          <a:latin typeface="思源宋體 Medium" panose="02020500000000000000" pitchFamily="18" charset="-120"/>
                          <a:ea typeface="思源宋體 Medium" panose="02020500000000000000" pitchFamily="18" charset="-120"/>
                        </a:rPr>
                        <a:t>2011/2/5</a:t>
                      </a:r>
                    </a:p>
                  </a:txBody>
                  <a:tcPr marL="3810" marR="3810" marT="3810" marB="0" anchor="ctr"/>
                </a:tc>
                <a:tc>
                  <a:txBody>
                    <a:bodyPr/>
                    <a:lstStyle/>
                    <a:p>
                      <a:pPr algn="ctr"/>
                      <a:r>
                        <a:rPr lang="en-US" altLang="zh-TW" sz="1200" dirty="0">
                          <a:latin typeface="思源宋體 Medium" panose="02020500000000000000" pitchFamily="18" charset="-120"/>
                          <a:ea typeface="思源宋體 Medium" panose="02020500000000000000" pitchFamily="18" charset="-120"/>
                        </a:rPr>
                        <a:t>2</a:t>
                      </a:r>
                      <a:endParaRPr lang="zh-TW" altLang="en-US" sz="1200" dirty="0">
                        <a:latin typeface="思源宋體 Medium" panose="02020500000000000000" pitchFamily="18" charset="-120"/>
                        <a:ea typeface="思源宋體 Medium" panose="02020500000000000000" pitchFamily="18" charset="-120"/>
                      </a:endParaRPr>
                    </a:p>
                  </a:txBody>
                  <a:tcPr anchor="ctr"/>
                </a:tc>
                <a:tc>
                  <a:txBody>
                    <a:bodyPr/>
                    <a:lstStyle/>
                    <a:p>
                      <a:pPr algn="ctr" fontAlgn="ctr"/>
                      <a:r>
                        <a:rPr lang="en-US" altLang="zh-TW" sz="1200" b="0" i="0" u="none" strike="noStrike" cap="none" dirty="0">
                          <a:solidFill>
                            <a:srgbClr val="000000"/>
                          </a:solidFill>
                          <a:effectLst/>
                          <a:latin typeface="思源宋體 Medium" panose="02020500000000000000" pitchFamily="18" charset="-120"/>
                          <a:ea typeface="思源宋體 Medium" panose="02020500000000000000" pitchFamily="18" charset="-120"/>
                          <a:cs typeface="+mn-cs"/>
                          <a:sym typeface="Arial"/>
                        </a:rPr>
                        <a:t>3</a:t>
                      </a:r>
                    </a:p>
                  </a:txBody>
                  <a:tcPr marL="3810" marR="3810" marT="3810" marB="0" anchor="ctr"/>
                </a:tc>
                <a:extLst>
                  <a:ext uri="{0D108BD9-81ED-4DB2-BD59-A6C34878D82A}">
                    <a16:rowId xmlns:a16="http://schemas.microsoft.com/office/drawing/2014/main" val="3190308841"/>
                  </a:ext>
                </a:extLst>
              </a:tr>
              <a:tr h="370840">
                <a:tc>
                  <a:txBody>
                    <a:bodyPr/>
                    <a:lstStyle/>
                    <a:p>
                      <a:pPr algn="ctr" fontAlgn="ctr"/>
                      <a:r>
                        <a:rPr lang="en-US" altLang="zh-TW" sz="1200" b="0" i="0" u="none" strike="noStrike" dirty="0">
                          <a:solidFill>
                            <a:srgbClr val="000000"/>
                          </a:solidFill>
                          <a:effectLst/>
                          <a:latin typeface="思源宋體 Medium" panose="02020500000000000000" pitchFamily="18" charset="-120"/>
                          <a:ea typeface="思源宋體 Medium" panose="02020500000000000000" pitchFamily="18" charset="-120"/>
                        </a:rPr>
                        <a:t>2011/2/6</a:t>
                      </a:r>
                    </a:p>
                  </a:txBody>
                  <a:tcPr marL="3810" marR="3810" marT="3810" marB="0" anchor="ctr"/>
                </a:tc>
                <a:tc>
                  <a:txBody>
                    <a:bodyPr/>
                    <a:lstStyle/>
                    <a:p>
                      <a:pPr algn="ctr"/>
                      <a:r>
                        <a:rPr lang="en-US" altLang="zh-TW" sz="1200" dirty="0">
                          <a:latin typeface="思源宋體 Medium" panose="02020500000000000000" pitchFamily="18" charset="-120"/>
                          <a:ea typeface="思源宋體 Medium" panose="02020500000000000000" pitchFamily="18" charset="-120"/>
                        </a:rPr>
                        <a:t>6</a:t>
                      </a:r>
                      <a:endParaRPr lang="zh-TW" altLang="en-US" sz="1200" dirty="0">
                        <a:latin typeface="思源宋體 Medium" panose="02020500000000000000" pitchFamily="18" charset="-120"/>
                        <a:ea typeface="思源宋體 Medium" panose="02020500000000000000" pitchFamily="18" charset="-120"/>
                      </a:endParaRPr>
                    </a:p>
                  </a:txBody>
                  <a:tcPr anchor="ctr"/>
                </a:tc>
                <a:tc>
                  <a:txBody>
                    <a:bodyPr/>
                    <a:lstStyle/>
                    <a:p>
                      <a:pPr algn="ctr" fontAlgn="ctr"/>
                      <a:r>
                        <a:rPr lang="en-US" altLang="zh-TW" sz="1200" b="0" i="0" u="none" strike="noStrike" cap="none" dirty="0">
                          <a:solidFill>
                            <a:srgbClr val="000000"/>
                          </a:solidFill>
                          <a:effectLst/>
                          <a:latin typeface="思源宋體 Medium" panose="02020500000000000000" pitchFamily="18" charset="-120"/>
                          <a:ea typeface="思源宋體 Medium" panose="02020500000000000000" pitchFamily="18" charset="-120"/>
                          <a:cs typeface="+mn-cs"/>
                          <a:sym typeface="Arial"/>
                        </a:rPr>
                        <a:t>5</a:t>
                      </a:r>
                    </a:p>
                  </a:txBody>
                  <a:tcPr marL="3810" marR="3810" marT="3810" marB="0" anchor="ctr"/>
                </a:tc>
                <a:extLst>
                  <a:ext uri="{0D108BD9-81ED-4DB2-BD59-A6C34878D82A}">
                    <a16:rowId xmlns:a16="http://schemas.microsoft.com/office/drawing/2014/main" val="220264516"/>
                  </a:ext>
                </a:extLst>
              </a:tr>
              <a:tr h="370840">
                <a:tc>
                  <a:txBody>
                    <a:bodyPr/>
                    <a:lstStyle/>
                    <a:p>
                      <a:pPr algn="ctr" fontAlgn="ctr"/>
                      <a:r>
                        <a:rPr lang="en-US" altLang="zh-TW" sz="1200" b="0" i="0" u="none" strike="noStrike" dirty="0">
                          <a:solidFill>
                            <a:srgbClr val="000000"/>
                          </a:solidFill>
                          <a:effectLst/>
                          <a:latin typeface="思源宋體 Medium" panose="02020500000000000000" pitchFamily="18" charset="-120"/>
                          <a:ea typeface="思源宋體 Medium" panose="02020500000000000000" pitchFamily="18" charset="-120"/>
                        </a:rPr>
                        <a:t>2011/2/7</a:t>
                      </a:r>
                    </a:p>
                  </a:txBody>
                  <a:tcPr marL="3810" marR="3810" marT="3810" marB="0" anchor="ctr"/>
                </a:tc>
                <a:tc>
                  <a:txBody>
                    <a:bodyPr/>
                    <a:lstStyle/>
                    <a:p>
                      <a:pPr algn="ctr"/>
                      <a:r>
                        <a:rPr lang="en-US" altLang="zh-TW" sz="1200" dirty="0">
                          <a:latin typeface="思源宋體 Medium" panose="02020500000000000000" pitchFamily="18" charset="-120"/>
                          <a:ea typeface="思源宋體 Medium" panose="02020500000000000000" pitchFamily="18" charset="-120"/>
                        </a:rPr>
                        <a:t>0</a:t>
                      </a:r>
                      <a:endParaRPr lang="zh-TW" altLang="en-US" sz="1200" dirty="0">
                        <a:latin typeface="思源宋體 Medium" panose="02020500000000000000" pitchFamily="18" charset="-120"/>
                        <a:ea typeface="思源宋體 Medium" panose="02020500000000000000" pitchFamily="18" charset="-120"/>
                      </a:endParaRPr>
                    </a:p>
                  </a:txBody>
                  <a:tcPr anchor="ctr"/>
                </a:tc>
                <a:tc>
                  <a:txBody>
                    <a:bodyPr/>
                    <a:lstStyle/>
                    <a:p>
                      <a:pPr algn="ctr" fontAlgn="ctr"/>
                      <a:r>
                        <a:rPr lang="en-US" altLang="zh-TW" sz="1200" b="0" i="0" u="none" strike="noStrike" cap="none" dirty="0">
                          <a:solidFill>
                            <a:srgbClr val="000000"/>
                          </a:solidFill>
                          <a:effectLst/>
                          <a:latin typeface="思源宋體 Medium" panose="02020500000000000000" pitchFamily="18" charset="-120"/>
                          <a:ea typeface="思源宋體 Medium" panose="02020500000000000000" pitchFamily="18" charset="-120"/>
                          <a:cs typeface="+mn-cs"/>
                          <a:sym typeface="Arial"/>
                        </a:rPr>
                        <a:t>7</a:t>
                      </a:r>
                    </a:p>
                  </a:txBody>
                  <a:tcPr marL="3810" marR="3810" marT="3810" marB="0" anchor="ctr"/>
                </a:tc>
                <a:extLst>
                  <a:ext uri="{0D108BD9-81ED-4DB2-BD59-A6C34878D82A}">
                    <a16:rowId xmlns:a16="http://schemas.microsoft.com/office/drawing/2014/main" val="693653256"/>
                  </a:ext>
                </a:extLst>
              </a:tr>
            </a:tbl>
          </a:graphicData>
        </a:graphic>
      </p:graphicFrame>
      <p:sp>
        <p:nvSpPr>
          <p:cNvPr id="6" name="矩形: 圓角 5">
            <a:extLst>
              <a:ext uri="{FF2B5EF4-FFF2-40B4-BE49-F238E27FC236}">
                <a16:creationId xmlns:a16="http://schemas.microsoft.com/office/drawing/2014/main" id="{435B6605-D394-44FE-AD85-040E3D90C421}"/>
              </a:ext>
            </a:extLst>
          </p:cNvPr>
          <p:cNvSpPr/>
          <p:nvPr/>
        </p:nvSpPr>
        <p:spPr>
          <a:xfrm>
            <a:off x="2310067" y="1695268"/>
            <a:ext cx="633665" cy="1107200"/>
          </a:xfrm>
          <a:prstGeom prst="roundRect">
            <a:avLst>
              <a:gd name="adj" fmla="val 3548"/>
            </a:avLst>
          </a:prstGeom>
          <a:solidFill>
            <a:srgbClr val="3A81BA">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圓角 6">
            <a:extLst>
              <a:ext uri="{FF2B5EF4-FFF2-40B4-BE49-F238E27FC236}">
                <a16:creationId xmlns:a16="http://schemas.microsoft.com/office/drawing/2014/main" id="{D887D5E8-FCF6-4F14-A87E-3E21577E37E8}"/>
              </a:ext>
            </a:extLst>
          </p:cNvPr>
          <p:cNvSpPr/>
          <p:nvPr/>
        </p:nvSpPr>
        <p:spPr>
          <a:xfrm>
            <a:off x="2943732" y="2436364"/>
            <a:ext cx="1265580" cy="367054"/>
          </a:xfrm>
          <a:prstGeom prst="roundRect">
            <a:avLst>
              <a:gd name="adj" fmla="val 3548"/>
            </a:avLst>
          </a:prstGeom>
          <a:solidFill>
            <a:srgbClr val="3A81BA">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矩形: 圓角 7">
            <a:extLst>
              <a:ext uri="{FF2B5EF4-FFF2-40B4-BE49-F238E27FC236}">
                <a16:creationId xmlns:a16="http://schemas.microsoft.com/office/drawing/2014/main" id="{024E7DEF-DAC9-4571-B47B-A0FE5E98E571}"/>
              </a:ext>
            </a:extLst>
          </p:cNvPr>
          <p:cNvSpPr/>
          <p:nvPr/>
        </p:nvSpPr>
        <p:spPr>
          <a:xfrm>
            <a:off x="2310067" y="2822733"/>
            <a:ext cx="633665" cy="1106279"/>
          </a:xfrm>
          <a:prstGeom prst="roundRect">
            <a:avLst>
              <a:gd name="adj" fmla="val 3548"/>
            </a:avLst>
          </a:prstGeom>
          <a:solidFill>
            <a:srgbClr val="C83F2C">
              <a:alpha val="24706"/>
            </a:srgb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8">
            <a:extLst>
              <a:ext uri="{FF2B5EF4-FFF2-40B4-BE49-F238E27FC236}">
                <a16:creationId xmlns:a16="http://schemas.microsoft.com/office/drawing/2014/main" id="{795C76BE-0A2C-4986-A2F5-F5733C315537}"/>
              </a:ext>
            </a:extLst>
          </p:cNvPr>
          <p:cNvSpPr/>
          <p:nvPr/>
        </p:nvSpPr>
        <p:spPr>
          <a:xfrm>
            <a:off x="2943732" y="3560058"/>
            <a:ext cx="1265580" cy="367054"/>
          </a:xfrm>
          <a:prstGeom prst="roundRect">
            <a:avLst>
              <a:gd name="adj" fmla="val 3548"/>
            </a:avLst>
          </a:prstGeom>
          <a:solidFill>
            <a:srgbClr val="C83F2C">
              <a:alpha val="24706"/>
            </a:srgb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8E7B9723-39D3-42B2-BDDE-7C564E0B3F82}"/>
              </a:ext>
            </a:extLst>
          </p:cNvPr>
          <p:cNvSpPr txBox="1"/>
          <p:nvPr/>
        </p:nvSpPr>
        <p:spPr>
          <a:xfrm>
            <a:off x="2048326" y="4034799"/>
            <a:ext cx="1353256" cy="307777"/>
          </a:xfrm>
          <a:prstGeom prst="rect">
            <a:avLst/>
          </a:prstGeom>
          <a:solidFill>
            <a:schemeClr val="bg1"/>
          </a:solidFill>
        </p:spPr>
        <p:txBody>
          <a:bodyPr wrap="none" rtlCol="0">
            <a:spAutoFit/>
          </a:bodyPr>
          <a:lstStyle/>
          <a:p>
            <a:r>
              <a:rPr lang="en-US" altLang="zh-TW" dirty="0">
                <a:latin typeface="思源宋體 Medium" panose="02020500000000000000" pitchFamily="18" charset="-120"/>
                <a:ea typeface="思源宋體 Medium" panose="02020500000000000000" pitchFamily="18" charset="-120"/>
              </a:rPr>
              <a:t>Lag by 3 days</a:t>
            </a:r>
            <a:endParaRPr lang="zh-TW" altLang="en-US" dirty="0">
              <a:latin typeface="思源宋體 Medium" panose="02020500000000000000" pitchFamily="18" charset="-120"/>
              <a:ea typeface="思源宋體 Medium" panose="02020500000000000000" pitchFamily="18" charset="-120"/>
            </a:endParaRPr>
          </a:p>
        </p:txBody>
      </p:sp>
      <p:sp>
        <p:nvSpPr>
          <p:cNvPr id="11" name="文字方塊 10">
            <a:extLst>
              <a:ext uri="{FF2B5EF4-FFF2-40B4-BE49-F238E27FC236}">
                <a16:creationId xmlns:a16="http://schemas.microsoft.com/office/drawing/2014/main" id="{58B78A98-C091-49CE-8DC3-7297FA321616}"/>
              </a:ext>
            </a:extLst>
          </p:cNvPr>
          <p:cNvSpPr txBox="1"/>
          <p:nvPr/>
        </p:nvSpPr>
        <p:spPr>
          <a:xfrm>
            <a:off x="4668253" y="1851764"/>
            <a:ext cx="3789948" cy="1536254"/>
          </a:xfrm>
          <a:prstGeom prst="rect">
            <a:avLst/>
          </a:prstGeom>
          <a:noFill/>
        </p:spPr>
        <p:txBody>
          <a:bodyPr wrap="square" rtlCol="0">
            <a:spAutoFit/>
          </a:bodyPr>
          <a:lstStyle/>
          <a:p>
            <a:pPr>
              <a:lnSpc>
                <a:spcPts val="2300"/>
              </a:lnSpc>
            </a:pPr>
            <a:r>
              <a:rPr lang="zh-TW" altLang="en-US" dirty="0">
                <a:latin typeface="思源宋體 Medium" panose="02020500000000000000" pitchFamily="18" charset="-120"/>
                <a:ea typeface="思源宋體 Medium" panose="02020500000000000000" pitchFamily="18" charset="-120"/>
              </a:rPr>
              <a:t>透過</a:t>
            </a:r>
            <a:r>
              <a:rPr lang="en-US" altLang="zh-TW" dirty="0">
                <a:latin typeface="思源宋體 Medium" panose="02020500000000000000" pitchFamily="18" charset="-120"/>
                <a:ea typeface="思源宋體 Medium" panose="02020500000000000000" pitchFamily="18" charset="-120"/>
              </a:rPr>
              <a:t> Lag </a:t>
            </a:r>
            <a:r>
              <a:rPr lang="zh-TW" altLang="en-US" dirty="0">
                <a:latin typeface="思源宋體 Medium" panose="02020500000000000000" pitchFamily="18" charset="-120"/>
                <a:ea typeface="思源宋體 Medium" panose="02020500000000000000" pitchFamily="18" charset="-120"/>
              </a:rPr>
              <a:t>計算過往</a:t>
            </a:r>
            <a:r>
              <a:rPr lang="en-US" altLang="zh-TW" dirty="0">
                <a:latin typeface="思源宋體 Medium" panose="02020500000000000000" pitchFamily="18" charset="-120"/>
                <a:ea typeface="思源宋體 Medium" panose="02020500000000000000" pitchFamily="18" charset="-120"/>
              </a:rPr>
              <a:t>1</a:t>
            </a:r>
            <a:r>
              <a:rPr lang="zh-TW" altLang="en-US" dirty="0">
                <a:latin typeface="思源宋體 Medium" panose="02020500000000000000" pitchFamily="18" charset="-120"/>
                <a:ea typeface="思源宋體 Medium" panose="02020500000000000000" pitchFamily="18" charset="-120"/>
              </a:rPr>
              <a:t>、</a:t>
            </a:r>
            <a:r>
              <a:rPr lang="en-US" altLang="zh-TW" dirty="0">
                <a:latin typeface="思源宋體 Medium" panose="02020500000000000000" pitchFamily="18" charset="-120"/>
                <a:ea typeface="思源宋體 Medium" panose="02020500000000000000" pitchFamily="18" charset="-120"/>
              </a:rPr>
              <a:t>7</a:t>
            </a:r>
            <a:r>
              <a:rPr lang="zh-TW" altLang="en-US" dirty="0">
                <a:latin typeface="思源宋體 Medium" panose="02020500000000000000" pitchFamily="18" charset="-120"/>
                <a:ea typeface="思源宋體 Medium" panose="02020500000000000000" pitchFamily="18" charset="-120"/>
              </a:rPr>
              <a:t>、</a:t>
            </a:r>
            <a:r>
              <a:rPr lang="en-US" altLang="zh-TW" dirty="0">
                <a:latin typeface="思源宋體 Medium" panose="02020500000000000000" pitchFamily="18" charset="-120"/>
                <a:ea typeface="思源宋體 Medium" panose="02020500000000000000" pitchFamily="18" charset="-120"/>
              </a:rPr>
              <a:t>15</a:t>
            </a:r>
            <a:r>
              <a:rPr lang="zh-TW" altLang="en-US" dirty="0">
                <a:latin typeface="思源宋體 Medium" panose="02020500000000000000" pitchFamily="18" charset="-120"/>
                <a:ea typeface="思源宋體 Medium" panose="02020500000000000000" pitchFamily="18" charset="-120"/>
              </a:rPr>
              <a:t>、</a:t>
            </a:r>
            <a:r>
              <a:rPr lang="en-US" altLang="zh-TW" dirty="0">
                <a:latin typeface="思源宋體 Medium" panose="02020500000000000000" pitchFamily="18" charset="-120"/>
                <a:ea typeface="思源宋體 Medium" panose="02020500000000000000" pitchFamily="18" charset="-120"/>
              </a:rPr>
              <a:t>30</a:t>
            </a:r>
            <a:r>
              <a:rPr lang="zh-TW" altLang="en-US" dirty="0">
                <a:latin typeface="思源宋體 Medium" panose="02020500000000000000" pitchFamily="18" charset="-120"/>
                <a:ea typeface="思源宋體 Medium" panose="02020500000000000000" pitchFamily="18" charset="-120"/>
              </a:rPr>
              <a:t>天的銷售量</a:t>
            </a:r>
            <a:br>
              <a:rPr lang="en-US" altLang="zh-TW" dirty="0">
                <a:latin typeface="思源宋體 Medium" panose="02020500000000000000" pitchFamily="18" charset="-120"/>
                <a:ea typeface="思源宋體 Medium" panose="02020500000000000000" pitchFamily="18" charset="-120"/>
              </a:rPr>
            </a:br>
            <a:r>
              <a:rPr lang="en-US" altLang="zh-TW" dirty="0">
                <a:latin typeface="思源宋體 Medium" panose="02020500000000000000" pitchFamily="18" charset="-120"/>
                <a:ea typeface="思源宋體 Medium" panose="02020500000000000000" pitchFamily="18" charset="-120"/>
              </a:rPr>
              <a:t>time series</a:t>
            </a:r>
            <a:r>
              <a:rPr lang="zh-TW" altLang="en-US" dirty="0">
                <a:latin typeface="思源宋體 Medium" panose="02020500000000000000" pitchFamily="18" charset="-120"/>
                <a:ea typeface="思源宋體 Medium" panose="02020500000000000000" pitchFamily="18" charset="-120"/>
              </a:rPr>
              <a:t> 的資料特性，有可能當下數據會因為前一天至前幾天的數據受影響。</a:t>
            </a:r>
            <a:endParaRPr lang="en-US" altLang="zh-TW" dirty="0">
              <a:latin typeface="思源宋體 Medium" panose="02020500000000000000" pitchFamily="18" charset="-120"/>
              <a:ea typeface="思源宋體 Medium" panose="02020500000000000000" pitchFamily="18" charset="-120"/>
            </a:endParaRPr>
          </a:p>
          <a:p>
            <a:pPr>
              <a:lnSpc>
                <a:spcPts val="2300"/>
              </a:lnSpc>
            </a:pPr>
            <a:r>
              <a:rPr lang="zh-TW" altLang="en-US" dirty="0">
                <a:latin typeface="思源宋體 Medium" panose="02020500000000000000" pitchFamily="18" charset="-120"/>
                <a:ea typeface="思源宋體 Medium" panose="02020500000000000000" pitchFamily="18" charset="-120"/>
              </a:rPr>
              <a:t>以左表來說，</a:t>
            </a:r>
            <a:r>
              <a:rPr lang="en-US" altLang="zh-TW" dirty="0">
                <a:latin typeface="思源宋體 Medium" panose="02020500000000000000" pitchFamily="18" charset="-120"/>
                <a:ea typeface="思源宋體 Medium" panose="02020500000000000000" pitchFamily="18" charset="-120"/>
              </a:rPr>
              <a:t>2011/2/4 </a:t>
            </a:r>
            <a:r>
              <a:rPr lang="zh-TW" altLang="en-US" dirty="0">
                <a:latin typeface="思源宋體 Medium" panose="02020500000000000000" pitchFamily="18" charset="-120"/>
                <a:ea typeface="思源宋體 Medium" panose="02020500000000000000" pitchFamily="18" charset="-120"/>
              </a:rPr>
              <a:t>銷售量 </a:t>
            </a:r>
            <a:r>
              <a:rPr lang="en-US" altLang="zh-TW" dirty="0">
                <a:latin typeface="思源宋體 Medium" panose="02020500000000000000" pitchFamily="18" charset="-120"/>
                <a:ea typeface="思源宋體 Medium" panose="02020500000000000000" pitchFamily="18" charset="-120"/>
              </a:rPr>
              <a:t>7</a:t>
            </a:r>
            <a:r>
              <a:rPr lang="zh-TW" altLang="en-US" dirty="0">
                <a:latin typeface="思源宋體 Medium" panose="02020500000000000000" pitchFamily="18" charset="-120"/>
                <a:ea typeface="思源宋體 Medium" panose="02020500000000000000" pitchFamily="18" charset="-120"/>
              </a:rPr>
              <a:t> 可能會受到</a:t>
            </a:r>
            <a:r>
              <a:rPr lang="en-US" altLang="zh-TW" dirty="0">
                <a:latin typeface="思源宋體 Medium" panose="02020500000000000000" pitchFamily="18" charset="-120"/>
                <a:ea typeface="思源宋體 Medium" panose="02020500000000000000" pitchFamily="18" charset="-120"/>
              </a:rPr>
              <a:t>2011/2/1 </a:t>
            </a:r>
            <a:r>
              <a:rPr lang="zh-TW" altLang="en-US" dirty="0">
                <a:latin typeface="思源宋體 Medium" panose="02020500000000000000" pitchFamily="18" charset="-120"/>
                <a:ea typeface="思源宋體 Medium" panose="02020500000000000000" pitchFamily="18" charset="-120"/>
              </a:rPr>
              <a:t>銷售量 </a:t>
            </a:r>
            <a:r>
              <a:rPr lang="en-US" altLang="zh-TW" dirty="0">
                <a:latin typeface="思源宋體 Medium" panose="02020500000000000000" pitchFamily="18" charset="-120"/>
                <a:ea typeface="思源宋體 Medium" panose="02020500000000000000" pitchFamily="18" charset="-120"/>
              </a:rPr>
              <a:t>10</a:t>
            </a:r>
            <a:r>
              <a:rPr lang="zh-TW" altLang="en-US" dirty="0">
                <a:latin typeface="思源宋體 Medium" panose="02020500000000000000" pitchFamily="18" charset="-120"/>
                <a:ea typeface="思源宋體 Medium" panose="02020500000000000000" pitchFamily="18" charset="-120"/>
              </a:rPr>
              <a:t> 的影響。</a:t>
            </a:r>
          </a:p>
        </p:txBody>
      </p:sp>
    </p:spTree>
    <p:extLst>
      <p:ext uri="{BB962C8B-B14F-4D97-AF65-F5344CB8AC3E}">
        <p14:creationId xmlns:p14="http://schemas.microsoft.com/office/powerpoint/2010/main" val="18125085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CEEAB09-4BEC-4F3F-BCD4-B84A9E6CC9F5}"/>
              </a:ext>
            </a:extLst>
          </p:cNvPr>
          <p:cNvSpPr>
            <a:spLocks noGrp="1"/>
          </p:cNvSpPr>
          <p:nvPr>
            <p:ph type="title"/>
          </p:nvPr>
        </p:nvSpPr>
        <p:spPr/>
        <p:txBody>
          <a:bodyPr/>
          <a:lstStyle/>
          <a:p>
            <a:r>
              <a:rPr lang="en-US" altLang="zh-TW" dirty="0"/>
              <a:t>Feature Lag N periods Aggregate </a:t>
            </a:r>
            <a:endParaRPr lang="zh-TW" altLang="en-US" dirty="0"/>
          </a:p>
        </p:txBody>
      </p:sp>
      <p:sp>
        <p:nvSpPr>
          <p:cNvPr id="4" name="投影片編號版面配置區 3">
            <a:extLst>
              <a:ext uri="{FF2B5EF4-FFF2-40B4-BE49-F238E27FC236}">
                <a16:creationId xmlns:a16="http://schemas.microsoft.com/office/drawing/2014/main" id="{0EBAD072-A42B-4A0F-993C-D51771A7FCA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aphicFrame>
        <p:nvGraphicFramePr>
          <p:cNvPr id="5" name="表格 4">
            <a:extLst>
              <a:ext uri="{FF2B5EF4-FFF2-40B4-BE49-F238E27FC236}">
                <a16:creationId xmlns:a16="http://schemas.microsoft.com/office/drawing/2014/main" id="{AF51DFF3-9853-4D9C-A889-1C3FCE523CD8}"/>
              </a:ext>
            </a:extLst>
          </p:cNvPr>
          <p:cNvGraphicFramePr>
            <a:graphicFrameLocks noGrp="1"/>
          </p:cNvGraphicFramePr>
          <p:nvPr>
            <p:extLst>
              <p:ext uri="{D42A27DB-BD31-4B8C-83A1-F6EECF244321}">
                <p14:modId xmlns:p14="http://schemas.microsoft.com/office/powerpoint/2010/main" val="3727626389"/>
              </p:ext>
            </p:extLst>
          </p:nvPr>
        </p:nvGraphicFramePr>
        <p:xfrm>
          <a:off x="954517" y="1088390"/>
          <a:ext cx="3636000" cy="2966720"/>
        </p:xfrm>
        <a:graphic>
          <a:graphicData uri="http://schemas.openxmlformats.org/drawingml/2006/table">
            <a:tbl>
              <a:tblPr firstRow="1" bandRow="1">
                <a:tableStyleId>{21E4AEA4-8DFA-4A89-87EB-49C32662AFE0}</a:tableStyleId>
              </a:tblPr>
              <a:tblGrid>
                <a:gridCol w="828000">
                  <a:extLst>
                    <a:ext uri="{9D8B030D-6E8A-4147-A177-3AD203B41FA5}">
                      <a16:colId xmlns:a16="http://schemas.microsoft.com/office/drawing/2014/main" val="2728695505"/>
                    </a:ext>
                  </a:extLst>
                </a:gridCol>
                <a:gridCol w="828000">
                  <a:extLst>
                    <a:ext uri="{9D8B030D-6E8A-4147-A177-3AD203B41FA5}">
                      <a16:colId xmlns:a16="http://schemas.microsoft.com/office/drawing/2014/main" val="1684200670"/>
                    </a:ext>
                  </a:extLst>
                </a:gridCol>
                <a:gridCol w="1980000">
                  <a:extLst>
                    <a:ext uri="{9D8B030D-6E8A-4147-A177-3AD203B41FA5}">
                      <a16:colId xmlns:a16="http://schemas.microsoft.com/office/drawing/2014/main" val="3453854881"/>
                    </a:ext>
                  </a:extLst>
                </a:gridCol>
              </a:tblGrid>
              <a:tr h="370840">
                <a:tc>
                  <a:txBody>
                    <a:bodyPr/>
                    <a:lstStyle/>
                    <a:p>
                      <a:pPr algn="ctr"/>
                      <a:r>
                        <a:rPr lang="en-US" altLang="zh-TW" dirty="0">
                          <a:latin typeface="思源宋體 Medium" panose="02020500000000000000" pitchFamily="18" charset="-120"/>
                          <a:ea typeface="思源宋體 Medium" panose="02020500000000000000" pitchFamily="18" charset="-120"/>
                        </a:rPr>
                        <a:t>Date</a:t>
                      </a:r>
                      <a:endParaRPr lang="zh-TW" altLang="en-US" dirty="0">
                        <a:latin typeface="思源宋體 Medium" panose="02020500000000000000" pitchFamily="18" charset="-120"/>
                        <a:ea typeface="思源宋體 Medium" panose="02020500000000000000" pitchFamily="18" charset="-120"/>
                      </a:endParaRPr>
                    </a:p>
                  </a:txBody>
                  <a:tcPr anchor="ctr"/>
                </a:tc>
                <a:tc>
                  <a:txBody>
                    <a:bodyPr/>
                    <a:lstStyle/>
                    <a:p>
                      <a:pPr algn="ctr"/>
                      <a:r>
                        <a:rPr lang="en-US" altLang="zh-TW" dirty="0">
                          <a:latin typeface="思源宋體 Medium" panose="02020500000000000000" pitchFamily="18" charset="-120"/>
                          <a:ea typeface="思源宋體 Medium" panose="02020500000000000000" pitchFamily="18" charset="-120"/>
                        </a:rPr>
                        <a:t>sold</a:t>
                      </a:r>
                      <a:endParaRPr lang="zh-TW" altLang="en-US" dirty="0">
                        <a:latin typeface="思源宋體 Medium" panose="02020500000000000000" pitchFamily="18" charset="-120"/>
                        <a:ea typeface="思源宋體 Medium" panose="02020500000000000000" pitchFamily="18" charset="-120"/>
                      </a:endParaRPr>
                    </a:p>
                  </a:txBody>
                  <a:tcPr anchor="ctr"/>
                </a:tc>
                <a:tc>
                  <a:txBody>
                    <a:bodyPr/>
                    <a:lstStyle/>
                    <a:p>
                      <a:pPr algn="ctr"/>
                      <a:r>
                        <a:rPr lang="en-US" altLang="zh-TW" dirty="0" err="1">
                          <a:latin typeface="思源宋體 Medium" panose="02020500000000000000" pitchFamily="18" charset="-120"/>
                          <a:ea typeface="思源宋體 Medium" panose="02020500000000000000" pitchFamily="18" charset="-120"/>
                        </a:rPr>
                        <a:t>Rolling_mean</a:t>
                      </a:r>
                      <a:r>
                        <a:rPr lang="en-US" altLang="zh-TW" dirty="0">
                          <a:latin typeface="思源宋體 Medium" panose="02020500000000000000" pitchFamily="18" charset="-120"/>
                          <a:ea typeface="思源宋體 Medium" panose="02020500000000000000" pitchFamily="18" charset="-120"/>
                        </a:rPr>
                        <a:t>(3D)</a:t>
                      </a:r>
                      <a:endParaRPr lang="zh-TW" altLang="en-US" dirty="0">
                        <a:latin typeface="思源宋體 Medium" panose="02020500000000000000" pitchFamily="18" charset="-120"/>
                        <a:ea typeface="思源宋體 Medium" panose="02020500000000000000" pitchFamily="18" charset="-120"/>
                      </a:endParaRPr>
                    </a:p>
                  </a:txBody>
                  <a:tcPr anchor="ctr"/>
                </a:tc>
                <a:extLst>
                  <a:ext uri="{0D108BD9-81ED-4DB2-BD59-A6C34878D82A}">
                    <a16:rowId xmlns:a16="http://schemas.microsoft.com/office/drawing/2014/main" val="1363729299"/>
                  </a:ext>
                </a:extLst>
              </a:tr>
              <a:tr h="370840">
                <a:tc>
                  <a:txBody>
                    <a:bodyPr/>
                    <a:lstStyle/>
                    <a:p>
                      <a:pPr algn="ctr" fontAlgn="ctr"/>
                      <a:r>
                        <a:rPr lang="en-US" altLang="zh-TW" sz="1200" b="0" i="0" u="none" strike="noStrike" dirty="0">
                          <a:solidFill>
                            <a:srgbClr val="000000"/>
                          </a:solidFill>
                          <a:effectLst/>
                          <a:latin typeface="思源宋體 Medium" panose="02020500000000000000" pitchFamily="18" charset="-120"/>
                          <a:ea typeface="思源宋體 Medium" panose="02020500000000000000" pitchFamily="18" charset="-120"/>
                        </a:rPr>
                        <a:t>2011/2/1</a:t>
                      </a:r>
                    </a:p>
                  </a:txBody>
                  <a:tcPr marL="3810" marR="3810" marT="3810" marB="0" anchor="ctr"/>
                </a:tc>
                <a:tc>
                  <a:txBody>
                    <a:bodyPr/>
                    <a:lstStyle/>
                    <a:p>
                      <a:pPr algn="ctr"/>
                      <a:r>
                        <a:rPr lang="en-US" altLang="zh-TW" sz="1200" dirty="0">
                          <a:latin typeface="思源宋體 Medium" panose="02020500000000000000" pitchFamily="18" charset="-120"/>
                          <a:ea typeface="思源宋體 Medium" panose="02020500000000000000" pitchFamily="18" charset="-120"/>
                        </a:rPr>
                        <a:t>10</a:t>
                      </a:r>
                      <a:endParaRPr lang="zh-TW" altLang="en-US" sz="1200" dirty="0">
                        <a:latin typeface="思源宋體 Medium" panose="02020500000000000000" pitchFamily="18" charset="-120"/>
                        <a:ea typeface="思源宋體 Medium" panose="02020500000000000000" pitchFamily="18" charset="-120"/>
                      </a:endParaRPr>
                    </a:p>
                  </a:txBody>
                  <a:tcPr anchor="ctr"/>
                </a:tc>
                <a:tc>
                  <a:txBody>
                    <a:bodyPr/>
                    <a:lstStyle/>
                    <a:p>
                      <a:pPr marR="0" algn="ctr" rtl="0" fontAlgn="ctr">
                        <a:lnSpc>
                          <a:spcPct val="100000"/>
                        </a:lnSpc>
                        <a:spcBef>
                          <a:spcPts val="0"/>
                        </a:spcBef>
                        <a:spcAft>
                          <a:spcPts val="0"/>
                        </a:spcAft>
                        <a:buClr>
                          <a:srgbClr val="000000"/>
                        </a:buClr>
                        <a:buFont typeface="Arial"/>
                      </a:pPr>
                      <a:endParaRPr lang="zh-TW" altLang="en-US" sz="1200" b="0" i="0" u="none" strike="noStrike" cap="none" dirty="0">
                        <a:solidFill>
                          <a:schemeClr val="dk1"/>
                        </a:solidFill>
                        <a:latin typeface="思源宋體 Medium" panose="02020500000000000000" pitchFamily="18" charset="-120"/>
                        <a:ea typeface="思源宋體 Medium" panose="02020500000000000000" pitchFamily="18" charset="-120"/>
                        <a:cs typeface="+mn-cs"/>
                        <a:sym typeface="Arial"/>
                      </a:endParaRPr>
                    </a:p>
                  </a:txBody>
                  <a:tcPr marL="3810" marR="3810" marT="3810" marB="0" anchor="ctr"/>
                </a:tc>
                <a:extLst>
                  <a:ext uri="{0D108BD9-81ED-4DB2-BD59-A6C34878D82A}">
                    <a16:rowId xmlns:a16="http://schemas.microsoft.com/office/drawing/2014/main" val="1959635884"/>
                  </a:ext>
                </a:extLst>
              </a:tr>
              <a:tr h="370840">
                <a:tc>
                  <a:txBody>
                    <a:bodyPr/>
                    <a:lstStyle/>
                    <a:p>
                      <a:pPr algn="ctr" fontAlgn="ctr"/>
                      <a:r>
                        <a:rPr lang="en-US" altLang="zh-TW" sz="1200" b="0" i="0" u="none" strike="noStrike" dirty="0">
                          <a:solidFill>
                            <a:srgbClr val="000000"/>
                          </a:solidFill>
                          <a:effectLst/>
                          <a:latin typeface="思源宋體 Medium" panose="02020500000000000000" pitchFamily="18" charset="-120"/>
                          <a:ea typeface="思源宋體 Medium" panose="02020500000000000000" pitchFamily="18" charset="-120"/>
                        </a:rPr>
                        <a:t>2011/2/2</a:t>
                      </a:r>
                    </a:p>
                  </a:txBody>
                  <a:tcPr marL="3810" marR="3810" marT="3810" marB="0" anchor="ctr"/>
                </a:tc>
                <a:tc>
                  <a:txBody>
                    <a:bodyPr/>
                    <a:lstStyle/>
                    <a:p>
                      <a:pPr algn="ctr"/>
                      <a:r>
                        <a:rPr lang="en-US" altLang="zh-TW" sz="1200" dirty="0">
                          <a:latin typeface="思源宋體 Medium" panose="02020500000000000000" pitchFamily="18" charset="-120"/>
                          <a:ea typeface="思源宋體 Medium" panose="02020500000000000000" pitchFamily="18" charset="-120"/>
                        </a:rPr>
                        <a:t>3</a:t>
                      </a:r>
                      <a:endParaRPr lang="zh-TW" altLang="en-US" sz="1200" dirty="0">
                        <a:latin typeface="思源宋體 Medium" panose="02020500000000000000" pitchFamily="18" charset="-120"/>
                        <a:ea typeface="思源宋體 Medium" panose="02020500000000000000" pitchFamily="18" charset="-120"/>
                      </a:endParaRPr>
                    </a:p>
                  </a:txBody>
                  <a:tcPr anchor="ctr"/>
                </a:tc>
                <a:tc>
                  <a:txBody>
                    <a:bodyPr/>
                    <a:lstStyle/>
                    <a:p>
                      <a:pPr marR="0" algn="ctr" rtl="0" fontAlgn="ctr">
                        <a:lnSpc>
                          <a:spcPct val="100000"/>
                        </a:lnSpc>
                        <a:spcBef>
                          <a:spcPts val="0"/>
                        </a:spcBef>
                        <a:spcAft>
                          <a:spcPts val="0"/>
                        </a:spcAft>
                        <a:buClr>
                          <a:srgbClr val="000000"/>
                        </a:buClr>
                        <a:buFont typeface="Arial"/>
                      </a:pPr>
                      <a:endParaRPr lang="zh-TW" altLang="en-US" sz="1200" b="0" i="0" u="none" strike="noStrike" cap="none" dirty="0">
                        <a:solidFill>
                          <a:schemeClr val="dk1"/>
                        </a:solidFill>
                        <a:latin typeface="思源宋體 Medium" panose="02020500000000000000" pitchFamily="18" charset="-120"/>
                        <a:ea typeface="思源宋體 Medium" panose="02020500000000000000" pitchFamily="18" charset="-120"/>
                        <a:cs typeface="+mn-cs"/>
                        <a:sym typeface="Arial"/>
                      </a:endParaRPr>
                    </a:p>
                  </a:txBody>
                  <a:tcPr marL="3810" marR="3810" marT="3810" marB="0" anchor="ctr"/>
                </a:tc>
                <a:extLst>
                  <a:ext uri="{0D108BD9-81ED-4DB2-BD59-A6C34878D82A}">
                    <a16:rowId xmlns:a16="http://schemas.microsoft.com/office/drawing/2014/main" val="1457575119"/>
                  </a:ext>
                </a:extLst>
              </a:tr>
              <a:tr h="370840">
                <a:tc>
                  <a:txBody>
                    <a:bodyPr/>
                    <a:lstStyle/>
                    <a:p>
                      <a:pPr algn="ctr" fontAlgn="ctr"/>
                      <a:r>
                        <a:rPr lang="en-US" altLang="zh-TW" sz="1200" b="0" i="0" u="none" strike="noStrike" dirty="0">
                          <a:solidFill>
                            <a:srgbClr val="000000"/>
                          </a:solidFill>
                          <a:effectLst/>
                          <a:latin typeface="思源宋體 Medium" panose="02020500000000000000" pitchFamily="18" charset="-120"/>
                          <a:ea typeface="思源宋體 Medium" panose="02020500000000000000" pitchFamily="18" charset="-120"/>
                        </a:rPr>
                        <a:t>2011/2/3</a:t>
                      </a:r>
                    </a:p>
                  </a:txBody>
                  <a:tcPr marL="3810" marR="3810" marT="3810" marB="0" anchor="ctr"/>
                </a:tc>
                <a:tc>
                  <a:txBody>
                    <a:bodyPr/>
                    <a:lstStyle/>
                    <a:p>
                      <a:pPr algn="ctr"/>
                      <a:r>
                        <a:rPr lang="en-US" altLang="zh-TW" sz="1200" dirty="0">
                          <a:latin typeface="思源宋體 Medium" panose="02020500000000000000" pitchFamily="18" charset="-120"/>
                          <a:ea typeface="思源宋體 Medium" panose="02020500000000000000" pitchFamily="18" charset="-120"/>
                        </a:rPr>
                        <a:t>5</a:t>
                      </a:r>
                      <a:endParaRPr lang="zh-TW" altLang="en-US" sz="1200" dirty="0">
                        <a:latin typeface="思源宋體 Medium" panose="02020500000000000000" pitchFamily="18" charset="-120"/>
                        <a:ea typeface="思源宋體 Medium" panose="02020500000000000000" pitchFamily="18" charset="-120"/>
                      </a:endParaRPr>
                    </a:p>
                  </a:txBody>
                  <a:tcPr anchor="ctr"/>
                </a:tc>
                <a:tc>
                  <a:txBody>
                    <a:bodyPr/>
                    <a:lstStyle/>
                    <a:p>
                      <a:pPr marR="0" algn="ctr" rtl="0" fontAlgn="ctr">
                        <a:lnSpc>
                          <a:spcPct val="100000"/>
                        </a:lnSpc>
                        <a:spcBef>
                          <a:spcPts val="0"/>
                        </a:spcBef>
                        <a:spcAft>
                          <a:spcPts val="0"/>
                        </a:spcAft>
                        <a:buClr>
                          <a:srgbClr val="000000"/>
                        </a:buClr>
                        <a:buFont typeface="Arial"/>
                      </a:pPr>
                      <a:r>
                        <a:rPr lang="en-US" altLang="zh-TW" sz="1200" b="0" i="0" u="none" strike="noStrike" cap="none" dirty="0">
                          <a:solidFill>
                            <a:schemeClr val="dk1"/>
                          </a:solidFill>
                          <a:latin typeface="思源宋體 Medium" panose="02020500000000000000" pitchFamily="18" charset="-120"/>
                          <a:ea typeface="思源宋體 Medium" panose="02020500000000000000" pitchFamily="18" charset="-120"/>
                          <a:cs typeface="+mn-cs"/>
                          <a:sym typeface="Arial"/>
                        </a:rPr>
                        <a:t>6</a:t>
                      </a:r>
                    </a:p>
                  </a:txBody>
                  <a:tcPr marL="3810" marR="3810" marT="3810" marB="0" anchor="ctr"/>
                </a:tc>
                <a:extLst>
                  <a:ext uri="{0D108BD9-81ED-4DB2-BD59-A6C34878D82A}">
                    <a16:rowId xmlns:a16="http://schemas.microsoft.com/office/drawing/2014/main" val="187403889"/>
                  </a:ext>
                </a:extLst>
              </a:tr>
              <a:tr h="370840">
                <a:tc>
                  <a:txBody>
                    <a:bodyPr/>
                    <a:lstStyle/>
                    <a:p>
                      <a:pPr algn="ctr" fontAlgn="ctr"/>
                      <a:r>
                        <a:rPr lang="en-US" altLang="zh-TW" sz="1200" b="0" i="0" u="none" strike="noStrike" dirty="0">
                          <a:solidFill>
                            <a:srgbClr val="000000"/>
                          </a:solidFill>
                          <a:effectLst/>
                          <a:latin typeface="思源宋體 Medium" panose="02020500000000000000" pitchFamily="18" charset="-120"/>
                          <a:ea typeface="思源宋體 Medium" panose="02020500000000000000" pitchFamily="18" charset="-120"/>
                        </a:rPr>
                        <a:t>2011/2/4</a:t>
                      </a:r>
                    </a:p>
                  </a:txBody>
                  <a:tcPr marL="3810" marR="3810" marT="3810" marB="0" anchor="ctr"/>
                </a:tc>
                <a:tc>
                  <a:txBody>
                    <a:bodyPr/>
                    <a:lstStyle/>
                    <a:p>
                      <a:pPr algn="ctr"/>
                      <a:r>
                        <a:rPr lang="en-US" altLang="zh-TW" sz="1200" dirty="0">
                          <a:latin typeface="思源宋體 Medium" panose="02020500000000000000" pitchFamily="18" charset="-120"/>
                          <a:ea typeface="思源宋體 Medium" panose="02020500000000000000" pitchFamily="18" charset="-120"/>
                        </a:rPr>
                        <a:t>7</a:t>
                      </a:r>
                      <a:endParaRPr lang="zh-TW" altLang="en-US" sz="1200" dirty="0">
                        <a:latin typeface="思源宋體 Medium" panose="02020500000000000000" pitchFamily="18" charset="-120"/>
                        <a:ea typeface="思源宋體 Medium" panose="02020500000000000000" pitchFamily="18" charset="-120"/>
                      </a:endParaRPr>
                    </a:p>
                  </a:txBody>
                  <a:tcPr anchor="ctr"/>
                </a:tc>
                <a:tc>
                  <a:txBody>
                    <a:bodyPr/>
                    <a:lstStyle/>
                    <a:p>
                      <a:pPr marR="0" algn="ctr" rtl="0" fontAlgn="ctr">
                        <a:lnSpc>
                          <a:spcPct val="100000"/>
                        </a:lnSpc>
                        <a:spcBef>
                          <a:spcPts val="0"/>
                        </a:spcBef>
                        <a:spcAft>
                          <a:spcPts val="0"/>
                        </a:spcAft>
                        <a:buClr>
                          <a:srgbClr val="000000"/>
                        </a:buClr>
                        <a:buFont typeface="Arial"/>
                      </a:pPr>
                      <a:r>
                        <a:rPr lang="en-US" altLang="zh-TW" sz="1200" b="0" i="0" u="none" strike="noStrike" cap="none" dirty="0">
                          <a:solidFill>
                            <a:schemeClr val="dk1"/>
                          </a:solidFill>
                          <a:latin typeface="思源宋體 Medium" panose="02020500000000000000" pitchFamily="18" charset="-120"/>
                          <a:ea typeface="思源宋體 Medium" panose="02020500000000000000" pitchFamily="18" charset="-120"/>
                          <a:cs typeface="+mn-cs"/>
                          <a:sym typeface="Arial"/>
                        </a:rPr>
                        <a:t>5</a:t>
                      </a:r>
                    </a:p>
                  </a:txBody>
                  <a:tcPr marL="3810" marR="3810" marT="3810" marB="0" anchor="ctr"/>
                </a:tc>
                <a:extLst>
                  <a:ext uri="{0D108BD9-81ED-4DB2-BD59-A6C34878D82A}">
                    <a16:rowId xmlns:a16="http://schemas.microsoft.com/office/drawing/2014/main" val="3616592867"/>
                  </a:ext>
                </a:extLst>
              </a:tr>
              <a:tr h="370840">
                <a:tc>
                  <a:txBody>
                    <a:bodyPr/>
                    <a:lstStyle/>
                    <a:p>
                      <a:pPr algn="ctr" fontAlgn="ctr"/>
                      <a:r>
                        <a:rPr lang="en-US" altLang="zh-TW" sz="1200" b="0" i="0" u="none" strike="noStrike">
                          <a:solidFill>
                            <a:srgbClr val="000000"/>
                          </a:solidFill>
                          <a:effectLst/>
                          <a:latin typeface="思源宋體 Medium" panose="02020500000000000000" pitchFamily="18" charset="-120"/>
                          <a:ea typeface="思源宋體 Medium" panose="02020500000000000000" pitchFamily="18" charset="-120"/>
                        </a:rPr>
                        <a:t>2011/2/5</a:t>
                      </a:r>
                    </a:p>
                  </a:txBody>
                  <a:tcPr marL="3810" marR="3810" marT="3810" marB="0" anchor="ctr"/>
                </a:tc>
                <a:tc>
                  <a:txBody>
                    <a:bodyPr/>
                    <a:lstStyle/>
                    <a:p>
                      <a:pPr algn="ctr"/>
                      <a:r>
                        <a:rPr lang="en-US" altLang="zh-TW" sz="1200" dirty="0">
                          <a:latin typeface="思源宋體 Medium" panose="02020500000000000000" pitchFamily="18" charset="-120"/>
                          <a:ea typeface="思源宋體 Medium" panose="02020500000000000000" pitchFamily="18" charset="-120"/>
                        </a:rPr>
                        <a:t>2</a:t>
                      </a:r>
                      <a:endParaRPr lang="zh-TW" altLang="en-US" sz="1200" dirty="0">
                        <a:latin typeface="思源宋體 Medium" panose="02020500000000000000" pitchFamily="18" charset="-120"/>
                        <a:ea typeface="思源宋體 Medium" panose="02020500000000000000" pitchFamily="18" charset="-120"/>
                      </a:endParaRPr>
                    </a:p>
                  </a:txBody>
                  <a:tcPr anchor="ctr"/>
                </a:tc>
                <a:tc>
                  <a:txBody>
                    <a:bodyPr/>
                    <a:lstStyle/>
                    <a:p>
                      <a:pPr marR="0" algn="ctr" rtl="0" fontAlgn="ctr">
                        <a:lnSpc>
                          <a:spcPct val="100000"/>
                        </a:lnSpc>
                        <a:spcBef>
                          <a:spcPts val="0"/>
                        </a:spcBef>
                        <a:spcAft>
                          <a:spcPts val="0"/>
                        </a:spcAft>
                        <a:buClr>
                          <a:srgbClr val="000000"/>
                        </a:buClr>
                        <a:buFont typeface="Arial"/>
                      </a:pPr>
                      <a:r>
                        <a:rPr lang="en-US" altLang="zh-TW" sz="1200" b="0" i="0" u="none" strike="noStrike" cap="none" dirty="0">
                          <a:solidFill>
                            <a:schemeClr val="dk1"/>
                          </a:solidFill>
                          <a:latin typeface="思源宋體 Medium" panose="02020500000000000000" pitchFamily="18" charset="-120"/>
                          <a:ea typeface="思源宋體 Medium" panose="02020500000000000000" pitchFamily="18" charset="-120"/>
                          <a:cs typeface="+mn-cs"/>
                          <a:sym typeface="Arial"/>
                        </a:rPr>
                        <a:t>4.666667</a:t>
                      </a:r>
                    </a:p>
                  </a:txBody>
                  <a:tcPr marL="3810" marR="3810" marT="3810" marB="0" anchor="ctr"/>
                </a:tc>
                <a:extLst>
                  <a:ext uri="{0D108BD9-81ED-4DB2-BD59-A6C34878D82A}">
                    <a16:rowId xmlns:a16="http://schemas.microsoft.com/office/drawing/2014/main" val="3190308841"/>
                  </a:ext>
                </a:extLst>
              </a:tr>
              <a:tr h="370840">
                <a:tc>
                  <a:txBody>
                    <a:bodyPr/>
                    <a:lstStyle/>
                    <a:p>
                      <a:pPr algn="ctr" fontAlgn="ctr"/>
                      <a:r>
                        <a:rPr lang="en-US" altLang="zh-TW" sz="1200" b="0" i="0" u="none" strike="noStrike">
                          <a:solidFill>
                            <a:srgbClr val="000000"/>
                          </a:solidFill>
                          <a:effectLst/>
                          <a:latin typeface="思源宋體 Medium" panose="02020500000000000000" pitchFamily="18" charset="-120"/>
                          <a:ea typeface="思源宋體 Medium" panose="02020500000000000000" pitchFamily="18" charset="-120"/>
                        </a:rPr>
                        <a:t>2011/2/6</a:t>
                      </a:r>
                    </a:p>
                  </a:txBody>
                  <a:tcPr marL="3810" marR="3810" marT="3810" marB="0" anchor="ctr"/>
                </a:tc>
                <a:tc>
                  <a:txBody>
                    <a:bodyPr/>
                    <a:lstStyle/>
                    <a:p>
                      <a:pPr algn="ctr"/>
                      <a:r>
                        <a:rPr lang="en-US" altLang="zh-TW" sz="1200" dirty="0">
                          <a:latin typeface="思源宋體 Medium" panose="02020500000000000000" pitchFamily="18" charset="-120"/>
                          <a:ea typeface="思源宋體 Medium" panose="02020500000000000000" pitchFamily="18" charset="-120"/>
                        </a:rPr>
                        <a:t>6</a:t>
                      </a:r>
                      <a:endParaRPr lang="zh-TW" altLang="en-US" sz="1200" dirty="0">
                        <a:latin typeface="思源宋體 Medium" panose="02020500000000000000" pitchFamily="18" charset="-120"/>
                        <a:ea typeface="思源宋體 Medium" panose="02020500000000000000" pitchFamily="18" charset="-120"/>
                      </a:endParaRPr>
                    </a:p>
                  </a:txBody>
                  <a:tcPr anchor="ctr"/>
                </a:tc>
                <a:tc>
                  <a:txBody>
                    <a:bodyPr/>
                    <a:lstStyle/>
                    <a:p>
                      <a:pPr marR="0" algn="ctr" rtl="0" fontAlgn="ctr">
                        <a:lnSpc>
                          <a:spcPct val="100000"/>
                        </a:lnSpc>
                        <a:spcBef>
                          <a:spcPts val="0"/>
                        </a:spcBef>
                        <a:spcAft>
                          <a:spcPts val="0"/>
                        </a:spcAft>
                        <a:buClr>
                          <a:srgbClr val="000000"/>
                        </a:buClr>
                        <a:buFont typeface="Arial"/>
                      </a:pPr>
                      <a:r>
                        <a:rPr lang="en-US" altLang="zh-TW" sz="1200" b="0" i="0" u="none" strike="noStrike" cap="none" dirty="0">
                          <a:solidFill>
                            <a:schemeClr val="dk1"/>
                          </a:solidFill>
                          <a:latin typeface="思源宋體 Medium" panose="02020500000000000000" pitchFamily="18" charset="-120"/>
                          <a:ea typeface="思源宋體 Medium" panose="02020500000000000000" pitchFamily="18" charset="-120"/>
                          <a:cs typeface="+mn-cs"/>
                          <a:sym typeface="Arial"/>
                        </a:rPr>
                        <a:t>5</a:t>
                      </a:r>
                    </a:p>
                  </a:txBody>
                  <a:tcPr marL="3810" marR="3810" marT="3810" marB="0" anchor="ctr"/>
                </a:tc>
                <a:extLst>
                  <a:ext uri="{0D108BD9-81ED-4DB2-BD59-A6C34878D82A}">
                    <a16:rowId xmlns:a16="http://schemas.microsoft.com/office/drawing/2014/main" val="220264516"/>
                  </a:ext>
                </a:extLst>
              </a:tr>
              <a:tr h="370840">
                <a:tc>
                  <a:txBody>
                    <a:bodyPr/>
                    <a:lstStyle/>
                    <a:p>
                      <a:pPr algn="ctr" fontAlgn="ctr"/>
                      <a:r>
                        <a:rPr lang="en-US" altLang="zh-TW" sz="1200" b="0" i="0" u="none" strike="noStrike" dirty="0">
                          <a:solidFill>
                            <a:srgbClr val="000000"/>
                          </a:solidFill>
                          <a:effectLst/>
                          <a:latin typeface="思源宋體 Medium" panose="02020500000000000000" pitchFamily="18" charset="-120"/>
                          <a:ea typeface="思源宋體 Medium" panose="02020500000000000000" pitchFamily="18" charset="-120"/>
                        </a:rPr>
                        <a:t>2011/2/7</a:t>
                      </a:r>
                    </a:p>
                  </a:txBody>
                  <a:tcPr marL="3810" marR="3810" marT="3810" marB="0" anchor="ctr"/>
                </a:tc>
                <a:tc>
                  <a:txBody>
                    <a:bodyPr/>
                    <a:lstStyle/>
                    <a:p>
                      <a:pPr algn="ctr"/>
                      <a:r>
                        <a:rPr lang="en-US" altLang="zh-TW" sz="1200" dirty="0">
                          <a:latin typeface="思源宋體 Medium" panose="02020500000000000000" pitchFamily="18" charset="-120"/>
                          <a:ea typeface="思源宋體 Medium" panose="02020500000000000000" pitchFamily="18" charset="-120"/>
                        </a:rPr>
                        <a:t>0</a:t>
                      </a:r>
                      <a:endParaRPr lang="zh-TW" altLang="en-US" sz="1200" dirty="0">
                        <a:latin typeface="思源宋體 Medium" panose="02020500000000000000" pitchFamily="18" charset="-120"/>
                        <a:ea typeface="思源宋體 Medium" panose="02020500000000000000" pitchFamily="18" charset="-120"/>
                      </a:endParaRPr>
                    </a:p>
                  </a:txBody>
                  <a:tcPr anchor="ctr"/>
                </a:tc>
                <a:tc>
                  <a:txBody>
                    <a:bodyPr/>
                    <a:lstStyle/>
                    <a:p>
                      <a:pPr marR="0" algn="ctr" rtl="0" fontAlgn="ctr">
                        <a:lnSpc>
                          <a:spcPct val="100000"/>
                        </a:lnSpc>
                        <a:spcBef>
                          <a:spcPts val="0"/>
                        </a:spcBef>
                        <a:spcAft>
                          <a:spcPts val="0"/>
                        </a:spcAft>
                        <a:buClr>
                          <a:srgbClr val="000000"/>
                        </a:buClr>
                        <a:buFont typeface="Arial"/>
                      </a:pPr>
                      <a:r>
                        <a:rPr lang="en-US" altLang="zh-TW" sz="1200" b="0" i="0" u="none" strike="noStrike" cap="none" dirty="0">
                          <a:solidFill>
                            <a:schemeClr val="dk1"/>
                          </a:solidFill>
                          <a:latin typeface="思源宋體 Medium" panose="02020500000000000000" pitchFamily="18" charset="-120"/>
                          <a:ea typeface="思源宋體 Medium" panose="02020500000000000000" pitchFamily="18" charset="-120"/>
                          <a:cs typeface="+mn-cs"/>
                          <a:sym typeface="Arial"/>
                        </a:rPr>
                        <a:t>2.666667</a:t>
                      </a:r>
                    </a:p>
                  </a:txBody>
                  <a:tcPr marL="3810" marR="3810" marT="3810" marB="0" anchor="ctr"/>
                </a:tc>
                <a:extLst>
                  <a:ext uri="{0D108BD9-81ED-4DB2-BD59-A6C34878D82A}">
                    <a16:rowId xmlns:a16="http://schemas.microsoft.com/office/drawing/2014/main" val="693653256"/>
                  </a:ext>
                </a:extLst>
              </a:tr>
            </a:tbl>
          </a:graphicData>
        </a:graphic>
      </p:graphicFrame>
      <p:sp>
        <p:nvSpPr>
          <p:cNvPr id="6" name="矩形: 圓角 5">
            <a:extLst>
              <a:ext uri="{FF2B5EF4-FFF2-40B4-BE49-F238E27FC236}">
                <a16:creationId xmlns:a16="http://schemas.microsoft.com/office/drawing/2014/main" id="{435B6605-D394-44FE-AD85-040E3D90C421}"/>
              </a:ext>
            </a:extLst>
          </p:cNvPr>
          <p:cNvSpPr/>
          <p:nvPr/>
        </p:nvSpPr>
        <p:spPr>
          <a:xfrm>
            <a:off x="1796725" y="1802520"/>
            <a:ext cx="806117" cy="1126046"/>
          </a:xfrm>
          <a:prstGeom prst="roundRect">
            <a:avLst>
              <a:gd name="adj" fmla="val 3548"/>
            </a:avLst>
          </a:prstGeom>
          <a:solidFill>
            <a:srgbClr val="3A81BA">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矩形: 圓角 6">
            <a:extLst>
              <a:ext uri="{FF2B5EF4-FFF2-40B4-BE49-F238E27FC236}">
                <a16:creationId xmlns:a16="http://schemas.microsoft.com/office/drawing/2014/main" id="{D887D5E8-FCF6-4F14-A87E-3E21577E37E8}"/>
              </a:ext>
            </a:extLst>
          </p:cNvPr>
          <p:cNvSpPr/>
          <p:nvPr/>
        </p:nvSpPr>
        <p:spPr>
          <a:xfrm>
            <a:off x="2602842" y="2575567"/>
            <a:ext cx="1987674" cy="367054"/>
          </a:xfrm>
          <a:prstGeom prst="roundRect">
            <a:avLst>
              <a:gd name="adj" fmla="val 3548"/>
            </a:avLst>
          </a:prstGeom>
          <a:solidFill>
            <a:srgbClr val="3A81BA">
              <a:alpha val="2509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圓角 7">
            <a:extLst>
              <a:ext uri="{FF2B5EF4-FFF2-40B4-BE49-F238E27FC236}">
                <a16:creationId xmlns:a16="http://schemas.microsoft.com/office/drawing/2014/main" id="{024E7DEF-DAC9-4571-B47B-A0FE5E98E571}"/>
              </a:ext>
            </a:extLst>
          </p:cNvPr>
          <p:cNvSpPr/>
          <p:nvPr/>
        </p:nvSpPr>
        <p:spPr>
          <a:xfrm>
            <a:off x="1796726" y="2948332"/>
            <a:ext cx="806117" cy="1116412"/>
          </a:xfrm>
          <a:prstGeom prst="roundRect">
            <a:avLst>
              <a:gd name="adj" fmla="val 3548"/>
            </a:avLst>
          </a:prstGeom>
          <a:solidFill>
            <a:srgbClr val="C83F2C">
              <a:alpha val="24706"/>
            </a:srgb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圓角 8">
            <a:extLst>
              <a:ext uri="{FF2B5EF4-FFF2-40B4-BE49-F238E27FC236}">
                <a16:creationId xmlns:a16="http://schemas.microsoft.com/office/drawing/2014/main" id="{795C76BE-0A2C-4986-A2F5-F5733C315537}"/>
              </a:ext>
            </a:extLst>
          </p:cNvPr>
          <p:cNvSpPr/>
          <p:nvPr/>
        </p:nvSpPr>
        <p:spPr>
          <a:xfrm>
            <a:off x="2602843" y="3697689"/>
            <a:ext cx="1987674" cy="367054"/>
          </a:xfrm>
          <a:prstGeom prst="roundRect">
            <a:avLst>
              <a:gd name="adj" fmla="val 3548"/>
            </a:avLst>
          </a:prstGeom>
          <a:solidFill>
            <a:srgbClr val="C83F2C">
              <a:alpha val="24706"/>
            </a:srgbClr>
          </a:solid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a:extLst>
              <a:ext uri="{FF2B5EF4-FFF2-40B4-BE49-F238E27FC236}">
                <a16:creationId xmlns:a16="http://schemas.microsoft.com/office/drawing/2014/main" id="{8E7B9723-39D3-42B2-BDDE-7C564E0B3F82}"/>
              </a:ext>
            </a:extLst>
          </p:cNvPr>
          <p:cNvSpPr txBox="1"/>
          <p:nvPr/>
        </p:nvSpPr>
        <p:spPr>
          <a:xfrm>
            <a:off x="1667887" y="4074876"/>
            <a:ext cx="2209259" cy="307777"/>
          </a:xfrm>
          <a:prstGeom prst="rect">
            <a:avLst/>
          </a:prstGeom>
          <a:solidFill>
            <a:schemeClr val="bg1"/>
          </a:solidFill>
        </p:spPr>
        <p:txBody>
          <a:bodyPr wrap="none" rtlCol="0">
            <a:spAutoFit/>
          </a:bodyPr>
          <a:lstStyle/>
          <a:p>
            <a:r>
              <a:rPr lang="en-US" altLang="zh-TW" dirty="0">
                <a:latin typeface="思源宋體 Medium" panose="02020500000000000000" pitchFamily="18" charset="-120"/>
                <a:ea typeface="思源宋體 Medium" panose="02020500000000000000" pitchFamily="18" charset="-120"/>
              </a:rPr>
              <a:t>Rolling mean by 3 days</a:t>
            </a:r>
            <a:endParaRPr lang="zh-TW" altLang="en-US" dirty="0">
              <a:latin typeface="思源宋體 Medium" panose="02020500000000000000" pitchFamily="18" charset="-120"/>
              <a:ea typeface="思源宋體 Medium" panose="02020500000000000000" pitchFamily="18" charset="-120"/>
            </a:endParaRPr>
          </a:p>
        </p:txBody>
      </p:sp>
      <p:sp>
        <p:nvSpPr>
          <p:cNvPr id="11" name="文字方塊 10">
            <a:extLst>
              <a:ext uri="{FF2B5EF4-FFF2-40B4-BE49-F238E27FC236}">
                <a16:creationId xmlns:a16="http://schemas.microsoft.com/office/drawing/2014/main" id="{58B78A98-C091-49CE-8DC3-7297FA321616}"/>
              </a:ext>
            </a:extLst>
          </p:cNvPr>
          <p:cNvSpPr txBox="1"/>
          <p:nvPr/>
        </p:nvSpPr>
        <p:spPr>
          <a:xfrm>
            <a:off x="4630459" y="2285919"/>
            <a:ext cx="4255615" cy="946349"/>
          </a:xfrm>
          <a:prstGeom prst="rect">
            <a:avLst/>
          </a:prstGeom>
          <a:noFill/>
        </p:spPr>
        <p:txBody>
          <a:bodyPr wrap="square" rtlCol="0">
            <a:spAutoFit/>
          </a:bodyPr>
          <a:lstStyle/>
          <a:p>
            <a:pPr>
              <a:lnSpc>
                <a:spcPts val="2300"/>
              </a:lnSpc>
              <a:spcBef>
                <a:spcPts val="600"/>
              </a:spcBef>
              <a:spcAft>
                <a:spcPts val="600"/>
              </a:spcAft>
            </a:pPr>
            <a:r>
              <a:rPr lang="zh-TW" altLang="en-US" dirty="0">
                <a:latin typeface="思源宋體 Medium" panose="02020500000000000000" pitchFamily="18" charset="-120"/>
                <a:ea typeface="思源宋體 Medium" panose="02020500000000000000" pitchFamily="18" charset="-120"/>
              </a:rPr>
              <a:t>透過</a:t>
            </a:r>
            <a:r>
              <a:rPr lang="en-US" altLang="zh-TW" dirty="0">
                <a:latin typeface="思源宋體 Medium" panose="02020500000000000000" pitchFamily="18" charset="-120"/>
                <a:ea typeface="思源宋體 Medium" panose="02020500000000000000" pitchFamily="18" charset="-120"/>
              </a:rPr>
              <a:t> rolling windows </a:t>
            </a:r>
            <a:r>
              <a:rPr lang="zh-TW" altLang="en-US" dirty="0">
                <a:latin typeface="思源宋體 Medium" panose="02020500000000000000" pitchFamily="18" charset="-120"/>
                <a:ea typeface="思源宋體 Medium" panose="02020500000000000000" pitchFamily="18" charset="-120"/>
              </a:rPr>
              <a:t>計算過往</a:t>
            </a:r>
            <a:r>
              <a:rPr lang="en-US" altLang="zh-TW" dirty="0">
                <a:latin typeface="思源宋體 Medium" panose="02020500000000000000" pitchFamily="18" charset="-120"/>
                <a:ea typeface="思源宋體 Medium" panose="02020500000000000000" pitchFamily="18" charset="-120"/>
              </a:rPr>
              <a:t>7</a:t>
            </a:r>
            <a:r>
              <a:rPr lang="zh-TW" altLang="en-US" dirty="0">
                <a:latin typeface="思源宋體 Medium" panose="02020500000000000000" pitchFamily="18" charset="-120"/>
                <a:ea typeface="思源宋體 Medium" panose="02020500000000000000" pitchFamily="18" charset="-120"/>
              </a:rPr>
              <a:t>、</a:t>
            </a:r>
            <a:r>
              <a:rPr lang="en-US" altLang="zh-TW" dirty="0">
                <a:latin typeface="思源宋體 Medium" panose="02020500000000000000" pitchFamily="18" charset="-120"/>
                <a:ea typeface="思源宋體 Medium" panose="02020500000000000000" pitchFamily="18" charset="-120"/>
              </a:rPr>
              <a:t>30</a:t>
            </a:r>
            <a:r>
              <a:rPr lang="zh-TW" altLang="en-US" dirty="0">
                <a:latin typeface="思源宋體 Medium" panose="02020500000000000000" pitchFamily="18" charset="-120"/>
                <a:ea typeface="思源宋體 Medium" panose="02020500000000000000" pitchFamily="18" charset="-120"/>
              </a:rPr>
              <a:t>天銷售量的平均值、最大值、最小值。這些特徵通常代表了銷售量的趨勢。</a:t>
            </a:r>
          </a:p>
        </p:txBody>
      </p:sp>
    </p:spTree>
    <p:extLst>
      <p:ext uri="{BB962C8B-B14F-4D97-AF65-F5344CB8AC3E}">
        <p14:creationId xmlns:p14="http://schemas.microsoft.com/office/powerpoint/2010/main" val="123309605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93704F0-AD98-4E44-8686-1C89D953D1DD}"/>
              </a:ext>
            </a:extLst>
          </p:cNvPr>
          <p:cNvSpPr>
            <a:spLocks noGrp="1"/>
          </p:cNvSpPr>
          <p:nvPr>
            <p:ph type="title"/>
          </p:nvPr>
        </p:nvSpPr>
        <p:spPr/>
        <p:txBody>
          <a:bodyPr/>
          <a:lstStyle/>
          <a:p>
            <a:r>
              <a:rPr lang="en-US" altLang="zh-TW" dirty="0"/>
              <a:t>Feature Lag N periods Interaction </a:t>
            </a:r>
            <a:endParaRPr lang="zh-TW" altLang="en-US" dirty="0"/>
          </a:p>
        </p:txBody>
      </p:sp>
      <p:sp>
        <p:nvSpPr>
          <p:cNvPr id="3" name="文字版面配置區 2">
            <a:extLst>
              <a:ext uri="{FF2B5EF4-FFF2-40B4-BE49-F238E27FC236}">
                <a16:creationId xmlns:a16="http://schemas.microsoft.com/office/drawing/2014/main" id="{0F603858-B61F-4100-830E-88C5DF746799}"/>
              </a:ext>
            </a:extLst>
          </p:cNvPr>
          <p:cNvSpPr>
            <a:spLocks noGrp="1"/>
          </p:cNvSpPr>
          <p:nvPr>
            <p:ph type="body" idx="1"/>
          </p:nvPr>
        </p:nvSpPr>
        <p:spPr/>
        <p:txBody>
          <a:bodyPr/>
          <a:lstStyle/>
          <a:p>
            <a:endParaRPr lang="zh-TW" altLang="en-US"/>
          </a:p>
        </p:txBody>
      </p:sp>
      <p:sp>
        <p:nvSpPr>
          <p:cNvPr id="4" name="投影片編號版面配置區 3">
            <a:extLst>
              <a:ext uri="{FF2B5EF4-FFF2-40B4-BE49-F238E27FC236}">
                <a16:creationId xmlns:a16="http://schemas.microsoft.com/office/drawing/2014/main" id="{628EBFE5-07BC-40A5-935D-5376721CCDA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2225984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717C5735-2D23-4ABC-826C-22F64D03E10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sp>
        <p:nvSpPr>
          <p:cNvPr id="3" name="標題 2">
            <a:extLst>
              <a:ext uri="{FF2B5EF4-FFF2-40B4-BE49-F238E27FC236}">
                <a16:creationId xmlns:a16="http://schemas.microsoft.com/office/drawing/2014/main" id="{2DDF4975-AB67-4441-B595-60B9F8D9094F}"/>
              </a:ext>
            </a:extLst>
          </p:cNvPr>
          <p:cNvSpPr>
            <a:spLocks noGrp="1"/>
          </p:cNvSpPr>
          <p:nvPr>
            <p:ph type="ctrTitle"/>
          </p:nvPr>
        </p:nvSpPr>
        <p:spPr/>
        <p:txBody>
          <a:bodyPr/>
          <a:lstStyle/>
          <a:p>
            <a:r>
              <a:rPr lang="zh-TW" altLang="en-US" dirty="0"/>
              <a:t>模型與驗證</a:t>
            </a:r>
          </a:p>
        </p:txBody>
      </p:sp>
    </p:spTree>
    <p:extLst>
      <p:ext uri="{BB962C8B-B14F-4D97-AF65-F5344CB8AC3E}">
        <p14:creationId xmlns:p14="http://schemas.microsoft.com/office/powerpoint/2010/main" val="33669799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E9A5CA-277F-4563-9EBA-E92C6D53F295}"/>
              </a:ext>
            </a:extLst>
          </p:cNvPr>
          <p:cNvSpPr>
            <a:spLocks noGrp="1"/>
          </p:cNvSpPr>
          <p:nvPr>
            <p:ph type="title"/>
          </p:nvPr>
        </p:nvSpPr>
        <p:spPr/>
        <p:txBody>
          <a:bodyPr/>
          <a:lstStyle/>
          <a:p>
            <a:r>
              <a:rPr lang="en-US" altLang="zh-TW" dirty="0"/>
              <a:t>Facebook -</a:t>
            </a:r>
            <a:r>
              <a:rPr lang="zh-TW" altLang="en-US" dirty="0"/>
              <a:t> </a:t>
            </a:r>
            <a:r>
              <a:rPr lang="en-US" altLang="zh-TW" dirty="0"/>
              <a:t>Prophet</a:t>
            </a:r>
            <a:endParaRPr lang="zh-TW" altLang="en-US" dirty="0"/>
          </a:p>
        </p:txBody>
      </p:sp>
      <p:sp>
        <p:nvSpPr>
          <p:cNvPr id="3" name="文字版面配置區 2">
            <a:extLst>
              <a:ext uri="{FF2B5EF4-FFF2-40B4-BE49-F238E27FC236}">
                <a16:creationId xmlns:a16="http://schemas.microsoft.com/office/drawing/2014/main" id="{D8641DB9-168E-4BEB-8511-8D89DAC262FC}"/>
              </a:ext>
            </a:extLst>
          </p:cNvPr>
          <p:cNvSpPr>
            <a:spLocks noGrp="1"/>
          </p:cNvSpPr>
          <p:nvPr>
            <p:ph type="body" idx="1"/>
          </p:nvPr>
        </p:nvSpPr>
        <p:spPr>
          <a:xfrm>
            <a:off x="1073700" y="1175216"/>
            <a:ext cx="6996600" cy="3244383"/>
          </a:xfrm>
        </p:spPr>
        <p:txBody>
          <a:bodyPr/>
          <a:lstStyle/>
          <a:p>
            <a:pPr marL="330200" indent="-228600">
              <a:buFont typeface="+mj-lt"/>
              <a:buAutoNum type="arabicPeriod"/>
            </a:pPr>
            <a:endParaRPr lang="zh-TW" altLang="en-US" sz="1100" dirty="0"/>
          </a:p>
        </p:txBody>
      </p:sp>
      <p:sp>
        <p:nvSpPr>
          <p:cNvPr id="4" name="投影片編號版面配置區 3">
            <a:extLst>
              <a:ext uri="{FF2B5EF4-FFF2-40B4-BE49-F238E27FC236}">
                <a16:creationId xmlns:a16="http://schemas.microsoft.com/office/drawing/2014/main" id="{52AD400E-3171-44BE-84DE-EBBB16EB4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spTree>
    <p:extLst>
      <p:ext uri="{BB962C8B-B14F-4D97-AF65-F5344CB8AC3E}">
        <p14:creationId xmlns:p14="http://schemas.microsoft.com/office/powerpoint/2010/main" val="200455651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3E9A5CA-277F-4563-9EBA-E92C6D53F295}"/>
              </a:ext>
            </a:extLst>
          </p:cNvPr>
          <p:cNvSpPr>
            <a:spLocks noGrp="1"/>
          </p:cNvSpPr>
          <p:nvPr>
            <p:ph type="title"/>
          </p:nvPr>
        </p:nvSpPr>
        <p:spPr/>
        <p:txBody>
          <a:bodyPr/>
          <a:lstStyle/>
          <a:p>
            <a:r>
              <a:rPr lang="en-US" altLang="zh-TW" dirty="0"/>
              <a:t>Facebook -</a:t>
            </a:r>
            <a:r>
              <a:rPr lang="zh-TW" altLang="en-US" dirty="0"/>
              <a:t> </a:t>
            </a:r>
            <a:r>
              <a:rPr lang="en-US" altLang="zh-TW" dirty="0"/>
              <a:t>Prophet</a:t>
            </a:r>
            <a:endParaRPr lang="zh-TW" altLang="en-US" dirty="0"/>
          </a:p>
        </p:txBody>
      </p:sp>
      <p:sp>
        <p:nvSpPr>
          <p:cNvPr id="3" name="文字版面配置區 2">
            <a:extLst>
              <a:ext uri="{FF2B5EF4-FFF2-40B4-BE49-F238E27FC236}">
                <a16:creationId xmlns:a16="http://schemas.microsoft.com/office/drawing/2014/main" id="{D8641DB9-168E-4BEB-8511-8D89DAC262FC}"/>
              </a:ext>
            </a:extLst>
          </p:cNvPr>
          <p:cNvSpPr>
            <a:spLocks noGrp="1"/>
          </p:cNvSpPr>
          <p:nvPr>
            <p:ph type="body" idx="1"/>
          </p:nvPr>
        </p:nvSpPr>
        <p:spPr>
          <a:xfrm>
            <a:off x="1247134" y="2171402"/>
            <a:ext cx="6649733" cy="2095798"/>
          </a:xfrm>
        </p:spPr>
        <p:txBody>
          <a:bodyPr/>
          <a:lstStyle/>
          <a:p>
            <a:pPr marL="330200" indent="-228600">
              <a:lnSpc>
                <a:spcPts val="2300"/>
              </a:lnSpc>
              <a:buSzPct val="120000"/>
              <a:buFont typeface="+mj-lt"/>
              <a:buAutoNum type="arabicPeriod"/>
            </a:pPr>
            <a:r>
              <a:rPr lang="zh-TW" altLang="en-US" sz="1400" dirty="0">
                <a:latin typeface="思源宋體 Medium" panose="02020500000000000000" pitchFamily="18" charset="-120"/>
                <a:ea typeface="思源宋體 Medium" panose="02020500000000000000" pitchFamily="18" charset="-120"/>
              </a:rPr>
              <a:t>一個分段的線性或邏輯斯的成長曲線趨勢。</a:t>
            </a:r>
            <a:r>
              <a:rPr lang="en-US" altLang="zh-TW" sz="1400" dirty="0">
                <a:latin typeface="思源宋體 Medium" panose="02020500000000000000" pitchFamily="18" charset="-120"/>
                <a:ea typeface="思源宋體 Medium" panose="02020500000000000000" pitchFamily="18" charset="-120"/>
              </a:rPr>
              <a:t>Prophet </a:t>
            </a:r>
            <a:r>
              <a:rPr lang="zh-TW" altLang="en-US" sz="1400" dirty="0">
                <a:latin typeface="思源宋體 Medium" panose="02020500000000000000" pitchFamily="18" charset="-120"/>
                <a:ea typeface="思源宋體 Medium" panose="02020500000000000000" pitchFamily="18" charset="-120"/>
              </a:rPr>
              <a:t>通過提取數據中的轉變點，自動檢測趨勢變化。</a:t>
            </a:r>
          </a:p>
          <a:p>
            <a:pPr marL="330200" indent="-228600">
              <a:lnSpc>
                <a:spcPts val="2300"/>
              </a:lnSpc>
              <a:buSzPct val="120000"/>
              <a:buFont typeface="+mj-lt"/>
              <a:buAutoNum type="arabicPeriod"/>
            </a:pPr>
            <a:r>
              <a:rPr lang="zh-TW" altLang="en-US" sz="1400" dirty="0">
                <a:latin typeface="思源宋體 Medium" panose="02020500000000000000" pitchFamily="18" charset="-120"/>
                <a:ea typeface="思源宋體 Medium" panose="02020500000000000000" pitchFamily="18" charset="-120"/>
              </a:rPr>
              <a:t>一個按年的週期組件，使用傅立葉級數（</a:t>
            </a:r>
            <a:r>
              <a:rPr lang="en-US" altLang="zh-TW" sz="1400" dirty="0">
                <a:latin typeface="思源宋體 Medium" panose="02020500000000000000" pitchFamily="18" charset="-120"/>
                <a:ea typeface="思源宋體 Medium" panose="02020500000000000000" pitchFamily="18" charset="-120"/>
              </a:rPr>
              <a:t>Fourier series</a:t>
            </a:r>
            <a:r>
              <a:rPr lang="zh-TW" altLang="en-US" sz="1400" dirty="0">
                <a:latin typeface="思源宋體 Medium" panose="02020500000000000000" pitchFamily="18" charset="-120"/>
                <a:ea typeface="思源宋體 Medium" panose="02020500000000000000" pitchFamily="18" charset="-120"/>
              </a:rPr>
              <a:t>）建模而成。</a:t>
            </a:r>
          </a:p>
          <a:p>
            <a:pPr marL="330200" indent="-228600">
              <a:lnSpc>
                <a:spcPts val="2300"/>
              </a:lnSpc>
              <a:buSzPct val="120000"/>
              <a:buFont typeface="+mj-lt"/>
              <a:buAutoNum type="arabicPeriod"/>
            </a:pPr>
            <a:r>
              <a:rPr lang="zh-TW" altLang="en-US" sz="1400" dirty="0">
                <a:latin typeface="思源宋體 Medium" panose="02020500000000000000" pitchFamily="18" charset="-120"/>
                <a:ea typeface="思源宋體 Medium" panose="02020500000000000000" pitchFamily="18" charset="-120"/>
              </a:rPr>
              <a:t>一個按周的週期組件，使用虛擬變量（</a:t>
            </a:r>
            <a:r>
              <a:rPr lang="en-US" altLang="zh-TW" sz="1400" dirty="0">
                <a:latin typeface="思源宋體 Medium" panose="02020500000000000000" pitchFamily="18" charset="-120"/>
                <a:ea typeface="思源宋體 Medium" panose="02020500000000000000" pitchFamily="18" charset="-120"/>
              </a:rPr>
              <a:t>dummy variables</a:t>
            </a:r>
            <a:r>
              <a:rPr lang="zh-TW" altLang="en-US" sz="1400" dirty="0">
                <a:latin typeface="思源宋體 Medium" panose="02020500000000000000" pitchFamily="18" charset="-120"/>
                <a:ea typeface="思源宋體 Medium" panose="02020500000000000000" pitchFamily="18" charset="-120"/>
              </a:rPr>
              <a:t>）。</a:t>
            </a:r>
          </a:p>
          <a:p>
            <a:pPr marL="330200" indent="-228600">
              <a:lnSpc>
                <a:spcPts val="2300"/>
              </a:lnSpc>
              <a:buSzPct val="120000"/>
              <a:buFont typeface="+mj-lt"/>
              <a:buAutoNum type="arabicPeriod"/>
            </a:pPr>
            <a:r>
              <a:rPr lang="zh-TW" altLang="en-US" sz="1400" dirty="0">
                <a:latin typeface="思源宋體 Medium" panose="02020500000000000000" pitchFamily="18" charset="-120"/>
                <a:ea typeface="思源宋體 Medium" panose="02020500000000000000" pitchFamily="18" charset="-120"/>
              </a:rPr>
              <a:t>設置的重要節日表。</a:t>
            </a:r>
          </a:p>
        </p:txBody>
      </p:sp>
      <p:sp>
        <p:nvSpPr>
          <p:cNvPr id="4" name="投影片編號版面配置區 3">
            <a:extLst>
              <a:ext uri="{FF2B5EF4-FFF2-40B4-BE49-F238E27FC236}">
                <a16:creationId xmlns:a16="http://schemas.microsoft.com/office/drawing/2014/main" id="{52AD400E-3171-44BE-84DE-EBBB16EB4E4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sp>
        <p:nvSpPr>
          <p:cNvPr id="5" name="矩形 4">
            <a:extLst>
              <a:ext uri="{FF2B5EF4-FFF2-40B4-BE49-F238E27FC236}">
                <a16:creationId xmlns:a16="http://schemas.microsoft.com/office/drawing/2014/main" id="{969779A7-F432-4AE0-A1D5-77E8281CC5AD}"/>
              </a:ext>
            </a:extLst>
          </p:cNvPr>
          <p:cNvSpPr/>
          <p:nvPr/>
        </p:nvSpPr>
        <p:spPr>
          <a:xfrm>
            <a:off x="497305" y="1636371"/>
            <a:ext cx="8149390" cy="338554"/>
          </a:xfrm>
          <a:prstGeom prst="rect">
            <a:avLst/>
          </a:prstGeom>
        </p:spPr>
        <p:txBody>
          <a:bodyPr wrap="square">
            <a:spAutoFit/>
          </a:bodyPr>
          <a:lstStyle/>
          <a:p>
            <a:r>
              <a:rPr lang="en-US" altLang="zh-TW" sz="1600" dirty="0">
                <a:latin typeface="思源宋體 Heavy" panose="02020900000000000000" pitchFamily="18" charset="-120"/>
                <a:ea typeface="思源宋體 Heavy" panose="02020900000000000000" pitchFamily="18" charset="-120"/>
              </a:rPr>
              <a:t>Prophet </a:t>
            </a:r>
            <a:r>
              <a:rPr lang="zh-TW" altLang="en-US" sz="1600" dirty="0">
                <a:latin typeface="思源宋體 Heavy" panose="02020900000000000000" pitchFamily="18" charset="-120"/>
                <a:ea typeface="思源宋體 Heavy" panose="02020900000000000000" pitchFamily="18" charset="-120"/>
              </a:rPr>
              <a:t>是一個可加性迴歸模型（</a:t>
            </a:r>
            <a:r>
              <a:rPr lang="en-US" altLang="zh-TW" sz="1600" dirty="0">
                <a:latin typeface="思源宋體 Heavy" panose="02020900000000000000" pitchFamily="18" charset="-120"/>
                <a:ea typeface="思源宋體 Heavy" panose="02020900000000000000" pitchFamily="18" charset="-120"/>
              </a:rPr>
              <a:t>additive regression model</a:t>
            </a:r>
            <a:r>
              <a:rPr lang="zh-TW" altLang="en-US" sz="1600" dirty="0">
                <a:latin typeface="思源宋體 Heavy" panose="02020900000000000000" pitchFamily="18" charset="-120"/>
                <a:ea typeface="思源宋體 Heavy" panose="02020900000000000000" pitchFamily="18" charset="-120"/>
              </a:rPr>
              <a:t>），它有四個組成部分</a:t>
            </a:r>
          </a:p>
        </p:txBody>
      </p:sp>
      <p:sp>
        <p:nvSpPr>
          <p:cNvPr id="6" name="文字方塊 5">
            <a:extLst>
              <a:ext uri="{FF2B5EF4-FFF2-40B4-BE49-F238E27FC236}">
                <a16:creationId xmlns:a16="http://schemas.microsoft.com/office/drawing/2014/main" id="{CFB69024-532A-472C-A18D-C0F55C3BB4AF}"/>
              </a:ext>
            </a:extLst>
          </p:cNvPr>
          <p:cNvSpPr txBox="1"/>
          <p:nvPr/>
        </p:nvSpPr>
        <p:spPr>
          <a:xfrm>
            <a:off x="2634611" y="4738679"/>
            <a:ext cx="3874779" cy="246221"/>
          </a:xfrm>
          <a:prstGeom prst="rect">
            <a:avLst/>
          </a:prstGeom>
          <a:solidFill>
            <a:schemeClr val="bg1"/>
          </a:solidFill>
        </p:spPr>
        <p:txBody>
          <a:bodyPr wrap="none" rtlCol="0">
            <a:spAutoFit/>
          </a:bodyPr>
          <a:lstStyle>
            <a:defPPr marR="0" lvl="0" algn="l" rtl="0">
              <a:lnSpc>
                <a:spcPct val="100000"/>
              </a:lnSpc>
              <a:spcBef>
                <a:spcPts val="0"/>
              </a:spcBef>
              <a:spcAft>
                <a:spcPts val="0"/>
              </a:spcAft>
            </a:defPPr>
            <a:lvl1pPr>
              <a:defRPr sz="1000">
                <a:latin typeface="思源宋體 Medium" panose="02020500000000000000" pitchFamily="18" charset="-120"/>
                <a:ea typeface="思源宋體 Medium" panose="02020500000000000000" pitchFamily="18" charset="-120"/>
              </a:defRPr>
            </a:lvl1pPr>
          </a:lstStyle>
          <a:p>
            <a:r>
              <a:rPr lang="en-US" altLang="zh-TW" dirty="0"/>
              <a:t>Ref</a:t>
            </a:r>
            <a:r>
              <a:rPr lang="zh-TW" altLang="en-US" dirty="0"/>
              <a:t>：</a:t>
            </a:r>
            <a:r>
              <a:rPr lang="en-US" altLang="zh-TW" dirty="0">
                <a:hlinkClick r:id="rId2"/>
              </a:rPr>
              <a:t>https://research.fb.com/prophet-forecasting-at-scale/</a:t>
            </a:r>
            <a:endParaRPr lang="zh-TW" altLang="en-US" dirty="0"/>
          </a:p>
        </p:txBody>
      </p:sp>
    </p:spTree>
    <p:extLst>
      <p:ext uri="{BB962C8B-B14F-4D97-AF65-F5344CB8AC3E}">
        <p14:creationId xmlns:p14="http://schemas.microsoft.com/office/powerpoint/2010/main" val="305938638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sp>
        <p:nvSpPr>
          <p:cNvPr id="5" name="標題 4"/>
          <p:cNvSpPr>
            <a:spLocks noGrp="1"/>
          </p:cNvSpPr>
          <p:nvPr>
            <p:ph type="title"/>
          </p:nvPr>
        </p:nvSpPr>
        <p:spPr>
          <a:xfrm>
            <a:off x="1073700" y="112679"/>
            <a:ext cx="6996600" cy="715800"/>
          </a:xfrm>
          <a:noFill/>
          <a:ln>
            <a:noFill/>
          </a:ln>
        </p:spPr>
        <p:txBody>
          <a:bodyPr spcFirstLastPara="1" wrap="square" lIns="91425" tIns="91425" rIns="91425" bIns="91425" anchor="b" anchorCtr="0"/>
          <a:lstStyle/>
          <a:p>
            <a:r>
              <a:rPr lang="zh-TW" altLang="en-US" sz="2800" dirty="0">
                <a:solidFill>
                  <a:srgbClr val="3C78D8"/>
                </a:solidFill>
                <a:latin typeface="思源宋体 SemiBold" panose="02020600000000000000" pitchFamily="18" charset="-128"/>
                <a:ea typeface="思源宋体 SemiBold" panose="02020600000000000000" pitchFamily="18" charset="-128"/>
              </a:rPr>
              <a:t>每日逆變器所測量到的電流時間序列</a:t>
            </a:r>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7764" y="828479"/>
            <a:ext cx="7928473" cy="4256264"/>
          </a:xfrm>
          <a:prstGeom prst="rect">
            <a:avLst/>
          </a:prstGeom>
        </p:spPr>
      </p:pic>
    </p:spTree>
    <p:extLst>
      <p:ext uri="{BB962C8B-B14F-4D97-AF65-F5344CB8AC3E}">
        <p14:creationId xmlns:p14="http://schemas.microsoft.com/office/powerpoint/2010/main" val="4089371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8" name="圖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91" y="976829"/>
            <a:ext cx="6320694" cy="3593794"/>
          </a:xfrm>
          <a:prstGeom prst="rect">
            <a:avLst/>
          </a:prstGeom>
        </p:spPr>
      </p:pic>
      <p:sp>
        <p:nvSpPr>
          <p:cNvPr id="11" name="標題 10"/>
          <p:cNvSpPr>
            <a:spLocks noGrp="1"/>
          </p:cNvSpPr>
          <p:nvPr>
            <p:ph type="title"/>
          </p:nvPr>
        </p:nvSpPr>
        <p:spPr>
          <a:xfrm>
            <a:off x="98898" y="120005"/>
            <a:ext cx="8946205" cy="715800"/>
          </a:xfrm>
          <a:noFill/>
          <a:ln>
            <a:noFill/>
          </a:ln>
        </p:spPr>
        <p:txBody>
          <a:bodyPr spcFirstLastPara="1" wrap="square" lIns="91425" tIns="91425" rIns="91425" bIns="91425" anchor="b" anchorCtr="0"/>
          <a:lstStyle/>
          <a:p>
            <a:r>
              <a:rPr lang="en-US" altLang="zh-TW" sz="2800" dirty="0">
                <a:solidFill>
                  <a:srgbClr val="3C78D8"/>
                </a:solidFill>
                <a:latin typeface="思源宋体 SemiBold" panose="02020600000000000000" pitchFamily="18" charset="-128"/>
                <a:ea typeface="思源宋体 SemiBold" panose="02020600000000000000" pitchFamily="18" charset="-128"/>
              </a:rPr>
              <a:t>Scatter plot of sum</a:t>
            </a:r>
            <a:r>
              <a:rPr lang="zh-TW" altLang="en-US" sz="2800" dirty="0">
                <a:solidFill>
                  <a:srgbClr val="3C78D8"/>
                </a:solidFill>
                <a:latin typeface="思源宋体 SemiBold" panose="02020600000000000000" pitchFamily="18" charset="-128"/>
                <a:ea typeface="思源宋体 SemiBold" panose="02020600000000000000" pitchFamily="18" charset="-128"/>
              </a:rPr>
              <a:t> </a:t>
            </a:r>
            <a:r>
              <a:rPr lang="en-US" altLang="zh-TW" sz="2800" dirty="0">
                <a:solidFill>
                  <a:srgbClr val="3C78D8"/>
                </a:solidFill>
                <a:latin typeface="思源宋体 SemiBold" panose="02020600000000000000" pitchFamily="18" charset="-128"/>
                <a:ea typeface="思源宋体 SemiBold" panose="02020600000000000000" pitchFamily="18" charset="-128"/>
              </a:rPr>
              <a:t>of squared ITU and entropy</a:t>
            </a:r>
            <a:endParaRPr lang="zh-TW" altLang="en-US" sz="2800" dirty="0">
              <a:solidFill>
                <a:srgbClr val="3C78D8"/>
              </a:solidFill>
              <a:latin typeface="思源宋体 SemiBold" panose="02020600000000000000" pitchFamily="18" charset="-128"/>
              <a:ea typeface="思源宋体 SemiBold" panose="02020600000000000000" pitchFamily="18" charset="-128"/>
            </a:endParaRPr>
          </a:p>
        </p:txBody>
      </p:sp>
      <p:sp>
        <p:nvSpPr>
          <p:cNvPr id="12" name="文字方塊 11"/>
          <p:cNvSpPr txBox="1"/>
          <p:nvPr/>
        </p:nvSpPr>
        <p:spPr>
          <a:xfrm>
            <a:off x="6499952" y="2137654"/>
            <a:ext cx="2561456" cy="1272143"/>
          </a:xfrm>
          <a:prstGeom prst="rect">
            <a:avLst/>
          </a:prstGeom>
          <a:noFill/>
        </p:spPr>
        <p:txBody>
          <a:bodyPr wrap="square" rtlCol="0">
            <a:spAutoFit/>
          </a:bodyPr>
          <a:lstStyle/>
          <a:p>
            <a:pPr>
              <a:lnSpc>
                <a:spcPts val="2300"/>
              </a:lnSpc>
            </a:pPr>
            <a:r>
              <a:rPr lang="zh-TW" altLang="en-US" dirty="0">
                <a:latin typeface="思源宋體 SemiBold" panose="02020600000000000000" pitchFamily="18" charset="-120"/>
                <a:ea typeface="思源宋體 SemiBold" panose="02020600000000000000" pitchFamily="18" charset="-120"/>
              </a:rPr>
              <a:t>經由觀察以及相關係數分析可以發現</a:t>
            </a:r>
            <a:r>
              <a:rPr lang="en-US" altLang="zh-TW" dirty="0">
                <a:solidFill>
                  <a:srgbClr val="FF0000"/>
                </a:solidFill>
                <a:latin typeface="思源宋體 SemiBold" panose="02020600000000000000" pitchFamily="18" charset="-120"/>
                <a:ea typeface="思源宋體 SemiBold" panose="02020600000000000000" pitchFamily="18" charset="-120"/>
              </a:rPr>
              <a:t>ITU</a:t>
            </a:r>
            <a:r>
              <a:rPr lang="zh-TW" altLang="en-US" dirty="0">
                <a:solidFill>
                  <a:srgbClr val="FF0000"/>
                </a:solidFill>
                <a:latin typeface="思源宋體 SemiBold" panose="02020600000000000000" pitchFamily="18" charset="-120"/>
                <a:ea typeface="思源宋體 SemiBold" panose="02020600000000000000" pitchFamily="18" charset="-120"/>
              </a:rPr>
              <a:t>平方和</a:t>
            </a:r>
            <a:r>
              <a:rPr lang="zh-TW" altLang="en-US" dirty="0">
                <a:latin typeface="思源宋體 SemiBold" panose="02020600000000000000" pitchFamily="18" charset="-120"/>
                <a:ea typeface="思源宋體 SemiBold" panose="02020600000000000000" pitchFamily="18" charset="-120"/>
              </a:rPr>
              <a:t>與</a:t>
            </a:r>
            <a:r>
              <a:rPr lang="zh-TW" altLang="en-US" dirty="0">
                <a:solidFill>
                  <a:srgbClr val="FF0000"/>
                </a:solidFill>
                <a:latin typeface="思源宋體 SemiBold" panose="02020600000000000000" pitchFamily="18" charset="-120"/>
                <a:ea typeface="思源宋體 SemiBold" panose="02020600000000000000" pitchFamily="18" charset="-120"/>
              </a:rPr>
              <a:t>熵</a:t>
            </a:r>
            <a:r>
              <a:rPr lang="zh-TW" altLang="en-US" dirty="0">
                <a:latin typeface="思源宋體 SemiBold" panose="02020600000000000000" pitchFamily="18" charset="-120"/>
                <a:ea typeface="思源宋體 SemiBold" panose="02020600000000000000" pitchFamily="18" charset="-120"/>
              </a:rPr>
              <a:t>有高度的</a:t>
            </a:r>
            <a:r>
              <a:rPr lang="zh-TW" altLang="en-US" dirty="0">
                <a:solidFill>
                  <a:srgbClr val="3C78D8"/>
                </a:solidFill>
                <a:latin typeface="思源宋體 SemiBold" panose="02020600000000000000" pitchFamily="18" charset="-120"/>
                <a:ea typeface="思源宋體 SemiBold" panose="02020600000000000000" pitchFamily="18" charset="-120"/>
              </a:rPr>
              <a:t>正相關</a:t>
            </a:r>
            <a:r>
              <a:rPr lang="zh-TW" altLang="en-US" dirty="0">
                <a:latin typeface="思源宋體 SemiBold" panose="02020600000000000000" pitchFamily="18" charset="-120"/>
                <a:ea typeface="思源宋體 SemiBold" panose="02020600000000000000" pitchFamily="18" charset="-120"/>
              </a:rPr>
              <a:t>。</a:t>
            </a:r>
            <a:r>
              <a:rPr lang="en-US" altLang="zh-TW" dirty="0">
                <a:solidFill>
                  <a:srgbClr val="FF0000"/>
                </a:solidFill>
                <a:latin typeface="思源宋體 SemiBold" panose="02020600000000000000" pitchFamily="18" charset="-120"/>
                <a:ea typeface="思源宋體 SemiBold" panose="02020600000000000000" pitchFamily="18" charset="-120"/>
              </a:rPr>
              <a:t> ITU</a:t>
            </a:r>
            <a:r>
              <a:rPr lang="zh-TW" altLang="en-US" dirty="0">
                <a:solidFill>
                  <a:srgbClr val="FF0000"/>
                </a:solidFill>
                <a:latin typeface="思源宋體 SemiBold" panose="02020600000000000000" pitchFamily="18" charset="-120"/>
                <a:ea typeface="思源宋體 SemiBold" panose="02020600000000000000" pitchFamily="18" charset="-120"/>
              </a:rPr>
              <a:t>平方和</a:t>
            </a:r>
            <a:r>
              <a:rPr lang="zh-TW" altLang="en-US" dirty="0">
                <a:solidFill>
                  <a:schemeClr val="tx1"/>
                </a:solidFill>
                <a:latin typeface="思源宋體 SemiBold" panose="02020600000000000000" pitchFamily="18" charset="-120"/>
                <a:ea typeface="思源宋體 SemiBold" panose="02020600000000000000" pitchFamily="18" charset="-120"/>
              </a:rPr>
              <a:t>越小，也就</a:t>
            </a:r>
            <a:r>
              <a:rPr lang="zh-TW" altLang="en-US" dirty="0">
                <a:solidFill>
                  <a:srgbClr val="FF0000"/>
                </a:solidFill>
                <a:latin typeface="思源宋體 SemiBold" panose="02020600000000000000" pitchFamily="18" charset="-120"/>
                <a:ea typeface="思源宋體 SemiBold" panose="02020600000000000000" pitchFamily="18" charset="-120"/>
              </a:rPr>
              <a:t>熵</a:t>
            </a:r>
            <a:r>
              <a:rPr lang="zh-TW" altLang="en-US" dirty="0">
                <a:solidFill>
                  <a:schemeClr val="tx1"/>
                </a:solidFill>
                <a:latin typeface="思源宋體 SemiBold" panose="02020600000000000000" pitchFamily="18" charset="-120"/>
                <a:ea typeface="思源宋體 SemiBold" panose="02020600000000000000" pitchFamily="18" charset="-120"/>
              </a:rPr>
              <a:t>越小；反之亦然。</a:t>
            </a:r>
          </a:p>
        </p:txBody>
      </p:sp>
    </p:spTree>
    <p:extLst>
      <p:ext uri="{BB962C8B-B14F-4D97-AF65-F5344CB8AC3E}">
        <p14:creationId xmlns:p14="http://schemas.microsoft.com/office/powerpoint/2010/main" val="19341828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959134" y="212786"/>
            <a:ext cx="5225733" cy="715800"/>
          </a:xfrm>
          <a:noFill/>
          <a:ln>
            <a:noFill/>
          </a:ln>
        </p:spPr>
        <p:txBody>
          <a:bodyPr spcFirstLastPara="1" wrap="square" lIns="91425" tIns="91425" rIns="91425" bIns="91425" anchor="b" anchorCtr="0"/>
          <a:lstStyle/>
          <a:p>
            <a:r>
              <a:rPr lang="zh-TW" altLang="en-US" sz="2800" dirty="0">
                <a:solidFill>
                  <a:srgbClr val="3C78D8"/>
                </a:solidFill>
                <a:latin typeface="思源宋体 SemiBold" panose="02020600000000000000" pitchFamily="18" charset="-128"/>
                <a:ea typeface="思源宋体 SemiBold" panose="02020600000000000000" pitchFamily="18" charset="-128"/>
              </a:rPr>
              <a:t>相關係數</a:t>
            </a:r>
            <a:r>
              <a:rPr lang="en-US" altLang="zh-TW" sz="2800" dirty="0">
                <a:solidFill>
                  <a:srgbClr val="3C78D8"/>
                </a:solidFill>
                <a:latin typeface="思源宋体 SemiBold" panose="02020600000000000000" pitchFamily="18" charset="-128"/>
                <a:ea typeface="思源宋体 SemiBold" panose="02020600000000000000" pitchFamily="18" charset="-128"/>
              </a:rPr>
              <a:t>(</a:t>
            </a:r>
            <a:r>
              <a:rPr lang="zh-TW" altLang="en-US" sz="2800" dirty="0">
                <a:solidFill>
                  <a:srgbClr val="3C78D8"/>
                </a:solidFill>
                <a:latin typeface="思源宋体 SemiBold" panose="02020600000000000000" pitchFamily="18" charset="-128"/>
                <a:ea typeface="思源宋体 SemiBold" panose="02020600000000000000" pitchFamily="18" charset="-128"/>
              </a:rPr>
              <a:t>每天總電流平方和</a:t>
            </a:r>
            <a:r>
              <a:rPr lang="en-US" altLang="zh-TW" sz="2800" dirty="0">
                <a:solidFill>
                  <a:srgbClr val="3C78D8"/>
                </a:solidFill>
                <a:latin typeface="思源宋体 SemiBold" panose="02020600000000000000" pitchFamily="18" charset="-128"/>
                <a:ea typeface="思源宋体 SemiBold" panose="02020600000000000000" pitchFamily="18" charset="-128"/>
              </a:rPr>
              <a:t>)</a:t>
            </a:r>
            <a:endParaRPr lang="zh-TW" altLang="en-US" sz="2800" dirty="0">
              <a:solidFill>
                <a:srgbClr val="3C78D8"/>
              </a:solidFill>
              <a:latin typeface="思源宋体 SemiBold" panose="02020600000000000000" pitchFamily="18" charset="-128"/>
              <a:ea typeface="思源宋体 SemiBold" panose="02020600000000000000" pitchFamily="18" charset="-128"/>
            </a:endParaRPr>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14" name="文字方塊 13"/>
          <p:cNvSpPr txBox="1"/>
          <p:nvPr/>
        </p:nvSpPr>
        <p:spPr>
          <a:xfrm>
            <a:off x="5402095" y="1580761"/>
            <a:ext cx="3546360" cy="2451953"/>
          </a:xfrm>
          <a:prstGeom prst="rect">
            <a:avLst/>
          </a:prstGeom>
          <a:noFill/>
        </p:spPr>
        <p:txBody>
          <a:bodyPr wrap="square" rtlCol="0">
            <a:spAutoFit/>
          </a:bodyPr>
          <a:lstStyle/>
          <a:p>
            <a:pPr algn="just">
              <a:lnSpc>
                <a:spcPts val="2300"/>
              </a:lnSpc>
            </a:pPr>
            <a:r>
              <a:rPr lang="zh-TW" altLang="en-US" dirty="0">
                <a:latin typeface="思源宋體 SemiBold" panose="02020600000000000000" pitchFamily="18" charset="-120"/>
                <a:ea typeface="思源宋體 SemiBold" panose="02020600000000000000" pitchFamily="18" charset="-120"/>
              </a:rPr>
              <a:t>計算</a:t>
            </a:r>
            <a:r>
              <a:rPr lang="en-US" altLang="zh-TW" dirty="0">
                <a:latin typeface="思源宋體 SemiBold" panose="02020600000000000000" pitchFamily="18" charset="-120"/>
                <a:ea typeface="思源宋體 SemiBold" panose="02020600000000000000" pitchFamily="18" charset="-120"/>
              </a:rPr>
              <a:t>Time</a:t>
            </a:r>
            <a:r>
              <a:rPr lang="zh-TW" altLang="en-US" dirty="0">
                <a:latin typeface="思源宋體 SemiBold" panose="02020600000000000000" pitchFamily="18" charset="-120"/>
                <a:ea typeface="思源宋體 SemiBold" panose="02020600000000000000" pitchFamily="18" charset="-120"/>
              </a:rPr>
              <a:t> </a:t>
            </a:r>
            <a:r>
              <a:rPr lang="en-US" altLang="zh-TW" dirty="0">
                <a:latin typeface="思源宋體 SemiBold" panose="02020600000000000000" pitchFamily="18" charset="-120"/>
                <a:ea typeface="思源宋體 SemiBold" panose="02020600000000000000" pitchFamily="18" charset="-120"/>
              </a:rPr>
              <a:t>Series</a:t>
            </a:r>
            <a:r>
              <a:rPr lang="zh-TW" altLang="en-US" dirty="0">
                <a:latin typeface="思源宋體 SemiBold" panose="02020600000000000000" pitchFamily="18" charset="-120"/>
                <a:ea typeface="思源宋體 SemiBold" panose="02020600000000000000" pitchFamily="18" charset="-120"/>
              </a:rPr>
              <a:t>的</a:t>
            </a:r>
            <a:r>
              <a:rPr lang="en-US" altLang="zh-TW" dirty="0">
                <a:latin typeface="思源宋體 SemiBold" panose="02020600000000000000" pitchFamily="18" charset="-120"/>
                <a:ea typeface="思源宋體 SemiBold" panose="02020600000000000000" pitchFamily="18" charset="-120"/>
              </a:rPr>
              <a:t>Entropy</a:t>
            </a:r>
            <a:r>
              <a:rPr lang="zh-TW" altLang="en-US" dirty="0">
                <a:latin typeface="思源宋體 SemiBold" panose="02020600000000000000" pitchFamily="18" charset="-120"/>
                <a:ea typeface="思源宋體 SemiBold" panose="02020600000000000000" pitchFamily="18" charset="-120"/>
              </a:rPr>
              <a:t>需先計算各數值出現的頻率</a:t>
            </a:r>
            <a:r>
              <a:rPr lang="en-US" altLang="zh-TW" dirty="0">
                <a:latin typeface="思源宋體 SemiBold" panose="02020600000000000000" pitchFamily="18" charset="-120"/>
                <a:ea typeface="思源宋體 SemiBold" panose="02020600000000000000" pitchFamily="18" charset="-120"/>
              </a:rPr>
              <a:t>(</a:t>
            </a:r>
            <a:r>
              <a:rPr lang="zh-TW" altLang="en-US" dirty="0">
                <a:latin typeface="思源宋體 SemiBold" panose="02020600000000000000" pitchFamily="18" charset="-120"/>
                <a:ea typeface="思源宋體 SemiBold" panose="02020600000000000000" pitchFamily="18" charset="-120"/>
              </a:rPr>
              <a:t>機率</a:t>
            </a:r>
            <a:r>
              <a:rPr lang="en-US" altLang="zh-TW" dirty="0">
                <a:latin typeface="思源宋體 SemiBold" panose="02020600000000000000" pitchFamily="18" charset="-120"/>
                <a:ea typeface="思源宋體 SemiBold" panose="02020600000000000000" pitchFamily="18" charset="-120"/>
              </a:rPr>
              <a:t>)</a:t>
            </a:r>
            <a:r>
              <a:rPr lang="zh-TW" altLang="en-US" dirty="0">
                <a:latin typeface="思源宋體 SemiBold" panose="02020600000000000000" pitchFamily="18" charset="-120"/>
                <a:ea typeface="思源宋體 SemiBold" panose="02020600000000000000" pitchFamily="18" charset="-120"/>
              </a:rPr>
              <a:t>。但從第一張圖觀察可得知大多的數字是並不會重複出現的且</a:t>
            </a:r>
            <a:r>
              <a:rPr lang="en-US" altLang="zh-TW" dirty="0">
                <a:latin typeface="思源宋體 SemiBold" panose="02020600000000000000" pitchFamily="18" charset="-120"/>
                <a:ea typeface="思源宋體 SemiBold" panose="02020600000000000000" pitchFamily="18" charset="-120"/>
              </a:rPr>
              <a:t>0</a:t>
            </a:r>
            <a:r>
              <a:rPr lang="zh-TW" altLang="en-US" dirty="0">
                <a:latin typeface="思源宋體 SemiBold" panose="02020600000000000000" pitchFamily="18" charset="-120"/>
                <a:ea typeface="思源宋體 SemiBold" panose="02020600000000000000" pitchFamily="18" charset="-120"/>
              </a:rPr>
              <a:t>重複出現的次數較為多。因此計算了每天出現</a:t>
            </a:r>
            <a:r>
              <a:rPr lang="en-US" altLang="zh-TW" dirty="0">
                <a:latin typeface="思源宋體 SemiBold" panose="02020600000000000000" pitchFamily="18" charset="-120"/>
                <a:ea typeface="思源宋體 SemiBold" panose="02020600000000000000" pitchFamily="18" charset="-120"/>
              </a:rPr>
              <a:t>0</a:t>
            </a:r>
            <a:r>
              <a:rPr lang="zh-TW" altLang="en-US" dirty="0">
                <a:latin typeface="思源宋體 SemiBold" panose="02020600000000000000" pitchFamily="18" charset="-120"/>
                <a:ea typeface="思源宋體 SemiBold" panose="02020600000000000000" pitchFamily="18" charset="-120"/>
              </a:rPr>
              <a:t>的次數</a:t>
            </a:r>
            <a:r>
              <a:rPr lang="en-US" altLang="zh-TW" dirty="0">
                <a:latin typeface="思源宋體 SemiBold" panose="02020600000000000000" pitchFamily="18" charset="-120"/>
                <a:ea typeface="思源宋體 SemiBold" panose="02020600000000000000" pitchFamily="18" charset="-120"/>
              </a:rPr>
              <a:t>(</a:t>
            </a:r>
            <a:r>
              <a:rPr lang="zh-TW" altLang="en-US" dirty="0">
                <a:latin typeface="思源宋體 SemiBold" panose="02020600000000000000" pitchFamily="18" charset="-120"/>
                <a:ea typeface="思源宋體 SemiBold" panose="02020600000000000000" pitchFamily="18" charset="-120"/>
              </a:rPr>
              <a:t>也就是太陽能並沒有電流</a:t>
            </a:r>
            <a:r>
              <a:rPr lang="en-US" altLang="zh-TW" dirty="0">
                <a:latin typeface="思源宋體 SemiBold" panose="02020600000000000000" pitchFamily="18" charset="-120"/>
                <a:ea typeface="思源宋體 SemiBold" panose="02020600000000000000" pitchFamily="18" charset="-120"/>
              </a:rPr>
              <a:t>)</a:t>
            </a:r>
            <a:r>
              <a:rPr lang="zh-TW" altLang="en-US" dirty="0">
                <a:latin typeface="思源宋體 SemiBold" panose="02020600000000000000" pitchFamily="18" charset="-120"/>
                <a:ea typeface="思源宋體 SemiBold" panose="02020600000000000000" pitchFamily="18" charset="-120"/>
              </a:rPr>
              <a:t>的時間，並計算相關係數發現</a:t>
            </a:r>
            <a:r>
              <a:rPr lang="zh-TW" altLang="en-US" dirty="0">
                <a:solidFill>
                  <a:srgbClr val="FF0000"/>
                </a:solidFill>
                <a:latin typeface="思源宋體 SemiBold" panose="02020600000000000000" pitchFamily="18" charset="-120"/>
                <a:ea typeface="思源宋體 SemiBold" panose="02020600000000000000" pitchFamily="18" charset="-120"/>
              </a:rPr>
              <a:t>零的總數</a:t>
            </a:r>
            <a:r>
              <a:rPr lang="zh-TW" altLang="en-US" dirty="0">
                <a:latin typeface="思源宋體 SemiBold" panose="02020600000000000000" pitchFamily="18" charset="-120"/>
                <a:ea typeface="思源宋體 SemiBold" panose="02020600000000000000" pitchFamily="18" charset="-120"/>
              </a:rPr>
              <a:t>與</a:t>
            </a:r>
            <a:r>
              <a:rPr lang="zh-TW" altLang="en-US" dirty="0">
                <a:solidFill>
                  <a:srgbClr val="FF0000"/>
                </a:solidFill>
                <a:latin typeface="思源宋體 SemiBold" panose="02020600000000000000" pitchFamily="18" charset="-120"/>
                <a:ea typeface="思源宋體 SemiBold" panose="02020600000000000000" pitchFamily="18" charset="-120"/>
              </a:rPr>
              <a:t>熵</a:t>
            </a:r>
            <a:r>
              <a:rPr lang="zh-TW" altLang="en-US" dirty="0">
                <a:latin typeface="思源宋體 SemiBold" panose="02020600000000000000" pitchFamily="18" charset="-120"/>
                <a:ea typeface="思源宋體 SemiBold" panose="02020600000000000000" pitchFamily="18" charset="-120"/>
              </a:rPr>
              <a:t>有高度的</a:t>
            </a:r>
            <a:r>
              <a:rPr lang="zh-TW" altLang="en-US" dirty="0">
                <a:solidFill>
                  <a:srgbClr val="3C78D8"/>
                </a:solidFill>
                <a:latin typeface="思源宋體 SemiBold" panose="02020600000000000000" pitchFamily="18" charset="-120"/>
                <a:ea typeface="思源宋體 SemiBold" panose="02020600000000000000" pitchFamily="18" charset="-120"/>
              </a:rPr>
              <a:t>負相關</a:t>
            </a:r>
            <a:r>
              <a:rPr lang="zh-TW" altLang="en-US" dirty="0">
                <a:latin typeface="思源宋體 SemiBold" panose="02020600000000000000" pitchFamily="18" charset="-120"/>
                <a:ea typeface="思源宋體 SemiBold" panose="02020600000000000000" pitchFamily="18" charset="-120"/>
              </a:rPr>
              <a:t>。</a:t>
            </a:r>
            <a:r>
              <a:rPr lang="zh-TW" altLang="en-US" b="1" u="sng" dirty="0">
                <a:latin typeface="思源宋體 SemiBold" panose="02020600000000000000" pitchFamily="18" charset="-120"/>
                <a:ea typeface="思源宋體 SemiBold" panose="02020600000000000000" pitchFamily="18" charset="-120"/>
              </a:rPr>
              <a:t>日照時間越多的日期的資訊亂度越多。</a:t>
            </a:r>
          </a:p>
        </p:txBody>
      </p:sp>
      <p:grpSp>
        <p:nvGrpSpPr>
          <p:cNvPr id="5" name="群組 4"/>
          <p:cNvGrpSpPr/>
          <p:nvPr/>
        </p:nvGrpSpPr>
        <p:grpSpPr>
          <a:xfrm>
            <a:off x="32516" y="1016822"/>
            <a:ext cx="5119706" cy="3580471"/>
            <a:chOff x="32516" y="1016822"/>
            <a:chExt cx="5119706" cy="3580471"/>
          </a:xfrm>
        </p:grpSpPr>
        <p:grpSp>
          <p:nvGrpSpPr>
            <p:cNvPr id="13" name="群組 12"/>
            <p:cNvGrpSpPr/>
            <p:nvPr/>
          </p:nvGrpSpPr>
          <p:grpSpPr>
            <a:xfrm>
              <a:off x="32516" y="1016822"/>
              <a:ext cx="5119706" cy="3580471"/>
              <a:chOff x="-118048" y="1016822"/>
              <a:chExt cx="5119706" cy="3580471"/>
            </a:xfrm>
          </p:grpSpPr>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331" y="1016822"/>
                <a:ext cx="4236327" cy="3580471"/>
              </a:xfrm>
              <a:prstGeom prst="rect">
                <a:avLst/>
              </a:prstGeom>
            </p:spPr>
          </p:pic>
          <p:sp>
            <p:nvSpPr>
              <p:cNvPr id="8" name="文字方塊 7"/>
              <p:cNvSpPr txBox="1"/>
              <p:nvPr/>
            </p:nvSpPr>
            <p:spPr>
              <a:xfrm>
                <a:off x="-40120" y="1285301"/>
                <a:ext cx="723275" cy="307777"/>
              </a:xfrm>
              <a:prstGeom prst="rect">
                <a:avLst/>
              </a:prstGeom>
              <a:noFill/>
            </p:spPr>
            <p:txBody>
              <a:bodyPr wrap="none" rtlCol="0">
                <a:spAutoFit/>
              </a:bodyPr>
              <a:lstStyle/>
              <a:p>
                <a:r>
                  <a:rPr lang="zh-TW" altLang="en-US" dirty="0">
                    <a:latin typeface="思源宋体 SemiBold" panose="02020600000000000000" pitchFamily="18" charset="-128"/>
                    <a:ea typeface="思源宋体 SemiBold" panose="02020600000000000000" pitchFamily="18" charset="-128"/>
                  </a:rPr>
                  <a:t>平方和</a:t>
                </a:r>
              </a:p>
            </p:txBody>
          </p:sp>
          <p:sp>
            <p:nvSpPr>
              <p:cNvPr id="9" name="文字方塊 8"/>
              <p:cNvSpPr txBox="1"/>
              <p:nvPr/>
            </p:nvSpPr>
            <p:spPr>
              <a:xfrm>
                <a:off x="151256" y="1938184"/>
                <a:ext cx="364202" cy="307777"/>
              </a:xfrm>
              <a:prstGeom prst="rect">
                <a:avLst/>
              </a:prstGeom>
              <a:noFill/>
            </p:spPr>
            <p:txBody>
              <a:bodyPr wrap="none" rtlCol="0">
                <a:spAutoFit/>
              </a:bodyPr>
              <a:lstStyle/>
              <a:p>
                <a:r>
                  <a:rPr lang="zh-TW" altLang="en-US" dirty="0">
                    <a:latin typeface="思源宋体 SemiBold" panose="02020600000000000000" pitchFamily="18" charset="-128"/>
                    <a:ea typeface="思源宋体 SemiBold" panose="02020600000000000000" pitchFamily="18" charset="-128"/>
                  </a:rPr>
                  <a:t>熵</a:t>
                </a:r>
              </a:p>
            </p:txBody>
          </p:sp>
          <p:sp>
            <p:nvSpPr>
              <p:cNvPr id="10" name="文字方塊 9"/>
              <p:cNvSpPr txBox="1"/>
              <p:nvPr/>
            </p:nvSpPr>
            <p:spPr>
              <a:xfrm>
                <a:off x="61488" y="2618085"/>
                <a:ext cx="543739" cy="307777"/>
              </a:xfrm>
              <a:prstGeom prst="rect">
                <a:avLst/>
              </a:prstGeom>
              <a:noFill/>
            </p:spPr>
            <p:txBody>
              <a:bodyPr wrap="none" rtlCol="0">
                <a:spAutoFit/>
              </a:bodyPr>
              <a:lstStyle/>
              <a:p>
                <a:r>
                  <a:rPr lang="zh-TW" altLang="en-US" dirty="0">
                    <a:latin typeface="思源宋体 SemiBold" panose="02020600000000000000" pitchFamily="18" charset="-128"/>
                    <a:ea typeface="思源宋体 SemiBold" panose="02020600000000000000" pitchFamily="18" charset="-128"/>
                  </a:rPr>
                  <a:t>加總</a:t>
                </a:r>
              </a:p>
            </p:txBody>
          </p:sp>
          <p:sp>
            <p:nvSpPr>
              <p:cNvPr id="11" name="文字方塊 10"/>
              <p:cNvSpPr txBox="1"/>
              <p:nvPr/>
            </p:nvSpPr>
            <p:spPr>
              <a:xfrm>
                <a:off x="-118048" y="3292130"/>
                <a:ext cx="902811" cy="307777"/>
              </a:xfrm>
              <a:prstGeom prst="rect">
                <a:avLst/>
              </a:prstGeom>
              <a:noFill/>
            </p:spPr>
            <p:txBody>
              <a:bodyPr wrap="none" rtlCol="0">
                <a:spAutoFit/>
              </a:bodyPr>
              <a:lstStyle/>
              <a:p>
                <a:r>
                  <a:rPr lang="zh-TW" altLang="en-US" dirty="0">
                    <a:latin typeface="思源宋体 SemiBold" panose="02020600000000000000" pitchFamily="18" charset="-128"/>
                    <a:ea typeface="思源宋体 SemiBold" panose="02020600000000000000" pitchFamily="18" charset="-128"/>
                  </a:rPr>
                  <a:t>零的總數</a:t>
                </a:r>
              </a:p>
            </p:txBody>
          </p:sp>
          <p:sp>
            <p:nvSpPr>
              <p:cNvPr id="12" name="文字方塊 11"/>
              <p:cNvSpPr txBox="1"/>
              <p:nvPr/>
            </p:nvSpPr>
            <p:spPr>
              <a:xfrm>
                <a:off x="-118048" y="3987690"/>
                <a:ext cx="902811" cy="307777"/>
              </a:xfrm>
              <a:prstGeom prst="rect">
                <a:avLst/>
              </a:prstGeom>
              <a:noFill/>
            </p:spPr>
            <p:txBody>
              <a:bodyPr wrap="none" rtlCol="0">
                <a:spAutoFit/>
              </a:bodyPr>
              <a:lstStyle/>
              <a:p>
                <a:r>
                  <a:rPr lang="zh-TW" altLang="en-US" dirty="0">
                    <a:latin typeface="思源宋体 SemiBold" panose="02020600000000000000" pitchFamily="18" charset="-128"/>
                    <a:ea typeface="思源宋体 SemiBold" panose="02020600000000000000" pitchFamily="18" charset="-128"/>
                  </a:rPr>
                  <a:t>非零平均</a:t>
                </a:r>
              </a:p>
            </p:txBody>
          </p:sp>
        </p:grpSp>
        <p:sp>
          <p:nvSpPr>
            <p:cNvPr id="3" name="矩形 2"/>
            <p:cNvSpPr/>
            <p:nvPr/>
          </p:nvSpPr>
          <p:spPr>
            <a:xfrm>
              <a:off x="1760183" y="3101753"/>
              <a:ext cx="678217" cy="678217"/>
            </a:xfrm>
            <a:prstGeom prst="rect">
              <a:avLst/>
            </a:prstGeom>
            <a:solidFill>
              <a:srgbClr val="FFFF00">
                <a:alpha val="32941"/>
              </a:srgbClr>
            </a:solidFill>
            <a:ln>
              <a:solidFill>
                <a:srgbClr val="FFFF00"/>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spTree>
    <p:extLst>
      <p:ext uri="{BB962C8B-B14F-4D97-AF65-F5344CB8AC3E}">
        <p14:creationId xmlns:p14="http://schemas.microsoft.com/office/powerpoint/2010/main" val="13667822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99351BB-7C14-4863-AC7F-F0FC9C212907}"/>
              </a:ext>
            </a:extLst>
          </p:cNvPr>
          <p:cNvSpPr>
            <a:spLocks noGrp="1"/>
          </p:cNvSpPr>
          <p:nvPr>
            <p:ph type="title"/>
          </p:nvPr>
        </p:nvSpPr>
        <p:spPr/>
        <p:txBody>
          <a:bodyPr/>
          <a:lstStyle/>
          <a:p>
            <a:r>
              <a:rPr lang="zh-TW" altLang="en-US" dirty="0"/>
              <a:t>資料分析流程</a:t>
            </a:r>
          </a:p>
        </p:txBody>
      </p:sp>
      <p:sp>
        <p:nvSpPr>
          <p:cNvPr id="4" name="投影片編號版面配置區 3">
            <a:extLst>
              <a:ext uri="{FF2B5EF4-FFF2-40B4-BE49-F238E27FC236}">
                <a16:creationId xmlns:a16="http://schemas.microsoft.com/office/drawing/2014/main" id="{C67715FB-06D1-43CF-9D42-BC0F8431FF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grpSp>
        <p:nvGrpSpPr>
          <p:cNvPr id="28" name="群組 27">
            <a:extLst>
              <a:ext uri="{FF2B5EF4-FFF2-40B4-BE49-F238E27FC236}">
                <a16:creationId xmlns:a16="http://schemas.microsoft.com/office/drawing/2014/main" id="{7902E523-A7F3-4199-84BD-DD3F8B716596}"/>
              </a:ext>
            </a:extLst>
          </p:cNvPr>
          <p:cNvGrpSpPr/>
          <p:nvPr/>
        </p:nvGrpSpPr>
        <p:grpSpPr>
          <a:xfrm>
            <a:off x="712510" y="882396"/>
            <a:ext cx="7718980" cy="3641475"/>
            <a:chOff x="883600" y="934533"/>
            <a:chExt cx="7718980" cy="3641475"/>
          </a:xfrm>
        </p:grpSpPr>
        <p:sp>
          <p:nvSpPr>
            <p:cNvPr id="5" name="矩形 4">
              <a:extLst>
                <a:ext uri="{FF2B5EF4-FFF2-40B4-BE49-F238E27FC236}">
                  <a16:creationId xmlns:a16="http://schemas.microsoft.com/office/drawing/2014/main" id="{A27A48BA-B992-483A-9F3D-35C93E35BAD4}"/>
                </a:ext>
              </a:extLst>
            </p:cNvPr>
            <p:cNvSpPr/>
            <p:nvPr/>
          </p:nvSpPr>
          <p:spPr>
            <a:xfrm>
              <a:off x="883600" y="2619076"/>
              <a:ext cx="1454508" cy="543165"/>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b="1" dirty="0">
                  <a:latin typeface="Times New Roman" panose="02020603050405020304" pitchFamily="18" charset="0"/>
                  <a:cs typeface="Times New Roman" panose="02020603050405020304" pitchFamily="18" charset="0"/>
                </a:rPr>
                <a:t>Time series</a:t>
              </a:r>
              <a:endParaRPr lang="zh-TW" altLang="en-US" b="1" dirty="0">
                <a:latin typeface="Times New Roman" panose="02020603050405020304" pitchFamily="18" charset="0"/>
                <a:cs typeface="Times New Roman" panose="02020603050405020304" pitchFamily="18" charset="0"/>
              </a:endParaRPr>
            </a:p>
          </p:txBody>
        </p:sp>
        <p:cxnSp>
          <p:nvCxnSpPr>
            <p:cNvPr id="6" name="直線單箭頭接點 5">
              <a:extLst>
                <a:ext uri="{FF2B5EF4-FFF2-40B4-BE49-F238E27FC236}">
                  <a16:creationId xmlns:a16="http://schemas.microsoft.com/office/drawing/2014/main" id="{75F69168-7A1B-4A37-838B-066FEE986836}"/>
                </a:ext>
              </a:extLst>
            </p:cNvPr>
            <p:cNvCxnSpPr>
              <a:stCxn id="5" idx="3"/>
            </p:cNvCxnSpPr>
            <p:nvPr/>
          </p:nvCxnSpPr>
          <p:spPr>
            <a:xfrm flipV="1">
              <a:off x="2338108" y="2890658"/>
              <a:ext cx="662555" cy="1"/>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grpSp>
          <p:nvGrpSpPr>
            <p:cNvPr id="7" name="群組 6">
              <a:extLst>
                <a:ext uri="{FF2B5EF4-FFF2-40B4-BE49-F238E27FC236}">
                  <a16:creationId xmlns:a16="http://schemas.microsoft.com/office/drawing/2014/main" id="{AECCF7B9-11DA-4919-B325-7637053771E6}"/>
                </a:ext>
              </a:extLst>
            </p:cNvPr>
            <p:cNvGrpSpPr/>
            <p:nvPr/>
          </p:nvGrpSpPr>
          <p:grpSpPr>
            <a:xfrm>
              <a:off x="3000664" y="1351690"/>
              <a:ext cx="2787986" cy="3077937"/>
              <a:chOff x="3892211" y="1545979"/>
              <a:chExt cx="3727173" cy="4114800"/>
            </a:xfrm>
          </p:grpSpPr>
          <p:sp>
            <p:nvSpPr>
              <p:cNvPr id="8" name="矩形 7">
                <a:extLst>
                  <a:ext uri="{FF2B5EF4-FFF2-40B4-BE49-F238E27FC236}">
                    <a16:creationId xmlns:a16="http://schemas.microsoft.com/office/drawing/2014/main" id="{35B649C3-8207-4F84-925C-BC8618A86061}"/>
                  </a:ext>
                </a:extLst>
              </p:cNvPr>
              <p:cNvSpPr/>
              <p:nvPr/>
            </p:nvSpPr>
            <p:spPr>
              <a:xfrm>
                <a:off x="3892211" y="1545979"/>
                <a:ext cx="3727173" cy="4114800"/>
              </a:xfrm>
              <a:prstGeom prst="rect">
                <a:avLst/>
              </a:prstGeom>
              <a:solidFill>
                <a:srgbClr val="E5774B">
                  <a:alpha val="9020"/>
                </a:srgbClr>
              </a:solidFill>
              <a:ln w="3810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DBA744F7-9D34-45EE-A5F1-4D1F144D144F}"/>
                  </a:ext>
                </a:extLst>
              </p:cNvPr>
              <p:cNvSpPr/>
              <p:nvPr/>
            </p:nvSpPr>
            <p:spPr>
              <a:xfrm>
                <a:off x="4031396" y="1693038"/>
                <a:ext cx="3459986" cy="72614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b="1" dirty="0">
                    <a:latin typeface="Times New Roman" panose="02020603050405020304" pitchFamily="18" charset="0"/>
                    <a:cs typeface="Times New Roman" panose="02020603050405020304" pitchFamily="18" charset="0"/>
                  </a:rPr>
                  <a:t>Reduce memory usage</a:t>
                </a:r>
                <a:endParaRPr lang="zh-TW" altLang="en-US" b="1" dirty="0">
                  <a:latin typeface="Times New Roman" panose="02020603050405020304" pitchFamily="18" charset="0"/>
                  <a:cs typeface="Times New Roman" panose="02020603050405020304" pitchFamily="18" charset="0"/>
                </a:endParaRPr>
              </a:p>
            </p:txBody>
          </p:sp>
          <p:sp>
            <p:nvSpPr>
              <p:cNvPr id="10" name="矩形 9">
                <a:extLst>
                  <a:ext uri="{FF2B5EF4-FFF2-40B4-BE49-F238E27FC236}">
                    <a16:creationId xmlns:a16="http://schemas.microsoft.com/office/drawing/2014/main" id="{3F2510B8-836C-46F0-8163-FF5E3367B7D1}"/>
                  </a:ext>
                </a:extLst>
              </p:cNvPr>
              <p:cNvSpPr/>
              <p:nvPr/>
            </p:nvSpPr>
            <p:spPr>
              <a:xfrm>
                <a:off x="4031396" y="2724553"/>
                <a:ext cx="3459986" cy="72614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b="1" dirty="0">
                    <a:latin typeface="Times New Roman" panose="02020603050405020304" pitchFamily="18" charset="0"/>
                    <a:cs typeface="Times New Roman" panose="02020603050405020304" pitchFamily="18" charset="0"/>
                  </a:rPr>
                  <a:t>Label Encoder</a:t>
                </a:r>
                <a:endParaRPr lang="zh-TW" altLang="en-US" b="1" dirty="0">
                  <a:latin typeface="Times New Roman" panose="02020603050405020304" pitchFamily="18" charset="0"/>
                  <a:cs typeface="Times New Roman" panose="02020603050405020304" pitchFamily="18" charset="0"/>
                </a:endParaRPr>
              </a:p>
            </p:txBody>
          </p:sp>
          <p:sp>
            <p:nvSpPr>
              <p:cNvPr id="11" name="矩形 10">
                <a:extLst>
                  <a:ext uri="{FF2B5EF4-FFF2-40B4-BE49-F238E27FC236}">
                    <a16:creationId xmlns:a16="http://schemas.microsoft.com/office/drawing/2014/main" id="{E8861D09-9092-42F3-82E2-37E1E8B0E387}"/>
                  </a:ext>
                </a:extLst>
              </p:cNvPr>
              <p:cNvSpPr/>
              <p:nvPr/>
            </p:nvSpPr>
            <p:spPr>
              <a:xfrm>
                <a:off x="4031396" y="3756068"/>
                <a:ext cx="3459986" cy="72614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b="1" dirty="0">
                    <a:latin typeface="Times New Roman" panose="02020603050405020304" pitchFamily="18" charset="0"/>
                    <a:cs typeface="Times New Roman" panose="02020603050405020304" pitchFamily="18" charset="0"/>
                  </a:rPr>
                  <a:t>Data melting and merging</a:t>
                </a:r>
                <a:endParaRPr lang="zh-TW" altLang="en-US" b="1" dirty="0">
                  <a:latin typeface="Times New Roman" panose="02020603050405020304" pitchFamily="18" charset="0"/>
                  <a:cs typeface="Times New Roman" panose="02020603050405020304" pitchFamily="18" charset="0"/>
                </a:endParaRPr>
              </a:p>
            </p:txBody>
          </p:sp>
          <p:sp>
            <p:nvSpPr>
              <p:cNvPr id="12" name="矩形 11">
                <a:extLst>
                  <a:ext uri="{FF2B5EF4-FFF2-40B4-BE49-F238E27FC236}">
                    <a16:creationId xmlns:a16="http://schemas.microsoft.com/office/drawing/2014/main" id="{B0E05805-8E71-4F78-9222-93B071CF55B9}"/>
                  </a:ext>
                </a:extLst>
              </p:cNvPr>
              <p:cNvSpPr/>
              <p:nvPr/>
            </p:nvSpPr>
            <p:spPr>
              <a:xfrm>
                <a:off x="4031396" y="4787582"/>
                <a:ext cx="3459986" cy="726141"/>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b="1" dirty="0">
                    <a:latin typeface="Times New Roman" panose="02020603050405020304" pitchFamily="18" charset="0"/>
                    <a:cs typeface="Times New Roman" panose="02020603050405020304" pitchFamily="18" charset="0"/>
                  </a:rPr>
                  <a:t>Feature engineering</a:t>
                </a:r>
              </a:p>
            </p:txBody>
          </p:sp>
          <p:cxnSp>
            <p:nvCxnSpPr>
              <p:cNvPr id="13" name="直線單箭頭接點 12">
                <a:extLst>
                  <a:ext uri="{FF2B5EF4-FFF2-40B4-BE49-F238E27FC236}">
                    <a16:creationId xmlns:a16="http://schemas.microsoft.com/office/drawing/2014/main" id="{E94C6960-13C7-4B20-81B3-1FAECA0A1F08}"/>
                  </a:ext>
                </a:extLst>
              </p:cNvPr>
              <p:cNvCxnSpPr>
                <a:stCxn id="9" idx="2"/>
                <a:endCxn id="10" idx="0"/>
              </p:cNvCxnSpPr>
              <p:nvPr/>
            </p:nvCxnSpPr>
            <p:spPr>
              <a:xfrm>
                <a:off x="5761389" y="2419179"/>
                <a:ext cx="0" cy="305374"/>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4" name="直線單箭頭接點 13">
                <a:extLst>
                  <a:ext uri="{FF2B5EF4-FFF2-40B4-BE49-F238E27FC236}">
                    <a16:creationId xmlns:a16="http://schemas.microsoft.com/office/drawing/2014/main" id="{BDB9E70D-74DA-4346-8BF2-4269BBF3A7DC}"/>
                  </a:ext>
                </a:extLst>
              </p:cNvPr>
              <p:cNvCxnSpPr>
                <a:stCxn id="10" idx="2"/>
                <a:endCxn id="11" idx="0"/>
              </p:cNvCxnSpPr>
              <p:nvPr/>
            </p:nvCxnSpPr>
            <p:spPr>
              <a:xfrm>
                <a:off x="5761389" y="3450694"/>
                <a:ext cx="0" cy="305374"/>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5" name="直線單箭頭接點 14">
                <a:extLst>
                  <a:ext uri="{FF2B5EF4-FFF2-40B4-BE49-F238E27FC236}">
                    <a16:creationId xmlns:a16="http://schemas.microsoft.com/office/drawing/2014/main" id="{E3A01E1B-44C3-4513-A5BE-7681BEFDCFB1}"/>
                  </a:ext>
                </a:extLst>
              </p:cNvPr>
              <p:cNvCxnSpPr>
                <a:stCxn id="11" idx="2"/>
                <a:endCxn id="12" idx="0"/>
              </p:cNvCxnSpPr>
              <p:nvPr/>
            </p:nvCxnSpPr>
            <p:spPr>
              <a:xfrm>
                <a:off x="5761389" y="4482209"/>
                <a:ext cx="0" cy="305373"/>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grpSp>
        <p:sp>
          <p:nvSpPr>
            <p:cNvPr id="16" name="文字方塊 15">
              <a:extLst>
                <a:ext uri="{FF2B5EF4-FFF2-40B4-BE49-F238E27FC236}">
                  <a16:creationId xmlns:a16="http://schemas.microsoft.com/office/drawing/2014/main" id="{3C96EE1C-338B-4D78-9B68-8DC0C89D4879}"/>
                </a:ext>
              </a:extLst>
            </p:cNvPr>
            <p:cNvSpPr txBox="1"/>
            <p:nvPr/>
          </p:nvSpPr>
          <p:spPr>
            <a:xfrm>
              <a:off x="3434655" y="934533"/>
              <a:ext cx="2143987" cy="400110"/>
            </a:xfrm>
            <a:prstGeom prst="rect">
              <a:avLst/>
            </a:prstGeom>
            <a:noFill/>
          </p:spPr>
          <p:txBody>
            <a:bodyPr wrap="square" rtlCol="0">
              <a:spAutoFit/>
            </a:bodyPr>
            <a:lstStyle/>
            <a:p>
              <a:r>
                <a:rPr lang="en-US" altLang="zh-TW" sz="2000" b="1" dirty="0">
                  <a:solidFill>
                    <a:schemeClr val="accent2">
                      <a:lumMod val="75000"/>
                    </a:schemeClr>
                  </a:solidFill>
                  <a:latin typeface="Times New Roman" panose="02020603050405020304" pitchFamily="18" charset="0"/>
                  <a:cs typeface="Times New Roman" panose="02020603050405020304" pitchFamily="18" charset="0"/>
                </a:rPr>
                <a:t>Image preprocess </a:t>
              </a:r>
              <a:endParaRPr lang="zh-TW" altLang="en-US" sz="2000" b="1" dirty="0">
                <a:solidFill>
                  <a:schemeClr val="accent2">
                    <a:lumMod val="75000"/>
                  </a:schemeClr>
                </a:solidFill>
                <a:latin typeface="Times New Roman" panose="02020603050405020304" pitchFamily="18" charset="0"/>
                <a:cs typeface="Times New Roman" panose="02020603050405020304" pitchFamily="18" charset="0"/>
              </a:endParaRPr>
            </a:p>
          </p:txBody>
        </p:sp>
        <p:cxnSp>
          <p:nvCxnSpPr>
            <p:cNvPr id="17" name="直線單箭頭接點 16">
              <a:extLst>
                <a:ext uri="{FF2B5EF4-FFF2-40B4-BE49-F238E27FC236}">
                  <a16:creationId xmlns:a16="http://schemas.microsoft.com/office/drawing/2014/main" id="{DE8F706E-25DD-45BB-A21E-74716E31166C}"/>
                </a:ext>
              </a:extLst>
            </p:cNvPr>
            <p:cNvCxnSpPr/>
            <p:nvPr/>
          </p:nvCxnSpPr>
          <p:spPr>
            <a:xfrm>
              <a:off x="5788649" y="2890658"/>
              <a:ext cx="702430" cy="1"/>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19" name="矩形 18">
              <a:extLst>
                <a:ext uri="{FF2B5EF4-FFF2-40B4-BE49-F238E27FC236}">
                  <a16:creationId xmlns:a16="http://schemas.microsoft.com/office/drawing/2014/main" id="{FE1754B2-BF2C-4EA1-9A18-6C4FF12FA0EC}"/>
                </a:ext>
              </a:extLst>
            </p:cNvPr>
            <p:cNvSpPr/>
            <p:nvPr/>
          </p:nvSpPr>
          <p:spPr>
            <a:xfrm>
              <a:off x="6515785" y="1696455"/>
              <a:ext cx="2086795" cy="2879553"/>
            </a:xfrm>
            <a:prstGeom prst="rect">
              <a:avLst/>
            </a:prstGeom>
            <a:solidFill>
              <a:srgbClr val="40A0F0">
                <a:alpha val="3922"/>
              </a:srgbClr>
            </a:solid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2" name="矩形 21">
              <a:extLst>
                <a:ext uri="{FF2B5EF4-FFF2-40B4-BE49-F238E27FC236}">
                  <a16:creationId xmlns:a16="http://schemas.microsoft.com/office/drawing/2014/main" id="{EC3DDC29-7C5E-4BCC-AA89-65F85206CF03}"/>
                </a:ext>
              </a:extLst>
            </p:cNvPr>
            <p:cNvSpPr/>
            <p:nvPr/>
          </p:nvSpPr>
          <p:spPr>
            <a:xfrm>
              <a:off x="6663477" y="2858876"/>
              <a:ext cx="1794308" cy="543165"/>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b="1" dirty="0">
                  <a:latin typeface="Times New Roman" panose="02020603050405020304" pitchFamily="18" charset="0"/>
                  <a:cs typeface="Times New Roman" panose="02020603050405020304" pitchFamily="18" charset="0"/>
                </a:rPr>
                <a:t>ConvNet</a:t>
              </a:r>
            </a:p>
          </p:txBody>
        </p:sp>
        <p:sp>
          <p:nvSpPr>
            <p:cNvPr id="23" name="矩形 22">
              <a:extLst>
                <a:ext uri="{FF2B5EF4-FFF2-40B4-BE49-F238E27FC236}">
                  <a16:creationId xmlns:a16="http://schemas.microsoft.com/office/drawing/2014/main" id="{AFC189F9-814E-4609-BADF-842C3C54931F}"/>
                </a:ext>
              </a:extLst>
            </p:cNvPr>
            <p:cNvSpPr/>
            <p:nvPr/>
          </p:nvSpPr>
          <p:spPr>
            <a:xfrm>
              <a:off x="6660578" y="3630467"/>
              <a:ext cx="1794308" cy="543165"/>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b="1" dirty="0">
                  <a:latin typeface="Times New Roman" panose="02020603050405020304" pitchFamily="18" charset="0"/>
                  <a:cs typeface="Times New Roman" panose="02020603050405020304" pitchFamily="18" charset="0"/>
                </a:rPr>
                <a:t>Evaluation</a:t>
              </a:r>
            </a:p>
          </p:txBody>
        </p:sp>
        <p:cxnSp>
          <p:nvCxnSpPr>
            <p:cNvPr id="24" name="直線單箭頭接點 23">
              <a:extLst>
                <a:ext uri="{FF2B5EF4-FFF2-40B4-BE49-F238E27FC236}">
                  <a16:creationId xmlns:a16="http://schemas.microsoft.com/office/drawing/2014/main" id="{B9013C1F-3D78-455A-ADBA-421F8AF2339F}"/>
                </a:ext>
              </a:extLst>
            </p:cNvPr>
            <p:cNvCxnSpPr>
              <a:stCxn id="22" idx="2"/>
              <a:endCxn id="23" idx="0"/>
            </p:cNvCxnSpPr>
            <p:nvPr/>
          </p:nvCxnSpPr>
          <p:spPr>
            <a:xfrm flipH="1">
              <a:off x="7557732" y="3402041"/>
              <a:ext cx="2899" cy="228425"/>
            </a:xfrm>
            <a:prstGeom prst="straightConnector1">
              <a:avLst/>
            </a:prstGeom>
            <a:ln w="28575">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21" name="文字方塊 20">
              <a:extLst>
                <a:ext uri="{FF2B5EF4-FFF2-40B4-BE49-F238E27FC236}">
                  <a16:creationId xmlns:a16="http://schemas.microsoft.com/office/drawing/2014/main" id="{DA958150-61A9-4DC3-9489-034AEBB69027}"/>
                </a:ext>
              </a:extLst>
            </p:cNvPr>
            <p:cNvSpPr txBox="1"/>
            <p:nvPr/>
          </p:nvSpPr>
          <p:spPr>
            <a:xfrm>
              <a:off x="6515785" y="1277027"/>
              <a:ext cx="1999265" cy="369332"/>
            </a:xfrm>
            <a:prstGeom prst="rect">
              <a:avLst/>
            </a:prstGeom>
            <a:noFill/>
          </p:spPr>
          <p:txBody>
            <a:bodyPr wrap="none" rtlCol="0">
              <a:spAutoFit/>
            </a:bodyPr>
            <a:lstStyle>
              <a:defPPr>
                <a:defRPr lang="zh-TW"/>
              </a:defPPr>
              <a:lvl1pPr>
                <a:defRPr sz="2800" b="1">
                  <a:solidFill>
                    <a:schemeClr val="accent2">
                      <a:lumMod val="75000"/>
                    </a:schemeClr>
                  </a:solidFill>
                  <a:latin typeface="Times New Roman" panose="02020603050405020304" pitchFamily="18" charset="0"/>
                  <a:cs typeface="Times New Roman" panose="02020603050405020304" pitchFamily="18" charset="0"/>
                </a:defRPr>
              </a:lvl1pPr>
            </a:lstStyle>
            <a:p>
              <a:r>
                <a:rPr lang="en-US" altLang="zh-TW" sz="1800" dirty="0">
                  <a:solidFill>
                    <a:srgbClr val="2E75B6"/>
                  </a:solidFill>
                </a:rPr>
                <a:t>Forecasting model</a:t>
              </a:r>
            </a:p>
          </p:txBody>
        </p:sp>
        <p:sp>
          <p:nvSpPr>
            <p:cNvPr id="27" name="矩形 26">
              <a:extLst>
                <a:ext uri="{FF2B5EF4-FFF2-40B4-BE49-F238E27FC236}">
                  <a16:creationId xmlns:a16="http://schemas.microsoft.com/office/drawing/2014/main" id="{CDE295BA-A146-46C5-8D9A-F1AF606AEE20}"/>
                </a:ext>
              </a:extLst>
            </p:cNvPr>
            <p:cNvSpPr/>
            <p:nvPr/>
          </p:nvSpPr>
          <p:spPr>
            <a:xfrm>
              <a:off x="6660578" y="2041120"/>
              <a:ext cx="1794308" cy="543165"/>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altLang="zh-TW" b="1" dirty="0">
                  <a:latin typeface="Times New Roman" panose="02020603050405020304" pitchFamily="18" charset="0"/>
                  <a:cs typeface="Times New Roman" panose="02020603050405020304" pitchFamily="18" charset="0"/>
                </a:rPr>
                <a:t>Split data</a:t>
              </a:r>
            </a:p>
          </p:txBody>
        </p:sp>
      </p:grpSp>
    </p:spTree>
    <p:extLst>
      <p:ext uri="{BB962C8B-B14F-4D97-AF65-F5344CB8AC3E}">
        <p14:creationId xmlns:p14="http://schemas.microsoft.com/office/powerpoint/2010/main" val="42077341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113850" y="178677"/>
            <a:ext cx="6996600" cy="715800"/>
          </a:xfrm>
        </p:spPr>
        <p:txBody>
          <a:bodyPr/>
          <a:lstStyle/>
          <a:p>
            <a:r>
              <a:rPr lang="zh-TW" altLang="en-US" sz="2800" dirty="0">
                <a:solidFill>
                  <a:srgbClr val="3C78D8"/>
                </a:solidFill>
                <a:latin typeface="思源宋体 SemiBold" panose="02020600000000000000" pitchFamily="18" charset="-128"/>
                <a:ea typeface="思源宋体 SemiBold" panose="02020600000000000000" pitchFamily="18" charset="-128"/>
              </a:rPr>
              <a:t>標準化數據</a:t>
            </a:r>
          </a:p>
        </p:txBody>
      </p:sp>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47" y="1129324"/>
            <a:ext cx="4263528" cy="2424139"/>
          </a:xfrm>
          <a:prstGeom prst="rect">
            <a:avLst/>
          </a:prstGeom>
          <a:ln>
            <a:solidFill>
              <a:srgbClr val="3C78D8"/>
            </a:solidFill>
          </a:ln>
        </p:spPr>
      </p:pic>
      <p:pic>
        <p:nvPicPr>
          <p:cNvPr id="5" name="圖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12852" y="1120242"/>
            <a:ext cx="4231148" cy="2442306"/>
          </a:xfrm>
          <a:prstGeom prst="rect">
            <a:avLst/>
          </a:prstGeom>
          <a:ln>
            <a:solidFill>
              <a:srgbClr val="3C78D8"/>
            </a:solidFill>
          </a:ln>
        </p:spPr>
      </p:pic>
      <p:sp>
        <p:nvSpPr>
          <p:cNvPr id="6" name="向右箭號 5"/>
          <p:cNvSpPr/>
          <p:nvPr/>
        </p:nvSpPr>
        <p:spPr>
          <a:xfrm>
            <a:off x="4367943" y="2155942"/>
            <a:ext cx="488415" cy="370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mc:AlternateContent xmlns:mc="http://schemas.openxmlformats.org/markup-compatibility/2006" xmlns:a14="http://schemas.microsoft.com/office/drawing/2010/main">
        <mc:Choice Requires="a14">
          <p:sp>
            <p:nvSpPr>
              <p:cNvPr id="7" name="文字方塊 6"/>
              <p:cNvSpPr txBox="1"/>
              <p:nvPr/>
            </p:nvSpPr>
            <p:spPr>
              <a:xfrm>
                <a:off x="1780662" y="3815935"/>
                <a:ext cx="1139351" cy="5272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sz="2000" i="1">
                          <a:latin typeface="Cambria Math" panose="02040503050406030204" pitchFamily="18" charset="0"/>
                        </a:rPr>
                        <m:t>𝑍</m:t>
                      </m:r>
                      <m:r>
                        <a:rPr lang="en-US" altLang="zh-TW" sz="2000" i="1">
                          <a:latin typeface="Cambria Math" panose="02040503050406030204" pitchFamily="18" charset="0"/>
                        </a:rPr>
                        <m:t>=</m:t>
                      </m:r>
                      <m:f>
                        <m:fPr>
                          <m:ctrlPr>
                            <a:rPr lang="en-US" altLang="zh-TW" sz="2000" i="1">
                              <a:latin typeface="Cambria Math" panose="02040503050406030204" pitchFamily="18" charset="0"/>
                            </a:rPr>
                          </m:ctrlPr>
                        </m:fPr>
                        <m:num>
                          <m:r>
                            <a:rPr lang="en-US" altLang="zh-TW" sz="2000" i="1">
                              <a:latin typeface="Cambria Math" panose="02040503050406030204" pitchFamily="18" charset="0"/>
                            </a:rPr>
                            <m:t>𝑥</m:t>
                          </m:r>
                          <m:r>
                            <a:rPr lang="en-US" altLang="zh-TW" sz="2000" i="1">
                              <a:latin typeface="Cambria Math" panose="02040503050406030204" pitchFamily="18" charset="0"/>
                            </a:rPr>
                            <m:t>−</m:t>
                          </m:r>
                          <m:r>
                            <m:rPr>
                              <m:nor/>
                            </m:rPr>
                            <a:rPr lang="el-GR" altLang="zh-TW" sz="2000" i="1">
                              <a:latin typeface="Cambria Math" panose="02040503050406030204" pitchFamily="18" charset="0"/>
                            </a:rPr>
                            <m:t>μ</m:t>
                          </m:r>
                        </m:num>
                        <m:den>
                          <m:r>
                            <a:rPr lang="en-US" altLang="zh-TW" sz="2000" i="1">
                              <a:latin typeface="Cambria Math" panose="02040503050406030204" pitchFamily="18" charset="0"/>
                            </a:rPr>
                            <m:t>𝑠</m:t>
                          </m:r>
                        </m:den>
                      </m:f>
                    </m:oMath>
                  </m:oMathPara>
                </a14:m>
                <a:endParaRPr lang="zh-TW" altLang="en-US" sz="2000" i="1" dirty="0">
                  <a:latin typeface="Cambria Math" panose="02040503050406030204" pitchFamily="18" charset="0"/>
                </a:endParaRPr>
              </a:p>
            </p:txBody>
          </p:sp>
        </mc:Choice>
        <mc:Fallback xmlns="">
          <p:sp>
            <p:nvSpPr>
              <p:cNvPr id="7" name="文字方塊 6"/>
              <p:cNvSpPr txBox="1">
                <a:spLocks noRot="1" noChangeAspect="1" noMove="1" noResize="1" noEditPoints="1" noAdjustHandles="1" noChangeArrowheads="1" noChangeShapeType="1" noTextEdit="1"/>
              </p:cNvSpPr>
              <p:nvPr/>
            </p:nvSpPr>
            <p:spPr>
              <a:xfrm>
                <a:off x="1780662" y="3815935"/>
                <a:ext cx="1139351" cy="527260"/>
              </a:xfrm>
              <a:prstGeom prst="rect">
                <a:avLst/>
              </a:prstGeom>
              <a:blipFill>
                <a:blip r:embed="rId4"/>
                <a:stretch>
                  <a:fillRect/>
                </a:stretch>
              </a:blipFill>
            </p:spPr>
            <p:txBody>
              <a:bodyPr/>
              <a:lstStyle/>
              <a:p>
                <a:r>
                  <a:rPr lang="zh-TW" altLang="en-US">
                    <a:noFill/>
                  </a:rPr>
                  <a:t> </a:t>
                </a:r>
              </a:p>
            </p:txBody>
          </p:sp>
        </mc:Fallback>
      </mc:AlternateContent>
      <p:sp>
        <p:nvSpPr>
          <p:cNvPr id="8" name="文字方塊 7"/>
          <p:cNvSpPr txBox="1"/>
          <p:nvPr/>
        </p:nvSpPr>
        <p:spPr>
          <a:xfrm>
            <a:off x="3334438" y="3925676"/>
            <a:ext cx="5259773" cy="307777"/>
          </a:xfrm>
          <a:prstGeom prst="rect">
            <a:avLst/>
          </a:prstGeom>
          <a:noFill/>
        </p:spPr>
        <p:txBody>
          <a:bodyPr wrap="none" rtlCol="0">
            <a:spAutoFit/>
          </a:bodyPr>
          <a:lstStyle/>
          <a:p>
            <a:r>
              <a:rPr lang="zh-TW" altLang="en-US" dirty="0">
                <a:latin typeface="思源宋體 Medium" panose="02020500000000000000" pitchFamily="18" charset="-120"/>
                <a:ea typeface="思源宋體 Medium" panose="02020500000000000000" pitchFamily="18" charset="-120"/>
              </a:rPr>
              <a:t>使用</a:t>
            </a:r>
            <a:r>
              <a:rPr lang="en-US" altLang="zh-TW" dirty="0">
                <a:latin typeface="思源宋體 Medium" panose="02020500000000000000" pitchFamily="18" charset="-120"/>
                <a:ea typeface="思源宋體 Medium" panose="02020500000000000000" pitchFamily="18" charset="-120"/>
              </a:rPr>
              <a:t>z-score</a:t>
            </a:r>
            <a:r>
              <a:rPr lang="zh-TW" altLang="en-US" dirty="0">
                <a:latin typeface="思源宋體 Medium" panose="02020500000000000000" pitchFamily="18" charset="-120"/>
                <a:ea typeface="思源宋體 Medium" panose="02020500000000000000" pitchFamily="18" charset="-120"/>
              </a:rPr>
              <a:t>標準化數據避免因為單位不同，在距離的計算上失真</a:t>
            </a:r>
          </a:p>
        </p:txBody>
      </p:sp>
    </p:spTree>
    <p:extLst>
      <p:ext uri="{BB962C8B-B14F-4D97-AF65-F5344CB8AC3E}">
        <p14:creationId xmlns:p14="http://schemas.microsoft.com/office/powerpoint/2010/main" val="1819203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5" name="標題 1"/>
          <p:cNvSpPr txBox="1">
            <a:spLocks/>
          </p:cNvSpPr>
          <p:nvPr/>
        </p:nvSpPr>
        <p:spPr>
          <a:xfrm>
            <a:off x="977977" y="39214"/>
            <a:ext cx="6996600" cy="7158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algn="ctr">
              <a:buClr>
                <a:srgbClr val="00CEF6"/>
              </a:buClr>
              <a:buSzPts val="2000"/>
              <a:buFont typeface="Oswald"/>
              <a:buNone/>
              <a:defRPr sz="2800" b="1">
                <a:solidFill>
                  <a:srgbClr val="3C78D8"/>
                </a:solidFill>
                <a:latin typeface="思源宋体 SemiBold" panose="02020600000000000000" pitchFamily="18" charset="-128"/>
                <a:ea typeface="思源宋体 SemiBold" panose="02020600000000000000" pitchFamily="18" charset="-128"/>
                <a:cs typeface="Oswald"/>
                <a:sym typeface="Oswald"/>
              </a:defRPr>
            </a:lvl1pPr>
            <a:lvl2pPr algn="ctr">
              <a:buClr>
                <a:srgbClr val="00CEF6"/>
              </a:buClr>
              <a:buSzPts val="2000"/>
              <a:buFont typeface="Oswald"/>
              <a:buNone/>
              <a:defRPr sz="2000" b="1">
                <a:solidFill>
                  <a:srgbClr val="00CEF6"/>
                </a:solidFill>
                <a:latin typeface="Oswald"/>
                <a:ea typeface="Oswald"/>
                <a:cs typeface="Oswald"/>
                <a:sym typeface="Oswald"/>
              </a:defRPr>
            </a:lvl2pPr>
            <a:lvl3pPr algn="ctr">
              <a:buClr>
                <a:srgbClr val="00CEF6"/>
              </a:buClr>
              <a:buSzPts val="2000"/>
              <a:buFont typeface="Oswald"/>
              <a:buNone/>
              <a:defRPr sz="2000" b="1">
                <a:solidFill>
                  <a:srgbClr val="00CEF6"/>
                </a:solidFill>
                <a:latin typeface="Oswald"/>
                <a:ea typeface="Oswald"/>
                <a:cs typeface="Oswald"/>
                <a:sym typeface="Oswald"/>
              </a:defRPr>
            </a:lvl3pPr>
            <a:lvl4pPr algn="ctr">
              <a:buClr>
                <a:srgbClr val="00CEF6"/>
              </a:buClr>
              <a:buSzPts val="2000"/>
              <a:buFont typeface="Oswald"/>
              <a:buNone/>
              <a:defRPr sz="2000" b="1">
                <a:solidFill>
                  <a:srgbClr val="00CEF6"/>
                </a:solidFill>
                <a:latin typeface="Oswald"/>
                <a:ea typeface="Oswald"/>
                <a:cs typeface="Oswald"/>
                <a:sym typeface="Oswald"/>
              </a:defRPr>
            </a:lvl4pPr>
            <a:lvl5pPr algn="ctr">
              <a:buClr>
                <a:srgbClr val="00CEF6"/>
              </a:buClr>
              <a:buSzPts val="2000"/>
              <a:buFont typeface="Oswald"/>
              <a:buNone/>
              <a:defRPr sz="2000" b="1">
                <a:solidFill>
                  <a:srgbClr val="00CEF6"/>
                </a:solidFill>
                <a:latin typeface="Oswald"/>
                <a:ea typeface="Oswald"/>
                <a:cs typeface="Oswald"/>
                <a:sym typeface="Oswald"/>
              </a:defRPr>
            </a:lvl5pPr>
            <a:lvl6pPr algn="ctr">
              <a:buClr>
                <a:srgbClr val="00CEF6"/>
              </a:buClr>
              <a:buSzPts val="2000"/>
              <a:buFont typeface="Oswald"/>
              <a:buNone/>
              <a:defRPr sz="2000" b="1">
                <a:solidFill>
                  <a:srgbClr val="00CEF6"/>
                </a:solidFill>
                <a:latin typeface="Oswald"/>
                <a:ea typeface="Oswald"/>
                <a:cs typeface="Oswald"/>
                <a:sym typeface="Oswald"/>
              </a:defRPr>
            </a:lvl6pPr>
            <a:lvl7pPr algn="ctr">
              <a:buClr>
                <a:srgbClr val="00CEF6"/>
              </a:buClr>
              <a:buSzPts val="2000"/>
              <a:buFont typeface="Oswald"/>
              <a:buNone/>
              <a:defRPr sz="2000" b="1">
                <a:solidFill>
                  <a:srgbClr val="00CEF6"/>
                </a:solidFill>
                <a:latin typeface="Oswald"/>
                <a:ea typeface="Oswald"/>
                <a:cs typeface="Oswald"/>
                <a:sym typeface="Oswald"/>
              </a:defRPr>
            </a:lvl7pPr>
            <a:lvl8pPr algn="ctr">
              <a:buClr>
                <a:srgbClr val="00CEF6"/>
              </a:buClr>
              <a:buSzPts val="2000"/>
              <a:buFont typeface="Oswald"/>
              <a:buNone/>
              <a:defRPr sz="2000" b="1">
                <a:solidFill>
                  <a:srgbClr val="00CEF6"/>
                </a:solidFill>
                <a:latin typeface="Oswald"/>
                <a:ea typeface="Oswald"/>
                <a:cs typeface="Oswald"/>
                <a:sym typeface="Oswald"/>
              </a:defRPr>
            </a:lvl8pPr>
            <a:lvl9pPr algn="ctr">
              <a:buClr>
                <a:srgbClr val="00CEF6"/>
              </a:buClr>
              <a:buSzPts val="2000"/>
              <a:buFont typeface="Oswald"/>
              <a:buNone/>
              <a:defRPr sz="2000" b="1">
                <a:solidFill>
                  <a:srgbClr val="00CEF6"/>
                </a:solidFill>
                <a:latin typeface="Oswald"/>
                <a:ea typeface="Oswald"/>
                <a:cs typeface="Oswald"/>
                <a:sym typeface="Oswald"/>
              </a:defRPr>
            </a:lvl9pPr>
          </a:lstStyle>
          <a:p>
            <a:r>
              <a:rPr lang="zh-TW" altLang="en-US" dirty="0"/>
              <a:t>挑選適合的</a:t>
            </a:r>
            <a:r>
              <a:rPr lang="en-US" altLang="zh-TW" dirty="0"/>
              <a:t>K</a:t>
            </a:r>
            <a:r>
              <a:rPr lang="zh-TW" altLang="en-US" dirty="0"/>
              <a:t>值</a:t>
            </a:r>
            <a:r>
              <a:rPr lang="en-US" altLang="zh-TW" dirty="0"/>
              <a:t>(</a:t>
            </a:r>
            <a:r>
              <a:rPr lang="zh-TW" altLang="en-US" dirty="0"/>
              <a:t>一</a:t>
            </a:r>
            <a:r>
              <a:rPr lang="en-US" altLang="zh-TW" dirty="0"/>
              <a:t>)-SSE</a:t>
            </a:r>
            <a:endParaRPr lang="zh-TW" altLang="en-US" dirty="0"/>
          </a:p>
        </p:txBody>
      </p:sp>
      <p:grpSp>
        <p:nvGrpSpPr>
          <p:cNvPr id="7" name="群組 6"/>
          <p:cNvGrpSpPr/>
          <p:nvPr/>
        </p:nvGrpSpPr>
        <p:grpSpPr>
          <a:xfrm>
            <a:off x="2384109" y="1347382"/>
            <a:ext cx="4375781" cy="2544896"/>
            <a:chOff x="210665" y="1869196"/>
            <a:chExt cx="4375781" cy="2544896"/>
          </a:xfrm>
        </p:grpSpPr>
        <p:pic>
          <p:nvPicPr>
            <p:cNvPr id="4" name="圖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665" y="1869196"/>
              <a:ext cx="4375781" cy="2544896"/>
            </a:xfrm>
            <a:prstGeom prst="rect">
              <a:avLst/>
            </a:prstGeom>
            <a:ln>
              <a:solidFill>
                <a:srgbClr val="3C78D8"/>
              </a:solidFill>
            </a:ln>
          </p:spPr>
        </p:pic>
        <p:sp>
          <p:nvSpPr>
            <p:cNvPr id="6" name="橢圓 5"/>
            <p:cNvSpPr/>
            <p:nvPr/>
          </p:nvSpPr>
          <p:spPr>
            <a:xfrm>
              <a:off x="1337471" y="3423682"/>
              <a:ext cx="355103" cy="355103"/>
            </a:xfrm>
            <a:prstGeom prst="ellipse">
              <a:avLst/>
            </a:prstGeom>
            <a:solidFill>
              <a:srgbClr val="FF0000">
                <a:alpha val="32941"/>
              </a:srgbClr>
            </a:solidFill>
            <a:ln>
              <a:solidFill>
                <a:srgbClr val="3C78D8"/>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TW" altLang="en-US"/>
            </a:p>
          </p:txBody>
        </p:sp>
      </p:grpSp>
      <p:sp>
        <p:nvSpPr>
          <p:cNvPr id="8" name="文字方塊 7"/>
          <p:cNvSpPr txBox="1"/>
          <p:nvPr/>
        </p:nvSpPr>
        <p:spPr>
          <a:xfrm>
            <a:off x="2298031" y="3950599"/>
            <a:ext cx="4547936" cy="977191"/>
          </a:xfrm>
          <a:prstGeom prst="rect">
            <a:avLst/>
          </a:prstGeom>
          <a:noFill/>
        </p:spPr>
        <p:txBody>
          <a:bodyPr wrap="square" rtlCol="0">
            <a:spAutoFit/>
          </a:bodyPr>
          <a:lstStyle/>
          <a:p>
            <a:pPr>
              <a:lnSpc>
                <a:spcPts val="2300"/>
              </a:lnSpc>
            </a:pPr>
            <a:r>
              <a:rPr lang="zh-TW" altLang="en-US" b="1" dirty="0">
                <a:solidFill>
                  <a:schemeClr val="bg1"/>
                </a:solidFill>
                <a:latin typeface="思源宋體 SemiBold" panose="02020600000000000000" pitchFamily="18" charset="-120"/>
                <a:ea typeface="思源宋體 SemiBold" panose="02020600000000000000" pitchFamily="18" charset="-120"/>
              </a:rPr>
              <a:t>計算所有群內變異總和，並觀察在每群之間的變化，使用</a:t>
            </a:r>
            <a:r>
              <a:rPr lang="en-US" altLang="zh-TW" b="1" dirty="0">
                <a:solidFill>
                  <a:schemeClr val="bg1"/>
                </a:solidFill>
                <a:latin typeface="思源宋體 SemiBold" panose="02020600000000000000" pitchFamily="18" charset="-120"/>
                <a:ea typeface="思源宋體 SemiBold" panose="02020600000000000000" pitchFamily="18" charset="-120"/>
              </a:rPr>
              <a:t>elbow</a:t>
            </a:r>
            <a:r>
              <a:rPr lang="zh-TW" altLang="en-US" b="1" dirty="0">
                <a:solidFill>
                  <a:schemeClr val="bg1"/>
                </a:solidFill>
                <a:latin typeface="思源宋體 SemiBold" panose="02020600000000000000" pitchFamily="18" charset="-120"/>
                <a:ea typeface="思源宋體 SemiBold" panose="02020600000000000000" pitchFamily="18" charset="-120"/>
              </a:rPr>
              <a:t> </a:t>
            </a:r>
            <a:r>
              <a:rPr lang="en-US" altLang="zh-TW" b="1" dirty="0">
                <a:solidFill>
                  <a:schemeClr val="bg1"/>
                </a:solidFill>
                <a:latin typeface="思源宋體 SemiBold" panose="02020600000000000000" pitchFamily="18" charset="-120"/>
                <a:ea typeface="思源宋體 SemiBold" panose="02020600000000000000" pitchFamily="18" charset="-120"/>
              </a:rPr>
              <a:t>method</a:t>
            </a:r>
            <a:r>
              <a:rPr lang="zh-TW" altLang="en-US" b="1" dirty="0">
                <a:solidFill>
                  <a:schemeClr val="bg1"/>
                </a:solidFill>
                <a:latin typeface="思源宋體 SemiBold" panose="02020600000000000000" pitchFamily="18" charset="-120"/>
                <a:ea typeface="思源宋體 SemiBold" panose="02020600000000000000" pitchFamily="18" charset="-120"/>
              </a:rPr>
              <a:t>找出總變異趨緩的</a:t>
            </a:r>
            <a:r>
              <a:rPr lang="en-US" altLang="zh-TW" b="1" dirty="0">
                <a:solidFill>
                  <a:schemeClr val="bg1"/>
                </a:solidFill>
                <a:latin typeface="思源宋體 SemiBold" panose="02020600000000000000" pitchFamily="18" charset="-120"/>
                <a:ea typeface="思源宋體 SemiBold" panose="02020600000000000000" pitchFamily="18" charset="-120"/>
              </a:rPr>
              <a:t>K</a:t>
            </a:r>
            <a:r>
              <a:rPr lang="zh-TW" altLang="en-US" b="1" dirty="0">
                <a:solidFill>
                  <a:schemeClr val="bg1"/>
                </a:solidFill>
                <a:latin typeface="思源宋體 SemiBold" panose="02020600000000000000" pitchFamily="18" charset="-120"/>
                <a:ea typeface="思源宋體 SemiBold" panose="02020600000000000000" pitchFamily="18" charset="-120"/>
              </a:rPr>
              <a:t>當作所要分群的值。本資料結果選定</a:t>
            </a:r>
            <a:r>
              <a:rPr lang="en-US" altLang="zh-TW" b="1" dirty="0">
                <a:solidFill>
                  <a:schemeClr val="bg1"/>
                </a:solidFill>
                <a:latin typeface="思源宋體 SemiBold" panose="02020600000000000000" pitchFamily="18" charset="-120"/>
                <a:ea typeface="思源宋體 SemiBold" panose="02020600000000000000" pitchFamily="18" charset="-120"/>
              </a:rPr>
              <a:t>3</a:t>
            </a:r>
            <a:r>
              <a:rPr lang="zh-TW" altLang="en-US" b="1" dirty="0">
                <a:solidFill>
                  <a:schemeClr val="bg1"/>
                </a:solidFill>
                <a:latin typeface="思源宋體 SemiBold" panose="02020600000000000000" pitchFamily="18" charset="-120"/>
                <a:ea typeface="思源宋體 SemiBold" panose="02020600000000000000" pitchFamily="18" charset="-120"/>
              </a:rPr>
              <a:t>。</a:t>
            </a:r>
          </a:p>
        </p:txBody>
      </p:sp>
    </p:spTree>
    <p:extLst>
      <p:ext uri="{BB962C8B-B14F-4D97-AF65-F5344CB8AC3E}">
        <p14:creationId xmlns:p14="http://schemas.microsoft.com/office/powerpoint/2010/main" val="34572436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sp>
        <p:nvSpPr>
          <p:cNvPr id="5" name="標題 1"/>
          <p:cNvSpPr txBox="1">
            <a:spLocks/>
          </p:cNvSpPr>
          <p:nvPr/>
        </p:nvSpPr>
        <p:spPr>
          <a:xfrm>
            <a:off x="977977" y="39214"/>
            <a:ext cx="6996600" cy="7158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algn="ctr">
              <a:buClr>
                <a:srgbClr val="00CEF6"/>
              </a:buClr>
              <a:buSzPts val="2000"/>
              <a:buFont typeface="Oswald"/>
              <a:buNone/>
              <a:defRPr sz="2800" b="1">
                <a:solidFill>
                  <a:srgbClr val="3C78D8"/>
                </a:solidFill>
                <a:latin typeface="思源宋体 SemiBold" panose="02020600000000000000" pitchFamily="18" charset="-128"/>
                <a:ea typeface="思源宋体 SemiBold" panose="02020600000000000000" pitchFamily="18" charset="-128"/>
                <a:cs typeface="Oswald"/>
                <a:sym typeface="Oswald"/>
              </a:defRPr>
            </a:lvl1pPr>
            <a:lvl2pPr algn="ctr">
              <a:buClr>
                <a:srgbClr val="00CEF6"/>
              </a:buClr>
              <a:buSzPts val="2000"/>
              <a:buFont typeface="Oswald"/>
              <a:buNone/>
              <a:defRPr sz="2000" b="1">
                <a:solidFill>
                  <a:srgbClr val="00CEF6"/>
                </a:solidFill>
                <a:latin typeface="Oswald"/>
                <a:ea typeface="Oswald"/>
                <a:cs typeface="Oswald"/>
                <a:sym typeface="Oswald"/>
              </a:defRPr>
            </a:lvl2pPr>
            <a:lvl3pPr algn="ctr">
              <a:buClr>
                <a:srgbClr val="00CEF6"/>
              </a:buClr>
              <a:buSzPts val="2000"/>
              <a:buFont typeface="Oswald"/>
              <a:buNone/>
              <a:defRPr sz="2000" b="1">
                <a:solidFill>
                  <a:srgbClr val="00CEF6"/>
                </a:solidFill>
                <a:latin typeface="Oswald"/>
                <a:ea typeface="Oswald"/>
                <a:cs typeface="Oswald"/>
                <a:sym typeface="Oswald"/>
              </a:defRPr>
            </a:lvl3pPr>
            <a:lvl4pPr algn="ctr">
              <a:buClr>
                <a:srgbClr val="00CEF6"/>
              </a:buClr>
              <a:buSzPts val="2000"/>
              <a:buFont typeface="Oswald"/>
              <a:buNone/>
              <a:defRPr sz="2000" b="1">
                <a:solidFill>
                  <a:srgbClr val="00CEF6"/>
                </a:solidFill>
                <a:latin typeface="Oswald"/>
                <a:ea typeface="Oswald"/>
                <a:cs typeface="Oswald"/>
                <a:sym typeface="Oswald"/>
              </a:defRPr>
            </a:lvl4pPr>
            <a:lvl5pPr algn="ctr">
              <a:buClr>
                <a:srgbClr val="00CEF6"/>
              </a:buClr>
              <a:buSzPts val="2000"/>
              <a:buFont typeface="Oswald"/>
              <a:buNone/>
              <a:defRPr sz="2000" b="1">
                <a:solidFill>
                  <a:srgbClr val="00CEF6"/>
                </a:solidFill>
                <a:latin typeface="Oswald"/>
                <a:ea typeface="Oswald"/>
                <a:cs typeface="Oswald"/>
                <a:sym typeface="Oswald"/>
              </a:defRPr>
            </a:lvl5pPr>
            <a:lvl6pPr algn="ctr">
              <a:buClr>
                <a:srgbClr val="00CEF6"/>
              </a:buClr>
              <a:buSzPts val="2000"/>
              <a:buFont typeface="Oswald"/>
              <a:buNone/>
              <a:defRPr sz="2000" b="1">
                <a:solidFill>
                  <a:srgbClr val="00CEF6"/>
                </a:solidFill>
                <a:latin typeface="Oswald"/>
                <a:ea typeface="Oswald"/>
                <a:cs typeface="Oswald"/>
                <a:sym typeface="Oswald"/>
              </a:defRPr>
            </a:lvl6pPr>
            <a:lvl7pPr algn="ctr">
              <a:buClr>
                <a:srgbClr val="00CEF6"/>
              </a:buClr>
              <a:buSzPts val="2000"/>
              <a:buFont typeface="Oswald"/>
              <a:buNone/>
              <a:defRPr sz="2000" b="1">
                <a:solidFill>
                  <a:srgbClr val="00CEF6"/>
                </a:solidFill>
                <a:latin typeface="Oswald"/>
                <a:ea typeface="Oswald"/>
                <a:cs typeface="Oswald"/>
                <a:sym typeface="Oswald"/>
              </a:defRPr>
            </a:lvl7pPr>
            <a:lvl8pPr algn="ctr">
              <a:buClr>
                <a:srgbClr val="00CEF6"/>
              </a:buClr>
              <a:buSzPts val="2000"/>
              <a:buFont typeface="Oswald"/>
              <a:buNone/>
              <a:defRPr sz="2000" b="1">
                <a:solidFill>
                  <a:srgbClr val="00CEF6"/>
                </a:solidFill>
                <a:latin typeface="Oswald"/>
                <a:ea typeface="Oswald"/>
                <a:cs typeface="Oswald"/>
                <a:sym typeface="Oswald"/>
              </a:defRPr>
            </a:lvl8pPr>
            <a:lvl9pPr algn="ctr">
              <a:buClr>
                <a:srgbClr val="00CEF6"/>
              </a:buClr>
              <a:buSzPts val="2000"/>
              <a:buFont typeface="Oswald"/>
              <a:buNone/>
              <a:defRPr sz="2000" b="1">
                <a:solidFill>
                  <a:srgbClr val="00CEF6"/>
                </a:solidFill>
                <a:latin typeface="Oswald"/>
                <a:ea typeface="Oswald"/>
                <a:cs typeface="Oswald"/>
                <a:sym typeface="Oswald"/>
              </a:defRPr>
            </a:lvl9pPr>
          </a:lstStyle>
          <a:p>
            <a:r>
              <a:rPr lang="zh-TW" altLang="en-US" dirty="0"/>
              <a:t>挑選適合的</a:t>
            </a:r>
            <a:r>
              <a:rPr lang="en-US" altLang="zh-TW" dirty="0"/>
              <a:t>K</a:t>
            </a:r>
            <a:r>
              <a:rPr lang="zh-TW" altLang="en-US" dirty="0"/>
              <a:t>值</a:t>
            </a:r>
            <a:r>
              <a:rPr lang="en-US" altLang="zh-TW" dirty="0"/>
              <a:t>(</a:t>
            </a:r>
            <a:r>
              <a:rPr lang="zh-TW" altLang="en-US" dirty="0"/>
              <a:t>二</a:t>
            </a:r>
            <a:r>
              <a:rPr lang="en-US" altLang="zh-TW" dirty="0"/>
              <a:t>)-Silhouette</a:t>
            </a:r>
            <a:endParaRPr lang="zh-TW" altLang="en-US" dirty="0"/>
          </a:p>
        </p:txBody>
      </p:sp>
      <p:pic>
        <p:nvPicPr>
          <p:cNvPr id="3" name="圖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3869" y="1131824"/>
            <a:ext cx="6404814" cy="2980702"/>
          </a:xfrm>
          <a:prstGeom prst="rect">
            <a:avLst/>
          </a:prstGeom>
          <a:ln>
            <a:solidFill>
              <a:srgbClr val="3C78D8"/>
            </a:solidFill>
          </a:ln>
        </p:spPr>
      </p:pic>
      <p:sp>
        <p:nvSpPr>
          <p:cNvPr id="6" name="文字方塊 5"/>
          <p:cNvSpPr txBox="1"/>
          <p:nvPr/>
        </p:nvSpPr>
        <p:spPr>
          <a:xfrm>
            <a:off x="614416" y="4302980"/>
            <a:ext cx="7723721" cy="523220"/>
          </a:xfrm>
          <a:prstGeom prst="rect">
            <a:avLst/>
          </a:prstGeom>
          <a:noFill/>
        </p:spPr>
        <p:txBody>
          <a:bodyPr wrap="square" rtlCol="0">
            <a:spAutoFit/>
          </a:bodyPr>
          <a:lstStyle/>
          <a:p>
            <a:r>
              <a:rPr lang="zh-TW" altLang="en-US" b="1" dirty="0">
                <a:solidFill>
                  <a:schemeClr val="bg1"/>
                </a:solidFill>
                <a:latin typeface="思源宋體 Medium" panose="02020500000000000000" pitchFamily="18" charset="-120"/>
                <a:ea typeface="思源宋體 Medium" panose="02020500000000000000" pitchFamily="18" charset="-120"/>
              </a:rPr>
              <a:t>將分群結果</a:t>
            </a:r>
            <a:r>
              <a:rPr lang="en-US" altLang="zh-TW" b="1" dirty="0">
                <a:solidFill>
                  <a:schemeClr val="bg1"/>
                </a:solidFill>
                <a:latin typeface="思源宋體 Medium" panose="02020500000000000000" pitchFamily="18" charset="-120"/>
                <a:ea typeface="思源宋體 Medium" panose="02020500000000000000" pitchFamily="18" charset="-120"/>
              </a:rPr>
              <a:t>(k=3)</a:t>
            </a:r>
            <a:r>
              <a:rPr lang="zh-TW" altLang="en-US" b="1" dirty="0">
                <a:solidFill>
                  <a:schemeClr val="bg1"/>
                </a:solidFill>
                <a:latin typeface="思源宋體 Medium" panose="02020500000000000000" pitchFamily="18" charset="-120"/>
                <a:ea typeface="思源宋體 Medium" panose="02020500000000000000" pitchFamily="18" charset="-120"/>
              </a:rPr>
              <a:t>使用輪廓分析</a:t>
            </a:r>
            <a:r>
              <a:rPr lang="en-US" altLang="zh-TW" b="1" dirty="0">
                <a:solidFill>
                  <a:schemeClr val="bg1"/>
                </a:solidFill>
                <a:latin typeface="思源宋體 Medium" panose="02020500000000000000" pitchFamily="18" charset="-120"/>
                <a:ea typeface="思源宋體 Medium" panose="02020500000000000000" pitchFamily="18" charset="-120"/>
              </a:rPr>
              <a:t>(Silhouette)</a:t>
            </a:r>
            <a:r>
              <a:rPr lang="zh-TW" altLang="en-US" b="1" dirty="0">
                <a:solidFill>
                  <a:schemeClr val="bg1"/>
                </a:solidFill>
                <a:latin typeface="思源宋體 Medium" panose="02020500000000000000" pitchFamily="18" charset="-120"/>
                <a:ea typeface="思源宋體 Medium" panose="02020500000000000000" pitchFamily="18" charset="-120"/>
              </a:rPr>
              <a:t>得到此圖。可發現每個群都有超過平均輪廓分數。</a:t>
            </a:r>
            <a:endParaRPr lang="en-US" altLang="zh-TW" b="1" dirty="0">
              <a:solidFill>
                <a:schemeClr val="bg1"/>
              </a:solidFill>
              <a:latin typeface="思源宋體 Medium" panose="02020500000000000000" pitchFamily="18" charset="-120"/>
              <a:ea typeface="思源宋體 Medium" panose="02020500000000000000" pitchFamily="18" charset="-120"/>
            </a:endParaRPr>
          </a:p>
          <a:p>
            <a:r>
              <a:rPr lang="zh-TW" altLang="en-US" b="1" dirty="0">
                <a:solidFill>
                  <a:schemeClr val="bg1"/>
                </a:solidFill>
                <a:latin typeface="思源宋體 Medium" panose="02020500000000000000" pitchFamily="18" charset="-120"/>
                <a:ea typeface="思源宋體 Medium" panose="02020500000000000000" pitchFamily="18" charset="-120"/>
              </a:rPr>
              <a:t>雖然每一群胖瘦並不是很均衡</a:t>
            </a:r>
            <a:r>
              <a:rPr lang="en-US" altLang="zh-TW" b="1" dirty="0">
                <a:solidFill>
                  <a:schemeClr val="bg1"/>
                </a:solidFill>
                <a:latin typeface="思源宋體 Medium" panose="02020500000000000000" pitchFamily="18" charset="-120"/>
                <a:ea typeface="思源宋體 Medium" panose="02020500000000000000" pitchFamily="18" charset="-120"/>
              </a:rPr>
              <a:t>(</a:t>
            </a:r>
            <a:r>
              <a:rPr lang="zh-TW" altLang="en-US" b="1" dirty="0">
                <a:solidFill>
                  <a:schemeClr val="bg1"/>
                </a:solidFill>
                <a:latin typeface="思源宋體 Medium" panose="02020500000000000000" pitchFamily="18" charset="-120"/>
                <a:ea typeface="思源宋體 Medium" panose="02020500000000000000" pitchFamily="18" charset="-120"/>
              </a:rPr>
              <a:t>每群大小不一</a:t>
            </a:r>
            <a:r>
              <a:rPr lang="en-US" altLang="zh-TW" b="1" dirty="0">
                <a:solidFill>
                  <a:schemeClr val="bg1"/>
                </a:solidFill>
                <a:latin typeface="思源宋體 Medium" panose="02020500000000000000" pitchFamily="18" charset="-120"/>
                <a:ea typeface="思源宋體 Medium" panose="02020500000000000000" pitchFamily="18" charset="-120"/>
              </a:rPr>
              <a:t>)</a:t>
            </a:r>
            <a:r>
              <a:rPr lang="zh-TW" altLang="en-US" b="1" dirty="0">
                <a:solidFill>
                  <a:schemeClr val="bg1"/>
                </a:solidFill>
                <a:latin typeface="思源宋體 Medium" panose="02020500000000000000" pitchFamily="18" charset="-120"/>
                <a:ea typeface="思源宋體 Medium" panose="02020500000000000000" pitchFamily="18" charset="-120"/>
              </a:rPr>
              <a:t>，但可以很明顯地觀察出各群趨勢。</a:t>
            </a:r>
            <a:endParaRPr lang="en-US" altLang="zh-TW" b="1" dirty="0">
              <a:solidFill>
                <a:schemeClr val="bg1"/>
              </a:solidFill>
              <a:latin typeface="思源宋體 Medium" panose="02020500000000000000" pitchFamily="18" charset="-120"/>
              <a:ea typeface="思源宋體 Medium" panose="02020500000000000000" pitchFamily="18" charset="-120"/>
            </a:endParaRPr>
          </a:p>
        </p:txBody>
      </p:sp>
    </p:spTree>
    <p:extLst>
      <p:ext uri="{BB962C8B-B14F-4D97-AF65-F5344CB8AC3E}">
        <p14:creationId xmlns:p14="http://schemas.microsoft.com/office/powerpoint/2010/main" val="39881377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pic>
        <p:nvPicPr>
          <p:cNvPr id="7" name="圖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00" y="1447051"/>
            <a:ext cx="5102737" cy="2862383"/>
          </a:xfrm>
          <a:prstGeom prst="rect">
            <a:avLst/>
          </a:prstGeom>
        </p:spPr>
      </p:pic>
      <p:sp>
        <p:nvSpPr>
          <p:cNvPr id="5" name="標題 1"/>
          <p:cNvSpPr txBox="1">
            <a:spLocks/>
          </p:cNvSpPr>
          <p:nvPr/>
        </p:nvSpPr>
        <p:spPr>
          <a:xfrm>
            <a:off x="977977" y="107399"/>
            <a:ext cx="6996600" cy="7158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algn="ctr">
              <a:buClr>
                <a:srgbClr val="00CEF6"/>
              </a:buClr>
              <a:buSzPts val="2000"/>
              <a:buFont typeface="Oswald"/>
              <a:buNone/>
              <a:defRPr sz="2800" b="1">
                <a:solidFill>
                  <a:srgbClr val="3C78D8"/>
                </a:solidFill>
                <a:latin typeface="思源宋体 SemiBold" panose="02020600000000000000" pitchFamily="18" charset="-128"/>
                <a:ea typeface="思源宋体 SemiBold" panose="02020600000000000000" pitchFamily="18" charset="-128"/>
                <a:cs typeface="Oswald"/>
                <a:sym typeface="Oswald"/>
              </a:defRPr>
            </a:lvl1pPr>
            <a:lvl2pPr algn="ctr">
              <a:buClr>
                <a:srgbClr val="00CEF6"/>
              </a:buClr>
              <a:buSzPts val="2000"/>
              <a:buFont typeface="Oswald"/>
              <a:buNone/>
              <a:defRPr sz="2000" b="1">
                <a:solidFill>
                  <a:srgbClr val="00CEF6"/>
                </a:solidFill>
                <a:latin typeface="Oswald"/>
                <a:ea typeface="Oswald"/>
                <a:cs typeface="Oswald"/>
                <a:sym typeface="Oswald"/>
              </a:defRPr>
            </a:lvl2pPr>
            <a:lvl3pPr algn="ctr">
              <a:buClr>
                <a:srgbClr val="00CEF6"/>
              </a:buClr>
              <a:buSzPts val="2000"/>
              <a:buFont typeface="Oswald"/>
              <a:buNone/>
              <a:defRPr sz="2000" b="1">
                <a:solidFill>
                  <a:srgbClr val="00CEF6"/>
                </a:solidFill>
                <a:latin typeface="Oswald"/>
                <a:ea typeface="Oswald"/>
                <a:cs typeface="Oswald"/>
                <a:sym typeface="Oswald"/>
              </a:defRPr>
            </a:lvl3pPr>
            <a:lvl4pPr algn="ctr">
              <a:buClr>
                <a:srgbClr val="00CEF6"/>
              </a:buClr>
              <a:buSzPts val="2000"/>
              <a:buFont typeface="Oswald"/>
              <a:buNone/>
              <a:defRPr sz="2000" b="1">
                <a:solidFill>
                  <a:srgbClr val="00CEF6"/>
                </a:solidFill>
                <a:latin typeface="Oswald"/>
                <a:ea typeface="Oswald"/>
                <a:cs typeface="Oswald"/>
                <a:sym typeface="Oswald"/>
              </a:defRPr>
            </a:lvl4pPr>
            <a:lvl5pPr algn="ctr">
              <a:buClr>
                <a:srgbClr val="00CEF6"/>
              </a:buClr>
              <a:buSzPts val="2000"/>
              <a:buFont typeface="Oswald"/>
              <a:buNone/>
              <a:defRPr sz="2000" b="1">
                <a:solidFill>
                  <a:srgbClr val="00CEF6"/>
                </a:solidFill>
                <a:latin typeface="Oswald"/>
                <a:ea typeface="Oswald"/>
                <a:cs typeface="Oswald"/>
                <a:sym typeface="Oswald"/>
              </a:defRPr>
            </a:lvl5pPr>
            <a:lvl6pPr algn="ctr">
              <a:buClr>
                <a:srgbClr val="00CEF6"/>
              </a:buClr>
              <a:buSzPts val="2000"/>
              <a:buFont typeface="Oswald"/>
              <a:buNone/>
              <a:defRPr sz="2000" b="1">
                <a:solidFill>
                  <a:srgbClr val="00CEF6"/>
                </a:solidFill>
                <a:latin typeface="Oswald"/>
                <a:ea typeface="Oswald"/>
                <a:cs typeface="Oswald"/>
                <a:sym typeface="Oswald"/>
              </a:defRPr>
            </a:lvl6pPr>
            <a:lvl7pPr algn="ctr">
              <a:buClr>
                <a:srgbClr val="00CEF6"/>
              </a:buClr>
              <a:buSzPts val="2000"/>
              <a:buFont typeface="Oswald"/>
              <a:buNone/>
              <a:defRPr sz="2000" b="1">
                <a:solidFill>
                  <a:srgbClr val="00CEF6"/>
                </a:solidFill>
                <a:latin typeface="Oswald"/>
                <a:ea typeface="Oswald"/>
                <a:cs typeface="Oswald"/>
                <a:sym typeface="Oswald"/>
              </a:defRPr>
            </a:lvl7pPr>
            <a:lvl8pPr algn="ctr">
              <a:buClr>
                <a:srgbClr val="00CEF6"/>
              </a:buClr>
              <a:buSzPts val="2000"/>
              <a:buFont typeface="Oswald"/>
              <a:buNone/>
              <a:defRPr sz="2000" b="1">
                <a:solidFill>
                  <a:srgbClr val="00CEF6"/>
                </a:solidFill>
                <a:latin typeface="Oswald"/>
                <a:ea typeface="Oswald"/>
                <a:cs typeface="Oswald"/>
                <a:sym typeface="Oswald"/>
              </a:defRPr>
            </a:lvl8pPr>
            <a:lvl9pPr algn="ctr">
              <a:buClr>
                <a:srgbClr val="00CEF6"/>
              </a:buClr>
              <a:buSzPts val="2000"/>
              <a:buFont typeface="Oswald"/>
              <a:buNone/>
              <a:defRPr sz="2000" b="1">
                <a:solidFill>
                  <a:srgbClr val="00CEF6"/>
                </a:solidFill>
                <a:latin typeface="Oswald"/>
                <a:ea typeface="Oswald"/>
                <a:cs typeface="Oswald"/>
                <a:sym typeface="Oswald"/>
              </a:defRPr>
            </a:lvl9pPr>
          </a:lstStyle>
          <a:p>
            <a:r>
              <a:rPr lang="zh-TW" altLang="en-US" dirty="0"/>
              <a:t>分群結果猜測</a:t>
            </a:r>
          </a:p>
        </p:txBody>
      </p:sp>
      <p:sp>
        <p:nvSpPr>
          <p:cNvPr id="4" name="文字方塊 3"/>
          <p:cNvSpPr txBox="1"/>
          <p:nvPr/>
        </p:nvSpPr>
        <p:spPr>
          <a:xfrm>
            <a:off x="5184337" y="1055948"/>
            <a:ext cx="3798351" cy="3644587"/>
          </a:xfrm>
          <a:prstGeom prst="rect">
            <a:avLst/>
          </a:prstGeom>
          <a:solidFill>
            <a:schemeClr val="bg1"/>
          </a:solidFill>
        </p:spPr>
        <p:txBody>
          <a:bodyPr wrap="square" rtlCol="0">
            <a:spAutoFit/>
          </a:bodyPr>
          <a:lstStyle/>
          <a:p>
            <a:pPr marL="177800" indent="-177800">
              <a:lnSpc>
                <a:spcPts val="2300"/>
              </a:lnSpc>
              <a:spcBef>
                <a:spcPts val="600"/>
              </a:spcBef>
              <a:spcAft>
                <a:spcPts val="600"/>
              </a:spcAft>
              <a:buFont typeface="Arial" panose="020B0604020202020204" pitchFamily="34" charset="0"/>
              <a:buChar char="•"/>
            </a:pPr>
            <a:r>
              <a:rPr lang="en-US" altLang="zh-TW" dirty="0">
                <a:solidFill>
                  <a:srgbClr val="8080FF"/>
                </a:solidFill>
                <a:latin typeface="思源宋體 SemiBold" panose="02020600000000000000" pitchFamily="18" charset="-120"/>
                <a:ea typeface="思源宋體 SemiBold" panose="02020600000000000000" pitchFamily="18" charset="-120"/>
              </a:rPr>
              <a:t>Cluster_</a:t>
            </a:r>
            <a:r>
              <a:rPr lang="zh-TW" altLang="en-US" dirty="0">
                <a:solidFill>
                  <a:srgbClr val="8080FF"/>
                </a:solidFill>
                <a:latin typeface="思源宋體 SemiBold" panose="02020600000000000000" pitchFamily="18" charset="-120"/>
                <a:ea typeface="思源宋體 SemiBold" panose="02020600000000000000" pitchFamily="18" charset="-120"/>
              </a:rPr>
              <a:t>１：</a:t>
            </a:r>
            <a:r>
              <a:rPr lang="zh-TW" altLang="en-US" dirty="0">
                <a:solidFill>
                  <a:schemeClr val="tx1"/>
                </a:solidFill>
                <a:latin typeface="思源宋體 SemiBold" panose="02020600000000000000" pitchFamily="18" charset="-120"/>
                <a:ea typeface="思源宋體 SemiBold" panose="02020600000000000000" pitchFamily="18" charset="-120"/>
              </a:rPr>
              <a:t>為</a:t>
            </a:r>
            <a:r>
              <a:rPr lang="en-US" altLang="zh-TW" dirty="0">
                <a:solidFill>
                  <a:schemeClr val="tx1"/>
                </a:solidFill>
                <a:latin typeface="思源宋體 SemiBold" panose="02020600000000000000" pitchFamily="18" charset="-120"/>
                <a:ea typeface="思源宋體 SemiBold" panose="02020600000000000000" pitchFamily="18" charset="-120"/>
              </a:rPr>
              <a:t>ITU</a:t>
            </a:r>
            <a:r>
              <a:rPr lang="zh-TW" altLang="en-US" dirty="0">
                <a:solidFill>
                  <a:schemeClr val="tx1"/>
                </a:solidFill>
                <a:latin typeface="思源宋體 SemiBold" panose="02020600000000000000" pitchFamily="18" charset="-120"/>
                <a:ea typeface="思源宋體 SemiBold" panose="02020600000000000000" pitchFamily="18" charset="-120"/>
              </a:rPr>
              <a:t>平方和最高的一群，但與熵的關聯不大。推論與日照平均電流值較高有關</a:t>
            </a:r>
            <a:r>
              <a:rPr lang="en-US" altLang="zh-TW" dirty="0">
                <a:solidFill>
                  <a:schemeClr val="tx1"/>
                </a:solidFill>
                <a:latin typeface="思源宋體 SemiBold" panose="02020600000000000000" pitchFamily="18" charset="-120"/>
                <a:ea typeface="思源宋體 SemiBold" panose="02020600000000000000" pitchFamily="18" charset="-120"/>
              </a:rPr>
              <a:t>(</a:t>
            </a:r>
            <a:r>
              <a:rPr lang="zh-TW" altLang="en-US" dirty="0">
                <a:solidFill>
                  <a:schemeClr val="tx1"/>
                </a:solidFill>
                <a:latin typeface="思源宋體 SemiBold" panose="02020600000000000000" pitchFamily="18" charset="-120"/>
                <a:ea typeface="思源宋體 SemiBold" panose="02020600000000000000" pitchFamily="18" charset="-120"/>
              </a:rPr>
              <a:t>當天日照比較強</a:t>
            </a:r>
            <a:r>
              <a:rPr lang="en-US" altLang="zh-TW" dirty="0">
                <a:solidFill>
                  <a:schemeClr val="tx1"/>
                </a:solidFill>
                <a:latin typeface="思源宋體 SemiBold" panose="02020600000000000000" pitchFamily="18" charset="-120"/>
                <a:ea typeface="思源宋體 SemiBold" panose="02020600000000000000" pitchFamily="18" charset="-120"/>
              </a:rPr>
              <a:t>)</a:t>
            </a:r>
            <a:r>
              <a:rPr lang="zh-TW" altLang="en-US" dirty="0">
                <a:solidFill>
                  <a:schemeClr val="tx1"/>
                </a:solidFill>
                <a:latin typeface="思源宋體 SemiBold" panose="02020600000000000000" pitchFamily="18" charset="-120"/>
                <a:ea typeface="思源宋體 SemiBold" panose="02020600000000000000" pitchFamily="18" charset="-120"/>
              </a:rPr>
              <a:t>。</a:t>
            </a:r>
            <a:br>
              <a:rPr lang="en-US" altLang="zh-TW" dirty="0">
                <a:solidFill>
                  <a:schemeClr val="tx1"/>
                </a:solidFill>
                <a:latin typeface="思源宋體 SemiBold" panose="02020600000000000000" pitchFamily="18" charset="-120"/>
                <a:ea typeface="思源宋體 SemiBold" panose="02020600000000000000" pitchFamily="18" charset="-120"/>
              </a:rPr>
            </a:br>
            <a:r>
              <a:rPr lang="zh-TW" altLang="en-US" u="sng" dirty="0">
                <a:solidFill>
                  <a:schemeClr val="tx1"/>
                </a:solidFill>
                <a:latin typeface="思源宋體 SemiBold" panose="02020600000000000000" pitchFamily="18" charset="-120"/>
                <a:ea typeface="思源宋體 SemiBold" panose="02020600000000000000" pitchFamily="18" charset="-120"/>
              </a:rPr>
              <a:t>此群集中在月初。</a:t>
            </a:r>
            <a:endParaRPr lang="en-US" altLang="zh-TW" u="sng" dirty="0">
              <a:solidFill>
                <a:schemeClr val="tx1"/>
              </a:solidFill>
              <a:latin typeface="思源宋體 SemiBold" panose="02020600000000000000" pitchFamily="18" charset="-120"/>
              <a:ea typeface="思源宋體 SemiBold" panose="02020600000000000000" pitchFamily="18" charset="-120"/>
            </a:endParaRPr>
          </a:p>
          <a:p>
            <a:pPr marL="177800" indent="-177800">
              <a:lnSpc>
                <a:spcPts val="2300"/>
              </a:lnSpc>
              <a:spcBef>
                <a:spcPts val="600"/>
              </a:spcBef>
              <a:spcAft>
                <a:spcPts val="600"/>
              </a:spcAft>
              <a:buFont typeface="Arial" panose="020B0604020202020204" pitchFamily="34" charset="0"/>
              <a:buChar char="•"/>
            </a:pPr>
            <a:r>
              <a:rPr lang="en-US" altLang="zh-TW" dirty="0">
                <a:solidFill>
                  <a:srgbClr val="FF6363"/>
                </a:solidFill>
                <a:latin typeface="思源宋體 SemiBold" panose="02020600000000000000" pitchFamily="18" charset="-120"/>
                <a:ea typeface="思源宋體 SemiBold" panose="02020600000000000000" pitchFamily="18" charset="-120"/>
              </a:rPr>
              <a:t>Cluster_</a:t>
            </a:r>
            <a:r>
              <a:rPr lang="zh-TW" altLang="en-US" dirty="0">
                <a:solidFill>
                  <a:srgbClr val="FF6363"/>
                </a:solidFill>
                <a:latin typeface="思源宋體 SemiBold" panose="02020600000000000000" pitchFamily="18" charset="-120"/>
                <a:ea typeface="思源宋體 SemiBold" panose="02020600000000000000" pitchFamily="18" charset="-120"/>
              </a:rPr>
              <a:t>２：</a:t>
            </a:r>
            <a:r>
              <a:rPr lang="zh-TW" altLang="en-US" dirty="0">
                <a:solidFill>
                  <a:schemeClr val="tx1"/>
                </a:solidFill>
                <a:latin typeface="思源宋體 SemiBold" panose="02020600000000000000" pitchFamily="18" charset="-120"/>
                <a:ea typeface="思源宋體 SemiBold" panose="02020600000000000000" pitchFamily="18" charset="-120"/>
              </a:rPr>
              <a:t>日照時間不一，且日照平均電流值也無明顯趨勢，因此群的分散也無明顯特徵，介於</a:t>
            </a:r>
            <a:r>
              <a:rPr lang="en-US" altLang="zh-TW" dirty="0">
                <a:solidFill>
                  <a:schemeClr val="tx1"/>
                </a:solidFill>
                <a:latin typeface="思源宋體 SemiBold" panose="02020600000000000000" pitchFamily="18" charset="-120"/>
                <a:ea typeface="思源宋體 SemiBold" panose="02020600000000000000" pitchFamily="18" charset="-120"/>
              </a:rPr>
              <a:t>Cluster_</a:t>
            </a:r>
            <a:r>
              <a:rPr lang="zh-TW" altLang="en-US" dirty="0">
                <a:solidFill>
                  <a:schemeClr val="tx1"/>
                </a:solidFill>
                <a:latin typeface="思源宋體 SemiBold" panose="02020600000000000000" pitchFamily="18" charset="-120"/>
                <a:ea typeface="思源宋體 SemiBold" panose="02020600000000000000" pitchFamily="18" charset="-120"/>
              </a:rPr>
              <a:t>１與</a:t>
            </a:r>
            <a:r>
              <a:rPr lang="en-US" altLang="zh-TW" dirty="0">
                <a:solidFill>
                  <a:schemeClr val="tx1"/>
                </a:solidFill>
                <a:latin typeface="思源宋體 SemiBold" panose="02020600000000000000" pitchFamily="18" charset="-120"/>
                <a:ea typeface="思源宋體 SemiBold" panose="02020600000000000000" pitchFamily="18" charset="-120"/>
              </a:rPr>
              <a:t>Cluster_</a:t>
            </a:r>
            <a:r>
              <a:rPr lang="zh-TW" altLang="en-US" dirty="0">
                <a:solidFill>
                  <a:schemeClr val="tx1"/>
                </a:solidFill>
                <a:latin typeface="思源宋體 SemiBold" panose="02020600000000000000" pitchFamily="18" charset="-120"/>
                <a:ea typeface="思源宋體 SemiBold" panose="02020600000000000000" pitchFamily="18" charset="-120"/>
              </a:rPr>
              <a:t>３ 之間。</a:t>
            </a:r>
            <a:r>
              <a:rPr lang="zh-TW" altLang="en-US" u="sng" dirty="0">
                <a:solidFill>
                  <a:schemeClr val="tx1"/>
                </a:solidFill>
                <a:latin typeface="思源宋體 SemiBold" panose="02020600000000000000" pitchFamily="18" charset="-120"/>
                <a:ea typeface="思源宋體 SemiBold" panose="02020600000000000000" pitchFamily="18" charset="-120"/>
              </a:rPr>
              <a:t>此群集中在月中。</a:t>
            </a:r>
            <a:endParaRPr lang="en-US" altLang="zh-TW" u="sng" dirty="0">
              <a:solidFill>
                <a:schemeClr val="tx1"/>
              </a:solidFill>
              <a:latin typeface="思源宋體 SemiBold" panose="02020600000000000000" pitchFamily="18" charset="-120"/>
              <a:ea typeface="思源宋體 SemiBold" panose="02020600000000000000" pitchFamily="18" charset="-120"/>
            </a:endParaRPr>
          </a:p>
          <a:p>
            <a:pPr marL="177800" indent="-177800">
              <a:lnSpc>
                <a:spcPts val="2300"/>
              </a:lnSpc>
              <a:spcBef>
                <a:spcPts val="600"/>
              </a:spcBef>
              <a:spcAft>
                <a:spcPts val="600"/>
              </a:spcAft>
              <a:buFont typeface="Arial" panose="020B0604020202020204" pitchFamily="34" charset="0"/>
              <a:buChar char="•"/>
            </a:pPr>
            <a:r>
              <a:rPr lang="en-US" altLang="zh-TW" dirty="0">
                <a:solidFill>
                  <a:srgbClr val="7FBF7F"/>
                </a:solidFill>
                <a:latin typeface="思源宋體 SemiBold" panose="02020600000000000000" pitchFamily="18" charset="-120"/>
                <a:ea typeface="思源宋體 SemiBold" panose="02020600000000000000" pitchFamily="18" charset="-120"/>
              </a:rPr>
              <a:t>Cluster_</a:t>
            </a:r>
            <a:r>
              <a:rPr lang="zh-TW" altLang="en-US" dirty="0">
                <a:solidFill>
                  <a:srgbClr val="7FBF7F"/>
                </a:solidFill>
                <a:latin typeface="思源宋體 SemiBold" panose="02020600000000000000" pitchFamily="18" charset="-120"/>
                <a:ea typeface="思源宋體 SemiBold" panose="02020600000000000000" pitchFamily="18" charset="-120"/>
              </a:rPr>
              <a:t>３：</a:t>
            </a:r>
            <a:r>
              <a:rPr lang="zh-TW" altLang="en-US" dirty="0">
                <a:solidFill>
                  <a:schemeClr val="tx1"/>
                </a:solidFill>
                <a:latin typeface="思源宋體 SemiBold" panose="02020600000000000000" pitchFamily="18" charset="-120"/>
                <a:ea typeface="思源宋體 SemiBold" panose="02020600000000000000" pitchFamily="18" charset="-120"/>
              </a:rPr>
              <a:t>與第一群相反，</a:t>
            </a:r>
            <a:r>
              <a:rPr lang="en-US" altLang="zh-TW" dirty="0">
                <a:solidFill>
                  <a:schemeClr val="tx1"/>
                </a:solidFill>
                <a:latin typeface="思源宋體 SemiBold" panose="02020600000000000000" pitchFamily="18" charset="-120"/>
                <a:ea typeface="思源宋體 SemiBold" panose="02020600000000000000" pitchFamily="18" charset="-120"/>
              </a:rPr>
              <a:t> ITU</a:t>
            </a:r>
            <a:r>
              <a:rPr lang="zh-TW" altLang="en-US" dirty="0">
                <a:solidFill>
                  <a:schemeClr val="tx1"/>
                </a:solidFill>
                <a:latin typeface="思源宋體 SemiBold" panose="02020600000000000000" pitchFamily="18" charset="-120"/>
                <a:ea typeface="思源宋體 SemiBold" panose="02020600000000000000" pitchFamily="18" charset="-120"/>
              </a:rPr>
              <a:t>平方和最低的一群且日照時間皆為最少所以熵也最小。</a:t>
            </a:r>
            <a:r>
              <a:rPr lang="zh-TW" altLang="en-US" u="sng" dirty="0">
                <a:solidFill>
                  <a:schemeClr val="tx1"/>
                </a:solidFill>
                <a:latin typeface="思源宋體 SemiBold" panose="02020600000000000000" pitchFamily="18" charset="-120"/>
                <a:ea typeface="思源宋體 SemiBold" panose="02020600000000000000" pitchFamily="18" charset="-120"/>
              </a:rPr>
              <a:t>此群集中在月末。</a:t>
            </a:r>
            <a:endParaRPr lang="en-US" altLang="zh-TW" u="sng" dirty="0">
              <a:solidFill>
                <a:schemeClr val="tx1"/>
              </a:solidFill>
              <a:latin typeface="思源宋體 SemiBold" panose="02020600000000000000" pitchFamily="18" charset="-120"/>
              <a:ea typeface="思源宋體 SemiBold" panose="02020600000000000000" pitchFamily="18" charset="-120"/>
            </a:endParaRPr>
          </a:p>
        </p:txBody>
      </p:sp>
    </p:spTree>
    <p:extLst>
      <p:ext uri="{BB962C8B-B14F-4D97-AF65-F5344CB8AC3E}">
        <p14:creationId xmlns:p14="http://schemas.microsoft.com/office/powerpoint/2010/main" val="40835525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 </a:t>
            </a:r>
          </a:p>
        </p:txBody>
      </p:sp>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pic>
        <p:nvPicPr>
          <p:cNvPr id="5" name="圖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00277" y="992025"/>
            <a:ext cx="5091545" cy="2748849"/>
          </a:xfrm>
          <a:prstGeom prst="rect">
            <a:avLst/>
          </a:prstGeom>
          <a:ln>
            <a:solidFill>
              <a:schemeClr val="accent1"/>
            </a:solidFill>
          </a:ln>
        </p:spPr>
      </p:pic>
      <p:sp>
        <p:nvSpPr>
          <p:cNvPr id="6" name="標題 1"/>
          <p:cNvSpPr txBox="1">
            <a:spLocks/>
          </p:cNvSpPr>
          <p:nvPr/>
        </p:nvSpPr>
        <p:spPr>
          <a:xfrm>
            <a:off x="1011382" y="244466"/>
            <a:ext cx="6996600" cy="715800"/>
          </a:xfrm>
          <a:prstGeom prst="rect">
            <a:avLst/>
          </a:prstGeom>
          <a:noFill/>
          <a:ln>
            <a:noFill/>
          </a:ln>
        </p:spPr>
        <p:txBody>
          <a:bodyPr spcFirstLastPara="1" wrap="square" lIns="91425" tIns="91425" rIns="91425" bIns="91425" anchor="b" anchorCtr="0"/>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1pPr>
            <a:lvl2pPr marR="0" lvl="1"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2pPr>
            <a:lvl3pPr marR="0" lvl="2"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3pPr>
            <a:lvl4pPr marR="0" lvl="3"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4pPr>
            <a:lvl5pPr marR="0" lvl="4"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5pPr>
            <a:lvl6pPr marR="0" lvl="5"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6pPr>
            <a:lvl7pPr marR="0" lvl="6"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7pPr>
            <a:lvl8pPr marR="0" lvl="7"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8pPr>
            <a:lvl9pPr marR="0" lvl="8" algn="ctr" rtl="0">
              <a:lnSpc>
                <a:spcPct val="100000"/>
              </a:lnSpc>
              <a:spcBef>
                <a:spcPts val="0"/>
              </a:spcBef>
              <a:spcAft>
                <a:spcPts val="0"/>
              </a:spcAft>
              <a:buClr>
                <a:srgbClr val="00CEF6"/>
              </a:buClr>
              <a:buSzPts val="2000"/>
              <a:buFont typeface="Oswald"/>
              <a:buNone/>
              <a:defRPr sz="2000" b="1" i="0" u="none" strike="noStrike" cap="none">
                <a:solidFill>
                  <a:srgbClr val="00CEF6"/>
                </a:solidFill>
                <a:latin typeface="Oswald"/>
                <a:ea typeface="Oswald"/>
                <a:cs typeface="Oswald"/>
                <a:sym typeface="Oswald"/>
              </a:defRPr>
            </a:lvl9pPr>
          </a:lstStyle>
          <a:p>
            <a:r>
              <a:rPr lang="zh-TW" altLang="en-US" sz="2800" dirty="0">
                <a:solidFill>
                  <a:srgbClr val="3C78D8"/>
                </a:solidFill>
                <a:latin typeface="思源宋体 SemiBold" panose="02020600000000000000" pitchFamily="18" charset="-128"/>
                <a:ea typeface="思源宋体 SemiBold" panose="02020600000000000000" pitchFamily="18" charset="-128"/>
                <a:sym typeface="Arial"/>
              </a:rPr>
              <a:t>電流值平方和與熵的趨勢</a:t>
            </a:r>
          </a:p>
        </p:txBody>
      </p:sp>
      <p:sp>
        <p:nvSpPr>
          <p:cNvPr id="8" name="文字方塊 7"/>
          <p:cNvSpPr txBox="1"/>
          <p:nvPr/>
        </p:nvSpPr>
        <p:spPr>
          <a:xfrm>
            <a:off x="1880301" y="3899700"/>
            <a:ext cx="5331496" cy="523220"/>
          </a:xfrm>
          <a:prstGeom prst="rect">
            <a:avLst/>
          </a:prstGeom>
          <a:noFill/>
        </p:spPr>
        <p:txBody>
          <a:bodyPr wrap="square" rtlCol="0">
            <a:spAutoFit/>
          </a:bodyPr>
          <a:lstStyle/>
          <a:p>
            <a:pPr algn="just"/>
            <a:r>
              <a:rPr lang="zh-TW" altLang="en-US" dirty="0">
                <a:latin typeface="思源宋體 Medium" panose="02020500000000000000" pitchFamily="18" charset="-120"/>
                <a:ea typeface="思源宋體 Medium" panose="02020500000000000000" pitchFamily="18" charset="-120"/>
              </a:rPr>
              <a:t>根據分群的結論，觀察</a:t>
            </a:r>
            <a:r>
              <a:rPr lang="en-US" altLang="zh-TW" dirty="0">
                <a:solidFill>
                  <a:srgbClr val="6A6AFF"/>
                </a:solidFill>
                <a:latin typeface="思源宋體 Medium" panose="02020500000000000000" pitchFamily="18" charset="-120"/>
                <a:ea typeface="思源宋體 Medium" panose="02020500000000000000" pitchFamily="18" charset="-120"/>
              </a:rPr>
              <a:t>ITU</a:t>
            </a:r>
            <a:r>
              <a:rPr lang="zh-TW" altLang="en-US" dirty="0">
                <a:solidFill>
                  <a:srgbClr val="6A6AFF"/>
                </a:solidFill>
                <a:latin typeface="思源宋體 Medium" panose="02020500000000000000" pitchFamily="18" charset="-120"/>
                <a:ea typeface="思源宋體 Medium" panose="02020500000000000000" pitchFamily="18" charset="-120"/>
              </a:rPr>
              <a:t>平方和</a:t>
            </a:r>
            <a:r>
              <a:rPr lang="zh-TW" altLang="en-US" dirty="0">
                <a:latin typeface="思源宋體 Medium" panose="02020500000000000000" pitchFamily="18" charset="-120"/>
                <a:ea typeface="思源宋體 Medium" panose="02020500000000000000" pitchFamily="18" charset="-120"/>
              </a:rPr>
              <a:t>及</a:t>
            </a:r>
            <a:r>
              <a:rPr lang="zh-TW" altLang="en-US" dirty="0">
                <a:solidFill>
                  <a:srgbClr val="FF6363"/>
                </a:solidFill>
                <a:latin typeface="思源宋體 Medium" panose="02020500000000000000" pitchFamily="18" charset="-120"/>
                <a:ea typeface="思源宋體 Medium" panose="02020500000000000000" pitchFamily="18" charset="-120"/>
              </a:rPr>
              <a:t>熵</a:t>
            </a:r>
            <a:r>
              <a:rPr lang="zh-TW" altLang="en-US" dirty="0">
                <a:solidFill>
                  <a:schemeClr val="tx1"/>
                </a:solidFill>
                <a:latin typeface="思源宋體 Medium" panose="02020500000000000000" pitchFamily="18" charset="-120"/>
                <a:ea typeface="思源宋體 Medium" panose="02020500000000000000" pitchFamily="18" charset="-120"/>
              </a:rPr>
              <a:t>與日期的趨勢變化，可推斷這兩者下降的趨勢與本資料為</a:t>
            </a:r>
            <a:r>
              <a:rPr lang="en-US" altLang="zh-TW" dirty="0">
                <a:solidFill>
                  <a:schemeClr val="tx1"/>
                </a:solidFill>
                <a:latin typeface="思源宋體 Medium" panose="02020500000000000000" pitchFamily="18" charset="-120"/>
                <a:ea typeface="思源宋體 Medium" panose="02020500000000000000" pitchFamily="18" charset="-120"/>
              </a:rPr>
              <a:t>10</a:t>
            </a:r>
            <a:r>
              <a:rPr lang="zh-TW" altLang="en-US" dirty="0">
                <a:solidFill>
                  <a:schemeClr val="tx1"/>
                </a:solidFill>
                <a:latin typeface="思源宋體 Medium" panose="02020500000000000000" pitchFamily="18" charset="-120"/>
                <a:ea typeface="思源宋體 Medium" panose="02020500000000000000" pitchFamily="18" charset="-120"/>
              </a:rPr>
              <a:t>月份有關，也就是逐漸邁入冬季。</a:t>
            </a:r>
            <a:endParaRPr lang="en-US" altLang="zh-TW" dirty="0">
              <a:solidFill>
                <a:schemeClr val="tx1"/>
              </a:solidFill>
              <a:latin typeface="思源宋體 Medium" panose="02020500000000000000" pitchFamily="18" charset="-120"/>
              <a:ea typeface="思源宋體 Medium" panose="02020500000000000000" pitchFamily="18" charset="-120"/>
            </a:endParaRPr>
          </a:p>
        </p:txBody>
      </p:sp>
    </p:spTree>
    <p:extLst>
      <p:ext uri="{BB962C8B-B14F-4D97-AF65-F5344CB8AC3E}">
        <p14:creationId xmlns:p14="http://schemas.microsoft.com/office/powerpoint/2010/main" val="7649569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011382" y="244466"/>
            <a:ext cx="6996600" cy="715800"/>
          </a:xfrm>
          <a:noFill/>
          <a:ln>
            <a:noFill/>
          </a:ln>
        </p:spPr>
        <p:txBody>
          <a:bodyPr spcFirstLastPara="1" wrap="square" lIns="91425" tIns="91425" rIns="91425" bIns="91425" anchor="b" anchorCtr="0"/>
          <a:lstStyle/>
          <a:p>
            <a:r>
              <a:rPr lang="zh-TW" altLang="en-US" sz="2800" dirty="0">
                <a:solidFill>
                  <a:srgbClr val="3C78D8"/>
                </a:solidFill>
                <a:latin typeface="思源宋体 SemiBold" panose="02020600000000000000" pitchFamily="18" charset="-128"/>
                <a:ea typeface="思源宋体 SemiBold" panose="02020600000000000000" pitchFamily="18" charset="-128"/>
                <a:sym typeface="Arial"/>
              </a:rPr>
              <a:t>結論與問題討論</a:t>
            </a:r>
          </a:p>
        </p:txBody>
      </p:sp>
      <p:sp>
        <p:nvSpPr>
          <p:cNvPr id="3" name="投影片編號版面配置區 2"/>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sp>
        <p:nvSpPr>
          <p:cNvPr id="4" name="文字方塊 3"/>
          <p:cNvSpPr txBox="1"/>
          <p:nvPr/>
        </p:nvSpPr>
        <p:spPr>
          <a:xfrm>
            <a:off x="436419" y="1216943"/>
            <a:ext cx="8271162" cy="2772554"/>
          </a:xfrm>
          <a:prstGeom prst="rect">
            <a:avLst/>
          </a:prstGeom>
          <a:solidFill>
            <a:schemeClr val="bg1"/>
          </a:solidFill>
        </p:spPr>
        <p:txBody>
          <a:bodyPr wrap="square" rtlCol="0">
            <a:spAutoFit/>
          </a:bodyPr>
          <a:lstStyle>
            <a:defPPr marR="0" lvl="0" algn="l" rtl="0">
              <a:lnSpc>
                <a:spcPct val="100000"/>
              </a:lnSpc>
              <a:spcBef>
                <a:spcPts val="0"/>
              </a:spcBef>
              <a:spcAft>
                <a:spcPts val="0"/>
              </a:spcAft>
            </a:defPPr>
            <a:lvl1pPr marL="177800" indent="-177800">
              <a:lnSpc>
                <a:spcPts val="2300"/>
              </a:lnSpc>
              <a:spcBef>
                <a:spcPts val="600"/>
              </a:spcBef>
              <a:spcAft>
                <a:spcPts val="600"/>
              </a:spcAft>
              <a:buFont typeface="Arial" panose="020B0604020202020204" pitchFamily="34" charset="0"/>
              <a:buChar char="•"/>
              <a:defRPr>
                <a:solidFill>
                  <a:srgbClr val="8080FF"/>
                </a:solidFill>
                <a:latin typeface="思源宋體 SemiBold" panose="02020600000000000000" pitchFamily="18" charset="-120"/>
                <a:ea typeface="思源宋體 SemiBold" panose="02020600000000000000" pitchFamily="18" charset="-120"/>
              </a:defRPr>
            </a:lvl1pPr>
          </a:lstStyle>
          <a:p>
            <a:pPr marL="342900" indent="-342900" algn="just">
              <a:buFont typeface="+mj-lt"/>
              <a:buAutoNum type="arabicPeriod"/>
            </a:pPr>
            <a:r>
              <a:rPr lang="zh-TW" altLang="en-US" dirty="0">
                <a:solidFill>
                  <a:schemeClr val="tx1"/>
                </a:solidFill>
              </a:rPr>
              <a:t>絕對值平方和與平方和應為相同，不須再取絕對值且電流皆為正值。</a:t>
            </a:r>
            <a:endParaRPr lang="en-US" altLang="zh-TW" dirty="0">
              <a:solidFill>
                <a:schemeClr val="tx1"/>
              </a:solidFill>
            </a:endParaRPr>
          </a:p>
          <a:p>
            <a:pPr marL="342900" indent="-342900" algn="just">
              <a:buFont typeface="+mj-lt"/>
              <a:buAutoNum type="arabicPeriod"/>
            </a:pPr>
            <a:r>
              <a:rPr lang="zh-TW" altLang="en-US" dirty="0">
                <a:solidFill>
                  <a:schemeClr val="tx1"/>
                </a:solidFill>
              </a:rPr>
              <a:t>熵逐漸減少的趨向日期的推進，推測為接近冬天。但如果將此分群結果或者分析的趨勢套用在別的月份甚至是以整年作分析可能會不適用。</a:t>
            </a:r>
            <a:endParaRPr lang="en-US" altLang="zh-TW" dirty="0">
              <a:solidFill>
                <a:schemeClr val="tx1"/>
              </a:solidFill>
            </a:endParaRPr>
          </a:p>
          <a:p>
            <a:pPr marL="342900" indent="-342900" algn="just">
              <a:buFont typeface="+mj-lt"/>
              <a:buAutoNum type="arabicPeriod"/>
            </a:pPr>
            <a:r>
              <a:rPr lang="zh-TW" altLang="en-US" dirty="0">
                <a:solidFill>
                  <a:schemeClr val="tx1"/>
                </a:solidFill>
              </a:rPr>
              <a:t>計算熵的目的是否為觀察每一天收集到的日照時間是否穩定</a:t>
            </a:r>
            <a:r>
              <a:rPr lang="en-US" altLang="zh-TW" dirty="0">
                <a:solidFill>
                  <a:schemeClr val="tx1"/>
                </a:solidFill>
              </a:rPr>
              <a:t>?</a:t>
            </a:r>
            <a:r>
              <a:rPr lang="zh-TW" altLang="en-US" dirty="0">
                <a:solidFill>
                  <a:schemeClr val="tx1"/>
                </a:solidFill>
              </a:rPr>
              <a:t>還是主要探討總電流量為整體目標會比較合適</a:t>
            </a:r>
            <a:r>
              <a:rPr lang="en-US" altLang="zh-TW" dirty="0">
                <a:solidFill>
                  <a:schemeClr val="tx1"/>
                </a:solidFill>
              </a:rPr>
              <a:t>?</a:t>
            </a:r>
            <a:r>
              <a:rPr lang="zh-TW" altLang="en-US" dirty="0">
                <a:solidFill>
                  <a:schemeClr val="tx1"/>
                </a:solidFill>
              </a:rPr>
              <a:t>而非穩定度。</a:t>
            </a:r>
            <a:endParaRPr lang="en-US" altLang="zh-TW" dirty="0">
              <a:solidFill>
                <a:schemeClr val="tx1"/>
              </a:solidFill>
            </a:endParaRPr>
          </a:p>
          <a:p>
            <a:pPr marL="342900" indent="-342900" algn="just">
              <a:buFont typeface="+mj-lt"/>
              <a:buAutoNum type="arabicPeriod"/>
            </a:pPr>
            <a:r>
              <a:rPr lang="zh-TW" altLang="en-US" dirty="0">
                <a:solidFill>
                  <a:schemeClr val="tx1"/>
                </a:solidFill>
              </a:rPr>
              <a:t>資料時間不足以宏觀的去觀察整體熵以及發電總量的趨勢，需拉長到季或者年為單位。</a:t>
            </a:r>
            <a:endParaRPr lang="en-US" altLang="zh-TW" dirty="0">
              <a:solidFill>
                <a:schemeClr val="tx1"/>
              </a:solidFill>
            </a:endParaRPr>
          </a:p>
          <a:p>
            <a:pPr marL="342900" indent="-342900" algn="just">
              <a:buFont typeface="+mj-lt"/>
              <a:buAutoNum type="arabicPeriod"/>
            </a:pPr>
            <a:r>
              <a:rPr lang="zh-TW" altLang="en-US" dirty="0">
                <a:solidFill>
                  <a:schemeClr val="tx1"/>
                </a:solidFill>
              </a:rPr>
              <a:t>如以長時間觀察、分析資料，或許可了解太陽能板的衰減程度，以利於做預防性保養。</a:t>
            </a:r>
            <a:endParaRPr lang="en-US" altLang="zh-TW" dirty="0">
              <a:solidFill>
                <a:schemeClr val="tx1"/>
              </a:solidFill>
            </a:endParaRPr>
          </a:p>
        </p:txBody>
      </p:sp>
    </p:spTree>
    <p:extLst>
      <p:ext uri="{BB962C8B-B14F-4D97-AF65-F5344CB8AC3E}">
        <p14:creationId xmlns:p14="http://schemas.microsoft.com/office/powerpoint/2010/main" val="40696139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資料理解與猜測</a:t>
            </a:r>
          </a:p>
        </p:txBody>
      </p:sp>
      <p:sp>
        <p:nvSpPr>
          <p:cNvPr id="3" name="文字版面配置區 2"/>
          <p:cNvSpPr>
            <a:spLocks noGrp="1"/>
          </p:cNvSpPr>
          <p:nvPr>
            <p:ph type="body" idx="1"/>
          </p:nvPr>
        </p:nvSpPr>
        <p:spPr>
          <a:xfrm>
            <a:off x="1774098" y="1336349"/>
            <a:ext cx="5595805" cy="2068598"/>
          </a:xfrm>
        </p:spPr>
        <p:txBody>
          <a:bodyPr/>
          <a:lstStyle/>
          <a:p>
            <a:pPr>
              <a:spcAft>
                <a:spcPts val="600"/>
              </a:spcAft>
              <a:buFont typeface="Wingdings" panose="05000000000000000000" pitchFamily="2" charset="2"/>
              <a:buChar char="l"/>
            </a:pPr>
            <a:r>
              <a:rPr lang="en-US" altLang="zh-TW" sz="1600" dirty="0">
                <a:solidFill>
                  <a:schemeClr val="bg1"/>
                </a:solidFill>
                <a:highlight>
                  <a:srgbClr val="FF6363"/>
                </a:highlight>
                <a:latin typeface="思源宋體 Medium" panose="02020500000000000000" pitchFamily="18" charset="-120"/>
                <a:ea typeface="思源宋體 Medium" panose="02020500000000000000" pitchFamily="18" charset="-120"/>
              </a:rPr>
              <a:t>Calendar</a:t>
            </a:r>
            <a:r>
              <a:rPr lang="zh-TW" altLang="en-US" sz="1600" dirty="0">
                <a:latin typeface="思源宋體 Medium" panose="02020500000000000000" pitchFamily="18" charset="-120"/>
                <a:ea typeface="思源宋體 Medium" panose="02020500000000000000" pitchFamily="18" charset="-120"/>
              </a:rPr>
              <a:t>：</a:t>
            </a:r>
            <a:r>
              <a:rPr lang="zh-TW" altLang="en-US" sz="1400" dirty="0">
                <a:latin typeface="思源宋體 Medium" panose="02020500000000000000" pitchFamily="18" charset="-120"/>
                <a:ea typeface="思源宋體 Medium" panose="02020500000000000000" pitchFamily="18" charset="-120"/>
              </a:rPr>
              <a:t>為日期資料</a:t>
            </a:r>
            <a:r>
              <a:rPr lang="en-US" altLang="zh-TW" sz="1400" dirty="0">
                <a:latin typeface="思源宋體 Medium" panose="02020500000000000000" pitchFamily="18" charset="-120"/>
                <a:ea typeface="思源宋體 Medium" panose="02020500000000000000" pitchFamily="18" charset="-120"/>
              </a:rPr>
              <a:t>(2011/1-2016/6)</a:t>
            </a:r>
            <a:r>
              <a:rPr lang="zh-TW" altLang="en-US" sz="1400" dirty="0">
                <a:latin typeface="思源宋體 Medium" panose="02020500000000000000" pitchFamily="18" charset="-120"/>
                <a:ea typeface="思源宋體 Medium" panose="02020500000000000000" pitchFamily="18" charset="-120"/>
              </a:rPr>
              <a:t>包含節假日、政府補助日</a:t>
            </a:r>
            <a:r>
              <a:rPr lang="en-US" altLang="zh-TW" sz="1400" dirty="0">
                <a:latin typeface="思源宋體 Medium" panose="02020500000000000000" pitchFamily="18" charset="-120"/>
                <a:ea typeface="思源宋體 Medium" panose="02020500000000000000" pitchFamily="18" charset="-120"/>
              </a:rPr>
              <a:t>SNAP</a:t>
            </a:r>
            <a:r>
              <a:rPr lang="zh-TW" altLang="en-US" sz="1400" dirty="0">
                <a:latin typeface="思源宋體 Medium" panose="02020500000000000000" pitchFamily="18" charset="-120"/>
                <a:ea typeface="思源宋體 Medium" panose="02020500000000000000" pitchFamily="18" charset="-120"/>
              </a:rPr>
              <a:t>等等資料 </a:t>
            </a:r>
            <a:r>
              <a:rPr lang="en-US" altLang="zh-TW" sz="1200" dirty="0">
                <a:latin typeface="思源宋體 Medium" panose="02020500000000000000" pitchFamily="18" charset="-120"/>
                <a:ea typeface="思源宋體 Medium" panose="02020500000000000000" pitchFamily="18" charset="-120"/>
              </a:rPr>
              <a:t>(</a:t>
            </a:r>
            <a:r>
              <a:rPr lang="zh-TW" altLang="en-US" sz="1200" dirty="0">
                <a:latin typeface="思源宋體 Medium" panose="02020500000000000000" pitchFamily="18" charset="-120"/>
                <a:ea typeface="思源宋體 Medium" panose="02020500000000000000" pitchFamily="18" charset="-120"/>
              </a:rPr>
              <a:t>或許節日會影響買氣、購買衝動</a:t>
            </a:r>
            <a:r>
              <a:rPr lang="en-US" altLang="zh-TW" sz="1200" dirty="0">
                <a:latin typeface="思源宋體 Medium" panose="02020500000000000000" pitchFamily="18" charset="-120"/>
                <a:ea typeface="思源宋體 Medium" panose="02020500000000000000" pitchFamily="18" charset="-120"/>
              </a:rPr>
              <a:t>)</a:t>
            </a:r>
          </a:p>
          <a:p>
            <a:pPr>
              <a:spcAft>
                <a:spcPts val="600"/>
              </a:spcAft>
              <a:buFont typeface="Wingdings" panose="05000000000000000000" pitchFamily="2" charset="2"/>
              <a:buChar char="l"/>
            </a:pPr>
            <a:r>
              <a:rPr lang="en-US" altLang="zh-TW" sz="1600" dirty="0" err="1">
                <a:latin typeface="思源宋體 Medium" panose="02020500000000000000" pitchFamily="18" charset="-120"/>
                <a:ea typeface="思源宋體 Medium" panose="02020500000000000000" pitchFamily="18" charset="-120"/>
              </a:rPr>
              <a:t>Sell_price</a:t>
            </a:r>
            <a:r>
              <a:rPr lang="zh-TW" altLang="en-US" sz="1600" dirty="0">
                <a:latin typeface="思源宋體 Medium" panose="02020500000000000000" pitchFamily="18" charset="-120"/>
                <a:ea typeface="思源宋體 Medium" panose="02020500000000000000" pitchFamily="18" charset="-120"/>
              </a:rPr>
              <a:t>：</a:t>
            </a:r>
            <a:r>
              <a:rPr lang="zh-TW" altLang="en-US" sz="1400" dirty="0">
                <a:latin typeface="思源宋體 Medium" panose="02020500000000000000" pitchFamily="18" charset="-120"/>
                <a:ea typeface="思源宋體 Medium" panose="02020500000000000000" pitchFamily="18" charset="-120"/>
              </a:rPr>
              <a:t>為各產品每日的銷售價錢</a:t>
            </a:r>
            <a:r>
              <a:rPr lang="en-US" altLang="zh-TW" sz="1200" dirty="0">
                <a:latin typeface="思源宋體 Medium" panose="02020500000000000000" pitchFamily="18" charset="-120"/>
                <a:ea typeface="思源宋體 Medium" panose="02020500000000000000" pitchFamily="18" charset="-120"/>
              </a:rPr>
              <a:t>(</a:t>
            </a:r>
            <a:r>
              <a:rPr lang="zh-TW" altLang="en-US" sz="1200" dirty="0">
                <a:latin typeface="思源宋體 Medium" panose="02020500000000000000" pitchFamily="18" charset="-120"/>
                <a:ea typeface="思源宋體 Medium" panose="02020500000000000000" pitchFamily="18" charset="-120"/>
              </a:rPr>
              <a:t>或許價錢會影響購買意願</a:t>
            </a:r>
            <a:r>
              <a:rPr lang="en-US" altLang="zh-TW" sz="1200" dirty="0">
                <a:latin typeface="思源宋體 Medium" panose="02020500000000000000" pitchFamily="18" charset="-120"/>
                <a:ea typeface="思源宋體 Medium" panose="02020500000000000000" pitchFamily="18" charset="-120"/>
              </a:rPr>
              <a:t>)</a:t>
            </a:r>
          </a:p>
          <a:p>
            <a:pPr>
              <a:spcAft>
                <a:spcPts val="600"/>
              </a:spcAft>
              <a:buFont typeface="Wingdings" panose="05000000000000000000" pitchFamily="2" charset="2"/>
              <a:buChar char="l"/>
            </a:pPr>
            <a:r>
              <a:rPr lang="en-US" altLang="zh-TW" sz="1600" dirty="0" err="1">
                <a:latin typeface="思源宋體 Medium" panose="02020500000000000000" pitchFamily="18" charset="-120"/>
                <a:ea typeface="思源宋體 Medium" panose="02020500000000000000" pitchFamily="18" charset="-120"/>
              </a:rPr>
              <a:t>sales_train_evaluation</a:t>
            </a:r>
            <a:r>
              <a:rPr lang="zh-TW" altLang="en-US" sz="1600" dirty="0">
                <a:latin typeface="思源宋體 Medium" panose="02020500000000000000" pitchFamily="18" charset="-120"/>
                <a:ea typeface="思源宋體 Medium" panose="02020500000000000000" pitchFamily="18" charset="-120"/>
              </a:rPr>
              <a:t>：</a:t>
            </a:r>
            <a:r>
              <a:rPr lang="zh-TW" altLang="en-US" sz="1400" dirty="0">
                <a:latin typeface="思源宋體 Medium" panose="02020500000000000000" pitchFamily="18" charset="-120"/>
                <a:ea typeface="思源宋體 Medium" panose="02020500000000000000" pitchFamily="18" charset="-120"/>
              </a:rPr>
              <a:t>前 </a:t>
            </a:r>
            <a:r>
              <a:rPr lang="en-US" altLang="zh-TW" sz="1400" dirty="0">
                <a:latin typeface="思源宋體 Medium" panose="02020500000000000000" pitchFamily="18" charset="-120"/>
                <a:ea typeface="思源宋體 Medium" panose="02020500000000000000" pitchFamily="18" charset="-120"/>
              </a:rPr>
              <a:t>1941</a:t>
            </a:r>
            <a:r>
              <a:rPr lang="zh-TW" altLang="en-US" sz="1400" dirty="0">
                <a:latin typeface="思源宋體 Medium" panose="02020500000000000000" pitchFamily="18" charset="-120"/>
                <a:ea typeface="思源宋體 Medium" panose="02020500000000000000" pitchFamily="18" charset="-120"/>
              </a:rPr>
              <a:t> 天的銷售量</a:t>
            </a:r>
            <a:endParaRPr lang="en-US" altLang="zh-TW" sz="1600" dirty="0">
              <a:latin typeface="思源宋體 Medium" panose="02020500000000000000" pitchFamily="18" charset="-120"/>
              <a:ea typeface="思源宋體 Medium" panose="02020500000000000000" pitchFamily="18" charset="-120"/>
            </a:endParaRPr>
          </a:p>
          <a:p>
            <a:pPr>
              <a:spcAft>
                <a:spcPts val="600"/>
              </a:spcAft>
              <a:buFont typeface="Wingdings" panose="05000000000000000000" pitchFamily="2" charset="2"/>
              <a:buChar char="l"/>
            </a:pPr>
            <a:r>
              <a:rPr lang="en-US" altLang="zh-TW" sz="1600" dirty="0" err="1">
                <a:latin typeface="思源宋體 Medium" panose="02020500000000000000" pitchFamily="18" charset="-120"/>
                <a:ea typeface="思源宋體 Medium" panose="02020500000000000000" pitchFamily="18" charset="-120"/>
              </a:rPr>
              <a:t>sales_train_validation</a:t>
            </a:r>
            <a:r>
              <a:rPr lang="zh-TW" altLang="en-US" sz="1600" dirty="0">
                <a:latin typeface="思源宋體 Medium" panose="02020500000000000000" pitchFamily="18" charset="-120"/>
                <a:ea typeface="思源宋體 Medium" panose="02020500000000000000" pitchFamily="18" charset="-120"/>
              </a:rPr>
              <a:t>：</a:t>
            </a:r>
            <a:r>
              <a:rPr lang="zh-TW" altLang="en-US" sz="1400" dirty="0">
                <a:latin typeface="思源宋體 Medium" panose="02020500000000000000" pitchFamily="18" charset="-120"/>
                <a:ea typeface="思源宋體 Medium" panose="02020500000000000000" pitchFamily="18" charset="-120"/>
              </a:rPr>
              <a:t>前 </a:t>
            </a:r>
            <a:r>
              <a:rPr lang="en-US" altLang="zh-TW" sz="1400" dirty="0">
                <a:latin typeface="思源宋體 Medium" panose="02020500000000000000" pitchFamily="18" charset="-120"/>
                <a:ea typeface="思源宋體 Medium" panose="02020500000000000000" pitchFamily="18" charset="-120"/>
              </a:rPr>
              <a:t>1913</a:t>
            </a:r>
            <a:r>
              <a:rPr lang="zh-TW" altLang="en-US" sz="1400" dirty="0">
                <a:latin typeface="思源宋體 Medium" panose="02020500000000000000" pitchFamily="18" charset="-120"/>
                <a:ea typeface="思源宋體 Medium" panose="02020500000000000000" pitchFamily="18" charset="-120"/>
              </a:rPr>
              <a:t> 天的銷售量</a:t>
            </a:r>
            <a:endParaRPr lang="en-US" altLang="zh-TW" sz="1600" dirty="0">
              <a:latin typeface="思源宋體 Medium" panose="02020500000000000000" pitchFamily="18" charset="-120"/>
              <a:ea typeface="思源宋體 Medium" panose="02020500000000000000" pitchFamily="18" charset="-120"/>
            </a:endParaRPr>
          </a:p>
          <a:p>
            <a:pPr>
              <a:buFont typeface="Wingdings" panose="05000000000000000000" pitchFamily="2" charset="2"/>
              <a:buChar char="l"/>
            </a:pPr>
            <a:endParaRPr lang="en-US" altLang="zh-TW" sz="1600" dirty="0">
              <a:latin typeface="思源宋體 Medium" panose="02020500000000000000" pitchFamily="18" charset="-120"/>
              <a:ea typeface="思源宋體 Medium" panose="02020500000000000000" pitchFamily="18" charset="-120"/>
            </a:endParaRPr>
          </a:p>
          <a:p>
            <a:pPr marL="101600" indent="0">
              <a:buNone/>
            </a:pPr>
            <a:endParaRPr lang="en-US" altLang="zh-TW" sz="1600" dirty="0">
              <a:latin typeface="思源宋體 Medium" panose="02020500000000000000" pitchFamily="18" charset="-120"/>
              <a:ea typeface="思源宋體 Medium" panose="02020500000000000000" pitchFamily="18" charset="-120"/>
            </a:endParaRPr>
          </a:p>
          <a:p>
            <a:pPr>
              <a:buFont typeface="Wingdings" panose="05000000000000000000" pitchFamily="2" charset="2"/>
              <a:buChar char="l"/>
            </a:pPr>
            <a:endParaRPr lang="zh-TW" altLang="en-US" sz="1600" dirty="0">
              <a:latin typeface="思源宋體 Medium" panose="02020500000000000000" pitchFamily="18" charset="-120"/>
              <a:ea typeface="思源宋體 Medium" panose="02020500000000000000" pitchFamily="18" charset="-120"/>
            </a:endParaRPr>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
        <p:nvSpPr>
          <p:cNvPr id="5" name="文字方塊 4">
            <a:extLst>
              <a:ext uri="{FF2B5EF4-FFF2-40B4-BE49-F238E27FC236}">
                <a16:creationId xmlns:a16="http://schemas.microsoft.com/office/drawing/2014/main" id="{BBF88100-AE43-4154-81F1-AF5D92E49542}"/>
              </a:ext>
            </a:extLst>
          </p:cNvPr>
          <p:cNvSpPr txBox="1"/>
          <p:nvPr/>
        </p:nvSpPr>
        <p:spPr>
          <a:xfrm>
            <a:off x="1689640" y="3593432"/>
            <a:ext cx="5764720" cy="400110"/>
          </a:xfrm>
          <a:prstGeom prst="rect">
            <a:avLst/>
          </a:prstGeom>
          <a:noFill/>
        </p:spPr>
        <p:txBody>
          <a:bodyPr wrap="none" rtlCol="0">
            <a:spAutoFit/>
          </a:bodyPr>
          <a:lstStyle/>
          <a:p>
            <a:r>
              <a:rPr lang="zh-TW" altLang="en-US" sz="2000" dirty="0">
                <a:latin typeface="思源宋体 Heavy" panose="02020900000000000000" pitchFamily="18" charset="-128"/>
                <a:ea typeface="思源宋体 Heavy" panose="02020900000000000000" pitchFamily="18" charset="-128"/>
              </a:rPr>
              <a:t>目的：預測</a:t>
            </a:r>
            <a:r>
              <a:rPr lang="en-US" altLang="zh-TW" sz="2000" dirty="0">
                <a:latin typeface="思源宋体 Heavy" panose="02020900000000000000" pitchFamily="18" charset="-128"/>
                <a:ea typeface="思源宋体 Heavy" panose="02020900000000000000" pitchFamily="18" charset="-128"/>
              </a:rPr>
              <a:t>3049</a:t>
            </a:r>
            <a:r>
              <a:rPr lang="zh-TW" altLang="en-US" sz="2000" dirty="0">
                <a:latin typeface="思源宋体 Heavy" panose="02020900000000000000" pitchFamily="18" charset="-128"/>
                <a:ea typeface="思源宋体 Heavy" panose="02020900000000000000" pitchFamily="18" charset="-128"/>
              </a:rPr>
              <a:t>種商品的</a:t>
            </a:r>
            <a:r>
              <a:rPr lang="en-US" altLang="zh-TW" sz="2000" dirty="0">
                <a:latin typeface="思源宋体 Heavy" panose="02020900000000000000" pitchFamily="18" charset="-128"/>
                <a:ea typeface="思源宋体 Heavy" panose="02020900000000000000" pitchFamily="18" charset="-128"/>
              </a:rPr>
              <a:t>28</a:t>
            </a:r>
            <a:r>
              <a:rPr lang="zh-TW" altLang="en-US" sz="2000" dirty="0">
                <a:latin typeface="思源宋体 Heavy" panose="02020900000000000000" pitchFamily="18" charset="-128"/>
                <a:ea typeface="思源宋体 Heavy" panose="02020900000000000000" pitchFamily="18" charset="-128"/>
              </a:rPr>
              <a:t>天銷售量</a:t>
            </a:r>
            <a:r>
              <a:rPr lang="en-US" altLang="zh-TW" dirty="0">
                <a:latin typeface="思源宋体 Heavy" panose="02020900000000000000" pitchFamily="18" charset="-128"/>
                <a:ea typeface="思源宋体 Heavy" panose="02020900000000000000" pitchFamily="18" charset="-128"/>
              </a:rPr>
              <a:t>(1942~1969</a:t>
            </a:r>
            <a:r>
              <a:rPr lang="zh-TW" altLang="en-US" dirty="0">
                <a:latin typeface="思源宋体 Heavy" panose="02020900000000000000" pitchFamily="18" charset="-128"/>
                <a:ea typeface="思源宋体 Heavy" panose="02020900000000000000" pitchFamily="18" charset="-128"/>
              </a:rPr>
              <a:t>天</a:t>
            </a:r>
            <a:r>
              <a:rPr lang="en-US" altLang="zh-TW" dirty="0">
                <a:latin typeface="思源宋体 Heavy" panose="02020900000000000000" pitchFamily="18" charset="-128"/>
                <a:ea typeface="思源宋体 Heavy" panose="02020900000000000000" pitchFamily="18" charset="-128"/>
              </a:rPr>
              <a:t>)</a:t>
            </a:r>
            <a:endParaRPr lang="zh-TW" altLang="en-US" sz="2000" dirty="0">
              <a:latin typeface="思源宋体 Heavy" panose="02020900000000000000" pitchFamily="18" charset="-128"/>
              <a:ea typeface="思源宋体 Heavy" panose="02020900000000000000" pitchFamily="18" charset="-128"/>
            </a:endParaRPr>
          </a:p>
        </p:txBody>
      </p:sp>
    </p:spTree>
    <p:extLst>
      <p:ext uri="{BB962C8B-B14F-4D97-AF65-F5344CB8AC3E}">
        <p14:creationId xmlns:p14="http://schemas.microsoft.com/office/powerpoint/2010/main" val="957953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Memory reduction</a:t>
            </a:r>
            <a:endParaRPr lang="zh-TW" altLang="en-US" dirty="0"/>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sp>
        <p:nvSpPr>
          <p:cNvPr id="6" name="文字方塊 5"/>
          <p:cNvSpPr txBox="1"/>
          <p:nvPr/>
        </p:nvSpPr>
        <p:spPr>
          <a:xfrm>
            <a:off x="1683247" y="3882189"/>
            <a:ext cx="5777507" cy="523220"/>
          </a:xfrm>
          <a:prstGeom prst="rect">
            <a:avLst/>
          </a:prstGeom>
          <a:noFill/>
        </p:spPr>
        <p:txBody>
          <a:bodyPr wrap="square" rtlCol="0">
            <a:spAutoFit/>
          </a:bodyPr>
          <a:lstStyle/>
          <a:p>
            <a:pPr algn="ctr"/>
            <a:r>
              <a:rPr lang="zh-TW" altLang="en-US" dirty="0">
                <a:latin typeface="思源宋體 Medium" panose="02020500000000000000" pitchFamily="18" charset="-120"/>
                <a:ea typeface="思源宋體 Medium" panose="02020500000000000000" pitchFamily="18" charset="-120"/>
              </a:rPr>
              <a:t>鑒於本次競賽的資料集稍微龐大，因此須採用將資料型態改至最小範圍</a:t>
            </a:r>
            <a:r>
              <a:rPr lang="en-US" altLang="zh-TW" dirty="0">
                <a:latin typeface="思源宋體 Medium" panose="02020500000000000000" pitchFamily="18" charset="-120"/>
                <a:ea typeface="思源宋體 Medium" panose="02020500000000000000" pitchFamily="18" charset="-120"/>
              </a:rPr>
              <a:t>(int64 </a:t>
            </a:r>
            <a:r>
              <a:rPr lang="zh-TW" altLang="en-US" dirty="0">
                <a:latin typeface="思源宋體 Medium" panose="02020500000000000000" pitchFamily="18" charset="-120"/>
                <a:ea typeface="思源宋體 Medium" panose="02020500000000000000" pitchFamily="18" charset="-120"/>
              </a:rPr>
              <a:t>→ </a:t>
            </a:r>
            <a:r>
              <a:rPr lang="en-US" altLang="zh-TW" dirty="0">
                <a:latin typeface="思源宋體 Medium" panose="02020500000000000000" pitchFamily="18" charset="-120"/>
                <a:ea typeface="思源宋體 Medium" panose="02020500000000000000" pitchFamily="18" charset="-120"/>
              </a:rPr>
              <a:t>int16)</a:t>
            </a:r>
            <a:r>
              <a:rPr lang="zh-TW" altLang="en-US" dirty="0">
                <a:latin typeface="思源宋體 Medium" panose="02020500000000000000" pitchFamily="18" charset="-120"/>
                <a:ea typeface="思源宋體 Medium" panose="02020500000000000000" pitchFamily="18" charset="-120"/>
              </a:rPr>
              <a:t>等等，來減少記憶體使用。最大可減少</a:t>
            </a:r>
            <a:r>
              <a:rPr lang="en-US" altLang="zh-TW" dirty="0">
                <a:latin typeface="思源宋體 Medium" panose="02020500000000000000" pitchFamily="18" charset="-120"/>
                <a:ea typeface="思源宋體 Medium" panose="02020500000000000000" pitchFamily="18" charset="-120"/>
              </a:rPr>
              <a:t>70%</a:t>
            </a:r>
            <a:r>
              <a:rPr lang="zh-TW" altLang="en-US" dirty="0">
                <a:latin typeface="思源宋體 Medium" panose="02020500000000000000" pitchFamily="18" charset="-120"/>
                <a:ea typeface="思源宋體 Medium" panose="02020500000000000000" pitchFamily="18" charset="-120"/>
              </a:rPr>
              <a:t>的記憶體</a:t>
            </a:r>
          </a:p>
        </p:txBody>
      </p:sp>
      <p:sp>
        <p:nvSpPr>
          <p:cNvPr id="7" name="文字方塊 6">
            <a:extLst>
              <a:ext uri="{FF2B5EF4-FFF2-40B4-BE49-F238E27FC236}">
                <a16:creationId xmlns:a16="http://schemas.microsoft.com/office/drawing/2014/main" id="{740F146B-512B-4077-A77D-476918B7B11E}"/>
              </a:ext>
            </a:extLst>
          </p:cNvPr>
          <p:cNvSpPr txBox="1"/>
          <p:nvPr/>
        </p:nvSpPr>
        <p:spPr>
          <a:xfrm>
            <a:off x="2782887" y="4707901"/>
            <a:ext cx="3578224" cy="246221"/>
          </a:xfrm>
          <a:prstGeom prst="rect">
            <a:avLst/>
          </a:prstGeom>
          <a:solidFill>
            <a:schemeClr val="bg1"/>
          </a:solidFill>
        </p:spPr>
        <p:txBody>
          <a:bodyPr wrap="none" rtlCol="0">
            <a:spAutoFit/>
          </a:bodyPr>
          <a:lstStyle/>
          <a:p>
            <a:r>
              <a:rPr lang="en-US" altLang="zh-TW" sz="1000" dirty="0">
                <a:latin typeface="思源宋體 Medium" panose="02020500000000000000" pitchFamily="18" charset="-120"/>
                <a:ea typeface="思源宋體 Medium" panose="02020500000000000000" pitchFamily="18" charset="-120"/>
              </a:rPr>
              <a:t>Ref</a:t>
            </a:r>
            <a:r>
              <a:rPr lang="zh-TW" altLang="en-US" sz="1000" dirty="0">
                <a:latin typeface="思源宋體 Medium" panose="02020500000000000000" pitchFamily="18" charset="-120"/>
                <a:ea typeface="思源宋體 Medium" panose="02020500000000000000" pitchFamily="18" charset="-120"/>
              </a:rPr>
              <a:t>：</a:t>
            </a:r>
            <a:r>
              <a:rPr lang="en-US" altLang="zh-TW" sz="1000" dirty="0">
                <a:latin typeface="思源宋體 Medium" panose="02020500000000000000" pitchFamily="18" charset="-120"/>
                <a:ea typeface="思源宋體 Medium" panose="02020500000000000000" pitchFamily="18" charset="-120"/>
              </a:rPr>
              <a:t> </a:t>
            </a:r>
            <a:r>
              <a:rPr lang="en-US" altLang="zh-TW" sz="1000" dirty="0">
                <a:latin typeface="思源宋體 Medium" panose="02020500000000000000" pitchFamily="18" charset="-120"/>
                <a:ea typeface="思源宋體 Medium" panose="02020500000000000000" pitchFamily="18" charset="-120"/>
                <a:hlinkClick r:id="rId2"/>
              </a:rPr>
              <a:t>https://www.kaggle.com/fabiendaniel/elo-world</a:t>
            </a:r>
            <a:endParaRPr lang="zh-TW" altLang="en-US" sz="1000" dirty="0">
              <a:latin typeface="思源宋體 Medium" panose="02020500000000000000" pitchFamily="18" charset="-120"/>
              <a:ea typeface="思源宋體 Medium" panose="02020500000000000000" pitchFamily="18" charset="-120"/>
            </a:endParaRPr>
          </a:p>
        </p:txBody>
      </p:sp>
      <p:pic>
        <p:nvPicPr>
          <p:cNvPr id="8" name="圖片 7">
            <a:extLst>
              <a:ext uri="{FF2B5EF4-FFF2-40B4-BE49-F238E27FC236}">
                <a16:creationId xmlns:a16="http://schemas.microsoft.com/office/drawing/2014/main" id="{E83F54DB-6702-4061-8040-4A139C842C47}"/>
              </a:ext>
            </a:extLst>
          </p:cNvPr>
          <p:cNvPicPr>
            <a:picLocks noChangeAspect="1"/>
          </p:cNvPicPr>
          <p:nvPr/>
        </p:nvPicPr>
        <p:blipFill>
          <a:blip r:embed="rId3"/>
          <a:stretch>
            <a:fillRect/>
          </a:stretch>
        </p:blipFill>
        <p:spPr>
          <a:xfrm>
            <a:off x="1296516" y="918337"/>
            <a:ext cx="6550969" cy="2963852"/>
          </a:xfrm>
          <a:prstGeom prst="rect">
            <a:avLst/>
          </a:prstGeom>
        </p:spPr>
      </p:pic>
    </p:spTree>
    <p:extLst>
      <p:ext uri="{BB962C8B-B14F-4D97-AF65-F5344CB8AC3E}">
        <p14:creationId xmlns:p14="http://schemas.microsoft.com/office/powerpoint/2010/main" val="16874964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各資料直方圖</a:t>
            </a:r>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
        <p:nvSpPr>
          <p:cNvPr id="6" name="文字方塊 5">
            <a:extLst>
              <a:ext uri="{FF2B5EF4-FFF2-40B4-BE49-F238E27FC236}">
                <a16:creationId xmlns:a16="http://schemas.microsoft.com/office/drawing/2014/main" id="{4005B9A7-81AB-4E7D-A424-A5314550810B}"/>
              </a:ext>
            </a:extLst>
          </p:cNvPr>
          <p:cNvSpPr txBox="1"/>
          <p:nvPr/>
        </p:nvSpPr>
        <p:spPr>
          <a:xfrm>
            <a:off x="6164178" y="1848207"/>
            <a:ext cx="3092117" cy="1692771"/>
          </a:xfrm>
          <a:prstGeom prst="rect">
            <a:avLst/>
          </a:prstGeom>
          <a:noFill/>
        </p:spPr>
        <p:txBody>
          <a:bodyPr wrap="square" rtlCol="0">
            <a:spAutoFit/>
          </a:bodyPr>
          <a:lstStyle/>
          <a:p>
            <a:pPr marL="285750" indent="-285750">
              <a:spcBef>
                <a:spcPts val="300"/>
              </a:spcBef>
              <a:spcAft>
                <a:spcPts val="300"/>
              </a:spcAft>
              <a:buFont typeface="Wingdings" panose="05000000000000000000" pitchFamily="2" charset="2"/>
              <a:buChar char="l"/>
            </a:pPr>
            <a:r>
              <a:rPr lang="en-US" altLang="zh-TW" dirty="0">
                <a:latin typeface="思源宋體 Medium" panose="02020500000000000000" pitchFamily="18" charset="-120"/>
                <a:ea typeface="思源宋體 Medium" panose="02020500000000000000" pitchFamily="18" charset="-120"/>
              </a:rPr>
              <a:t>3 </a:t>
            </a:r>
            <a:r>
              <a:rPr lang="zh-TW" altLang="en-US" dirty="0">
                <a:latin typeface="思源宋體 Medium" panose="02020500000000000000" pitchFamily="18" charset="-120"/>
                <a:ea typeface="思源宋體 Medium" panose="02020500000000000000" pitchFamily="18" charset="-120"/>
              </a:rPr>
              <a:t>大產品分類</a:t>
            </a:r>
            <a:r>
              <a:rPr lang="en-US" altLang="zh-TW" dirty="0">
                <a:latin typeface="思源宋體 Medium" panose="02020500000000000000" pitchFamily="18" charset="-120"/>
                <a:ea typeface="思源宋體 Medium" panose="02020500000000000000" pitchFamily="18" charset="-120"/>
              </a:rPr>
              <a:t>(Hobbies, Foods, </a:t>
            </a:r>
            <a:r>
              <a:rPr lang="zh-TW" altLang="en-US" dirty="0">
                <a:latin typeface="思源宋體 Medium" panose="02020500000000000000" pitchFamily="18" charset="-120"/>
                <a:ea typeface="思源宋體 Medium" panose="02020500000000000000" pitchFamily="18" charset="-120"/>
              </a:rPr>
              <a:t>和</a:t>
            </a:r>
            <a:r>
              <a:rPr lang="en-US" altLang="zh-TW" dirty="0">
                <a:latin typeface="思源宋體 Medium" panose="02020500000000000000" pitchFamily="18" charset="-120"/>
                <a:ea typeface="思源宋體 Medium" panose="02020500000000000000" pitchFamily="18" charset="-120"/>
              </a:rPr>
              <a:t>Household)</a:t>
            </a:r>
          </a:p>
          <a:p>
            <a:pPr marL="285750" indent="-285750">
              <a:spcBef>
                <a:spcPts val="300"/>
              </a:spcBef>
              <a:spcAft>
                <a:spcPts val="300"/>
              </a:spcAft>
              <a:buFont typeface="Wingdings" panose="05000000000000000000" pitchFamily="2" charset="2"/>
              <a:buChar char="l"/>
            </a:pPr>
            <a:r>
              <a:rPr lang="en-US" altLang="zh-TW" dirty="0">
                <a:latin typeface="思源宋體 Medium" panose="02020500000000000000" pitchFamily="18" charset="-120"/>
                <a:ea typeface="思源宋體 Medium" panose="02020500000000000000" pitchFamily="18" charset="-120"/>
              </a:rPr>
              <a:t>7 </a:t>
            </a:r>
            <a:r>
              <a:rPr lang="zh-TW" altLang="en-US" dirty="0">
                <a:latin typeface="思源宋體 Medium" panose="02020500000000000000" pitchFamily="18" charset="-120"/>
                <a:ea typeface="思源宋體 Medium" panose="02020500000000000000" pitchFamily="18" charset="-120"/>
              </a:rPr>
              <a:t>小產品分類</a:t>
            </a:r>
            <a:endParaRPr lang="en-US" altLang="zh-TW" dirty="0">
              <a:latin typeface="思源宋體 Medium" panose="02020500000000000000" pitchFamily="18" charset="-120"/>
              <a:ea typeface="思源宋體 Medium" panose="02020500000000000000" pitchFamily="18" charset="-120"/>
            </a:endParaRPr>
          </a:p>
          <a:p>
            <a:pPr marL="285750" indent="-285750">
              <a:spcBef>
                <a:spcPts val="300"/>
              </a:spcBef>
              <a:spcAft>
                <a:spcPts val="300"/>
              </a:spcAft>
              <a:buFont typeface="Wingdings" panose="05000000000000000000" pitchFamily="2" charset="2"/>
              <a:buChar char="l"/>
            </a:pPr>
            <a:r>
              <a:rPr lang="en-US" altLang="zh-TW" dirty="0">
                <a:latin typeface="思源宋體 Medium" panose="02020500000000000000" pitchFamily="18" charset="-120"/>
                <a:ea typeface="思源宋體 Medium" panose="02020500000000000000" pitchFamily="18" charset="-120"/>
              </a:rPr>
              <a:t>3 </a:t>
            </a:r>
            <a:r>
              <a:rPr lang="zh-TW" altLang="en-US" dirty="0">
                <a:latin typeface="思源宋體 Medium" panose="02020500000000000000" pitchFamily="18" charset="-120"/>
                <a:ea typeface="思源宋體 Medium" panose="02020500000000000000" pitchFamily="18" charset="-120"/>
              </a:rPr>
              <a:t>大洲分布</a:t>
            </a:r>
            <a:endParaRPr lang="en-US" altLang="zh-TW" dirty="0">
              <a:latin typeface="思源宋體 Medium" panose="02020500000000000000" pitchFamily="18" charset="-120"/>
              <a:ea typeface="思源宋體 Medium" panose="02020500000000000000" pitchFamily="18" charset="-120"/>
            </a:endParaRPr>
          </a:p>
          <a:p>
            <a:pPr marL="285750" indent="-285750">
              <a:spcBef>
                <a:spcPts val="300"/>
              </a:spcBef>
              <a:spcAft>
                <a:spcPts val="300"/>
              </a:spcAft>
              <a:buFont typeface="Wingdings" panose="05000000000000000000" pitchFamily="2" charset="2"/>
              <a:buChar char="l"/>
            </a:pPr>
            <a:r>
              <a:rPr lang="en-US" altLang="zh-TW" dirty="0">
                <a:latin typeface="思源宋體 Medium" panose="02020500000000000000" pitchFamily="18" charset="-120"/>
                <a:ea typeface="思源宋體 Medium" panose="02020500000000000000" pitchFamily="18" charset="-120"/>
              </a:rPr>
              <a:t>10 </a:t>
            </a:r>
            <a:r>
              <a:rPr lang="zh-TW" altLang="en-US" dirty="0">
                <a:latin typeface="思源宋體 Medium" panose="02020500000000000000" pitchFamily="18" charset="-120"/>
                <a:ea typeface="思源宋體 Medium" panose="02020500000000000000" pitchFamily="18" charset="-120"/>
              </a:rPr>
              <a:t>分店</a:t>
            </a:r>
            <a:endParaRPr lang="en-US" altLang="zh-TW" dirty="0">
              <a:latin typeface="思源宋體 Medium" panose="02020500000000000000" pitchFamily="18" charset="-120"/>
              <a:ea typeface="思源宋體 Medium" panose="02020500000000000000" pitchFamily="18" charset="-120"/>
            </a:endParaRPr>
          </a:p>
          <a:p>
            <a:pPr marL="285750" indent="-285750">
              <a:spcBef>
                <a:spcPts val="300"/>
              </a:spcBef>
              <a:spcAft>
                <a:spcPts val="300"/>
              </a:spcAft>
              <a:buFont typeface="Wingdings" panose="05000000000000000000" pitchFamily="2" charset="2"/>
              <a:buChar char="l"/>
            </a:pPr>
            <a:r>
              <a:rPr lang="zh-TW" altLang="en-US" dirty="0">
                <a:latin typeface="思源宋體 Medium" panose="02020500000000000000" pitchFamily="18" charset="-120"/>
                <a:ea typeface="思源宋體 Medium" panose="02020500000000000000" pitchFamily="18" charset="-120"/>
              </a:rPr>
              <a:t>共有 </a:t>
            </a:r>
            <a:r>
              <a:rPr lang="en-US" altLang="zh-TW" dirty="0">
                <a:latin typeface="思源宋體 Medium" panose="02020500000000000000" pitchFamily="18" charset="-120"/>
                <a:ea typeface="思源宋體 Medium" panose="02020500000000000000" pitchFamily="18" charset="-120"/>
              </a:rPr>
              <a:t>3,049 </a:t>
            </a:r>
            <a:r>
              <a:rPr lang="zh-TW" altLang="en-US" dirty="0">
                <a:latin typeface="思源宋體 Medium" panose="02020500000000000000" pitchFamily="18" charset="-120"/>
                <a:ea typeface="思源宋體 Medium" panose="02020500000000000000" pitchFamily="18" charset="-120"/>
              </a:rPr>
              <a:t>個商品</a:t>
            </a:r>
            <a:endParaRPr lang="en-US" altLang="zh-TW" dirty="0">
              <a:latin typeface="思源宋體 Medium" panose="02020500000000000000" pitchFamily="18" charset="-120"/>
              <a:ea typeface="思源宋體 Medium" panose="02020500000000000000" pitchFamily="18" charset="-120"/>
            </a:endParaRPr>
          </a:p>
        </p:txBody>
      </p:sp>
      <p:pic>
        <p:nvPicPr>
          <p:cNvPr id="8" name="圖片 7">
            <a:extLst>
              <a:ext uri="{FF2B5EF4-FFF2-40B4-BE49-F238E27FC236}">
                <a16:creationId xmlns:a16="http://schemas.microsoft.com/office/drawing/2014/main" id="{519BA0B7-8B6C-4723-A928-47A1CC8CE3E3}"/>
              </a:ext>
            </a:extLst>
          </p:cNvPr>
          <p:cNvPicPr>
            <a:picLocks noChangeAspect="1"/>
          </p:cNvPicPr>
          <p:nvPr/>
        </p:nvPicPr>
        <p:blipFill>
          <a:blip r:embed="rId3"/>
          <a:stretch>
            <a:fillRect/>
          </a:stretch>
        </p:blipFill>
        <p:spPr>
          <a:xfrm>
            <a:off x="-1411" y="1364726"/>
            <a:ext cx="6165589" cy="2758095"/>
          </a:xfrm>
          <a:prstGeom prst="rect">
            <a:avLst/>
          </a:prstGeom>
        </p:spPr>
      </p:pic>
    </p:spTree>
    <p:extLst>
      <p:ext uri="{BB962C8B-B14F-4D97-AF65-F5344CB8AC3E}">
        <p14:creationId xmlns:p14="http://schemas.microsoft.com/office/powerpoint/2010/main" val="362173398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2762" y="160225"/>
            <a:ext cx="8900884" cy="635884"/>
          </a:xfrm>
        </p:spPr>
        <p:txBody>
          <a:bodyPr/>
          <a:lstStyle/>
          <a:p>
            <a:r>
              <a:rPr lang="zh-TW" altLang="en-US" dirty="0"/>
              <a:t>資料重整 </a:t>
            </a:r>
            <a:r>
              <a:rPr lang="en-US" altLang="zh-TW" dirty="0"/>
              <a:t>(melt)</a:t>
            </a:r>
            <a:endParaRPr lang="zh-TW" altLang="en-US" dirty="0"/>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graphicFrame>
        <p:nvGraphicFramePr>
          <p:cNvPr id="5" name="表格 4"/>
          <p:cNvGraphicFramePr>
            <a:graphicFrameLocks noGrp="1"/>
          </p:cNvGraphicFramePr>
          <p:nvPr>
            <p:extLst>
              <p:ext uri="{D42A27DB-BD31-4B8C-83A1-F6EECF244321}">
                <p14:modId xmlns:p14="http://schemas.microsoft.com/office/powerpoint/2010/main" val="3438184119"/>
              </p:ext>
            </p:extLst>
          </p:nvPr>
        </p:nvGraphicFramePr>
        <p:xfrm>
          <a:off x="1742094" y="1573882"/>
          <a:ext cx="2445442" cy="1169675"/>
        </p:xfrm>
        <a:graphic>
          <a:graphicData uri="http://schemas.openxmlformats.org/drawingml/2006/table">
            <a:tbl>
              <a:tblPr firstRow="1" bandRow="1">
                <a:tableStyleId>{7E9639D4-E3E2-4D34-9284-5A2195B3D0D7}</a:tableStyleId>
              </a:tblPr>
              <a:tblGrid>
                <a:gridCol w="848152">
                  <a:extLst>
                    <a:ext uri="{9D8B030D-6E8A-4147-A177-3AD203B41FA5}">
                      <a16:colId xmlns:a16="http://schemas.microsoft.com/office/drawing/2014/main" val="3654709715"/>
                    </a:ext>
                  </a:extLst>
                </a:gridCol>
                <a:gridCol w="482283">
                  <a:extLst>
                    <a:ext uri="{9D8B030D-6E8A-4147-A177-3AD203B41FA5}">
                      <a16:colId xmlns:a16="http://schemas.microsoft.com/office/drawing/2014/main" val="1625057194"/>
                    </a:ext>
                  </a:extLst>
                </a:gridCol>
                <a:gridCol w="451313">
                  <a:extLst>
                    <a:ext uri="{9D8B030D-6E8A-4147-A177-3AD203B41FA5}">
                      <a16:colId xmlns:a16="http://schemas.microsoft.com/office/drawing/2014/main" val="1314451772"/>
                    </a:ext>
                  </a:extLst>
                </a:gridCol>
                <a:gridCol w="663694">
                  <a:extLst>
                    <a:ext uri="{9D8B030D-6E8A-4147-A177-3AD203B41FA5}">
                      <a16:colId xmlns:a16="http://schemas.microsoft.com/office/drawing/2014/main" val="1615379742"/>
                    </a:ext>
                  </a:extLst>
                </a:gridCol>
              </a:tblGrid>
              <a:tr h="276331">
                <a:tc>
                  <a:txBody>
                    <a:bodyPr/>
                    <a:lstStyle/>
                    <a:p>
                      <a:pPr algn="ctr"/>
                      <a:r>
                        <a:rPr lang="en-US" altLang="zh-TW" sz="1200" dirty="0" err="1"/>
                        <a:t>Item_id</a:t>
                      </a:r>
                      <a:endParaRPr lang="zh-TW" altLang="en-US" sz="1200" dirty="0"/>
                    </a:p>
                  </a:txBody>
                  <a:tcPr marL="77873" marR="77873" marT="38937" marB="38937" anchor="ctr"/>
                </a:tc>
                <a:tc>
                  <a:txBody>
                    <a:bodyPr/>
                    <a:lstStyle/>
                    <a:p>
                      <a:pPr algn="ctr"/>
                      <a:r>
                        <a:rPr lang="en-US" altLang="zh-TW" sz="1200" dirty="0"/>
                        <a:t>d_1</a:t>
                      </a:r>
                      <a:endParaRPr lang="zh-TW" altLang="en-US" sz="1200" dirty="0"/>
                    </a:p>
                  </a:txBody>
                  <a:tcPr marL="77873" marR="77873" marT="38937" marB="38937" anchor="ct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a:t>d_2</a:t>
                      </a:r>
                      <a:endParaRPr lang="zh-TW" altLang="en-US" sz="1200" dirty="0"/>
                    </a:p>
                  </a:txBody>
                  <a:tcPr marL="77873" marR="77873" marT="38937" marB="38937" anchor="ct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a:t>d_3</a:t>
                      </a:r>
                      <a:endParaRPr lang="zh-TW" altLang="en-US" sz="1200" dirty="0"/>
                    </a:p>
                  </a:txBody>
                  <a:tcPr marL="77873" marR="77873" marT="38937" marB="38937" anchor="ctr"/>
                </a:tc>
                <a:extLst>
                  <a:ext uri="{0D108BD9-81ED-4DB2-BD59-A6C34878D82A}">
                    <a16:rowId xmlns:a16="http://schemas.microsoft.com/office/drawing/2014/main" val="4177591196"/>
                  </a:ext>
                </a:extLst>
              </a:tr>
              <a:tr h="340682">
                <a:tc>
                  <a:txBody>
                    <a:bodyPr/>
                    <a:lstStyle/>
                    <a:p>
                      <a:pPr algn="ctr"/>
                      <a:r>
                        <a:rPr lang="en-US" altLang="zh-TW" sz="1100" dirty="0"/>
                        <a:t>S_1_001</a:t>
                      </a:r>
                      <a:endParaRPr lang="zh-TW" altLang="en-US" sz="1100" dirty="0"/>
                    </a:p>
                  </a:txBody>
                  <a:tcPr marL="77873" marR="77873" marT="38937" marB="38937" anchor="ctr">
                    <a:solidFill>
                      <a:schemeClr val="accent6">
                        <a:lumMod val="40000"/>
                        <a:lumOff val="60000"/>
                      </a:schemeClr>
                    </a:solidFill>
                  </a:tcPr>
                </a:tc>
                <a:tc>
                  <a:txBody>
                    <a:bodyPr/>
                    <a:lstStyle/>
                    <a:p>
                      <a:pPr algn="ctr"/>
                      <a:r>
                        <a:rPr lang="en-US" altLang="zh-TW" sz="1200" dirty="0"/>
                        <a:t>1</a:t>
                      </a:r>
                      <a:endParaRPr lang="zh-TW" altLang="en-US" sz="1200" dirty="0"/>
                    </a:p>
                  </a:txBody>
                  <a:tcPr marL="77873" marR="77873" marT="38937" marB="38937" anchor="ctr">
                    <a:solidFill>
                      <a:schemeClr val="accent6">
                        <a:lumMod val="40000"/>
                        <a:lumOff val="60000"/>
                      </a:schemeClr>
                    </a:solidFill>
                  </a:tcPr>
                </a:tc>
                <a:tc>
                  <a:txBody>
                    <a:bodyPr/>
                    <a:lstStyle/>
                    <a:p>
                      <a:pPr algn="ctr"/>
                      <a:r>
                        <a:rPr lang="en-US" altLang="zh-TW" sz="1200" dirty="0"/>
                        <a:t>0</a:t>
                      </a:r>
                      <a:endParaRPr lang="zh-TW" altLang="en-US" sz="1200" dirty="0"/>
                    </a:p>
                  </a:txBody>
                  <a:tcPr marL="77873" marR="77873" marT="38937" marB="38937" anchor="ctr">
                    <a:solidFill>
                      <a:schemeClr val="accent6">
                        <a:lumMod val="40000"/>
                        <a:lumOff val="60000"/>
                      </a:schemeClr>
                    </a:solidFill>
                  </a:tcPr>
                </a:tc>
                <a:tc>
                  <a:txBody>
                    <a:bodyPr/>
                    <a:lstStyle/>
                    <a:p>
                      <a:pPr algn="ctr"/>
                      <a:r>
                        <a:rPr lang="en-US" altLang="zh-TW" sz="1200" dirty="0"/>
                        <a:t>2</a:t>
                      </a:r>
                      <a:endParaRPr lang="zh-TW" altLang="en-US" sz="1200" dirty="0"/>
                    </a:p>
                  </a:txBody>
                  <a:tcPr marL="77873" marR="77873" marT="38937" marB="38937" anchor="ctr">
                    <a:solidFill>
                      <a:schemeClr val="accent6">
                        <a:lumMod val="40000"/>
                        <a:lumOff val="60000"/>
                      </a:schemeClr>
                    </a:solidFill>
                  </a:tcPr>
                </a:tc>
                <a:extLst>
                  <a:ext uri="{0D108BD9-81ED-4DB2-BD59-A6C34878D82A}">
                    <a16:rowId xmlns:a16="http://schemas.microsoft.com/office/drawing/2014/main" val="1699974282"/>
                  </a:ext>
                </a:extLst>
              </a:tr>
              <a:tr h="27633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100" u="none" strike="noStrike" cap="none" dirty="0">
                          <a:sym typeface="Arial"/>
                        </a:rPr>
                        <a:t>S_1_002</a:t>
                      </a:r>
                      <a:endParaRPr lang="zh-TW" altLang="en-US" sz="1100" b="0" i="0" u="none" strike="noStrike" cap="none" dirty="0">
                        <a:solidFill>
                          <a:srgbClr val="000000"/>
                        </a:solidFill>
                        <a:latin typeface="Arial"/>
                        <a:ea typeface="Arial"/>
                        <a:cs typeface="Arial"/>
                        <a:sym typeface="Arial"/>
                      </a:endParaRPr>
                    </a:p>
                  </a:txBody>
                  <a:tcPr marL="77873" marR="77873" marT="38937" marB="38937" anchor="ctr">
                    <a:solidFill>
                      <a:schemeClr val="accent1">
                        <a:lumMod val="20000"/>
                        <a:lumOff val="80000"/>
                      </a:schemeClr>
                    </a:solidFill>
                  </a:tcPr>
                </a:tc>
                <a:tc>
                  <a:txBody>
                    <a:bodyPr/>
                    <a:lstStyle/>
                    <a:p>
                      <a:pPr algn="ctr"/>
                      <a:r>
                        <a:rPr lang="en-US" altLang="zh-TW" sz="1200" dirty="0"/>
                        <a:t>0</a:t>
                      </a:r>
                      <a:endParaRPr lang="zh-TW" altLang="en-US" sz="1200" dirty="0"/>
                    </a:p>
                  </a:txBody>
                  <a:tcPr marL="77873" marR="77873" marT="38937" marB="38937" anchor="ctr">
                    <a:solidFill>
                      <a:schemeClr val="accent1">
                        <a:lumMod val="20000"/>
                        <a:lumOff val="80000"/>
                      </a:schemeClr>
                    </a:solidFill>
                  </a:tcPr>
                </a:tc>
                <a:tc>
                  <a:txBody>
                    <a:bodyPr/>
                    <a:lstStyle/>
                    <a:p>
                      <a:pPr algn="ctr"/>
                      <a:r>
                        <a:rPr lang="en-US" altLang="zh-TW" sz="1200" dirty="0"/>
                        <a:t>3</a:t>
                      </a:r>
                      <a:endParaRPr lang="zh-TW" altLang="en-US" sz="1200" dirty="0"/>
                    </a:p>
                  </a:txBody>
                  <a:tcPr marL="77873" marR="77873" marT="38937" marB="38937" anchor="ctr">
                    <a:solidFill>
                      <a:schemeClr val="accent1">
                        <a:lumMod val="20000"/>
                        <a:lumOff val="80000"/>
                      </a:schemeClr>
                    </a:solidFill>
                  </a:tcPr>
                </a:tc>
                <a:tc>
                  <a:txBody>
                    <a:bodyPr/>
                    <a:lstStyle/>
                    <a:p>
                      <a:pPr algn="ctr"/>
                      <a:r>
                        <a:rPr lang="en-US" altLang="zh-TW" sz="1200" dirty="0"/>
                        <a:t>0</a:t>
                      </a:r>
                      <a:endParaRPr lang="zh-TW" altLang="en-US" sz="1200" dirty="0"/>
                    </a:p>
                  </a:txBody>
                  <a:tcPr marL="77873" marR="77873" marT="38937" marB="38937" anchor="ctr">
                    <a:solidFill>
                      <a:schemeClr val="accent1">
                        <a:lumMod val="20000"/>
                        <a:lumOff val="80000"/>
                      </a:schemeClr>
                    </a:solidFill>
                  </a:tcPr>
                </a:tc>
                <a:extLst>
                  <a:ext uri="{0D108BD9-81ED-4DB2-BD59-A6C34878D82A}">
                    <a16:rowId xmlns:a16="http://schemas.microsoft.com/office/drawing/2014/main" val="2482404433"/>
                  </a:ext>
                </a:extLst>
              </a:tr>
              <a:tr h="276331">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100" u="none" strike="noStrike" cap="none" dirty="0">
                          <a:sym typeface="Arial"/>
                        </a:rPr>
                        <a:t>S_1_003</a:t>
                      </a:r>
                      <a:endParaRPr lang="zh-TW" altLang="en-US" sz="1100" b="0" i="0" u="none" strike="noStrike" cap="none" dirty="0">
                        <a:solidFill>
                          <a:srgbClr val="000000"/>
                        </a:solidFill>
                        <a:latin typeface="Arial"/>
                        <a:ea typeface="Arial"/>
                        <a:cs typeface="Arial"/>
                        <a:sym typeface="Arial"/>
                      </a:endParaRPr>
                    </a:p>
                  </a:txBody>
                  <a:tcPr marL="77873" marR="77873" marT="38937" marB="38937" anchor="ctr">
                    <a:solidFill>
                      <a:schemeClr val="accent3">
                        <a:lumMod val="40000"/>
                        <a:lumOff val="60000"/>
                      </a:schemeClr>
                    </a:solidFill>
                  </a:tcPr>
                </a:tc>
                <a:tc>
                  <a:txBody>
                    <a:bodyPr/>
                    <a:lstStyle/>
                    <a:p>
                      <a:pPr algn="ctr"/>
                      <a:r>
                        <a:rPr lang="en-US" altLang="zh-TW" sz="1200" dirty="0"/>
                        <a:t>0</a:t>
                      </a:r>
                      <a:endParaRPr lang="zh-TW" altLang="en-US" sz="1200" dirty="0"/>
                    </a:p>
                  </a:txBody>
                  <a:tcPr marL="77873" marR="77873" marT="38937" marB="38937" anchor="ctr">
                    <a:solidFill>
                      <a:schemeClr val="accent3">
                        <a:lumMod val="40000"/>
                        <a:lumOff val="60000"/>
                      </a:schemeClr>
                    </a:solidFill>
                  </a:tcPr>
                </a:tc>
                <a:tc>
                  <a:txBody>
                    <a:bodyPr/>
                    <a:lstStyle/>
                    <a:p>
                      <a:pPr algn="ctr"/>
                      <a:r>
                        <a:rPr lang="en-US" altLang="zh-TW" sz="1200" dirty="0"/>
                        <a:t>0</a:t>
                      </a:r>
                      <a:endParaRPr lang="zh-TW" altLang="en-US" sz="1200" dirty="0"/>
                    </a:p>
                  </a:txBody>
                  <a:tcPr marL="77873" marR="77873" marT="38937" marB="38937" anchor="ctr">
                    <a:solidFill>
                      <a:schemeClr val="accent3">
                        <a:lumMod val="40000"/>
                        <a:lumOff val="60000"/>
                      </a:schemeClr>
                    </a:solidFill>
                  </a:tcPr>
                </a:tc>
                <a:tc>
                  <a:txBody>
                    <a:bodyPr/>
                    <a:lstStyle/>
                    <a:p>
                      <a:pPr algn="ctr"/>
                      <a:r>
                        <a:rPr lang="en-US" altLang="zh-TW" sz="1200" dirty="0"/>
                        <a:t>0</a:t>
                      </a:r>
                      <a:endParaRPr lang="zh-TW" altLang="en-US" sz="1200" dirty="0"/>
                    </a:p>
                  </a:txBody>
                  <a:tcPr marL="77873" marR="77873" marT="38937" marB="38937" anchor="ctr">
                    <a:solidFill>
                      <a:schemeClr val="accent3">
                        <a:lumMod val="40000"/>
                        <a:lumOff val="60000"/>
                      </a:schemeClr>
                    </a:solidFill>
                  </a:tcPr>
                </a:tc>
                <a:extLst>
                  <a:ext uri="{0D108BD9-81ED-4DB2-BD59-A6C34878D82A}">
                    <a16:rowId xmlns:a16="http://schemas.microsoft.com/office/drawing/2014/main" val="334431893"/>
                  </a:ext>
                </a:extLst>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158104310"/>
              </p:ext>
            </p:extLst>
          </p:nvPr>
        </p:nvGraphicFramePr>
        <p:xfrm>
          <a:off x="5748956" y="941588"/>
          <a:ext cx="1811014" cy="2725220"/>
        </p:xfrm>
        <a:graphic>
          <a:graphicData uri="http://schemas.openxmlformats.org/drawingml/2006/table">
            <a:tbl>
              <a:tblPr firstRow="1" bandRow="1">
                <a:tableStyleId>{7E9639D4-E3E2-4D34-9284-5A2195B3D0D7}</a:tableStyleId>
              </a:tblPr>
              <a:tblGrid>
                <a:gridCol w="817425">
                  <a:extLst>
                    <a:ext uri="{9D8B030D-6E8A-4147-A177-3AD203B41FA5}">
                      <a16:colId xmlns:a16="http://schemas.microsoft.com/office/drawing/2014/main" val="3654709715"/>
                    </a:ext>
                  </a:extLst>
                </a:gridCol>
                <a:gridCol w="464812">
                  <a:extLst>
                    <a:ext uri="{9D8B030D-6E8A-4147-A177-3AD203B41FA5}">
                      <a16:colId xmlns:a16="http://schemas.microsoft.com/office/drawing/2014/main" val="1625057194"/>
                    </a:ext>
                  </a:extLst>
                </a:gridCol>
                <a:gridCol w="528777">
                  <a:extLst>
                    <a:ext uri="{9D8B030D-6E8A-4147-A177-3AD203B41FA5}">
                      <a16:colId xmlns:a16="http://schemas.microsoft.com/office/drawing/2014/main" val="1314451772"/>
                    </a:ext>
                  </a:extLst>
                </a:gridCol>
              </a:tblGrid>
              <a:tr h="266320">
                <a:tc>
                  <a:txBody>
                    <a:bodyPr/>
                    <a:lstStyle/>
                    <a:p>
                      <a:pPr algn="ctr"/>
                      <a:r>
                        <a:rPr lang="en-US" altLang="zh-TW" sz="1200" dirty="0" err="1"/>
                        <a:t>Item_id</a:t>
                      </a:r>
                      <a:endParaRPr lang="zh-TW" altLang="en-US" sz="1200" dirty="0"/>
                    </a:p>
                  </a:txBody>
                  <a:tcPr marL="75053" marR="75053" marT="37526" marB="37526" anchor="ctr"/>
                </a:tc>
                <a:tc>
                  <a:txBody>
                    <a:bodyPr/>
                    <a:lstStyle/>
                    <a:p>
                      <a:pPr algn="ctr"/>
                      <a:r>
                        <a:rPr lang="en-US" altLang="zh-TW" sz="1200" dirty="0"/>
                        <a:t>d</a:t>
                      </a:r>
                      <a:endParaRPr lang="zh-TW" altLang="en-US" sz="1200" dirty="0"/>
                    </a:p>
                  </a:txBody>
                  <a:tcPr marL="75053" marR="75053" marT="37526" marB="37526" anchor="ctr"/>
                </a:tc>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200" dirty="0"/>
                        <a:t>sold</a:t>
                      </a:r>
                      <a:endParaRPr lang="zh-TW" altLang="en-US" sz="1200" dirty="0"/>
                    </a:p>
                  </a:txBody>
                  <a:tcPr marL="75053" marR="75053" marT="37526" marB="37526" anchor="ctr"/>
                </a:tc>
                <a:extLst>
                  <a:ext uri="{0D108BD9-81ED-4DB2-BD59-A6C34878D82A}">
                    <a16:rowId xmlns:a16="http://schemas.microsoft.com/office/drawing/2014/main" val="4177591196"/>
                  </a:ext>
                </a:extLst>
              </a:tr>
              <a:tr h="328340">
                <a:tc>
                  <a:txBody>
                    <a:bodyPr/>
                    <a:lstStyle/>
                    <a:p>
                      <a:pPr algn="ctr"/>
                      <a:r>
                        <a:rPr lang="en-US" altLang="zh-TW" sz="1000" dirty="0"/>
                        <a:t>S_1_001</a:t>
                      </a:r>
                      <a:endParaRPr lang="zh-TW" altLang="en-US" sz="1000" dirty="0"/>
                    </a:p>
                  </a:txBody>
                  <a:tcPr marL="75053" marR="75053" marT="37526" marB="37526" anchor="ctr">
                    <a:solidFill>
                      <a:schemeClr val="accent6">
                        <a:lumMod val="40000"/>
                        <a:lumOff val="60000"/>
                      </a:schemeClr>
                    </a:solidFill>
                  </a:tcPr>
                </a:tc>
                <a:tc>
                  <a:txBody>
                    <a:bodyPr/>
                    <a:lstStyle/>
                    <a:p>
                      <a:pPr algn="ctr"/>
                      <a:r>
                        <a:rPr lang="en-US" altLang="zh-TW" sz="1200" dirty="0"/>
                        <a:t>1</a:t>
                      </a:r>
                      <a:endParaRPr lang="zh-TW" altLang="en-US" sz="1200" dirty="0"/>
                    </a:p>
                  </a:txBody>
                  <a:tcPr marL="75053" marR="75053" marT="37526" marB="37526" anchor="ctr">
                    <a:solidFill>
                      <a:schemeClr val="accent6">
                        <a:lumMod val="40000"/>
                        <a:lumOff val="60000"/>
                      </a:schemeClr>
                    </a:solidFill>
                  </a:tcPr>
                </a:tc>
                <a:tc>
                  <a:txBody>
                    <a:bodyPr/>
                    <a:lstStyle/>
                    <a:p>
                      <a:pPr algn="ctr"/>
                      <a:r>
                        <a:rPr lang="en-US" altLang="zh-TW" sz="1200" dirty="0"/>
                        <a:t>1</a:t>
                      </a:r>
                      <a:endParaRPr lang="zh-TW" altLang="en-US" sz="1200" dirty="0"/>
                    </a:p>
                  </a:txBody>
                  <a:tcPr marL="75053" marR="75053" marT="37526" marB="37526" anchor="ctr">
                    <a:solidFill>
                      <a:schemeClr val="accent6">
                        <a:lumMod val="40000"/>
                        <a:lumOff val="60000"/>
                      </a:schemeClr>
                    </a:solidFill>
                  </a:tcPr>
                </a:tc>
                <a:extLst>
                  <a:ext uri="{0D108BD9-81ED-4DB2-BD59-A6C34878D82A}">
                    <a16:rowId xmlns:a16="http://schemas.microsoft.com/office/drawing/2014/main" val="1699974282"/>
                  </a:ext>
                </a:extLst>
              </a:tr>
              <a:tr h="26632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000" u="none" strike="noStrike" cap="none" dirty="0">
                          <a:sym typeface="Arial"/>
                        </a:rPr>
                        <a:t>S_1_001</a:t>
                      </a:r>
                      <a:endParaRPr lang="zh-TW" altLang="en-US" sz="1000" b="0" i="0" u="none" strike="noStrike" cap="none" dirty="0">
                        <a:solidFill>
                          <a:srgbClr val="000000"/>
                        </a:solidFill>
                        <a:latin typeface="Arial"/>
                        <a:ea typeface="Arial"/>
                        <a:cs typeface="Arial"/>
                        <a:sym typeface="Arial"/>
                      </a:endParaRPr>
                    </a:p>
                  </a:txBody>
                  <a:tcPr marL="75053" marR="75053" marT="37526" marB="37526" anchor="ctr">
                    <a:solidFill>
                      <a:schemeClr val="accent6">
                        <a:lumMod val="40000"/>
                        <a:lumOff val="60000"/>
                      </a:schemeClr>
                    </a:solidFill>
                  </a:tcPr>
                </a:tc>
                <a:tc>
                  <a:txBody>
                    <a:bodyPr/>
                    <a:lstStyle/>
                    <a:p>
                      <a:pPr algn="ctr"/>
                      <a:r>
                        <a:rPr lang="en-US" altLang="zh-TW" sz="1200" dirty="0"/>
                        <a:t>2</a:t>
                      </a:r>
                      <a:endParaRPr lang="zh-TW" altLang="en-US" sz="1200" dirty="0"/>
                    </a:p>
                  </a:txBody>
                  <a:tcPr marL="75053" marR="75053" marT="37526" marB="37526" anchor="ctr">
                    <a:solidFill>
                      <a:schemeClr val="accent6">
                        <a:lumMod val="40000"/>
                        <a:lumOff val="60000"/>
                      </a:schemeClr>
                    </a:solidFill>
                  </a:tcPr>
                </a:tc>
                <a:tc>
                  <a:txBody>
                    <a:bodyPr/>
                    <a:lstStyle/>
                    <a:p>
                      <a:pPr algn="ctr"/>
                      <a:r>
                        <a:rPr lang="en-US" altLang="zh-TW" sz="1200" dirty="0"/>
                        <a:t>0</a:t>
                      </a:r>
                      <a:endParaRPr lang="zh-TW" altLang="en-US" sz="1200" dirty="0"/>
                    </a:p>
                  </a:txBody>
                  <a:tcPr marL="75053" marR="75053" marT="37526" marB="37526" anchor="ctr">
                    <a:solidFill>
                      <a:schemeClr val="accent6">
                        <a:lumMod val="40000"/>
                        <a:lumOff val="60000"/>
                      </a:schemeClr>
                    </a:solidFill>
                  </a:tcPr>
                </a:tc>
                <a:extLst>
                  <a:ext uri="{0D108BD9-81ED-4DB2-BD59-A6C34878D82A}">
                    <a16:rowId xmlns:a16="http://schemas.microsoft.com/office/drawing/2014/main" val="2482404433"/>
                  </a:ext>
                </a:extLst>
              </a:tr>
              <a:tr h="26632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000" u="none" strike="noStrike" cap="none" dirty="0">
                          <a:sym typeface="Arial"/>
                        </a:rPr>
                        <a:t>S_1_001</a:t>
                      </a:r>
                      <a:endParaRPr lang="zh-TW" altLang="en-US" sz="1000" b="0" i="0" u="none" strike="noStrike" cap="none" dirty="0">
                        <a:solidFill>
                          <a:srgbClr val="000000"/>
                        </a:solidFill>
                        <a:latin typeface="Arial"/>
                        <a:ea typeface="Arial"/>
                        <a:cs typeface="Arial"/>
                        <a:sym typeface="Arial"/>
                      </a:endParaRPr>
                    </a:p>
                  </a:txBody>
                  <a:tcPr marL="75053" marR="75053" marT="37526" marB="37526" anchor="ctr">
                    <a:solidFill>
                      <a:schemeClr val="accent6">
                        <a:lumMod val="40000"/>
                        <a:lumOff val="60000"/>
                      </a:schemeClr>
                    </a:solidFill>
                  </a:tcPr>
                </a:tc>
                <a:tc>
                  <a:txBody>
                    <a:bodyPr/>
                    <a:lstStyle/>
                    <a:p>
                      <a:pPr algn="ctr"/>
                      <a:r>
                        <a:rPr lang="en-US" altLang="zh-TW" sz="1200" dirty="0"/>
                        <a:t>3</a:t>
                      </a:r>
                      <a:endParaRPr lang="zh-TW" altLang="en-US" sz="1200" dirty="0"/>
                    </a:p>
                  </a:txBody>
                  <a:tcPr marL="75053" marR="75053" marT="37526" marB="37526" anchor="ctr">
                    <a:solidFill>
                      <a:schemeClr val="accent6">
                        <a:lumMod val="40000"/>
                        <a:lumOff val="60000"/>
                      </a:schemeClr>
                    </a:solidFill>
                  </a:tcPr>
                </a:tc>
                <a:tc>
                  <a:txBody>
                    <a:bodyPr/>
                    <a:lstStyle/>
                    <a:p>
                      <a:pPr algn="ctr"/>
                      <a:r>
                        <a:rPr lang="en-US" altLang="zh-TW" sz="1200" dirty="0"/>
                        <a:t>2</a:t>
                      </a:r>
                      <a:endParaRPr lang="zh-TW" altLang="en-US" sz="1200" dirty="0"/>
                    </a:p>
                  </a:txBody>
                  <a:tcPr marL="75053" marR="75053" marT="37526" marB="37526" anchor="ctr">
                    <a:solidFill>
                      <a:schemeClr val="accent6">
                        <a:lumMod val="40000"/>
                        <a:lumOff val="60000"/>
                      </a:schemeClr>
                    </a:solidFill>
                  </a:tcPr>
                </a:tc>
                <a:extLst>
                  <a:ext uri="{0D108BD9-81ED-4DB2-BD59-A6C34878D82A}">
                    <a16:rowId xmlns:a16="http://schemas.microsoft.com/office/drawing/2014/main" val="334431893"/>
                  </a:ext>
                </a:extLst>
              </a:tr>
              <a:tr h="26632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000" u="none" strike="noStrike" cap="none" dirty="0">
                          <a:sym typeface="Arial"/>
                        </a:rPr>
                        <a:t>S_1_002</a:t>
                      </a:r>
                      <a:endParaRPr lang="zh-TW" altLang="en-US" sz="1000" b="0" i="0" u="none" strike="noStrike" cap="none" dirty="0">
                        <a:solidFill>
                          <a:srgbClr val="000000"/>
                        </a:solidFill>
                        <a:latin typeface="+mn-lt"/>
                        <a:ea typeface="Arial"/>
                        <a:cs typeface="Arial"/>
                        <a:sym typeface="Arial"/>
                      </a:endParaRPr>
                    </a:p>
                  </a:txBody>
                  <a:tcPr marL="75053" marR="75053" marT="37526" marB="37526" anchor="ctr">
                    <a:solidFill>
                      <a:schemeClr val="accent1">
                        <a:lumMod val="20000"/>
                        <a:lumOff val="80000"/>
                      </a:schemeClr>
                    </a:solidFill>
                  </a:tcPr>
                </a:tc>
                <a:tc>
                  <a:txBody>
                    <a:bodyPr/>
                    <a:lstStyle/>
                    <a:p>
                      <a:pPr algn="ctr"/>
                      <a:r>
                        <a:rPr lang="en-US" altLang="zh-TW" sz="1200" dirty="0"/>
                        <a:t>1</a:t>
                      </a:r>
                      <a:endParaRPr lang="zh-TW" altLang="en-US" sz="1200" dirty="0"/>
                    </a:p>
                  </a:txBody>
                  <a:tcPr marL="75053" marR="75053" marT="37526" marB="37526" anchor="ctr">
                    <a:solidFill>
                      <a:schemeClr val="accent1">
                        <a:lumMod val="20000"/>
                        <a:lumOff val="80000"/>
                      </a:schemeClr>
                    </a:solidFill>
                  </a:tcPr>
                </a:tc>
                <a:tc>
                  <a:txBody>
                    <a:bodyPr/>
                    <a:lstStyle/>
                    <a:p>
                      <a:pPr algn="ctr"/>
                      <a:r>
                        <a:rPr lang="en-US" altLang="zh-TW" sz="1200" dirty="0"/>
                        <a:t>0</a:t>
                      </a:r>
                      <a:endParaRPr lang="zh-TW" altLang="en-US" sz="1200" dirty="0"/>
                    </a:p>
                  </a:txBody>
                  <a:tcPr marL="75053" marR="75053" marT="37526" marB="37526" anchor="ctr">
                    <a:solidFill>
                      <a:schemeClr val="accent1">
                        <a:lumMod val="20000"/>
                        <a:lumOff val="80000"/>
                      </a:schemeClr>
                    </a:solidFill>
                  </a:tcPr>
                </a:tc>
                <a:extLst>
                  <a:ext uri="{0D108BD9-81ED-4DB2-BD59-A6C34878D82A}">
                    <a16:rowId xmlns:a16="http://schemas.microsoft.com/office/drawing/2014/main" val="3381933380"/>
                  </a:ext>
                </a:extLst>
              </a:tr>
              <a:tr h="26632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000" u="none" strike="noStrike" cap="none" dirty="0">
                          <a:sym typeface="Arial"/>
                        </a:rPr>
                        <a:t>S_1_002</a:t>
                      </a:r>
                      <a:endParaRPr lang="zh-TW" altLang="en-US" sz="1000" b="0" i="0" u="none" strike="noStrike" cap="none" dirty="0">
                        <a:solidFill>
                          <a:srgbClr val="000000"/>
                        </a:solidFill>
                        <a:latin typeface="+mn-lt"/>
                        <a:ea typeface="Arial"/>
                        <a:cs typeface="Arial"/>
                        <a:sym typeface="Arial"/>
                      </a:endParaRPr>
                    </a:p>
                  </a:txBody>
                  <a:tcPr marL="75053" marR="75053" marT="37526" marB="37526" anchor="ctr">
                    <a:solidFill>
                      <a:schemeClr val="accent1">
                        <a:lumMod val="20000"/>
                        <a:lumOff val="80000"/>
                      </a:schemeClr>
                    </a:solidFill>
                  </a:tcPr>
                </a:tc>
                <a:tc>
                  <a:txBody>
                    <a:bodyPr/>
                    <a:lstStyle/>
                    <a:p>
                      <a:pPr algn="ctr"/>
                      <a:r>
                        <a:rPr lang="en-US" altLang="zh-TW" sz="1200" dirty="0"/>
                        <a:t>2</a:t>
                      </a:r>
                      <a:endParaRPr lang="zh-TW" altLang="en-US" sz="1200" dirty="0"/>
                    </a:p>
                  </a:txBody>
                  <a:tcPr marL="75053" marR="75053" marT="37526" marB="37526" anchor="ctr">
                    <a:solidFill>
                      <a:schemeClr val="accent1">
                        <a:lumMod val="20000"/>
                        <a:lumOff val="80000"/>
                      </a:schemeClr>
                    </a:solidFill>
                  </a:tcPr>
                </a:tc>
                <a:tc>
                  <a:txBody>
                    <a:bodyPr/>
                    <a:lstStyle/>
                    <a:p>
                      <a:pPr algn="ctr"/>
                      <a:r>
                        <a:rPr lang="en-US" altLang="zh-TW" sz="1200" dirty="0"/>
                        <a:t>3</a:t>
                      </a:r>
                      <a:endParaRPr lang="zh-TW" altLang="en-US" sz="1200" dirty="0"/>
                    </a:p>
                  </a:txBody>
                  <a:tcPr marL="75053" marR="75053" marT="37526" marB="37526" anchor="ctr">
                    <a:solidFill>
                      <a:schemeClr val="accent1">
                        <a:lumMod val="20000"/>
                        <a:lumOff val="80000"/>
                      </a:schemeClr>
                    </a:solidFill>
                  </a:tcPr>
                </a:tc>
                <a:extLst>
                  <a:ext uri="{0D108BD9-81ED-4DB2-BD59-A6C34878D82A}">
                    <a16:rowId xmlns:a16="http://schemas.microsoft.com/office/drawing/2014/main" val="2542749041"/>
                  </a:ext>
                </a:extLst>
              </a:tr>
              <a:tr h="26632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000" u="none" strike="noStrike" cap="none" dirty="0">
                          <a:sym typeface="Arial"/>
                        </a:rPr>
                        <a:t>S_1_002</a:t>
                      </a:r>
                      <a:endParaRPr lang="zh-TW" altLang="en-US" sz="1000" b="0" i="0" u="none" strike="noStrike" cap="none" dirty="0">
                        <a:solidFill>
                          <a:srgbClr val="000000"/>
                        </a:solidFill>
                        <a:latin typeface="+mn-lt"/>
                        <a:ea typeface="Arial"/>
                        <a:cs typeface="Arial"/>
                        <a:sym typeface="Arial"/>
                      </a:endParaRPr>
                    </a:p>
                  </a:txBody>
                  <a:tcPr marL="75053" marR="75053" marT="37526" marB="37526" anchor="ctr">
                    <a:solidFill>
                      <a:schemeClr val="accent1">
                        <a:lumMod val="20000"/>
                        <a:lumOff val="80000"/>
                      </a:schemeClr>
                    </a:solidFill>
                  </a:tcPr>
                </a:tc>
                <a:tc>
                  <a:txBody>
                    <a:bodyPr/>
                    <a:lstStyle/>
                    <a:p>
                      <a:pPr algn="ctr"/>
                      <a:r>
                        <a:rPr lang="en-US" altLang="zh-TW" sz="1200" dirty="0"/>
                        <a:t>3</a:t>
                      </a:r>
                      <a:endParaRPr lang="zh-TW" altLang="en-US" sz="1200" dirty="0"/>
                    </a:p>
                  </a:txBody>
                  <a:tcPr marL="75053" marR="75053" marT="37526" marB="37526" anchor="ctr">
                    <a:solidFill>
                      <a:schemeClr val="accent1">
                        <a:lumMod val="20000"/>
                        <a:lumOff val="80000"/>
                      </a:schemeClr>
                    </a:solidFill>
                  </a:tcPr>
                </a:tc>
                <a:tc>
                  <a:txBody>
                    <a:bodyPr/>
                    <a:lstStyle/>
                    <a:p>
                      <a:pPr algn="ctr"/>
                      <a:r>
                        <a:rPr lang="en-US" altLang="zh-TW" sz="1200" dirty="0"/>
                        <a:t>0</a:t>
                      </a:r>
                      <a:endParaRPr lang="zh-TW" altLang="en-US" sz="1200" dirty="0"/>
                    </a:p>
                  </a:txBody>
                  <a:tcPr marL="75053" marR="75053" marT="37526" marB="37526" anchor="ctr">
                    <a:solidFill>
                      <a:schemeClr val="accent1">
                        <a:lumMod val="20000"/>
                        <a:lumOff val="80000"/>
                      </a:schemeClr>
                    </a:solidFill>
                  </a:tcPr>
                </a:tc>
                <a:extLst>
                  <a:ext uri="{0D108BD9-81ED-4DB2-BD59-A6C34878D82A}">
                    <a16:rowId xmlns:a16="http://schemas.microsoft.com/office/drawing/2014/main" val="2174078177"/>
                  </a:ext>
                </a:extLst>
              </a:tr>
              <a:tr h="26632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000" u="none" strike="noStrike" cap="none" dirty="0">
                          <a:sym typeface="Arial"/>
                        </a:rPr>
                        <a:t>S_1_003</a:t>
                      </a:r>
                      <a:endParaRPr lang="zh-TW" altLang="en-US" sz="1000" b="0" i="0" u="none" strike="noStrike" cap="none" dirty="0">
                        <a:solidFill>
                          <a:srgbClr val="000000"/>
                        </a:solidFill>
                        <a:latin typeface="+mn-lt"/>
                        <a:ea typeface="Arial"/>
                        <a:cs typeface="Arial"/>
                        <a:sym typeface="Arial"/>
                      </a:endParaRPr>
                    </a:p>
                  </a:txBody>
                  <a:tcPr marL="75053" marR="75053" marT="37526" marB="37526" anchor="ctr">
                    <a:solidFill>
                      <a:schemeClr val="accent3">
                        <a:lumMod val="40000"/>
                        <a:lumOff val="60000"/>
                      </a:schemeClr>
                    </a:solidFill>
                  </a:tcPr>
                </a:tc>
                <a:tc>
                  <a:txBody>
                    <a:bodyPr/>
                    <a:lstStyle/>
                    <a:p>
                      <a:pPr algn="ctr"/>
                      <a:r>
                        <a:rPr lang="en-US" altLang="zh-TW" sz="1200" dirty="0"/>
                        <a:t>1</a:t>
                      </a:r>
                      <a:endParaRPr lang="zh-TW" altLang="en-US" sz="1200" dirty="0"/>
                    </a:p>
                  </a:txBody>
                  <a:tcPr marL="75053" marR="75053" marT="37526" marB="37526" anchor="ctr">
                    <a:solidFill>
                      <a:schemeClr val="accent3">
                        <a:lumMod val="40000"/>
                        <a:lumOff val="60000"/>
                      </a:schemeClr>
                    </a:solidFill>
                  </a:tcPr>
                </a:tc>
                <a:tc>
                  <a:txBody>
                    <a:bodyPr/>
                    <a:lstStyle/>
                    <a:p>
                      <a:pPr algn="ctr"/>
                      <a:r>
                        <a:rPr lang="en-US" altLang="zh-TW" sz="1200" dirty="0"/>
                        <a:t>0</a:t>
                      </a:r>
                      <a:endParaRPr lang="zh-TW" altLang="en-US" sz="1200" dirty="0"/>
                    </a:p>
                  </a:txBody>
                  <a:tcPr marL="75053" marR="75053" marT="37526" marB="37526" anchor="ctr">
                    <a:solidFill>
                      <a:schemeClr val="accent3">
                        <a:lumMod val="40000"/>
                        <a:lumOff val="60000"/>
                      </a:schemeClr>
                    </a:solidFill>
                  </a:tcPr>
                </a:tc>
                <a:extLst>
                  <a:ext uri="{0D108BD9-81ED-4DB2-BD59-A6C34878D82A}">
                    <a16:rowId xmlns:a16="http://schemas.microsoft.com/office/drawing/2014/main" val="101705510"/>
                  </a:ext>
                </a:extLst>
              </a:tr>
              <a:tr h="26632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000" u="none" strike="noStrike" cap="none" dirty="0">
                          <a:sym typeface="Arial"/>
                        </a:rPr>
                        <a:t>S_1_003</a:t>
                      </a:r>
                      <a:endParaRPr lang="zh-TW" altLang="en-US" sz="1000" b="0" i="0" u="none" strike="noStrike" cap="none" dirty="0">
                        <a:solidFill>
                          <a:srgbClr val="000000"/>
                        </a:solidFill>
                        <a:latin typeface="+mn-lt"/>
                        <a:ea typeface="Arial"/>
                        <a:cs typeface="Arial"/>
                        <a:sym typeface="Arial"/>
                      </a:endParaRPr>
                    </a:p>
                  </a:txBody>
                  <a:tcPr marL="75053" marR="75053" marT="37526" marB="37526" anchor="ctr">
                    <a:solidFill>
                      <a:schemeClr val="accent3">
                        <a:lumMod val="40000"/>
                        <a:lumOff val="60000"/>
                      </a:schemeClr>
                    </a:solidFill>
                  </a:tcPr>
                </a:tc>
                <a:tc>
                  <a:txBody>
                    <a:bodyPr/>
                    <a:lstStyle/>
                    <a:p>
                      <a:pPr algn="ctr"/>
                      <a:r>
                        <a:rPr lang="en-US" altLang="zh-TW" sz="1200" dirty="0"/>
                        <a:t>2</a:t>
                      </a:r>
                      <a:endParaRPr lang="zh-TW" altLang="en-US" sz="1200" dirty="0"/>
                    </a:p>
                  </a:txBody>
                  <a:tcPr marL="75053" marR="75053" marT="37526" marB="37526" anchor="ctr">
                    <a:solidFill>
                      <a:schemeClr val="accent3">
                        <a:lumMod val="40000"/>
                        <a:lumOff val="60000"/>
                      </a:schemeClr>
                    </a:solidFill>
                  </a:tcPr>
                </a:tc>
                <a:tc>
                  <a:txBody>
                    <a:bodyPr/>
                    <a:lstStyle/>
                    <a:p>
                      <a:pPr algn="ctr"/>
                      <a:r>
                        <a:rPr lang="en-US" altLang="zh-TW" sz="1200" dirty="0"/>
                        <a:t>0</a:t>
                      </a:r>
                      <a:endParaRPr lang="zh-TW" altLang="en-US" sz="1200" dirty="0"/>
                    </a:p>
                  </a:txBody>
                  <a:tcPr marL="75053" marR="75053" marT="37526" marB="37526" anchor="ctr">
                    <a:solidFill>
                      <a:schemeClr val="accent3">
                        <a:lumMod val="40000"/>
                        <a:lumOff val="60000"/>
                      </a:schemeClr>
                    </a:solidFill>
                  </a:tcPr>
                </a:tc>
                <a:extLst>
                  <a:ext uri="{0D108BD9-81ED-4DB2-BD59-A6C34878D82A}">
                    <a16:rowId xmlns:a16="http://schemas.microsoft.com/office/drawing/2014/main" val="3703801467"/>
                  </a:ext>
                </a:extLst>
              </a:tr>
              <a:tr h="266320">
                <a:tc>
                  <a:txBody>
                    <a:bodyPr/>
                    <a:lstStyle/>
                    <a:p>
                      <a:pPr marL="0" marR="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zh-TW" sz="1000" u="none" strike="noStrike" cap="none" dirty="0">
                          <a:sym typeface="Arial"/>
                        </a:rPr>
                        <a:t>S_1_003</a:t>
                      </a:r>
                      <a:endParaRPr lang="zh-TW" altLang="en-US" sz="1000" b="0" i="0" u="none" strike="noStrike" cap="none" dirty="0">
                        <a:solidFill>
                          <a:srgbClr val="000000"/>
                        </a:solidFill>
                        <a:latin typeface="+mn-lt"/>
                        <a:ea typeface="Arial"/>
                        <a:cs typeface="Arial"/>
                        <a:sym typeface="Arial"/>
                      </a:endParaRPr>
                    </a:p>
                  </a:txBody>
                  <a:tcPr marL="75053" marR="75053" marT="37526" marB="37526" anchor="ctr">
                    <a:solidFill>
                      <a:schemeClr val="accent3">
                        <a:lumMod val="40000"/>
                        <a:lumOff val="60000"/>
                      </a:schemeClr>
                    </a:solidFill>
                  </a:tcPr>
                </a:tc>
                <a:tc>
                  <a:txBody>
                    <a:bodyPr/>
                    <a:lstStyle/>
                    <a:p>
                      <a:pPr algn="ctr"/>
                      <a:r>
                        <a:rPr lang="en-US" altLang="zh-TW" sz="1200" dirty="0"/>
                        <a:t>3</a:t>
                      </a:r>
                      <a:endParaRPr lang="zh-TW" altLang="en-US" sz="1200" dirty="0"/>
                    </a:p>
                  </a:txBody>
                  <a:tcPr marL="75053" marR="75053" marT="37526" marB="37526" anchor="ctr">
                    <a:solidFill>
                      <a:schemeClr val="accent3">
                        <a:lumMod val="40000"/>
                        <a:lumOff val="60000"/>
                      </a:schemeClr>
                    </a:solidFill>
                  </a:tcPr>
                </a:tc>
                <a:tc>
                  <a:txBody>
                    <a:bodyPr/>
                    <a:lstStyle/>
                    <a:p>
                      <a:pPr algn="ctr"/>
                      <a:r>
                        <a:rPr lang="en-US" altLang="zh-TW" sz="1200" dirty="0"/>
                        <a:t>0</a:t>
                      </a:r>
                      <a:endParaRPr lang="zh-TW" altLang="en-US" sz="1200" dirty="0"/>
                    </a:p>
                  </a:txBody>
                  <a:tcPr marL="75053" marR="75053" marT="37526" marB="37526" anchor="ctr">
                    <a:solidFill>
                      <a:schemeClr val="accent3">
                        <a:lumMod val="40000"/>
                        <a:lumOff val="60000"/>
                      </a:schemeClr>
                    </a:solidFill>
                  </a:tcPr>
                </a:tc>
                <a:extLst>
                  <a:ext uri="{0D108BD9-81ED-4DB2-BD59-A6C34878D82A}">
                    <a16:rowId xmlns:a16="http://schemas.microsoft.com/office/drawing/2014/main" val="636303552"/>
                  </a:ext>
                </a:extLst>
              </a:tr>
            </a:tbl>
          </a:graphicData>
        </a:graphic>
      </p:graphicFrame>
      <p:sp>
        <p:nvSpPr>
          <p:cNvPr id="7" name="向右箭號 6"/>
          <p:cNvSpPr/>
          <p:nvPr/>
        </p:nvSpPr>
        <p:spPr>
          <a:xfrm>
            <a:off x="4717472" y="2005453"/>
            <a:ext cx="618848" cy="3065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1687029" y="2743557"/>
            <a:ext cx="2562853" cy="307777"/>
          </a:xfrm>
          <a:prstGeom prst="rect">
            <a:avLst/>
          </a:prstGeom>
          <a:noFill/>
        </p:spPr>
        <p:txBody>
          <a:bodyPr wrap="square" rtlCol="0">
            <a:spAutoFit/>
          </a:bodyPr>
          <a:lstStyle/>
          <a:p>
            <a:r>
              <a:rPr lang="en-US" altLang="zh-TW" dirty="0">
                <a:latin typeface="思源宋體 Medium" panose="02020500000000000000" pitchFamily="18" charset="-120"/>
                <a:ea typeface="思源宋體 Medium" panose="02020500000000000000" pitchFamily="18" charset="-120"/>
              </a:rPr>
              <a:t>30490 rows </a:t>
            </a:r>
            <a:r>
              <a:rPr lang="en-US" altLang="zh-TW" dirty="0">
                <a:solidFill>
                  <a:srgbClr val="6A6AFF"/>
                </a:solidFill>
                <a:latin typeface="思源宋體 Medium" panose="02020500000000000000" pitchFamily="18" charset="-120"/>
                <a:ea typeface="思源宋體 Medium" panose="02020500000000000000" pitchFamily="18" charset="-120"/>
              </a:rPr>
              <a:t>X</a:t>
            </a:r>
            <a:r>
              <a:rPr lang="en-US" altLang="zh-TW" dirty="0">
                <a:latin typeface="思源宋體 Medium" panose="02020500000000000000" pitchFamily="18" charset="-120"/>
                <a:ea typeface="思源宋體 Medium" panose="02020500000000000000" pitchFamily="18" charset="-120"/>
              </a:rPr>
              <a:t> 1947 columns</a:t>
            </a:r>
            <a:endParaRPr lang="zh-TW" altLang="en-US" dirty="0">
              <a:latin typeface="思源宋體 Medium" panose="02020500000000000000" pitchFamily="18" charset="-120"/>
              <a:ea typeface="思源宋體 Medium" panose="02020500000000000000" pitchFamily="18" charset="-120"/>
            </a:endParaRPr>
          </a:p>
        </p:txBody>
      </p:sp>
      <p:sp>
        <p:nvSpPr>
          <p:cNvPr id="9" name="文字方塊 8"/>
          <p:cNvSpPr txBox="1"/>
          <p:nvPr/>
        </p:nvSpPr>
        <p:spPr>
          <a:xfrm>
            <a:off x="5336320" y="3666808"/>
            <a:ext cx="2636287" cy="307777"/>
          </a:xfrm>
          <a:prstGeom prst="rect">
            <a:avLst/>
          </a:prstGeom>
          <a:noFill/>
        </p:spPr>
        <p:txBody>
          <a:bodyPr wrap="square" rtlCol="0">
            <a:spAutoFit/>
          </a:bodyPr>
          <a:lstStyle/>
          <a:p>
            <a:r>
              <a:rPr lang="en-US" altLang="zh-TW" dirty="0">
                <a:latin typeface="思源宋體 Medium" panose="02020500000000000000" pitchFamily="18" charset="-120"/>
                <a:ea typeface="思源宋體 Medium" panose="02020500000000000000" pitchFamily="18" charset="-120"/>
              </a:rPr>
              <a:t>59181090 rows </a:t>
            </a:r>
            <a:r>
              <a:rPr lang="en-US" altLang="zh-TW" dirty="0">
                <a:solidFill>
                  <a:srgbClr val="6A6AFF"/>
                </a:solidFill>
                <a:latin typeface="思源宋體 Medium" panose="02020500000000000000" pitchFamily="18" charset="-120"/>
                <a:ea typeface="思源宋體 Medium" panose="02020500000000000000" pitchFamily="18" charset="-120"/>
              </a:rPr>
              <a:t>X</a:t>
            </a:r>
            <a:r>
              <a:rPr lang="en-US" altLang="zh-TW" dirty="0">
                <a:latin typeface="思源宋體 Medium" panose="02020500000000000000" pitchFamily="18" charset="-120"/>
                <a:ea typeface="思源宋體 Medium" panose="02020500000000000000" pitchFamily="18" charset="-120"/>
              </a:rPr>
              <a:t> 8 columns</a:t>
            </a:r>
            <a:endParaRPr lang="zh-TW" altLang="en-US" dirty="0">
              <a:latin typeface="思源宋體 Medium" panose="02020500000000000000" pitchFamily="18" charset="-120"/>
              <a:ea typeface="思源宋體 Medium" panose="02020500000000000000" pitchFamily="18" charset="-120"/>
            </a:endParaRPr>
          </a:p>
        </p:txBody>
      </p:sp>
      <p:sp>
        <p:nvSpPr>
          <p:cNvPr id="10" name="矩形 9"/>
          <p:cNvSpPr/>
          <p:nvPr/>
        </p:nvSpPr>
        <p:spPr>
          <a:xfrm>
            <a:off x="823773" y="3134239"/>
            <a:ext cx="4203123" cy="8186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zh-TW" altLang="en-US" dirty="0">
                <a:solidFill>
                  <a:srgbClr val="3C78D8"/>
                </a:solidFill>
                <a:latin typeface="思源宋體 Medium" panose="02020500000000000000" pitchFamily="18" charset="-120"/>
                <a:ea typeface="思源宋體 Medium" panose="02020500000000000000" pitchFamily="18" charset="-120"/>
              </a:rPr>
              <a:t>為了使 </a:t>
            </a:r>
            <a:r>
              <a:rPr lang="en-US" altLang="zh-TW" dirty="0" err="1">
                <a:solidFill>
                  <a:srgbClr val="3C78D8"/>
                </a:solidFill>
                <a:latin typeface="思源宋體 Medium" panose="02020500000000000000" pitchFamily="18" charset="-120"/>
                <a:ea typeface="思源宋體 Medium" panose="02020500000000000000" pitchFamily="18" charset="-120"/>
              </a:rPr>
              <a:t>sales_train_evaluation</a:t>
            </a:r>
            <a:r>
              <a:rPr lang="zh-TW" altLang="en-US" dirty="0">
                <a:solidFill>
                  <a:srgbClr val="3C78D8"/>
                </a:solidFill>
                <a:latin typeface="思源宋體 Medium" panose="02020500000000000000" pitchFamily="18" charset="-120"/>
                <a:ea typeface="思源宋體 Medium" panose="02020500000000000000" pitchFamily="18" charset="-120"/>
              </a:rPr>
              <a:t> 與 </a:t>
            </a:r>
            <a:r>
              <a:rPr lang="en-US" altLang="zh-TW" dirty="0">
                <a:solidFill>
                  <a:schemeClr val="bg1"/>
                </a:solidFill>
                <a:highlight>
                  <a:srgbClr val="FF6363"/>
                </a:highlight>
                <a:latin typeface="思源宋體 Medium" panose="02020500000000000000" pitchFamily="18" charset="-120"/>
                <a:ea typeface="思源宋體 Medium" panose="02020500000000000000" pitchFamily="18" charset="-120"/>
              </a:rPr>
              <a:t>Calendar</a:t>
            </a:r>
            <a:r>
              <a:rPr lang="zh-TW" altLang="en-US" dirty="0">
                <a:solidFill>
                  <a:srgbClr val="3C78D8"/>
                </a:solidFill>
                <a:latin typeface="思源宋體 Medium" panose="02020500000000000000" pitchFamily="18" charset="-120"/>
                <a:ea typeface="思源宋體 Medium" panose="02020500000000000000" pitchFamily="18" charset="-120"/>
              </a:rPr>
              <a:t>及 </a:t>
            </a:r>
            <a:r>
              <a:rPr lang="en-US" altLang="zh-TW" dirty="0" err="1">
                <a:solidFill>
                  <a:srgbClr val="3C78D8"/>
                </a:solidFill>
                <a:latin typeface="思源宋體 Medium" panose="02020500000000000000" pitchFamily="18" charset="-120"/>
                <a:ea typeface="思源宋體 Medium" panose="02020500000000000000" pitchFamily="18" charset="-120"/>
              </a:rPr>
              <a:t>Sell_price</a:t>
            </a:r>
            <a:r>
              <a:rPr lang="zh-TW" altLang="en-US" dirty="0">
                <a:solidFill>
                  <a:srgbClr val="3C78D8"/>
                </a:solidFill>
                <a:latin typeface="思源宋體 Medium" panose="02020500000000000000" pitchFamily="18" charset="-120"/>
                <a:ea typeface="思源宋體 Medium" panose="02020500000000000000" pitchFamily="18" charset="-120"/>
              </a:rPr>
              <a:t>在合併資料的時候比較容易，先採用</a:t>
            </a:r>
            <a:r>
              <a:rPr lang="en-US" altLang="zh-TW" dirty="0">
                <a:solidFill>
                  <a:srgbClr val="3C78D8"/>
                </a:solidFill>
                <a:latin typeface="思源宋體 Medium" panose="02020500000000000000" pitchFamily="18" charset="-120"/>
                <a:ea typeface="思源宋體 Medium" panose="02020500000000000000" pitchFamily="18" charset="-120"/>
              </a:rPr>
              <a:t>melt </a:t>
            </a:r>
            <a:r>
              <a:rPr lang="zh-TW" altLang="en-US" dirty="0">
                <a:solidFill>
                  <a:srgbClr val="3C78D8"/>
                </a:solidFill>
                <a:latin typeface="思源宋體 Medium" panose="02020500000000000000" pitchFamily="18" charset="-120"/>
                <a:ea typeface="思源宋體 Medium" panose="02020500000000000000" pitchFamily="18" charset="-120"/>
              </a:rPr>
              <a:t>方法重整資料</a:t>
            </a:r>
          </a:p>
        </p:txBody>
      </p:sp>
    </p:spTree>
    <p:extLst>
      <p:ext uri="{BB962C8B-B14F-4D97-AF65-F5344CB8AC3E}">
        <p14:creationId xmlns:p14="http://schemas.microsoft.com/office/powerpoint/2010/main" val="35578772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dirty="0"/>
              <a:t>資料合併</a:t>
            </a:r>
          </a:p>
        </p:txBody>
      </p:sp>
      <p:sp>
        <p:nvSpPr>
          <p:cNvPr id="4" name="投影片編號版面配置區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aphicFrame>
        <p:nvGraphicFramePr>
          <p:cNvPr id="7" name="表格 6">
            <a:extLst>
              <a:ext uri="{FF2B5EF4-FFF2-40B4-BE49-F238E27FC236}">
                <a16:creationId xmlns:a16="http://schemas.microsoft.com/office/drawing/2014/main" id="{7028E7AA-B2F5-40E4-A02F-90AFA789A555}"/>
              </a:ext>
            </a:extLst>
          </p:cNvPr>
          <p:cNvGraphicFramePr>
            <a:graphicFrameLocks noGrp="1"/>
          </p:cNvGraphicFramePr>
          <p:nvPr>
            <p:extLst>
              <p:ext uri="{D42A27DB-BD31-4B8C-83A1-F6EECF244321}">
                <p14:modId xmlns:p14="http://schemas.microsoft.com/office/powerpoint/2010/main" val="2477976809"/>
              </p:ext>
            </p:extLst>
          </p:nvPr>
        </p:nvGraphicFramePr>
        <p:xfrm>
          <a:off x="1841397" y="924734"/>
          <a:ext cx="4399549" cy="1212671"/>
        </p:xfrm>
        <a:graphic>
          <a:graphicData uri="http://schemas.openxmlformats.org/drawingml/2006/table">
            <a:tbl>
              <a:tblPr>
                <a:tableStyleId>{F5AB1C69-6EDB-4FF4-983F-18BD219EF322}</a:tableStyleId>
              </a:tblPr>
              <a:tblGrid>
                <a:gridCol w="931304">
                  <a:extLst>
                    <a:ext uri="{9D8B030D-6E8A-4147-A177-3AD203B41FA5}">
                      <a16:colId xmlns:a16="http://schemas.microsoft.com/office/drawing/2014/main" val="2472288539"/>
                    </a:ext>
                  </a:extLst>
                </a:gridCol>
                <a:gridCol w="740327">
                  <a:extLst>
                    <a:ext uri="{9D8B030D-6E8A-4147-A177-3AD203B41FA5}">
                      <a16:colId xmlns:a16="http://schemas.microsoft.com/office/drawing/2014/main" val="971827615"/>
                    </a:ext>
                  </a:extLst>
                </a:gridCol>
                <a:gridCol w="740327">
                  <a:extLst>
                    <a:ext uri="{9D8B030D-6E8A-4147-A177-3AD203B41FA5}">
                      <a16:colId xmlns:a16="http://schemas.microsoft.com/office/drawing/2014/main" val="305636673"/>
                    </a:ext>
                  </a:extLst>
                </a:gridCol>
                <a:gridCol w="480673">
                  <a:extLst>
                    <a:ext uri="{9D8B030D-6E8A-4147-A177-3AD203B41FA5}">
                      <a16:colId xmlns:a16="http://schemas.microsoft.com/office/drawing/2014/main" val="2428743267"/>
                    </a:ext>
                  </a:extLst>
                </a:gridCol>
                <a:gridCol w="493551">
                  <a:extLst>
                    <a:ext uri="{9D8B030D-6E8A-4147-A177-3AD203B41FA5}">
                      <a16:colId xmlns:a16="http://schemas.microsoft.com/office/drawing/2014/main" val="1964466201"/>
                    </a:ext>
                  </a:extLst>
                </a:gridCol>
                <a:gridCol w="493551">
                  <a:extLst>
                    <a:ext uri="{9D8B030D-6E8A-4147-A177-3AD203B41FA5}">
                      <a16:colId xmlns:a16="http://schemas.microsoft.com/office/drawing/2014/main" val="1075973910"/>
                    </a:ext>
                  </a:extLst>
                </a:gridCol>
                <a:gridCol w="259908">
                  <a:extLst>
                    <a:ext uri="{9D8B030D-6E8A-4147-A177-3AD203B41FA5}">
                      <a16:colId xmlns:a16="http://schemas.microsoft.com/office/drawing/2014/main" val="38240574"/>
                    </a:ext>
                  </a:extLst>
                </a:gridCol>
                <a:gridCol w="259908">
                  <a:extLst>
                    <a:ext uri="{9D8B030D-6E8A-4147-A177-3AD203B41FA5}">
                      <a16:colId xmlns:a16="http://schemas.microsoft.com/office/drawing/2014/main" val="1972704093"/>
                    </a:ext>
                  </a:extLst>
                </a:gridCol>
              </a:tblGrid>
              <a:tr h="142866">
                <a:tc>
                  <a:txBody>
                    <a:bodyPr/>
                    <a:lstStyle/>
                    <a:p>
                      <a:pPr algn="ctr" fontAlgn="ctr"/>
                      <a:r>
                        <a:rPr lang="en-US" sz="700" u="none" strike="noStrike" dirty="0">
                          <a:effectLst/>
                          <a:latin typeface="思源宋體 Medium" panose="02020500000000000000" pitchFamily="18" charset="-120"/>
                          <a:ea typeface="思源宋體 Medium" panose="02020500000000000000" pitchFamily="18" charset="-120"/>
                        </a:rPr>
                        <a:t>id</a:t>
                      </a:r>
                      <a:endParaRPr lang="en-US" sz="7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700" u="none" strike="noStrike" dirty="0" err="1">
                          <a:effectLst/>
                          <a:latin typeface="思源宋體 Medium" panose="02020500000000000000" pitchFamily="18" charset="-120"/>
                          <a:ea typeface="思源宋體 Medium" panose="02020500000000000000" pitchFamily="18" charset="-120"/>
                        </a:rPr>
                        <a:t>item_id</a:t>
                      </a:r>
                      <a:endParaRPr lang="en-US" sz="7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700" u="none" strike="noStrike" dirty="0" err="1">
                          <a:effectLst/>
                          <a:latin typeface="思源宋體 Medium" panose="02020500000000000000" pitchFamily="18" charset="-120"/>
                          <a:ea typeface="思源宋體 Medium" panose="02020500000000000000" pitchFamily="18" charset="-120"/>
                        </a:rPr>
                        <a:t>dept_id</a:t>
                      </a:r>
                      <a:endParaRPr lang="en-US" sz="7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700" u="none" strike="noStrike" dirty="0" err="1">
                          <a:effectLst/>
                          <a:latin typeface="思源宋體 Medium" panose="02020500000000000000" pitchFamily="18" charset="-120"/>
                          <a:ea typeface="思源宋體 Medium" panose="02020500000000000000" pitchFamily="18" charset="-120"/>
                        </a:rPr>
                        <a:t>cat_id</a:t>
                      </a:r>
                      <a:endParaRPr lang="en-US" sz="7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700" u="none" strike="noStrike" dirty="0" err="1">
                          <a:effectLst/>
                          <a:latin typeface="思源宋體 Medium" panose="02020500000000000000" pitchFamily="18" charset="-120"/>
                          <a:ea typeface="思源宋體 Medium" panose="02020500000000000000" pitchFamily="18" charset="-120"/>
                        </a:rPr>
                        <a:t>store_id</a:t>
                      </a:r>
                      <a:endParaRPr lang="en-US" sz="7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700" u="none" strike="noStrike">
                          <a:effectLst/>
                          <a:latin typeface="思源宋體 Medium" panose="02020500000000000000" pitchFamily="18" charset="-120"/>
                          <a:ea typeface="思源宋體 Medium" panose="02020500000000000000" pitchFamily="18" charset="-120"/>
                        </a:rPr>
                        <a:t>state_id</a:t>
                      </a:r>
                      <a:endParaRPr lang="en-US" sz="700" b="0" i="0" u="none" strike="noStrike">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700" u="none" strike="noStrike" dirty="0">
                          <a:effectLst/>
                          <a:latin typeface="思源宋體 Medium" panose="02020500000000000000" pitchFamily="18" charset="-120"/>
                          <a:ea typeface="思源宋體 Medium" panose="02020500000000000000" pitchFamily="18" charset="-120"/>
                        </a:rPr>
                        <a:t>d</a:t>
                      </a:r>
                      <a:endParaRPr lang="en-US" sz="7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700" u="none" strike="noStrike" dirty="0">
                          <a:effectLst/>
                          <a:latin typeface="思源宋體 Medium" panose="02020500000000000000" pitchFamily="18" charset="-120"/>
                          <a:ea typeface="思源宋體 Medium" panose="02020500000000000000" pitchFamily="18" charset="-120"/>
                        </a:rPr>
                        <a:t>sold</a:t>
                      </a:r>
                      <a:endParaRPr lang="en-US" sz="7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extLst>
                  <a:ext uri="{0D108BD9-81ED-4DB2-BD59-A6C34878D82A}">
                    <a16:rowId xmlns:a16="http://schemas.microsoft.com/office/drawing/2014/main" val="56886423"/>
                  </a:ext>
                </a:extLst>
              </a:tr>
              <a:tr h="213961">
                <a:tc>
                  <a:txBody>
                    <a:bodyPr/>
                    <a:lstStyle/>
                    <a:p>
                      <a:pPr algn="ctr" fontAlgn="ctr"/>
                      <a:r>
                        <a:rPr lang="fr-FR" sz="600" u="none" strike="noStrike" dirty="0">
                          <a:effectLst/>
                          <a:latin typeface="思源宋體 Medium" panose="02020500000000000000" pitchFamily="18" charset="-120"/>
                          <a:ea typeface="思源宋體 Medium" panose="02020500000000000000" pitchFamily="18" charset="-120"/>
                        </a:rPr>
                        <a:t>001_CA_1_evaluation</a:t>
                      </a:r>
                      <a:endParaRPr lang="fr-FR"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HOBBIES_1_001</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HOBBIES_1</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HOBBIES</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CA_1</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CA</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d_1</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altLang="zh-TW" sz="600" u="none" strike="noStrike" dirty="0">
                          <a:effectLst/>
                          <a:latin typeface="思源宋體 Medium" panose="02020500000000000000" pitchFamily="18" charset="-120"/>
                          <a:ea typeface="思源宋體 Medium" panose="02020500000000000000" pitchFamily="18" charset="-120"/>
                        </a:rPr>
                        <a:t>0</a:t>
                      </a:r>
                      <a:endParaRPr lang="en-US" altLang="zh-TW"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extLst>
                  <a:ext uri="{0D108BD9-81ED-4DB2-BD59-A6C34878D82A}">
                    <a16:rowId xmlns:a16="http://schemas.microsoft.com/office/drawing/2014/main" val="383979140"/>
                  </a:ext>
                </a:extLst>
              </a:tr>
              <a:tr h="213961">
                <a:tc>
                  <a:txBody>
                    <a:bodyPr/>
                    <a:lstStyle/>
                    <a:p>
                      <a:pPr algn="ctr" fontAlgn="ctr"/>
                      <a:r>
                        <a:rPr lang="fr-FR" sz="600" u="none" strike="noStrike" dirty="0">
                          <a:effectLst/>
                          <a:latin typeface="思源宋體 Medium" panose="02020500000000000000" pitchFamily="18" charset="-120"/>
                          <a:ea typeface="思源宋體 Medium" panose="02020500000000000000" pitchFamily="18" charset="-120"/>
                        </a:rPr>
                        <a:t>002_CA_1_evaluation</a:t>
                      </a:r>
                      <a:endParaRPr lang="fr-FR"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HOBBIES_1_002</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HOBBIES_1</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HOBBIES</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CA_1</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CA</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d_1</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altLang="zh-TW" sz="600" u="none" strike="noStrike" dirty="0">
                          <a:effectLst/>
                          <a:latin typeface="思源宋體 Medium" panose="02020500000000000000" pitchFamily="18" charset="-120"/>
                          <a:ea typeface="思源宋體 Medium" panose="02020500000000000000" pitchFamily="18" charset="-120"/>
                        </a:rPr>
                        <a:t>0</a:t>
                      </a:r>
                      <a:endParaRPr lang="en-US" altLang="zh-TW"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extLst>
                  <a:ext uri="{0D108BD9-81ED-4DB2-BD59-A6C34878D82A}">
                    <a16:rowId xmlns:a16="http://schemas.microsoft.com/office/drawing/2014/main" val="789750487"/>
                  </a:ext>
                </a:extLst>
              </a:tr>
              <a:tr h="213961">
                <a:tc>
                  <a:txBody>
                    <a:bodyPr/>
                    <a:lstStyle/>
                    <a:p>
                      <a:pPr algn="ctr" fontAlgn="ctr"/>
                      <a:r>
                        <a:rPr lang="fr-FR" sz="600" u="none" strike="noStrike" dirty="0">
                          <a:effectLst/>
                          <a:latin typeface="思源宋體 Medium" panose="02020500000000000000" pitchFamily="18" charset="-120"/>
                          <a:ea typeface="思源宋體 Medium" panose="02020500000000000000" pitchFamily="18" charset="-120"/>
                        </a:rPr>
                        <a:t>003_CA_1_evaluation</a:t>
                      </a:r>
                      <a:endParaRPr lang="fr-FR"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a:effectLst/>
                          <a:latin typeface="思源宋體 Medium" panose="02020500000000000000" pitchFamily="18" charset="-120"/>
                          <a:ea typeface="思源宋體 Medium" panose="02020500000000000000" pitchFamily="18" charset="-120"/>
                        </a:rPr>
                        <a:t>HOBBIES_1_003</a:t>
                      </a:r>
                      <a:endParaRPr lang="en-US" sz="600" b="0" i="0" u="none" strike="noStrike">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a:effectLst/>
                          <a:latin typeface="思源宋體 Medium" panose="02020500000000000000" pitchFamily="18" charset="-120"/>
                          <a:ea typeface="思源宋體 Medium" panose="02020500000000000000" pitchFamily="18" charset="-120"/>
                        </a:rPr>
                        <a:t>HOBBIES_1</a:t>
                      </a:r>
                      <a:endParaRPr lang="en-US" sz="600" b="0" i="0" u="none" strike="noStrike">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HOBBIES</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CA_1</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CA</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d_1</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altLang="zh-TW" sz="600" u="none" strike="noStrike" dirty="0">
                          <a:effectLst/>
                          <a:latin typeface="思源宋體 Medium" panose="02020500000000000000" pitchFamily="18" charset="-120"/>
                          <a:ea typeface="思源宋體 Medium" panose="02020500000000000000" pitchFamily="18" charset="-120"/>
                        </a:rPr>
                        <a:t>0</a:t>
                      </a:r>
                      <a:endParaRPr lang="en-US" altLang="zh-TW"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extLst>
                  <a:ext uri="{0D108BD9-81ED-4DB2-BD59-A6C34878D82A}">
                    <a16:rowId xmlns:a16="http://schemas.microsoft.com/office/drawing/2014/main" val="1094085812"/>
                  </a:ext>
                </a:extLst>
              </a:tr>
              <a:tr h="213961">
                <a:tc>
                  <a:txBody>
                    <a:bodyPr/>
                    <a:lstStyle/>
                    <a:p>
                      <a:pPr algn="ctr" fontAlgn="ctr"/>
                      <a:r>
                        <a:rPr lang="fr-FR" sz="600" u="none" strike="noStrike" dirty="0">
                          <a:effectLst/>
                          <a:latin typeface="思源宋體 Medium" panose="02020500000000000000" pitchFamily="18" charset="-120"/>
                          <a:ea typeface="思源宋體 Medium" panose="02020500000000000000" pitchFamily="18" charset="-120"/>
                        </a:rPr>
                        <a:t>004_CA_1_evaluation</a:t>
                      </a:r>
                      <a:endParaRPr lang="fr-FR"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a:effectLst/>
                          <a:latin typeface="思源宋體 Medium" panose="02020500000000000000" pitchFamily="18" charset="-120"/>
                          <a:ea typeface="思源宋體 Medium" panose="02020500000000000000" pitchFamily="18" charset="-120"/>
                        </a:rPr>
                        <a:t>HOBBIES_1_004</a:t>
                      </a:r>
                      <a:endParaRPr lang="en-US" sz="600" b="0" i="0" u="none" strike="noStrike">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a:effectLst/>
                          <a:latin typeface="思源宋體 Medium" panose="02020500000000000000" pitchFamily="18" charset="-120"/>
                          <a:ea typeface="思源宋體 Medium" panose="02020500000000000000" pitchFamily="18" charset="-120"/>
                        </a:rPr>
                        <a:t>HOBBIES_1</a:t>
                      </a:r>
                      <a:endParaRPr lang="en-US" sz="600" b="0" i="0" u="none" strike="noStrike">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HOBBIES</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a:effectLst/>
                          <a:latin typeface="思源宋體 Medium" panose="02020500000000000000" pitchFamily="18" charset="-120"/>
                          <a:ea typeface="思源宋體 Medium" panose="02020500000000000000" pitchFamily="18" charset="-120"/>
                        </a:rPr>
                        <a:t>CA_1</a:t>
                      </a:r>
                      <a:endParaRPr lang="en-US" sz="600" b="0" i="0" u="none" strike="noStrike">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a:effectLst/>
                          <a:latin typeface="思源宋體 Medium" panose="02020500000000000000" pitchFamily="18" charset="-120"/>
                          <a:ea typeface="思源宋體 Medium" panose="02020500000000000000" pitchFamily="18" charset="-120"/>
                        </a:rPr>
                        <a:t>CA</a:t>
                      </a:r>
                      <a:endParaRPr lang="en-US" sz="600" b="0" i="0" u="none" strike="noStrike">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d_1</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altLang="zh-TW" sz="600" u="none" strike="noStrike" dirty="0">
                          <a:effectLst/>
                          <a:latin typeface="思源宋體 Medium" panose="02020500000000000000" pitchFamily="18" charset="-120"/>
                          <a:ea typeface="思源宋體 Medium" panose="02020500000000000000" pitchFamily="18" charset="-120"/>
                        </a:rPr>
                        <a:t>0</a:t>
                      </a:r>
                      <a:endParaRPr lang="en-US" altLang="zh-TW"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extLst>
                  <a:ext uri="{0D108BD9-81ED-4DB2-BD59-A6C34878D82A}">
                    <a16:rowId xmlns:a16="http://schemas.microsoft.com/office/drawing/2014/main" val="3691556569"/>
                  </a:ext>
                </a:extLst>
              </a:tr>
              <a:tr h="213961">
                <a:tc>
                  <a:txBody>
                    <a:bodyPr/>
                    <a:lstStyle/>
                    <a:p>
                      <a:pPr algn="ctr" fontAlgn="ctr"/>
                      <a:r>
                        <a:rPr lang="fr-FR" sz="600" u="none" strike="noStrike" dirty="0">
                          <a:effectLst/>
                          <a:latin typeface="思源宋體 Medium" panose="02020500000000000000" pitchFamily="18" charset="-120"/>
                          <a:ea typeface="思源宋體 Medium" panose="02020500000000000000" pitchFamily="18" charset="-120"/>
                        </a:rPr>
                        <a:t>005_CA_1_evaluation</a:t>
                      </a:r>
                      <a:endParaRPr lang="fr-FR"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HOBBIES_1_005</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HOBBIES_1</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HOBBIES</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CA_1</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CA</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sz="600" u="none" strike="noStrike" dirty="0">
                          <a:effectLst/>
                          <a:latin typeface="思源宋體 Medium" panose="02020500000000000000" pitchFamily="18" charset="-120"/>
                          <a:ea typeface="思源宋體 Medium" panose="02020500000000000000" pitchFamily="18" charset="-120"/>
                        </a:rPr>
                        <a:t>d_1</a:t>
                      </a:r>
                      <a:endParaRPr lang="en-US"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tc>
                  <a:txBody>
                    <a:bodyPr/>
                    <a:lstStyle/>
                    <a:p>
                      <a:pPr algn="ctr" fontAlgn="ctr"/>
                      <a:r>
                        <a:rPr lang="en-US" altLang="zh-TW" sz="600" u="none" strike="noStrike" dirty="0">
                          <a:effectLst/>
                          <a:latin typeface="思源宋體 Medium" panose="02020500000000000000" pitchFamily="18" charset="-120"/>
                          <a:ea typeface="思源宋體 Medium" panose="02020500000000000000" pitchFamily="18" charset="-120"/>
                        </a:rPr>
                        <a:t>0</a:t>
                      </a:r>
                      <a:endParaRPr lang="en-US" altLang="zh-TW" sz="600" b="0" i="0" u="none" strike="noStrike" dirty="0">
                        <a:solidFill>
                          <a:srgbClr val="000000"/>
                        </a:solidFill>
                        <a:effectLst/>
                        <a:latin typeface="思源宋體 Medium" panose="02020500000000000000" pitchFamily="18" charset="-120"/>
                        <a:ea typeface="思源宋體 Medium" panose="02020500000000000000" pitchFamily="18" charset="-120"/>
                      </a:endParaRPr>
                    </a:p>
                  </a:txBody>
                  <a:tcPr marL="1059" marR="1059" marT="1059" marB="0" anchor="ctr"/>
                </a:tc>
                <a:extLst>
                  <a:ext uri="{0D108BD9-81ED-4DB2-BD59-A6C34878D82A}">
                    <a16:rowId xmlns:a16="http://schemas.microsoft.com/office/drawing/2014/main" val="96348129"/>
                  </a:ext>
                </a:extLst>
              </a:tr>
            </a:tbl>
          </a:graphicData>
        </a:graphic>
      </p:graphicFrame>
      <p:sp>
        <p:nvSpPr>
          <p:cNvPr id="8" name="文字方塊 7">
            <a:extLst>
              <a:ext uri="{FF2B5EF4-FFF2-40B4-BE49-F238E27FC236}">
                <a16:creationId xmlns:a16="http://schemas.microsoft.com/office/drawing/2014/main" id="{920836B1-C92E-4EA5-B77A-100C80548C69}"/>
              </a:ext>
            </a:extLst>
          </p:cNvPr>
          <p:cNvSpPr txBox="1"/>
          <p:nvPr/>
        </p:nvSpPr>
        <p:spPr>
          <a:xfrm>
            <a:off x="-1633" y="1311508"/>
            <a:ext cx="1888658" cy="461665"/>
          </a:xfrm>
          <a:prstGeom prst="rect">
            <a:avLst/>
          </a:prstGeom>
          <a:noFill/>
        </p:spPr>
        <p:txBody>
          <a:bodyPr wrap="none" rtlCol="0">
            <a:spAutoFit/>
          </a:bodyPr>
          <a:lstStyle/>
          <a:p>
            <a:pPr algn="ctr"/>
            <a:r>
              <a:rPr lang="en-US" altLang="zh-TW" sz="1200" dirty="0" err="1">
                <a:latin typeface="思源宋體 Medium" panose="02020500000000000000" pitchFamily="18" charset="-120"/>
                <a:ea typeface="思源宋體 Medium" panose="02020500000000000000" pitchFamily="18" charset="-120"/>
              </a:rPr>
              <a:t>sales_train_evaluation</a:t>
            </a:r>
            <a:br>
              <a:rPr lang="en-US" altLang="zh-TW" sz="1200" dirty="0">
                <a:latin typeface="思源宋體 Medium" panose="02020500000000000000" pitchFamily="18" charset="-120"/>
                <a:ea typeface="思源宋體 Medium" panose="02020500000000000000" pitchFamily="18" charset="-120"/>
              </a:rPr>
            </a:br>
            <a:r>
              <a:rPr lang="en-US" altLang="zh-TW" sz="1200" dirty="0">
                <a:latin typeface="思源宋體 Medium" panose="02020500000000000000" pitchFamily="18" charset="-120"/>
                <a:ea typeface="思源宋體 Medium" panose="02020500000000000000" pitchFamily="18" charset="-120"/>
              </a:rPr>
              <a:t>(melt)</a:t>
            </a:r>
            <a:endParaRPr lang="zh-TW" altLang="en-US" sz="1200" dirty="0">
              <a:latin typeface="思源宋體 Medium" panose="02020500000000000000" pitchFamily="18" charset="-120"/>
              <a:ea typeface="思源宋體 Medium" panose="02020500000000000000" pitchFamily="18" charset="-120"/>
            </a:endParaRPr>
          </a:p>
        </p:txBody>
      </p:sp>
      <p:graphicFrame>
        <p:nvGraphicFramePr>
          <p:cNvPr id="9" name="表格 8">
            <a:extLst>
              <a:ext uri="{FF2B5EF4-FFF2-40B4-BE49-F238E27FC236}">
                <a16:creationId xmlns:a16="http://schemas.microsoft.com/office/drawing/2014/main" id="{EF22B03A-08D4-47DE-B7E1-BC3B356A3FD6}"/>
              </a:ext>
            </a:extLst>
          </p:cNvPr>
          <p:cNvGraphicFramePr>
            <a:graphicFrameLocks noGrp="1"/>
          </p:cNvGraphicFramePr>
          <p:nvPr>
            <p:extLst>
              <p:ext uri="{D42A27DB-BD31-4B8C-83A1-F6EECF244321}">
                <p14:modId xmlns:p14="http://schemas.microsoft.com/office/powerpoint/2010/main" val="1402301898"/>
              </p:ext>
            </p:extLst>
          </p:nvPr>
        </p:nvGraphicFramePr>
        <p:xfrm>
          <a:off x="1841397" y="2197538"/>
          <a:ext cx="7154778" cy="1022948"/>
        </p:xfrm>
        <a:graphic>
          <a:graphicData uri="http://schemas.openxmlformats.org/drawingml/2006/table">
            <a:tbl>
              <a:tblPr>
                <a:tableStyleId>{5C22544A-7EE6-4342-B048-85BDC9FD1C3A}</a:tableStyleId>
              </a:tblPr>
              <a:tblGrid>
                <a:gridCol w="474675">
                  <a:extLst>
                    <a:ext uri="{9D8B030D-6E8A-4147-A177-3AD203B41FA5}">
                      <a16:colId xmlns:a16="http://schemas.microsoft.com/office/drawing/2014/main" val="1750917537"/>
                    </a:ext>
                  </a:extLst>
                </a:gridCol>
                <a:gridCol w="534009">
                  <a:extLst>
                    <a:ext uri="{9D8B030D-6E8A-4147-A177-3AD203B41FA5}">
                      <a16:colId xmlns:a16="http://schemas.microsoft.com/office/drawing/2014/main" val="975204161"/>
                    </a:ext>
                  </a:extLst>
                </a:gridCol>
                <a:gridCol w="534009">
                  <a:extLst>
                    <a:ext uri="{9D8B030D-6E8A-4147-A177-3AD203B41FA5}">
                      <a16:colId xmlns:a16="http://schemas.microsoft.com/office/drawing/2014/main" val="1070757700"/>
                    </a:ext>
                  </a:extLst>
                </a:gridCol>
                <a:gridCol w="411815">
                  <a:extLst>
                    <a:ext uri="{9D8B030D-6E8A-4147-A177-3AD203B41FA5}">
                      <a16:colId xmlns:a16="http://schemas.microsoft.com/office/drawing/2014/main" val="3372256743"/>
                    </a:ext>
                  </a:extLst>
                </a:gridCol>
                <a:gridCol w="411815">
                  <a:extLst>
                    <a:ext uri="{9D8B030D-6E8A-4147-A177-3AD203B41FA5}">
                      <a16:colId xmlns:a16="http://schemas.microsoft.com/office/drawing/2014/main" val="2585933031"/>
                    </a:ext>
                  </a:extLst>
                </a:gridCol>
                <a:gridCol w="411815">
                  <a:extLst>
                    <a:ext uri="{9D8B030D-6E8A-4147-A177-3AD203B41FA5}">
                      <a16:colId xmlns:a16="http://schemas.microsoft.com/office/drawing/2014/main" val="2589651639"/>
                    </a:ext>
                  </a:extLst>
                </a:gridCol>
                <a:gridCol w="411815">
                  <a:extLst>
                    <a:ext uri="{9D8B030D-6E8A-4147-A177-3AD203B41FA5}">
                      <a16:colId xmlns:a16="http://schemas.microsoft.com/office/drawing/2014/main" val="828392503"/>
                    </a:ext>
                  </a:extLst>
                </a:gridCol>
                <a:gridCol w="682345">
                  <a:extLst>
                    <a:ext uri="{9D8B030D-6E8A-4147-A177-3AD203B41FA5}">
                      <a16:colId xmlns:a16="http://schemas.microsoft.com/office/drawing/2014/main" val="112700484"/>
                    </a:ext>
                  </a:extLst>
                </a:gridCol>
                <a:gridCol w="682345">
                  <a:extLst>
                    <a:ext uri="{9D8B030D-6E8A-4147-A177-3AD203B41FA5}">
                      <a16:colId xmlns:a16="http://schemas.microsoft.com/office/drawing/2014/main" val="465540043"/>
                    </a:ext>
                  </a:extLst>
                </a:gridCol>
                <a:gridCol w="682345">
                  <a:extLst>
                    <a:ext uri="{9D8B030D-6E8A-4147-A177-3AD203B41FA5}">
                      <a16:colId xmlns:a16="http://schemas.microsoft.com/office/drawing/2014/main" val="2150832737"/>
                    </a:ext>
                  </a:extLst>
                </a:gridCol>
                <a:gridCol w="682345">
                  <a:extLst>
                    <a:ext uri="{9D8B030D-6E8A-4147-A177-3AD203B41FA5}">
                      <a16:colId xmlns:a16="http://schemas.microsoft.com/office/drawing/2014/main" val="2156486017"/>
                    </a:ext>
                  </a:extLst>
                </a:gridCol>
                <a:gridCol w="411815">
                  <a:extLst>
                    <a:ext uri="{9D8B030D-6E8A-4147-A177-3AD203B41FA5}">
                      <a16:colId xmlns:a16="http://schemas.microsoft.com/office/drawing/2014/main" val="1329737773"/>
                    </a:ext>
                  </a:extLst>
                </a:gridCol>
                <a:gridCol w="411815">
                  <a:extLst>
                    <a:ext uri="{9D8B030D-6E8A-4147-A177-3AD203B41FA5}">
                      <a16:colId xmlns:a16="http://schemas.microsoft.com/office/drawing/2014/main" val="3466703884"/>
                    </a:ext>
                  </a:extLst>
                </a:gridCol>
                <a:gridCol w="411815">
                  <a:extLst>
                    <a:ext uri="{9D8B030D-6E8A-4147-A177-3AD203B41FA5}">
                      <a16:colId xmlns:a16="http://schemas.microsoft.com/office/drawing/2014/main" val="1806019080"/>
                    </a:ext>
                  </a:extLst>
                </a:gridCol>
              </a:tblGrid>
              <a:tr h="239676">
                <a:tc>
                  <a:txBody>
                    <a:bodyPr/>
                    <a:lstStyle/>
                    <a:p>
                      <a:pPr algn="ctr" fontAlgn="ctr"/>
                      <a:r>
                        <a:rPr lang="en-US" sz="700" u="none" strike="noStrike" dirty="0">
                          <a:effectLst/>
                        </a:rPr>
                        <a:t>date</a:t>
                      </a:r>
                      <a:endParaRPr lang="en-US"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dirty="0" err="1">
                          <a:effectLst/>
                        </a:rPr>
                        <a:t>wm_yr_wk</a:t>
                      </a:r>
                      <a:endParaRPr lang="en-US"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dirty="0">
                          <a:effectLst/>
                        </a:rPr>
                        <a:t>weekday</a:t>
                      </a:r>
                      <a:endParaRPr lang="en-US"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a:effectLst/>
                        </a:rPr>
                        <a:t>wday</a:t>
                      </a:r>
                      <a:endParaRPr 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a:effectLst/>
                        </a:rPr>
                        <a:t>month</a:t>
                      </a:r>
                      <a:endParaRPr 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a:effectLst/>
                        </a:rPr>
                        <a:t>year</a:t>
                      </a:r>
                      <a:endParaRPr 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a:effectLst/>
                        </a:rPr>
                        <a:t>d</a:t>
                      </a:r>
                      <a:endParaRPr 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dirty="0">
                          <a:effectLst/>
                        </a:rPr>
                        <a:t>event_name_1</a:t>
                      </a:r>
                      <a:endParaRPr lang="en-US"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dirty="0">
                          <a:effectLst/>
                        </a:rPr>
                        <a:t>event_type_1</a:t>
                      </a:r>
                      <a:endParaRPr lang="en-US"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a:effectLst/>
                        </a:rPr>
                        <a:t>event_name_2</a:t>
                      </a:r>
                      <a:endParaRPr 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a:effectLst/>
                        </a:rPr>
                        <a:t>event_type_2</a:t>
                      </a:r>
                      <a:endParaRPr 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a:effectLst/>
                        </a:rPr>
                        <a:t>snap_CA</a:t>
                      </a:r>
                      <a:endParaRPr 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a:effectLst/>
                        </a:rPr>
                        <a:t>snap_TX</a:t>
                      </a:r>
                      <a:endParaRPr 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a:effectLst/>
                        </a:rPr>
                        <a:t>snap_WI</a:t>
                      </a:r>
                      <a:endParaRPr 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extLst>
                  <a:ext uri="{0D108BD9-81ED-4DB2-BD59-A6C34878D82A}">
                    <a16:rowId xmlns:a16="http://schemas.microsoft.com/office/drawing/2014/main" val="2456615953"/>
                  </a:ext>
                </a:extLst>
              </a:tr>
              <a:tr h="135899">
                <a:tc>
                  <a:txBody>
                    <a:bodyPr/>
                    <a:lstStyle/>
                    <a:p>
                      <a:pPr algn="ctr" fontAlgn="ctr"/>
                      <a:r>
                        <a:rPr lang="en-US" altLang="zh-TW" sz="700" u="none" strike="noStrike" dirty="0">
                          <a:effectLst/>
                        </a:rPr>
                        <a:t>2011/1/29</a:t>
                      </a:r>
                      <a:endParaRPr lang="en-US" altLang="zh-TW"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dirty="0">
                          <a:effectLst/>
                        </a:rPr>
                        <a:t>11101</a:t>
                      </a:r>
                      <a:endParaRPr lang="en-US" altLang="zh-TW"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dirty="0">
                          <a:effectLst/>
                        </a:rPr>
                        <a:t>Saturday</a:t>
                      </a:r>
                      <a:endParaRPr lang="en-US"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1</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1</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2011</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a:effectLst/>
                        </a:rPr>
                        <a:t>d_1</a:t>
                      </a:r>
                      <a:endParaRPr 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endParaRPr lang="zh-TW" alt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endParaRPr lang="zh-TW" altLang="en-US"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endParaRPr lang="zh-TW" altLang="en-US"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endParaRPr lang="zh-TW" alt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0</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0</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0</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extLst>
                  <a:ext uri="{0D108BD9-81ED-4DB2-BD59-A6C34878D82A}">
                    <a16:rowId xmlns:a16="http://schemas.microsoft.com/office/drawing/2014/main" val="664040328"/>
                  </a:ext>
                </a:extLst>
              </a:tr>
              <a:tr h="135899">
                <a:tc>
                  <a:txBody>
                    <a:bodyPr/>
                    <a:lstStyle/>
                    <a:p>
                      <a:pPr algn="ctr" fontAlgn="ctr"/>
                      <a:r>
                        <a:rPr lang="en-US" altLang="zh-TW" sz="700" u="none" strike="noStrike" dirty="0">
                          <a:effectLst/>
                        </a:rPr>
                        <a:t>2011/1/30</a:t>
                      </a:r>
                      <a:endParaRPr lang="en-US" altLang="zh-TW"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dirty="0">
                          <a:effectLst/>
                        </a:rPr>
                        <a:t>11101</a:t>
                      </a:r>
                      <a:endParaRPr lang="en-US" altLang="zh-TW"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dirty="0">
                          <a:effectLst/>
                        </a:rPr>
                        <a:t>Sunday</a:t>
                      </a:r>
                      <a:endParaRPr lang="en-US"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2</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1</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2011</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a:effectLst/>
                        </a:rPr>
                        <a:t>d_2</a:t>
                      </a:r>
                      <a:endParaRPr 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endParaRPr lang="zh-TW" alt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endParaRPr lang="zh-TW" alt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endParaRPr lang="zh-TW" altLang="en-US"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endParaRPr lang="zh-TW" alt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0</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0</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0</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extLst>
                  <a:ext uri="{0D108BD9-81ED-4DB2-BD59-A6C34878D82A}">
                    <a16:rowId xmlns:a16="http://schemas.microsoft.com/office/drawing/2014/main" val="722411768"/>
                  </a:ext>
                </a:extLst>
              </a:tr>
              <a:tr h="135899">
                <a:tc>
                  <a:txBody>
                    <a:bodyPr/>
                    <a:lstStyle/>
                    <a:p>
                      <a:pPr algn="ctr" fontAlgn="ctr"/>
                      <a:r>
                        <a:rPr lang="en-US" altLang="zh-TW" sz="700" u="none" strike="noStrike" dirty="0">
                          <a:effectLst/>
                        </a:rPr>
                        <a:t>2011/1/31</a:t>
                      </a:r>
                      <a:endParaRPr lang="en-US" altLang="zh-TW"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dirty="0">
                          <a:effectLst/>
                        </a:rPr>
                        <a:t>11101</a:t>
                      </a:r>
                      <a:endParaRPr lang="en-US" altLang="zh-TW"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dirty="0">
                          <a:effectLst/>
                        </a:rPr>
                        <a:t>Monday</a:t>
                      </a:r>
                      <a:endParaRPr lang="en-US"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dirty="0">
                          <a:effectLst/>
                        </a:rPr>
                        <a:t>3</a:t>
                      </a:r>
                      <a:endParaRPr lang="en-US" altLang="zh-TW"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dirty="0">
                          <a:effectLst/>
                        </a:rPr>
                        <a:t>1</a:t>
                      </a:r>
                      <a:endParaRPr lang="en-US" altLang="zh-TW"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2011</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a:effectLst/>
                        </a:rPr>
                        <a:t>d_3</a:t>
                      </a:r>
                      <a:endParaRPr 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endParaRPr lang="zh-TW" alt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endParaRPr lang="zh-TW" alt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endParaRPr lang="zh-TW" altLang="en-US"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endParaRPr lang="zh-TW" alt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0</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0</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0</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extLst>
                  <a:ext uri="{0D108BD9-81ED-4DB2-BD59-A6C34878D82A}">
                    <a16:rowId xmlns:a16="http://schemas.microsoft.com/office/drawing/2014/main" val="266954358"/>
                  </a:ext>
                </a:extLst>
              </a:tr>
              <a:tr h="135899">
                <a:tc>
                  <a:txBody>
                    <a:bodyPr/>
                    <a:lstStyle/>
                    <a:p>
                      <a:pPr algn="ctr" fontAlgn="ctr"/>
                      <a:r>
                        <a:rPr lang="en-US" altLang="zh-TW" sz="700" u="none" strike="noStrike" dirty="0">
                          <a:effectLst/>
                        </a:rPr>
                        <a:t>2011/2/1</a:t>
                      </a:r>
                      <a:endParaRPr lang="en-US" altLang="zh-TW"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dirty="0">
                          <a:effectLst/>
                        </a:rPr>
                        <a:t>11101</a:t>
                      </a:r>
                      <a:endParaRPr lang="en-US" altLang="zh-TW"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dirty="0">
                          <a:effectLst/>
                        </a:rPr>
                        <a:t>Tuesday</a:t>
                      </a:r>
                      <a:endParaRPr lang="en-US"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4</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dirty="0">
                          <a:effectLst/>
                        </a:rPr>
                        <a:t>2</a:t>
                      </a:r>
                      <a:endParaRPr lang="en-US" altLang="zh-TW"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dirty="0">
                          <a:effectLst/>
                        </a:rPr>
                        <a:t>2011</a:t>
                      </a:r>
                      <a:endParaRPr lang="en-US" altLang="zh-TW"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a:effectLst/>
                        </a:rPr>
                        <a:t>d_4</a:t>
                      </a:r>
                      <a:endParaRPr 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endParaRPr lang="zh-TW" alt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endParaRPr lang="zh-TW" alt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endParaRPr lang="zh-TW" altLang="en-US"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endParaRPr lang="zh-TW" alt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1</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1</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0</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extLst>
                  <a:ext uri="{0D108BD9-81ED-4DB2-BD59-A6C34878D82A}">
                    <a16:rowId xmlns:a16="http://schemas.microsoft.com/office/drawing/2014/main" val="201868217"/>
                  </a:ext>
                </a:extLst>
              </a:tr>
              <a:tr h="239676">
                <a:tc>
                  <a:txBody>
                    <a:bodyPr/>
                    <a:lstStyle/>
                    <a:p>
                      <a:pPr algn="ctr" fontAlgn="ctr"/>
                      <a:r>
                        <a:rPr lang="en-US" altLang="zh-TW" sz="700" u="none" strike="noStrike" dirty="0">
                          <a:effectLst/>
                        </a:rPr>
                        <a:t>2011/2/2</a:t>
                      </a:r>
                      <a:endParaRPr lang="en-US" altLang="zh-TW"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dirty="0">
                          <a:effectLst/>
                        </a:rPr>
                        <a:t>11101</a:t>
                      </a:r>
                      <a:endParaRPr lang="en-US" altLang="zh-TW"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dirty="0">
                          <a:effectLst/>
                        </a:rPr>
                        <a:t>Wednesday</a:t>
                      </a:r>
                      <a:endParaRPr lang="en-US"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5</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2</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2011</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sz="700" u="none" strike="noStrike">
                          <a:effectLst/>
                        </a:rPr>
                        <a:t>d_5</a:t>
                      </a:r>
                      <a:endParaRPr 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endParaRPr lang="zh-TW" altLang="en-US"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endParaRPr lang="zh-TW" altLang="en-US"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endParaRPr lang="zh-TW" altLang="en-US"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endParaRPr lang="zh-TW" altLang="en-US"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1</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a:effectLst/>
                        </a:rPr>
                        <a:t>0</a:t>
                      </a:r>
                      <a:endParaRPr lang="en-US" altLang="zh-TW" sz="700" b="0" i="0" u="none" strike="noStrike">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tc>
                  <a:txBody>
                    <a:bodyPr/>
                    <a:lstStyle/>
                    <a:p>
                      <a:pPr algn="ctr" fontAlgn="ctr"/>
                      <a:r>
                        <a:rPr lang="en-US" altLang="zh-TW" sz="700" u="none" strike="noStrike" dirty="0">
                          <a:effectLst/>
                        </a:rPr>
                        <a:t>1</a:t>
                      </a:r>
                      <a:endParaRPr lang="en-US" altLang="zh-TW" sz="700" b="0" i="0" u="none" strike="noStrike" dirty="0">
                        <a:solidFill>
                          <a:srgbClr val="000000"/>
                        </a:solidFill>
                        <a:effectLst/>
                        <a:latin typeface="新細明體" panose="02020500000000000000" pitchFamily="18" charset="-120"/>
                        <a:ea typeface="新細明體" panose="02020500000000000000" pitchFamily="18" charset="-120"/>
                      </a:endParaRPr>
                    </a:p>
                  </a:txBody>
                  <a:tcPr marL="2470" marR="2470" marT="2470" marB="0" anchor="ctr"/>
                </a:tc>
                <a:extLst>
                  <a:ext uri="{0D108BD9-81ED-4DB2-BD59-A6C34878D82A}">
                    <a16:rowId xmlns:a16="http://schemas.microsoft.com/office/drawing/2014/main" val="2998907328"/>
                  </a:ext>
                </a:extLst>
              </a:tr>
            </a:tbl>
          </a:graphicData>
        </a:graphic>
      </p:graphicFrame>
      <p:graphicFrame>
        <p:nvGraphicFramePr>
          <p:cNvPr id="10" name="表格 9">
            <a:extLst>
              <a:ext uri="{FF2B5EF4-FFF2-40B4-BE49-F238E27FC236}">
                <a16:creationId xmlns:a16="http://schemas.microsoft.com/office/drawing/2014/main" id="{06044162-0747-4ABC-AABD-0B7B670C8941}"/>
              </a:ext>
            </a:extLst>
          </p:cNvPr>
          <p:cNvGraphicFramePr>
            <a:graphicFrameLocks noGrp="1"/>
          </p:cNvGraphicFramePr>
          <p:nvPr>
            <p:extLst>
              <p:ext uri="{D42A27DB-BD31-4B8C-83A1-F6EECF244321}">
                <p14:modId xmlns:p14="http://schemas.microsoft.com/office/powerpoint/2010/main" val="1075793205"/>
              </p:ext>
            </p:extLst>
          </p:nvPr>
        </p:nvGraphicFramePr>
        <p:xfrm>
          <a:off x="1841397" y="3361899"/>
          <a:ext cx="3019369" cy="1022946"/>
        </p:xfrm>
        <a:graphic>
          <a:graphicData uri="http://schemas.openxmlformats.org/drawingml/2006/table">
            <a:tbl>
              <a:tblPr>
                <a:tableStyleId>{073A0DAA-6AF3-43AB-8588-CEC1D06C72B9}</a:tableStyleId>
              </a:tblPr>
              <a:tblGrid>
                <a:gridCol w="666423">
                  <a:extLst>
                    <a:ext uri="{9D8B030D-6E8A-4147-A177-3AD203B41FA5}">
                      <a16:colId xmlns:a16="http://schemas.microsoft.com/office/drawing/2014/main" val="1670736948"/>
                    </a:ext>
                  </a:extLst>
                </a:gridCol>
                <a:gridCol w="1020100">
                  <a:extLst>
                    <a:ext uri="{9D8B030D-6E8A-4147-A177-3AD203B41FA5}">
                      <a16:colId xmlns:a16="http://schemas.microsoft.com/office/drawing/2014/main" val="862541033"/>
                    </a:ext>
                  </a:extLst>
                </a:gridCol>
                <a:gridCol w="666423">
                  <a:extLst>
                    <a:ext uri="{9D8B030D-6E8A-4147-A177-3AD203B41FA5}">
                      <a16:colId xmlns:a16="http://schemas.microsoft.com/office/drawing/2014/main" val="922976698"/>
                    </a:ext>
                  </a:extLst>
                </a:gridCol>
                <a:gridCol w="666423">
                  <a:extLst>
                    <a:ext uri="{9D8B030D-6E8A-4147-A177-3AD203B41FA5}">
                      <a16:colId xmlns:a16="http://schemas.microsoft.com/office/drawing/2014/main" val="2082239948"/>
                    </a:ext>
                  </a:extLst>
                </a:gridCol>
              </a:tblGrid>
              <a:tr h="170491">
                <a:tc>
                  <a:txBody>
                    <a:bodyPr/>
                    <a:lstStyle/>
                    <a:p>
                      <a:pPr marR="0" algn="ctr" rtl="0" fontAlgn="ctr">
                        <a:lnSpc>
                          <a:spcPct val="100000"/>
                        </a:lnSpc>
                        <a:spcBef>
                          <a:spcPts val="0"/>
                        </a:spcBef>
                        <a:spcAft>
                          <a:spcPts val="0"/>
                        </a:spcAft>
                        <a:buClr>
                          <a:srgbClr val="000000"/>
                        </a:buClr>
                        <a:buFont typeface="Arial"/>
                      </a:pPr>
                      <a:r>
                        <a:rPr lang="en-US" sz="700" u="none" strike="noStrike" cap="none" dirty="0" err="1">
                          <a:effectLst/>
                          <a:sym typeface="Arial"/>
                        </a:rPr>
                        <a:t>store_id</a:t>
                      </a:r>
                      <a:endParaRPr lang="en-US" sz="700" b="0" i="0" u="none" strike="noStrike" cap="none" dirty="0">
                        <a:solidFill>
                          <a:schemeClr val="dk1"/>
                        </a:solidFill>
                        <a:effectLst/>
                        <a:latin typeface="+mn-lt"/>
                        <a:ea typeface="+mn-ea"/>
                        <a:cs typeface="+mn-cs"/>
                        <a:sym typeface="Arial"/>
                      </a:endParaRPr>
                    </a:p>
                  </a:txBody>
                  <a:tcPr marL="3564" marR="3564" marT="3564" marB="0" anchor="ctr"/>
                </a:tc>
                <a:tc>
                  <a:txBody>
                    <a:bodyPr/>
                    <a:lstStyle/>
                    <a:p>
                      <a:pPr marR="0" algn="ctr" rtl="0" fontAlgn="ctr">
                        <a:lnSpc>
                          <a:spcPct val="100000"/>
                        </a:lnSpc>
                        <a:spcBef>
                          <a:spcPts val="0"/>
                        </a:spcBef>
                        <a:spcAft>
                          <a:spcPts val="0"/>
                        </a:spcAft>
                        <a:buClr>
                          <a:srgbClr val="000000"/>
                        </a:buClr>
                        <a:buFont typeface="Arial"/>
                      </a:pPr>
                      <a:r>
                        <a:rPr lang="en-US" sz="700" u="none" strike="noStrike" cap="none" dirty="0" err="1">
                          <a:effectLst/>
                          <a:sym typeface="Arial"/>
                        </a:rPr>
                        <a:t>item_id</a:t>
                      </a:r>
                      <a:endParaRPr lang="en-US" sz="700" b="0" i="0" u="none" strike="noStrike" cap="none" dirty="0">
                        <a:solidFill>
                          <a:schemeClr val="dk1"/>
                        </a:solidFill>
                        <a:effectLst/>
                        <a:latin typeface="+mn-lt"/>
                        <a:ea typeface="+mn-ea"/>
                        <a:cs typeface="+mn-cs"/>
                        <a:sym typeface="Arial"/>
                      </a:endParaRPr>
                    </a:p>
                  </a:txBody>
                  <a:tcPr marL="3564" marR="3564" marT="3564" marB="0" anchor="ctr"/>
                </a:tc>
                <a:tc>
                  <a:txBody>
                    <a:bodyPr/>
                    <a:lstStyle/>
                    <a:p>
                      <a:pPr marR="0" algn="ctr" rtl="0" fontAlgn="ctr">
                        <a:lnSpc>
                          <a:spcPct val="100000"/>
                        </a:lnSpc>
                        <a:spcBef>
                          <a:spcPts val="0"/>
                        </a:spcBef>
                        <a:spcAft>
                          <a:spcPts val="0"/>
                        </a:spcAft>
                        <a:buClr>
                          <a:srgbClr val="000000"/>
                        </a:buClr>
                        <a:buFont typeface="Arial"/>
                      </a:pPr>
                      <a:r>
                        <a:rPr lang="en-US" sz="700" u="none" strike="noStrike" cap="none" dirty="0" err="1">
                          <a:effectLst/>
                          <a:sym typeface="Arial"/>
                        </a:rPr>
                        <a:t>wm_yr_wk</a:t>
                      </a:r>
                      <a:endParaRPr lang="en-US" sz="700" b="0" i="0" u="none" strike="noStrike" cap="none" dirty="0">
                        <a:solidFill>
                          <a:schemeClr val="dk1"/>
                        </a:solidFill>
                        <a:effectLst/>
                        <a:latin typeface="+mn-lt"/>
                        <a:ea typeface="+mn-ea"/>
                        <a:cs typeface="+mn-cs"/>
                        <a:sym typeface="Arial"/>
                      </a:endParaRPr>
                    </a:p>
                  </a:txBody>
                  <a:tcPr marL="3564" marR="3564" marT="3564" marB="0" anchor="ctr"/>
                </a:tc>
                <a:tc>
                  <a:txBody>
                    <a:bodyPr/>
                    <a:lstStyle/>
                    <a:p>
                      <a:pPr marR="0" algn="ctr" rtl="0" fontAlgn="ctr">
                        <a:lnSpc>
                          <a:spcPct val="100000"/>
                        </a:lnSpc>
                        <a:spcBef>
                          <a:spcPts val="0"/>
                        </a:spcBef>
                        <a:spcAft>
                          <a:spcPts val="0"/>
                        </a:spcAft>
                        <a:buClr>
                          <a:srgbClr val="000000"/>
                        </a:buClr>
                        <a:buFont typeface="Arial"/>
                      </a:pPr>
                      <a:r>
                        <a:rPr lang="en-US" sz="700" u="none" strike="noStrike" cap="none">
                          <a:effectLst/>
                          <a:sym typeface="Arial"/>
                        </a:rPr>
                        <a:t>sell_price</a:t>
                      </a:r>
                      <a:endParaRPr lang="en-US" sz="700" b="0" i="0" u="none" strike="noStrike" cap="none">
                        <a:solidFill>
                          <a:schemeClr val="dk1"/>
                        </a:solidFill>
                        <a:effectLst/>
                        <a:latin typeface="+mn-lt"/>
                        <a:ea typeface="+mn-ea"/>
                        <a:cs typeface="+mn-cs"/>
                        <a:sym typeface="Arial"/>
                      </a:endParaRPr>
                    </a:p>
                  </a:txBody>
                  <a:tcPr marL="3564" marR="3564" marT="3564" marB="0" anchor="ctr"/>
                </a:tc>
                <a:extLst>
                  <a:ext uri="{0D108BD9-81ED-4DB2-BD59-A6C34878D82A}">
                    <a16:rowId xmlns:a16="http://schemas.microsoft.com/office/drawing/2014/main" val="70460947"/>
                  </a:ext>
                </a:extLst>
              </a:tr>
              <a:tr h="170491">
                <a:tc>
                  <a:txBody>
                    <a:bodyPr/>
                    <a:lstStyle/>
                    <a:p>
                      <a:pPr marR="0" algn="ctr" rtl="0" fontAlgn="ctr">
                        <a:lnSpc>
                          <a:spcPct val="100000"/>
                        </a:lnSpc>
                        <a:spcBef>
                          <a:spcPts val="0"/>
                        </a:spcBef>
                        <a:spcAft>
                          <a:spcPts val="0"/>
                        </a:spcAft>
                        <a:buClr>
                          <a:srgbClr val="000000"/>
                        </a:buClr>
                        <a:buFont typeface="Arial"/>
                      </a:pPr>
                      <a:r>
                        <a:rPr lang="en-US" sz="700" u="none" strike="noStrike" cap="none">
                          <a:effectLst/>
                          <a:sym typeface="Arial"/>
                        </a:rPr>
                        <a:t>CA_1</a:t>
                      </a:r>
                      <a:endParaRPr lang="en-US" sz="700" b="0" i="0" u="none" strike="noStrike" cap="none">
                        <a:solidFill>
                          <a:schemeClr val="dk1"/>
                        </a:solidFill>
                        <a:effectLst/>
                        <a:latin typeface="+mn-lt"/>
                        <a:ea typeface="+mn-ea"/>
                        <a:cs typeface="+mn-cs"/>
                        <a:sym typeface="Arial"/>
                      </a:endParaRPr>
                    </a:p>
                  </a:txBody>
                  <a:tcPr marL="3564" marR="3564" marT="3564" marB="0" anchor="ctr"/>
                </a:tc>
                <a:tc>
                  <a:txBody>
                    <a:bodyPr/>
                    <a:lstStyle/>
                    <a:p>
                      <a:pPr marR="0" algn="ctr" rtl="0" fontAlgn="ctr">
                        <a:lnSpc>
                          <a:spcPct val="100000"/>
                        </a:lnSpc>
                        <a:spcBef>
                          <a:spcPts val="0"/>
                        </a:spcBef>
                        <a:spcAft>
                          <a:spcPts val="0"/>
                        </a:spcAft>
                        <a:buClr>
                          <a:srgbClr val="000000"/>
                        </a:buClr>
                        <a:buFont typeface="Arial"/>
                      </a:pPr>
                      <a:r>
                        <a:rPr lang="en-US" sz="700" u="none" strike="noStrike" cap="none" dirty="0">
                          <a:effectLst/>
                          <a:sym typeface="Arial"/>
                        </a:rPr>
                        <a:t>HOBBIES_1_001</a:t>
                      </a:r>
                      <a:endParaRPr lang="en-US" sz="700" b="0" i="0" u="none" strike="noStrike" cap="none" dirty="0">
                        <a:solidFill>
                          <a:schemeClr val="dk1"/>
                        </a:solidFill>
                        <a:effectLst/>
                        <a:latin typeface="+mn-lt"/>
                        <a:ea typeface="+mn-ea"/>
                        <a:cs typeface="+mn-cs"/>
                        <a:sym typeface="Arial"/>
                      </a:endParaRPr>
                    </a:p>
                  </a:txBody>
                  <a:tcPr marL="3564" marR="3564" marT="3564" marB="0" anchor="ctr"/>
                </a:tc>
                <a:tc>
                  <a:txBody>
                    <a:bodyPr/>
                    <a:lstStyle/>
                    <a:p>
                      <a:pPr marR="0" algn="ctr" rtl="0" fontAlgn="ctr">
                        <a:lnSpc>
                          <a:spcPct val="100000"/>
                        </a:lnSpc>
                        <a:spcBef>
                          <a:spcPts val="0"/>
                        </a:spcBef>
                        <a:spcAft>
                          <a:spcPts val="0"/>
                        </a:spcAft>
                        <a:buClr>
                          <a:srgbClr val="000000"/>
                        </a:buClr>
                        <a:buFont typeface="Arial"/>
                      </a:pPr>
                      <a:r>
                        <a:rPr lang="en-US" altLang="zh-TW" sz="700" u="none" strike="noStrike" cap="none">
                          <a:effectLst/>
                          <a:sym typeface="Arial"/>
                        </a:rPr>
                        <a:t>11325</a:t>
                      </a:r>
                      <a:endParaRPr lang="en-US" altLang="zh-TW" sz="700" b="0" i="0" u="none" strike="noStrike" cap="none">
                        <a:solidFill>
                          <a:schemeClr val="dk1"/>
                        </a:solidFill>
                        <a:effectLst/>
                        <a:latin typeface="+mn-lt"/>
                        <a:ea typeface="+mn-ea"/>
                        <a:cs typeface="+mn-cs"/>
                        <a:sym typeface="Arial"/>
                      </a:endParaRPr>
                    </a:p>
                  </a:txBody>
                  <a:tcPr marL="3564" marR="3564" marT="3564" marB="0" anchor="ctr"/>
                </a:tc>
                <a:tc>
                  <a:txBody>
                    <a:bodyPr/>
                    <a:lstStyle/>
                    <a:p>
                      <a:pPr marR="0" algn="ctr" rtl="0" fontAlgn="ctr">
                        <a:lnSpc>
                          <a:spcPct val="100000"/>
                        </a:lnSpc>
                        <a:spcBef>
                          <a:spcPts val="0"/>
                        </a:spcBef>
                        <a:spcAft>
                          <a:spcPts val="0"/>
                        </a:spcAft>
                        <a:buClr>
                          <a:srgbClr val="000000"/>
                        </a:buClr>
                        <a:buFont typeface="Arial"/>
                      </a:pPr>
                      <a:r>
                        <a:rPr lang="en-US" altLang="zh-TW" sz="700" u="none" strike="noStrike" cap="none">
                          <a:effectLst/>
                          <a:sym typeface="Arial"/>
                        </a:rPr>
                        <a:t>9.58</a:t>
                      </a:r>
                      <a:endParaRPr lang="en-US" altLang="zh-TW" sz="700" b="0" i="0" u="none" strike="noStrike" cap="none">
                        <a:solidFill>
                          <a:schemeClr val="dk1"/>
                        </a:solidFill>
                        <a:effectLst/>
                        <a:latin typeface="+mn-lt"/>
                        <a:ea typeface="+mn-ea"/>
                        <a:cs typeface="+mn-cs"/>
                        <a:sym typeface="Arial"/>
                      </a:endParaRPr>
                    </a:p>
                  </a:txBody>
                  <a:tcPr marL="3564" marR="3564" marT="3564" marB="0" anchor="ctr"/>
                </a:tc>
                <a:extLst>
                  <a:ext uri="{0D108BD9-81ED-4DB2-BD59-A6C34878D82A}">
                    <a16:rowId xmlns:a16="http://schemas.microsoft.com/office/drawing/2014/main" val="2420926509"/>
                  </a:ext>
                </a:extLst>
              </a:tr>
              <a:tr h="170491">
                <a:tc>
                  <a:txBody>
                    <a:bodyPr/>
                    <a:lstStyle/>
                    <a:p>
                      <a:pPr marR="0" algn="ctr" rtl="0" fontAlgn="ctr">
                        <a:lnSpc>
                          <a:spcPct val="100000"/>
                        </a:lnSpc>
                        <a:spcBef>
                          <a:spcPts val="0"/>
                        </a:spcBef>
                        <a:spcAft>
                          <a:spcPts val="0"/>
                        </a:spcAft>
                        <a:buClr>
                          <a:srgbClr val="000000"/>
                        </a:buClr>
                        <a:buFont typeface="Arial"/>
                      </a:pPr>
                      <a:r>
                        <a:rPr lang="en-US" sz="700" u="none" strike="noStrike" cap="none">
                          <a:effectLst/>
                          <a:sym typeface="Arial"/>
                        </a:rPr>
                        <a:t>CA_1</a:t>
                      </a:r>
                      <a:endParaRPr lang="en-US" sz="700" b="0" i="0" u="none" strike="noStrike" cap="none">
                        <a:solidFill>
                          <a:schemeClr val="dk1"/>
                        </a:solidFill>
                        <a:effectLst/>
                        <a:latin typeface="+mn-lt"/>
                        <a:ea typeface="+mn-ea"/>
                        <a:cs typeface="+mn-cs"/>
                        <a:sym typeface="Arial"/>
                      </a:endParaRPr>
                    </a:p>
                  </a:txBody>
                  <a:tcPr marL="3564" marR="3564" marT="3564" marB="0" anchor="ctr"/>
                </a:tc>
                <a:tc>
                  <a:txBody>
                    <a:bodyPr/>
                    <a:lstStyle/>
                    <a:p>
                      <a:pPr marR="0" algn="ctr" rtl="0" fontAlgn="ctr">
                        <a:lnSpc>
                          <a:spcPct val="100000"/>
                        </a:lnSpc>
                        <a:spcBef>
                          <a:spcPts val="0"/>
                        </a:spcBef>
                        <a:spcAft>
                          <a:spcPts val="0"/>
                        </a:spcAft>
                        <a:buClr>
                          <a:srgbClr val="000000"/>
                        </a:buClr>
                        <a:buFont typeface="Arial"/>
                      </a:pPr>
                      <a:r>
                        <a:rPr lang="en-US" sz="700" u="none" strike="noStrike" cap="none" dirty="0">
                          <a:effectLst/>
                          <a:sym typeface="Arial"/>
                        </a:rPr>
                        <a:t>HOBBIES_1_001</a:t>
                      </a:r>
                      <a:endParaRPr lang="en-US" sz="700" b="0" i="0" u="none" strike="noStrike" cap="none" dirty="0">
                        <a:solidFill>
                          <a:schemeClr val="dk1"/>
                        </a:solidFill>
                        <a:effectLst/>
                        <a:latin typeface="+mn-lt"/>
                        <a:ea typeface="+mn-ea"/>
                        <a:cs typeface="+mn-cs"/>
                        <a:sym typeface="Arial"/>
                      </a:endParaRPr>
                    </a:p>
                  </a:txBody>
                  <a:tcPr marL="3564" marR="3564" marT="3564" marB="0" anchor="ctr"/>
                </a:tc>
                <a:tc>
                  <a:txBody>
                    <a:bodyPr/>
                    <a:lstStyle/>
                    <a:p>
                      <a:pPr marR="0" algn="ctr" rtl="0" fontAlgn="ctr">
                        <a:lnSpc>
                          <a:spcPct val="100000"/>
                        </a:lnSpc>
                        <a:spcBef>
                          <a:spcPts val="0"/>
                        </a:spcBef>
                        <a:spcAft>
                          <a:spcPts val="0"/>
                        </a:spcAft>
                        <a:buClr>
                          <a:srgbClr val="000000"/>
                        </a:buClr>
                        <a:buFont typeface="Arial"/>
                      </a:pPr>
                      <a:r>
                        <a:rPr lang="en-US" altLang="zh-TW" sz="700" u="none" strike="noStrike" cap="none" dirty="0">
                          <a:effectLst/>
                          <a:sym typeface="Arial"/>
                        </a:rPr>
                        <a:t>11326</a:t>
                      </a:r>
                      <a:endParaRPr lang="en-US" altLang="zh-TW" sz="700" b="0" i="0" u="none" strike="noStrike" cap="none" dirty="0">
                        <a:solidFill>
                          <a:schemeClr val="dk1"/>
                        </a:solidFill>
                        <a:effectLst/>
                        <a:latin typeface="+mn-lt"/>
                        <a:ea typeface="+mn-ea"/>
                        <a:cs typeface="+mn-cs"/>
                        <a:sym typeface="Arial"/>
                      </a:endParaRPr>
                    </a:p>
                  </a:txBody>
                  <a:tcPr marL="3564" marR="3564" marT="3564" marB="0" anchor="ctr"/>
                </a:tc>
                <a:tc>
                  <a:txBody>
                    <a:bodyPr/>
                    <a:lstStyle/>
                    <a:p>
                      <a:pPr marR="0" algn="ctr" rtl="0" fontAlgn="ctr">
                        <a:lnSpc>
                          <a:spcPct val="100000"/>
                        </a:lnSpc>
                        <a:spcBef>
                          <a:spcPts val="0"/>
                        </a:spcBef>
                        <a:spcAft>
                          <a:spcPts val="0"/>
                        </a:spcAft>
                        <a:buClr>
                          <a:srgbClr val="000000"/>
                        </a:buClr>
                        <a:buFont typeface="Arial"/>
                      </a:pPr>
                      <a:r>
                        <a:rPr lang="en-US" altLang="zh-TW" sz="700" u="none" strike="noStrike" cap="none">
                          <a:effectLst/>
                          <a:sym typeface="Arial"/>
                        </a:rPr>
                        <a:t>9.58</a:t>
                      </a:r>
                      <a:endParaRPr lang="en-US" altLang="zh-TW" sz="700" b="0" i="0" u="none" strike="noStrike" cap="none">
                        <a:solidFill>
                          <a:schemeClr val="dk1"/>
                        </a:solidFill>
                        <a:effectLst/>
                        <a:latin typeface="+mn-lt"/>
                        <a:ea typeface="+mn-ea"/>
                        <a:cs typeface="+mn-cs"/>
                        <a:sym typeface="Arial"/>
                      </a:endParaRPr>
                    </a:p>
                  </a:txBody>
                  <a:tcPr marL="3564" marR="3564" marT="3564" marB="0" anchor="ctr"/>
                </a:tc>
                <a:extLst>
                  <a:ext uri="{0D108BD9-81ED-4DB2-BD59-A6C34878D82A}">
                    <a16:rowId xmlns:a16="http://schemas.microsoft.com/office/drawing/2014/main" val="2788388899"/>
                  </a:ext>
                </a:extLst>
              </a:tr>
              <a:tr h="170491">
                <a:tc>
                  <a:txBody>
                    <a:bodyPr/>
                    <a:lstStyle/>
                    <a:p>
                      <a:pPr marR="0" algn="ctr" rtl="0" fontAlgn="ctr">
                        <a:lnSpc>
                          <a:spcPct val="100000"/>
                        </a:lnSpc>
                        <a:spcBef>
                          <a:spcPts val="0"/>
                        </a:spcBef>
                        <a:spcAft>
                          <a:spcPts val="0"/>
                        </a:spcAft>
                        <a:buClr>
                          <a:srgbClr val="000000"/>
                        </a:buClr>
                        <a:buFont typeface="Arial"/>
                      </a:pPr>
                      <a:r>
                        <a:rPr lang="en-US" sz="700" u="none" strike="noStrike" cap="none">
                          <a:effectLst/>
                          <a:sym typeface="Arial"/>
                        </a:rPr>
                        <a:t>CA_1</a:t>
                      </a:r>
                      <a:endParaRPr lang="en-US" sz="700" b="0" i="0" u="none" strike="noStrike" cap="none">
                        <a:solidFill>
                          <a:schemeClr val="dk1"/>
                        </a:solidFill>
                        <a:effectLst/>
                        <a:latin typeface="+mn-lt"/>
                        <a:ea typeface="+mn-ea"/>
                        <a:cs typeface="+mn-cs"/>
                        <a:sym typeface="Arial"/>
                      </a:endParaRPr>
                    </a:p>
                  </a:txBody>
                  <a:tcPr marL="3564" marR="3564" marT="3564" marB="0" anchor="ctr"/>
                </a:tc>
                <a:tc>
                  <a:txBody>
                    <a:bodyPr/>
                    <a:lstStyle/>
                    <a:p>
                      <a:pPr marR="0" algn="ctr" rtl="0" fontAlgn="ctr">
                        <a:lnSpc>
                          <a:spcPct val="100000"/>
                        </a:lnSpc>
                        <a:spcBef>
                          <a:spcPts val="0"/>
                        </a:spcBef>
                        <a:spcAft>
                          <a:spcPts val="0"/>
                        </a:spcAft>
                        <a:buClr>
                          <a:srgbClr val="000000"/>
                        </a:buClr>
                        <a:buFont typeface="Arial"/>
                      </a:pPr>
                      <a:r>
                        <a:rPr lang="en-US" sz="700" u="none" strike="noStrike" cap="none" dirty="0">
                          <a:effectLst/>
                          <a:sym typeface="Arial"/>
                        </a:rPr>
                        <a:t>HOBBIES_1_001</a:t>
                      </a:r>
                      <a:endParaRPr lang="en-US" sz="700" b="0" i="0" u="none" strike="noStrike" cap="none" dirty="0">
                        <a:solidFill>
                          <a:schemeClr val="dk1"/>
                        </a:solidFill>
                        <a:effectLst/>
                        <a:latin typeface="+mn-lt"/>
                        <a:ea typeface="+mn-ea"/>
                        <a:cs typeface="+mn-cs"/>
                        <a:sym typeface="Arial"/>
                      </a:endParaRPr>
                    </a:p>
                  </a:txBody>
                  <a:tcPr marL="3564" marR="3564" marT="3564" marB="0" anchor="ctr"/>
                </a:tc>
                <a:tc>
                  <a:txBody>
                    <a:bodyPr/>
                    <a:lstStyle/>
                    <a:p>
                      <a:pPr marR="0" algn="ctr" rtl="0" fontAlgn="ctr">
                        <a:lnSpc>
                          <a:spcPct val="100000"/>
                        </a:lnSpc>
                        <a:spcBef>
                          <a:spcPts val="0"/>
                        </a:spcBef>
                        <a:spcAft>
                          <a:spcPts val="0"/>
                        </a:spcAft>
                        <a:buClr>
                          <a:srgbClr val="000000"/>
                        </a:buClr>
                        <a:buFont typeface="Arial"/>
                      </a:pPr>
                      <a:r>
                        <a:rPr lang="en-US" altLang="zh-TW" sz="700" u="none" strike="noStrike" cap="none">
                          <a:effectLst/>
                          <a:sym typeface="Arial"/>
                        </a:rPr>
                        <a:t>11327</a:t>
                      </a:r>
                      <a:endParaRPr lang="en-US" altLang="zh-TW" sz="700" b="0" i="0" u="none" strike="noStrike" cap="none">
                        <a:solidFill>
                          <a:schemeClr val="dk1"/>
                        </a:solidFill>
                        <a:effectLst/>
                        <a:latin typeface="+mn-lt"/>
                        <a:ea typeface="+mn-ea"/>
                        <a:cs typeface="+mn-cs"/>
                        <a:sym typeface="Arial"/>
                      </a:endParaRPr>
                    </a:p>
                  </a:txBody>
                  <a:tcPr marL="3564" marR="3564" marT="3564" marB="0" anchor="ctr"/>
                </a:tc>
                <a:tc>
                  <a:txBody>
                    <a:bodyPr/>
                    <a:lstStyle/>
                    <a:p>
                      <a:pPr marR="0" algn="ctr" rtl="0" fontAlgn="ctr">
                        <a:lnSpc>
                          <a:spcPct val="100000"/>
                        </a:lnSpc>
                        <a:spcBef>
                          <a:spcPts val="0"/>
                        </a:spcBef>
                        <a:spcAft>
                          <a:spcPts val="0"/>
                        </a:spcAft>
                        <a:buClr>
                          <a:srgbClr val="000000"/>
                        </a:buClr>
                        <a:buFont typeface="Arial"/>
                      </a:pPr>
                      <a:r>
                        <a:rPr lang="en-US" altLang="zh-TW" sz="700" u="none" strike="noStrike" cap="none" dirty="0">
                          <a:effectLst/>
                          <a:sym typeface="Arial"/>
                        </a:rPr>
                        <a:t>8.26</a:t>
                      </a:r>
                      <a:endParaRPr lang="en-US" altLang="zh-TW" sz="700" b="0" i="0" u="none" strike="noStrike" cap="none" dirty="0">
                        <a:solidFill>
                          <a:schemeClr val="dk1"/>
                        </a:solidFill>
                        <a:effectLst/>
                        <a:latin typeface="+mn-lt"/>
                        <a:ea typeface="+mn-ea"/>
                        <a:cs typeface="+mn-cs"/>
                        <a:sym typeface="Arial"/>
                      </a:endParaRPr>
                    </a:p>
                  </a:txBody>
                  <a:tcPr marL="3564" marR="3564" marT="3564" marB="0" anchor="ctr"/>
                </a:tc>
                <a:extLst>
                  <a:ext uri="{0D108BD9-81ED-4DB2-BD59-A6C34878D82A}">
                    <a16:rowId xmlns:a16="http://schemas.microsoft.com/office/drawing/2014/main" val="4086567325"/>
                  </a:ext>
                </a:extLst>
              </a:tr>
              <a:tr h="170491">
                <a:tc>
                  <a:txBody>
                    <a:bodyPr/>
                    <a:lstStyle/>
                    <a:p>
                      <a:pPr marR="0" algn="ctr" rtl="0" fontAlgn="ctr">
                        <a:lnSpc>
                          <a:spcPct val="100000"/>
                        </a:lnSpc>
                        <a:spcBef>
                          <a:spcPts val="0"/>
                        </a:spcBef>
                        <a:spcAft>
                          <a:spcPts val="0"/>
                        </a:spcAft>
                        <a:buClr>
                          <a:srgbClr val="000000"/>
                        </a:buClr>
                        <a:buFont typeface="Arial"/>
                      </a:pPr>
                      <a:r>
                        <a:rPr lang="en-US" sz="700" u="none" strike="noStrike" cap="none">
                          <a:effectLst/>
                          <a:sym typeface="Arial"/>
                        </a:rPr>
                        <a:t>CA_1</a:t>
                      </a:r>
                      <a:endParaRPr lang="en-US" sz="700" b="0" i="0" u="none" strike="noStrike" cap="none">
                        <a:solidFill>
                          <a:schemeClr val="dk1"/>
                        </a:solidFill>
                        <a:effectLst/>
                        <a:latin typeface="+mn-lt"/>
                        <a:ea typeface="+mn-ea"/>
                        <a:cs typeface="+mn-cs"/>
                        <a:sym typeface="Arial"/>
                      </a:endParaRPr>
                    </a:p>
                  </a:txBody>
                  <a:tcPr marL="3564" marR="3564" marT="3564" marB="0" anchor="ctr"/>
                </a:tc>
                <a:tc>
                  <a:txBody>
                    <a:bodyPr/>
                    <a:lstStyle/>
                    <a:p>
                      <a:pPr marR="0" algn="ctr" rtl="0" fontAlgn="ctr">
                        <a:lnSpc>
                          <a:spcPct val="100000"/>
                        </a:lnSpc>
                        <a:spcBef>
                          <a:spcPts val="0"/>
                        </a:spcBef>
                        <a:spcAft>
                          <a:spcPts val="0"/>
                        </a:spcAft>
                        <a:buClr>
                          <a:srgbClr val="000000"/>
                        </a:buClr>
                        <a:buFont typeface="Arial"/>
                      </a:pPr>
                      <a:r>
                        <a:rPr lang="en-US" sz="700" u="none" strike="noStrike" cap="none" dirty="0">
                          <a:effectLst/>
                          <a:sym typeface="Arial"/>
                        </a:rPr>
                        <a:t>HOBBIES_1_001</a:t>
                      </a:r>
                      <a:endParaRPr lang="en-US" sz="700" b="0" i="0" u="none" strike="noStrike" cap="none" dirty="0">
                        <a:solidFill>
                          <a:schemeClr val="dk1"/>
                        </a:solidFill>
                        <a:effectLst/>
                        <a:latin typeface="+mn-lt"/>
                        <a:ea typeface="+mn-ea"/>
                        <a:cs typeface="+mn-cs"/>
                        <a:sym typeface="Arial"/>
                      </a:endParaRPr>
                    </a:p>
                  </a:txBody>
                  <a:tcPr marL="3564" marR="3564" marT="3564" marB="0" anchor="ctr"/>
                </a:tc>
                <a:tc>
                  <a:txBody>
                    <a:bodyPr/>
                    <a:lstStyle/>
                    <a:p>
                      <a:pPr marR="0" algn="ctr" rtl="0" fontAlgn="ctr">
                        <a:lnSpc>
                          <a:spcPct val="100000"/>
                        </a:lnSpc>
                        <a:spcBef>
                          <a:spcPts val="0"/>
                        </a:spcBef>
                        <a:spcAft>
                          <a:spcPts val="0"/>
                        </a:spcAft>
                        <a:buClr>
                          <a:srgbClr val="000000"/>
                        </a:buClr>
                        <a:buFont typeface="Arial"/>
                      </a:pPr>
                      <a:r>
                        <a:rPr lang="en-US" altLang="zh-TW" sz="700" u="none" strike="noStrike" cap="none">
                          <a:effectLst/>
                          <a:sym typeface="Arial"/>
                        </a:rPr>
                        <a:t>11328</a:t>
                      </a:r>
                      <a:endParaRPr lang="en-US" altLang="zh-TW" sz="700" b="0" i="0" u="none" strike="noStrike" cap="none">
                        <a:solidFill>
                          <a:schemeClr val="dk1"/>
                        </a:solidFill>
                        <a:effectLst/>
                        <a:latin typeface="+mn-lt"/>
                        <a:ea typeface="+mn-ea"/>
                        <a:cs typeface="+mn-cs"/>
                        <a:sym typeface="Arial"/>
                      </a:endParaRPr>
                    </a:p>
                  </a:txBody>
                  <a:tcPr marL="3564" marR="3564" marT="3564" marB="0" anchor="ctr"/>
                </a:tc>
                <a:tc>
                  <a:txBody>
                    <a:bodyPr/>
                    <a:lstStyle/>
                    <a:p>
                      <a:pPr marR="0" algn="ctr" rtl="0" fontAlgn="ctr">
                        <a:lnSpc>
                          <a:spcPct val="100000"/>
                        </a:lnSpc>
                        <a:spcBef>
                          <a:spcPts val="0"/>
                        </a:spcBef>
                        <a:spcAft>
                          <a:spcPts val="0"/>
                        </a:spcAft>
                        <a:buClr>
                          <a:srgbClr val="000000"/>
                        </a:buClr>
                        <a:buFont typeface="Arial"/>
                      </a:pPr>
                      <a:r>
                        <a:rPr lang="en-US" altLang="zh-TW" sz="700" u="none" strike="noStrike" cap="none">
                          <a:effectLst/>
                          <a:sym typeface="Arial"/>
                        </a:rPr>
                        <a:t>8.26</a:t>
                      </a:r>
                      <a:endParaRPr lang="en-US" altLang="zh-TW" sz="700" b="0" i="0" u="none" strike="noStrike" cap="none">
                        <a:solidFill>
                          <a:schemeClr val="dk1"/>
                        </a:solidFill>
                        <a:effectLst/>
                        <a:latin typeface="+mn-lt"/>
                        <a:ea typeface="+mn-ea"/>
                        <a:cs typeface="+mn-cs"/>
                        <a:sym typeface="Arial"/>
                      </a:endParaRPr>
                    </a:p>
                  </a:txBody>
                  <a:tcPr marL="3564" marR="3564" marT="3564" marB="0" anchor="ctr"/>
                </a:tc>
                <a:extLst>
                  <a:ext uri="{0D108BD9-81ED-4DB2-BD59-A6C34878D82A}">
                    <a16:rowId xmlns:a16="http://schemas.microsoft.com/office/drawing/2014/main" val="3936744998"/>
                  </a:ext>
                </a:extLst>
              </a:tr>
              <a:tr h="170491">
                <a:tc>
                  <a:txBody>
                    <a:bodyPr/>
                    <a:lstStyle/>
                    <a:p>
                      <a:pPr marR="0" algn="ctr" rtl="0" fontAlgn="ctr">
                        <a:lnSpc>
                          <a:spcPct val="100000"/>
                        </a:lnSpc>
                        <a:spcBef>
                          <a:spcPts val="0"/>
                        </a:spcBef>
                        <a:spcAft>
                          <a:spcPts val="0"/>
                        </a:spcAft>
                        <a:buClr>
                          <a:srgbClr val="000000"/>
                        </a:buClr>
                        <a:buFont typeface="Arial"/>
                      </a:pPr>
                      <a:r>
                        <a:rPr lang="en-US" sz="700" u="none" strike="noStrike" cap="none">
                          <a:effectLst/>
                          <a:sym typeface="Arial"/>
                        </a:rPr>
                        <a:t>CA_1</a:t>
                      </a:r>
                      <a:endParaRPr lang="en-US" sz="700" b="0" i="0" u="none" strike="noStrike" cap="none">
                        <a:solidFill>
                          <a:schemeClr val="dk1"/>
                        </a:solidFill>
                        <a:effectLst/>
                        <a:latin typeface="+mn-lt"/>
                        <a:ea typeface="+mn-ea"/>
                        <a:cs typeface="+mn-cs"/>
                        <a:sym typeface="Arial"/>
                      </a:endParaRPr>
                    </a:p>
                  </a:txBody>
                  <a:tcPr marL="3564" marR="3564" marT="3564" marB="0" anchor="ctr"/>
                </a:tc>
                <a:tc>
                  <a:txBody>
                    <a:bodyPr/>
                    <a:lstStyle/>
                    <a:p>
                      <a:pPr marR="0" algn="ctr" rtl="0" fontAlgn="ctr">
                        <a:lnSpc>
                          <a:spcPct val="100000"/>
                        </a:lnSpc>
                        <a:spcBef>
                          <a:spcPts val="0"/>
                        </a:spcBef>
                        <a:spcAft>
                          <a:spcPts val="0"/>
                        </a:spcAft>
                        <a:buClr>
                          <a:srgbClr val="000000"/>
                        </a:buClr>
                        <a:buFont typeface="Arial"/>
                      </a:pPr>
                      <a:r>
                        <a:rPr lang="en-US" sz="700" u="none" strike="noStrike" cap="none" dirty="0">
                          <a:effectLst/>
                          <a:sym typeface="Arial"/>
                        </a:rPr>
                        <a:t>HOBBIES_1_001</a:t>
                      </a:r>
                      <a:endParaRPr lang="en-US" sz="700" b="0" i="0" u="none" strike="noStrike" cap="none" dirty="0">
                        <a:solidFill>
                          <a:schemeClr val="dk1"/>
                        </a:solidFill>
                        <a:effectLst/>
                        <a:latin typeface="+mn-lt"/>
                        <a:ea typeface="+mn-ea"/>
                        <a:cs typeface="+mn-cs"/>
                        <a:sym typeface="Arial"/>
                      </a:endParaRPr>
                    </a:p>
                  </a:txBody>
                  <a:tcPr marL="3564" marR="3564" marT="3564" marB="0" anchor="ctr"/>
                </a:tc>
                <a:tc>
                  <a:txBody>
                    <a:bodyPr/>
                    <a:lstStyle/>
                    <a:p>
                      <a:pPr marR="0" algn="ctr" rtl="0" fontAlgn="ctr">
                        <a:lnSpc>
                          <a:spcPct val="100000"/>
                        </a:lnSpc>
                        <a:spcBef>
                          <a:spcPts val="0"/>
                        </a:spcBef>
                        <a:spcAft>
                          <a:spcPts val="0"/>
                        </a:spcAft>
                        <a:buClr>
                          <a:srgbClr val="000000"/>
                        </a:buClr>
                        <a:buFont typeface="Arial"/>
                      </a:pPr>
                      <a:r>
                        <a:rPr lang="en-US" altLang="zh-TW" sz="700" u="none" strike="noStrike" cap="none">
                          <a:effectLst/>
                          <a:sym typeface="Arial"/>
                        </a:rPr>
                        <a:t>11329</a:t>
                      </a:r>
                      <a:endParaRPr lang="en-US" altLang="zh-TW" sz="700" b="0" i="0" u="none" strike="noStrike" cap="none">
                        <a:solidFill>
                          <a:schemeClr val="dk1"/>
                        </a:solidFill>
                        <a:effectLst/>
                        <a:latin typeface="+mn-lt"/>
                        <a:ea typeface="+mn-ea"/>
                        <a:cs typeface="+mn-cs"/>
                        <a:sym typeface="Arial"/>
                      </a:endParaRPr>
                    </a:p>
                  </a:txBody>
                  <a:tcPr marL="3564" marR="3564" marT="3564" marB="0" anchor="ctr"/>
                </a:tc>
                <a:tc>
                  <a:txBody>
                    <a:bodyPr/>
                    <a:lstStyle/>
                    <a:p>
                      <a:pPr marR="0" algn="ctr" rtl="0" fontAlgn="ctr">
                        <a:lnSpc>
                          <a:spcPct val="100000"/>
                        </a:lnSpc>
                        <a:spcBef>
                          <a:spcPts val="0"/>
                        </a:spcBef>
                        <a:spcAft>
                          <a:spcPts val="0"/>
                        </a:spcAft>
                        <a:buClr>
                          <a:srgbClr val="000000"/>
                        </a:buClr>
                        <a:buFont typeface="Arial"/>
                      </a:pPr>
                      <a:r>
                        <a:rPr lang="en-US" altLang="zh-TW" sz="700" u="none" strike="noStrike" cap="none" dirty="0">
                          <a:effectLst/>
                          <a:sym typeface="Arial"/>
                        </a:rPr>
                        <a:t>8.26</a:t>
                      </a:r>
                      <a:endParaRPr lang="en-US" altLang="zh-TW" sz="700" b="0" i="0" u="none" strike="noStrike" cap="none" dirty="0">
                        <a:solidFill>
                          <a:schemeClr val="dk1"/>
                        </a:solidFill>
                        <a:effectLst/>
                        <a:latin typeface="+mn-lt"/>
                        <a:ea typeface="+mn-ea"/>
                        <a:cs typeface="+mn-cs"/>
                        <a:sym typeface="Arial"/>
                      </a:endParaRPr>
                    </a:p>
                  </a:txBody>
                  <a:tcPr marL="3564" marR="3564" marT="3564" marB="0" anchor="ctr"/>
                </a:tc>
                <a:extLst>
                  <a:ext uri="{0D108BD9-81ED-4DB2-BD59-A6C34878D82A}">
                    <a16:rowId xmlns:a16="http://schemas.microsoft.com/office/drawing/2014/main" val="2575411231"/>
                  </a:ext>
                </a:extLst>
              </a:tr>
            </a:tbl>
          </a:graphicData>
        </a:graphic>
      </p:graphicFrame>
      <p:sp>
        <p:nvSpPr>
          <p:cNvPr id="11" name="矩形 10">
            <a:extLst>
              <a:ext uri="{FF2B5EF4-FFF2-40B4-BE49-F238E27FC236}">
                <a16:creationId xmlns:a16="http://schemas.microsoft.com/office/drawing/2014/main" id="{50527C83-E692-437C-B5E4-A629F06ECA9A}"/>
              </a:ext>
            </a:extLst>
          </p:cNvPr>
          <p:cNvSpPr/>
          <p:nvPr/>
        </p:nvSpPr>
        <p:spPr>
          <a:xfrm>
            <a:off x="520145" y="2567189"/>
            <a:ext cx="845103" cy="276999"/>
          </a:xfrm>
          <a:prstGeom prst="rect">
            <a:avLst/>
          </a:prstGeom>
        </p:spPr>
        <p:txBody>
          <a:bodyPr wrap="none">
            <a:spAutoFit/>
          </a:bodyPr>
          <a:lstStyle/>
          <a:p>
            <a:r>
              <a:rPr lang="zh-TW" altLang="en-US" sz="1200" dirty="0">
                <a:latin typeface="思源宋體 Medium" panose="02020500000000000000" pitchFamily="18" charset="-120"/>
                <a:ea typeface="思源宋體 Medium" panose="02020500000000000000" pitchFamily="18" charset="-120"/>
              </a:rPr>
              <a:t>calendar</a:t>
            </a:r>
          </a:p>
        </p:txBody>
      </p:sp>
      <p:sp>
        <p:nvSpPr>
          <p:cNvPr id="12" name="矩形 11">
            <a:extLst>
              <a:ext uri="{FF2B5EF4-FFF2-40B4-BE49-F238E27FC236}">
                <a16:creationId xmlns:a16="http://schemas.microsoft.com/office/drawing/2014/main" id="{F671149A-F902-4244-90D6-8E57CE16A1EF}"/>
              </a:ext>
            </a:extLst>
          </p:cNvPr>
          <p:cNvSpPr/>
          <p:nvPr/>
        </p:nvSpPr>
        <p:spPr>
          <a:xfrm>
            <a:off x="476864" y="3638203"/>
            <a:ext cx="931665" cy="276999"/>
          </a:xfrm>
          <a:prstGeom prst="rect">
            <a:avLst/>
          </a:prstGeom>
        </p:spPr>
        <p:txBody>
          <a:bodyPr wrap="none">
            <a:spAutoFit/>
          </a:bodyPr>
          <a:lstStyle/>
          <a:p>
            <a:r>
              <a:rPr lang="en-US" altLang="zh-TW" sz="1200" dirty="0" err="1">
                <a:latin typeface="思源宋體 Medium" panose="02020500000000000000" pitchFamily="18" charset="-120"/>
                <a:ea typeface="思源宋體 Medium" panose="02020500000000000000" pitchFamily="18" charset="-120"/>
              </a:rPr>
              <a:t>Sell_price</a:t>
            </a:r>
            <a:endParaRPr lang="zh-TW" altLang="en-US" sz="1200" dirty="0">
              <a:latin typeface="思源宋體 Medium" panose="02020500000000000000" pitchFamily="18" charset="-120"/>
              <a:ea typeface="思源宋體 Medium" panose="02020500000000000000" pitchFamily="18" charset="-120"/>
            </a:endParaRPr>
          </a:p>
        </p:txBody>
      </p:sp>
      <p:sp>
        <p:nvSpPr>
          <p:cNvPr id="13" name="矩形 12">
            <a:extLst>
              <a:ext uri="{FF2B5EF4-FFF2-40B4-BE49-F238E27FC236}">
                <a16:creationId xmlns:a16="http://schemas.microsoft.com/office/drawing/2014/main" id="{768596B7-1A18-4395-B05E-6F38D9D153FC}"/>
              </a:ext>
            </a:extLst>
          </p:cNvPr>
          <p:cNvSpPr/>
          <p:nvPr/>
        </p:nvSpPr>
        <p:spPr>
          <a:xfrm>
            <a:off x="1841397" y="3356822"/>
            <a:ext cx="2369652" cy="1022948"/>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矩形 13">
            <a:extLst>
              <a:ext uri="{FF2B5EF4-FFF2-40B4-BE49-F238E27FC236}">
                <a16:creationId xmlns:a16="http://schemas.microsoft.com/office/drawing/2014/main" id="{3041BF6F-4198-4A5B-82C7-6B7F58A84620}"/>
              </a:ext>
            </a:extLst>
          </p:cNvPr>
          <p:cNvSpPr/>
          <p:nvPr/>
        </p:nvSpPr>
        <p:spPr>
          <a:xfrm>
            <a:off x="2779860" y="928751"/>
            <a:ext cx="753411" cy="1168754"/>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矩形 14">
            <a:extLst>
              <a:ext uri="{FF2B5EF4-FFF2-40B4-BE49-F238E27FC236}">
                <a16:creationId xmlns:a16="http://schemas.microsoft.com/office/drawing/2014/main" id="{0B2EABB3-6C1A-4232-8185-F310BB7C52DE}"/>
              </a:ext>
            </a:extLst>
          </p:cNvPr>
          <p:cNvSpPr/>
          <p:nvPr/>
        </p:nvSpPr>
        <p:spPr>
          <a:xfrm>
            <a:off x="2310628" y="2197538"/>
            <a:ext cx="540853" cy="1022948"/>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 name="矩形 15">
            <a:extLst>
              <a:ext uri="{FF2B5EF4-FFF2-40B4-BE49-F238E27FC236}">
                <a16:creationId xmlns:a16="http://schemas.microsoft.com/office/drawing/2014/main" id="{D3EC6347-778F-455A-B1D6-20F023FC0B06}"/>
              </a:ext>
            </a:extLst>
          </p:cNvPr>
          <p:cNvSpPr/>
          <p:nvPr/>
        </p:nvSpPr>
        <p:spPr>
          <a:xfrm>
            <a:off x="4736160" y="924732"/>
            <a:ext cx="513616" cy="1212671"/>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矩形 16">
            <a:extLst>
              <a:ext uri="{FF2B5EF4-FFF2-40B4-BE49-F238E27FC236}">
                <a16:creationId xmlns:a16="http://schemas.microsoft.com/office/drawing/2014/main" id="{1C386C82-AF1C-4FD9-8435-2B07EB4A5FF6}"/>
              </a:ext>
            </a:extLst>
          </p:cNvPr>
          <p:cNvSpPr/>
          <p:nvPr/>
        </p:nvSpPr>
        <p:spPr>
          <a:xfrm>
            <a:off x="4624703" y="2197538"/>
            <a:ext cx="412515" cy="1022948"/>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8" name="矩形 17">
            <a:extLst>
              <a:ext uri="{FF2B5EF4-FFF2-40B4-BE49-F238E27FC236}">
                <a16:creationId xmlns:a16="http://schemas.microsoft.com/office/drawing/2014/main" id="{AEA0F934-3EAC-407D-8BF0-5340E19546A4}"/>
              </a:ext>
            </a:extLst>
          </p:cNvPr>
          <p:cNvSpPr/>
          <p:nvPr/>
        </p:nvSpPr>
        <p:spPr>
          <a:xfrm>
            <a:off x="5731609" y="924731"/>
            <a:ext cx="260115" cy="1212671"/>
          </a:xfrm>
          <a:prstGeom prst="rect">
            <a:avLst/>
          </a:prstGeom>
          <a:noFill/>
          <a:ln>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9" name="文字方塊 18">
            <a:extLst>
              <a:ext uri="{FF2B5EF4-FFF2-40B4-BE49-F238E27FC236}">
                <a16:creationId xmlns:a16="http://schemas.microsoft.com/office/drawing/2014/main" id="{FDF558AD-6870-446C-957E-8F5E7EE32D07}"/>
              </a:ext>
            </a:extLst>
          </p:cNvPr>
          <p:cNvSpPr txBox="1"/>
          <p:nvPr/>
        </p:nvSpPr>
        <p:spPr>
          <a:xfrm>
            <a:off x="6039850" y="562803"/>
            <a:ext cx="28405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altLang="zh-TW" dirty="0"/>
              <a:t>1</a:t>
            </a:r>
            <a:endParaRPr lang="zh-TW" altLang="en-US" dirty="0"/>
          </a:p>
        </p:txBody>
      </p:sp>
      <p:sp>
        <p:nvSpPr>
          <p:cNvPr id="21" name="文字方塊 20">
            <a:extLst>
              <a:ext uri="{FF2B5EF4-FFF2-40B4-BE49-F238E27FC236}">
                <a16:creationId xmlns:a16="http://schemas.microsoft.com/office/drawing/2014/main" id="{1519F611-8F94-4851-898B-32D28126E92B}"/>
              </a:ext>
            </a:extLst>
          </p:cNvPr>
          <p:cNvSpPr txBox="1"/>
          <p:nvPr/>
        </p:nvSpPr>
        <p:spPr>
          <a:xfrm>
            <a:off x="2439028" y="559952"/>
            <a:ext cx="28405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altLang="zh-TW" dirty="0"/>
              <a:t>2</a:t>
            </a:r>
            <a:endParaRPr lang="zh-TW" altLang="en-US" dirty="0"/>
          </a:p>
        </p:txBody>
      </p:sp>
      <p:sp>
        <p:nvSpPr>
          <p:cNvPr id="22" name="文字方塊 21">
            <a:extLst>
              <a:ext uri="{FF2B5EF4-FFF2-40B4-BE49-F238E27FC236}">
                <a16:creationId xmlns:a16="http://schemas.microsoft.com/office/drawing/2014/main" id="{687B3F47-D9D7-4B25-B977-4F648A76A7AE}"/>
              </a:ext>
            </a:extLst>
          </p:cNvPr>
          <p:cNvSpPr txBox="1"/>
          <p:nvPr/>
        </p:nvSpPr>
        <p:spPr>
          <a:xfrm>
            <a:off x="4884677" y="3487732"/>
            <a:ext cx="800219" cy="276999"/>
          </a:xfrm>
          <a:prstGeom prst="rect">
            <a:avLst/>
          </a:prstGeom>
          <a:noFill/>
        </p:spPr>
        <p:txBody>
          <a:bodyPr wrap="none" rtlCol="0">
            <a:spAutoFit/>
          </a:bodyPr>
          <a:lstStyle/>
          <a:p>
            <a:r>
              <a:rPr lang="zh-TW" altLang="en-US" sz="1200" dirty="0">
                <a:latin typeface="思源宋體 Medium" panose="02020500000000000000" pitchFamily="18" charset="-120"/>
                <a:ea typeface="思源宋體 Medium" panose="02020500000000000000" pitchFamily="18" charset="-120"/>
              </a:rPr>
              <a:t>首先透過</a:t>
            </a:r>
          </a:p>
        </p:txBody>
      </p:sp>
      <p:sp>
        <p:nvSpPr>
          <p:cNvPr id="23" name="文字方塊 22">
            <a:extLst>
              <a:ext uri="{FF2B5EF4-FFF2-40B4-BE49-F238E27FC236}">
                <a16:creationId xmlns:a16="http://schemas.microsoft.com/office/drawing/2014/main" id="{02985B8D-54AB-40DE-867F-1F7659EB2F0D}"/>
              </a:ext>
            </a:extLst>
          </p:cNvPr>
          <p:cNvSpPr txBox="1"/>
          <p:nvPr/>
        </p:nvSpPr>
        <p:spPr>
          <a:xfrm>
            <a:off x="5969869" y="3488448"/>
            <a:ext cx="3164649" cy="276999"/>
          </a:xfrm>
          <a:prstGeom prst="rect">
            <a:avLst/>
          </a:prstGeom>
          <a:noFill/>
        </p:spPr>
        <p:txBody>
          <a:bodyPr wrap="none" rtlCol="0">
            <a:spAutoFit/>
          </a:bodyPr>
          <a:lstStyle/>
          <a:p>
            <a:r>
              <a:rPr lang="zh-TW" altLang="en-US" sz="1200" dirty="0">
                <a:latin typeface="思源宋體 Medium" panose="02020500000000000000" pitchFamily="18" charset="-120"/>
                <a:ea typeface="思源宋體 Medium" panose="02020500000000000000" pitchFamily="18" charset="-120"/>
              </a:rPr>
              <a:t>將</a:t>
            </a:r>
            <a:r>
              <a:rPr lang="en-US" altLang="zh-TW" sz="1200" dirty="0" err="1">
                <a:latin typeface="思源宋體 Medium" panose="02020500000000000000" pitchFamily="18" charset="-120"/>
                <a:ea typeface="思源宋體 Medium" panose="02020500000000000000" pitchFamily="18" charset="-120"/>
              </a:rPr>
              <a:t>sales_train_evaluation</a:t>
            </a:r>
            <a:r>
              <a:rPr lang="zh-TW" altLang="en-US" sz="1200" dirty="0">
                <a:latin typeface="思源宋體 Medium" panose="02020500000000000000" pitchFamily="18" charset="-120"/>
                <a:ea typeface="思源宋體 Medium" panose="02020500000000000000" pitchFamily="18" charset="-120"/>
              </a:rPr>
              <a:t>、calendar串接</a:t>
            </a:r>
          </a:p>
        </p:txBody>
      </p:sp>
      <p:sp>
        <p:nvSpPr>
          <p:cNvPr id="24" name="文字方塊 23">
            <a:extLst>
              <a:ext uri="{FF2B5EF4-FFF2-40B4-BE49-F238E27FC236}">
                <a16:creationId xmlns:a16="http://schemas.microsoft.com/office/drawing/2014/main" id="{75CE7777-F187-403E-AB6A-945AB6EC0047}"/>
              </a:ext>
            </a:extLst>
          </p:cNvPr>
          <p:cNvSpPr txBox="1"/>
          <p:nvPr/>
        </p:nvSpPr>
        <p:spPr>
          <a:xfrm>
            <a:off x="4884677" y="3935281"/>
            <a:ext cx="1261884" cy="276999"/>
          </a:xfrm>
          <a:prstGeom prst="rect">
            <a:avLst/>
          </a:prstGeom>
          <a:noFill/>
        </p:spPr>
        <p:txBody>
          <a:bodyPr wrap="none" rtlCol="0">
            <a:spAutoFit/>
          </a:bodyPr>
          <a:lstStyle/>
          <a:p>
            <a:r>
              <a:rPr lang="zh-TW" altLang="en-US" sz="1200" dirty="0">
                <a:latin typeface="思源宋體 Medium" panose="02020500000000000000" pitchFamily="18" charset="-120"/>
                <a:ea typeface="思源宋體 Medium" panose="02020500000000000000" pitchFamily="18" charset="-120"/>
              </a:rPr>
              <a:t>再將其結果透過</a:t>
            </a:r>
            <a:endParaRPr lang="en-US" altLang="zh-TW" sz="1200" dirty="0">
              <a:latin typeface="思源宋體 Medium" panose="02020500000000000000" pitchFamily="18" charset="-120"/>
              <a:ea typeface="思源宋體 Medium" panose="02020500000000000000" pitchFamily="18" charset="-120"/>
            </a:endParaRPr>
          </a:p>
        </p:txBody>
      </p:sp>
      <p:sp>
        <p:nvSpPr>
          <p:cNvPr id="26" name="矩形 25">
            <a:extLst>
              <a:ext uri="{FF2B5EF4-FFF2-40B4-BE49-F238E27FC236}">
                <a16:creationId xmlns:a16="http://schemas.microsoft.com/office/drawing/2014/main" id="{E33244FF-E1C5-4D1C-901B-0A450808FF80}"/>
              </a:ext>
            </a:extLst>
          </p:cNvPr>
          <p:cNvSpPr/>
          <p:nvPr/>
        </p:nvSpPr>
        <p:spPr>
          <a:xfrm>
            <a:off x="6376041" y="3935281"/>
            <a:ext cx="1848112" cy="276999"/>
          </a:xfrm>
          <a:prstGeom prst="rect">
            <a:avLst/>
          </a:prstGeom>
        </p:spPr>
        <p:txBody>
          <a:bodyPr wrap="square">
            <a:spAutoFit/>
          </a:bodyPr>
          <a:lstStyle/>
          <a:p>
            <a:r>
              <a:rPr lang="zh-TW" altLang="en-US" sz="1200" dirty="0">
                <a:latin typeface="思源宋體 Medium" panose="02020500000000000000" pitchFamily="18" charset="-120"/>
                <a:ea typeface="思源宋體 Medium" panose="02020500000000000000" pitchFamily="18" charset="-120"/>
              </a:rPr>
              <a:t>與 </a:t>
            </a:r>
            <a:r>
              <a:rPr lang="en-US" altLang="zh-TW" sz="1200" dirty="0" err="1">
                <a:latin typeface="思源宋體 Medium" panose="02020500000000000000" pitchFamily="18" charset="-120"/>
                <a:ea typeface="思源宋體 Medium" panose="02020500000000000000" pitchFamily="18" charset="-120"/>
              </a:rPr>
              <a:t>Sell_price</a:t>
            </a:r>
            <a:r>
              <a:rPr lang="zh-TW" altLang="en-US" sz="1200" dirty="0">
                <a:latin typeface="思源宋體 Medium" panose="02020500000000000000" pitchFamily="18" charset="-120"/>
                <a:ea typeface="思源宋體 Medium" panose="02020500000000000000" pitchFamily="18" charset="-120"/>
              </a:rPr>
              <a:t> 串接</a:t>
            </a:r>
          </a:p>
        </p:txBody>
      </p:sp>
      <p:sp>
        <p:nvSpPr>
          <p:cNvPr id="27" name="文字方塊 26">
            <a:extLst>
              <a:ext uri="{FF2B5EF4-FFF2-40B4-BE49-F238E27FC236}">
                <a16:creationId xmlns:a16="http://schemas.microsoft.com/office/drawing/2014/main" id="{56EBDDE1-6412-47DC-83C7-9A57AE8188EC}"/>
              </a:ext>
            </a:extLst>
          </p:cNvPr>
          <p:cNvSpPr txBox="1"/>
          <p:nvPr/>
        </p:nvSpPr>
        <p:spPr>
          <a:xfrm>
            <a:off x="5689828" y="3456954"/>
            <a:ext cx="284052" cy="30777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altLang="zh-TW" dirty="0"/>
              <a:t>1</a:t>
            </a:r>
            <a:endParaRPr lang="zh-TW" altLang="en-US" dirty="0"/>
          </a:p>
        </p:txBody>
      </p:sp>
      <p:sp>
        <p:nvSpPr>
          <p:cNvPr id="28" name="文字方塊 27">
            <a:extLst>
              <a:ext uri="{FF2B5EF4-FFF2-40B4-BE49-F238E27FC236}">
                <a16:creationId xmlns:a16="http://schemas.microsoft.com/office/drawing/2014/main" id="{DDF16608-D1ED-4FBD-A5E1-ABE34D0C2696}"/>
              </a:ext>
            </a:extLst>
          </p:cNvPr>
          <p:cNvSpPr txBox="1"/>
          <p:nvPr/>
        </p:nvSpPr>
        <p:spPr>
          <a:xfrm>
            <a:off x="6121280" y="3904459"/>
            <a:ext cx="284052" cy="30777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altLang="zh-TW" dirty="0"/>
              <a:t>2</a:t>
            </a:r>
            <a:endParaRPr lang="zh-TW" altLang="en-US" dirty="0"/>
          </a:p>
        </p:txBody>
      </p:sp>
    </p:spTree>
    <p:extLst>
      <p:ext uri="{BB962C8B-B14F-4D97-AF65-F5344CB8AC3E}">
        <p14:creationId xmlns:p14="http://schemas.microsoft.com/office/powerpoint/2010/main" val="3208889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33707A-325C-4CDE-B1CC-A0D079C70D44}"/>
              </a:ext>
            </a:extLst>
          </p:cNvPr>
          <p:cNvSpPr>
            <a:spLocks noGrp="1"/>
          </p:cNvSpPr>
          <p:nvPr>
            <p:ph type="title"/>
          </p:nvPr>
        </p:nvSpPr>
        <p:spPr>
          <a:xfrm>
            <a:off x="269035" y="291173"/>
            <a:ext cx="8605927" cy="551038"/>
          </a:xfrm>
        </p:spPr>
        <p:txBody>
          <a:bodyPr/>
          <a:lstStyle/>
          <a:p>
            <a:r>
              <a:rPr lang="fr-FR" altLang="zh-TW" sz="2400" dirty="0" err="1"/>
              <a:t>Supplemental</a:t>
            </a:r>
            <a:r>
              <a:rPr lang="fr-FR" altLang="zh-TW" sz="2400" dirty="0"/>
              <a:t> Nutrition Assistance Program (SNAP)</a:t>
            </a:r>
            <a:endParaRPr lang="zh-TW" altLang="en-US" sz="2400" dirty="0"/>
          </a:p>
        </p:txBody>
      </p:sp>
      <p:sp>
        <p:nvSpPr>
          <p:cNvPr id="3" name="文字版面配置區 2">
            <a:extLst>
              <a:ext uri="{FF2B5EF4-FFF2-40B4-BE49-F238E27FC236}">
                <a16:creationId xmlns:a16="http://schemas.microsoft.com/office/drawing/2014/main" id="{85390D72-8A56-40BF-9629-3BD4F8C5F1AF}"/>
              </a:ext>
            </a:extLst>
          </p:cNvPr>
          <p:cNvSpPr>
            <a:spLocks noGrp="1"/>
          </p:cNvSpPr>
          <p:nvPr>
            <p:ph type="body" idx="1"/>
          </p:nvPr>
        </p:nvSpPr>
        <p:spPr>
          <a:xfrm>
            <a:off x="830462" y="702170"/>
            <a:ext cx="7483077" cy="807609"/>
          </a:xfrm>
        </p:spPr>
        <p:txBody>
          <a:bodyPr/>
          <a:lstStyle/>
          <a:p>
            <a:pPr marL="101600" indent="0">
              <a:buNone/>
            </a:pPr>
            <a:r>
              <a:rPr lang="zh-TW" altLang="en-US" sz="1400" dirty="0">
                <a:latin typeface="思源宋體 Medium" panose="02020500000000000000" pitchFamily="18" charset="-120"/>
                <a:ea typeface="思源宋體 Medium" panose="02020500000000000000" pitchFamily="18" charset="-120"/>
              </a:rPr>
              <a:t>美國補充營養援助計畫</a:t>
            </a:r>
            <a:r>
              <a:rPr lang="en-US" altLang="zh-TW" sz="1400" dirty="0">
                <a:latin typeface="思源宋體 Medium" panose="02020500000000000000" pitchFamily="18" charset="-120"/>
                <a:ea typeface="思源宋體 Medium" panose="02020500000000000000" pitchFamily="18" charset="-120"/>
              </a:rPr>
              <a:t>(Supplemental Nutrition Assistance Program</a:t>
            </a:r>
            <a:r>
              <a:rPr lang="zh-TW" altLang="en-US" sz="1400" dirty="0">
                <a:latin typeface="思源宋體 Medium" panose="02020500000000000000" pitchFamily="18" charset="-120"/>
                <a:ea typeface="思源宋體 Medium" panose="02020500000000000000" pitchFamily="18" charset="-120"/>
              </a:rPr>
              <a:t>；</a:t>
            </a:r>
            <a:r>
              <a:rPr lang="en-US" altLang="zh-TW" sz="1400" dirty="0">
                <a:latin typeface="思源宋體 Medium" panose="02020500000000000000" pitchFamily="18" charset="-120"/>
                <a:ea typeface="思源宋體 Medium" panose="02020500000000000000" pitchFamily="18" charset="-120"/>
              </a:rPr>
              <a:t>SNAP)</a:t>
            </a:r>
            <a:r>
              <a:rPr lang="zh-TW" altLang="en-US" sz="1400" dirty="0">
                <a:latin typeface="思源宋體 Medium" panose="02020500000000000000" pitchFamily="18" charset="-120"/>
                <a:ea typeface="思源宋體 Medium" panose="02020500000000000000" pitchFamily="18" charset="-120"/>
              </a:rPr>
              <a:t>亦被稱為食物券計畫</a:t>
            </a:r>
            <a:r>
              <a:rPr lang="en-US" altLang="zh-TW" sz="1400" dirty="0">
                <a:latin typeface="思源宋體 Medium" panose="02020500000000000000" pitchFamily="18" charset="-120"/>
                <a:ea typeface="思源宋體 Medium" panose="02020500000000000000" pitchFamily="18" charset="-120"/>
              </a:rPr>
              <a:t>(Food Stamp Program)</a:t>
            </a:r>
            <a:r>
              <a:rPr lang="zh-TW" altLang="en-US" sz="1400" dirty="0">
                <a:latin typeface="思源宋體 Medium" panose="02020500000000000000" pitchFamily="18" charset="-120"/>
                <a:ea typeface="思源宋體 Medium" panose="02020500000000000000" pitchFamily="18" charset="-120"/>
              </a:rPr>
              <a:t>，主要為無收入及低收入美國居民提供購買食品的補助。</a:t>
            </a:r>
          </a:p>
        </p:txBody>
      </p:sp>
      <p:sp>
        <p:nvSpPr>
          <p:cNvPr id="4" name="投影片編號版面配置區 3">
            <a:extLst>
              <a:ext uri="{FF2B5EF4-FFF2-40B4-BE49-F238E27FC236}">
                <a16:creationId xmlns:a16="http://schemas.microsoft.com/office/drawing/2014/main" id="{2A0B4584-82B3-4FFB-8848-A77C8964A0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圖片 5">
            <a:extLst>
              <a:ext uri="{FF2B5EF4-FFF2-40B4-BE49-F238E27FC236}">
                <a16:creationId xmlns:a16="http://schemas.microsoft.com/office/drawing/2014/main" id="{42A27AA9-B002-4BD9-96D4-C910750829FB}"/>
              </a:ext>
            </a:extLst>
          </p:cNvPr>
          <p:cNvPicPr>
            <a:picLocks noChangeAspect="1"/>
          </p:cNvPicPr>
          <p:nvPr/>
        </p:nvPicPr>
        <p:blipFill>
          <a:blip r:embed="rId2"/>
          <a:stretch>
            <a:fillRect/>
          </a:stretch>
        </p:blipFill>
        <p:spPr>
          <a:xfrm>
            <a:off x="140369" y="1364299"/>
            <a:ext cx="6104021" cy="3276839"/>
          </a:xfrm>
          <a:prstGeom prst="rect">
            <a:avLst/>
          </a:prstGeom>
        </p:spPr>
      </p:pic>
      <p:sp>
        <p:nvSpPr>
          <p:cNvPr id="7" name="文字方塊 6">
            <a:extLst>
              <a:ext uri="{FF2B5EF4-FFF2-40B4-BE49-F238E27FC236}">
                <a16:creationId xmlns:a16="http://schemas.microsoft.com/office/drawing/2014/main" id="{26AEB1FE-FDE2-49C5-8460-290D4B0C614F}"/>
              </a:ext>
            </a:extLst>
          </p:cNvPr>
          <p:cNvSpPr txBox="1"/>
          <p:nvPr/>
        </p:nvSpPr>
        <p:spPr>
          <a:xfrm>
            <a:off x="6300483" y="1918602"/>
            <a:ext cx="2470484" cy="1831207"/>
          </a:xfrm>
          <a:prstGeom prst="rect">
            <a:avLst/>
          </a:prstGeom>
          <a:noFill/>
        </p:spPr>
        <p:txBody>
          <a:bodyPr wrap="square" rtlCol="0">
            <a:spAutoFit/>
          </a:bodyPr>
          <a:lstStyle/>
          <a:p>
            <a:pPr algn="just">
              <a:lnSpc>
                <a:spcPts val="2300"/>
              </a:lnSpc>
            </a:pPr>
            <a:r>
              <a:rPr lang="zh-TW" altLang="en-US" dirty="0">
                <a:latin typeface="思源宋體 Medium" panose="02020500000000000000" pitchFamily="18" charset="-120"/>
                <a:ea typeface="思源宋體 Medium" panose="02020500000000000000" pitchFamily="18" charset="-120"/>
              </a:rPr>
              <a:t>將</a:t>
            </a:r>
            <a:r>
              <a:rPr lang="en-US" altLang="zh-TW" dirty="0">
                <a:solidFill>
                  <a:schemeClr val="bg1"/>
                </a:solidFill>
                <a:highlight>
                  <a:srgbClr val="FF6363"/>
                </a:highlight>
                <a:latin typeface="思源宋體 Medium" panose="02020500000000000000" pitchFamily="18" charset="-120"/>
                <a:ea typeface="思源宋體 Medium" panose="02020500000000000000" pitchFamily="18" charset="-120"/>
              </a:rPr>
              <a:t>calendar</a:t>
            </a:r>
            <a:r>
              <a:rPr lang="zh-TW" altLang="en-US" dirty="0">
                <a:latin typeface="思源宋體 Medium" panose="02020500000000000000" pitchFamily="18" charset="-120"/>
                <a:ea typeface="思源宋體 Medium" panose="02020500000000000000" pitchFamily="18" charset="-120"/>
              </a:rPr>
              <a:t>資料的</a:t>
            </a:r>
            <a:r>
              <a:rPr lang="en-US" altLang="zh-TW" dirty="0">
                <a:latin typeface="思源宋體 Medium" panose="02020500000000000000" pitchFamily="18" charset="-120"/>
                <a:ea typeface="思源宋體 Medium" panose="02020500000000000000" pitchFamily="18" charset="-120"/>
              </a:rPr>
              <a:t>snap</a:t>
            </a:r>
            <a:r>
              <a:rPr lang="zh-TW" altLang="en-US" dirty="0">
                <a:latin typeface="思源宋體 Medium" panose="02020500000000000000" pitchFamily="18" charset="-120"/>
                <a:ea typeface="思源宋體 Medium" panose="02020500000000000000" pitchFamily="18" charset="-120"/>
              </a:rPr>
              <a:t>經由表格觀察以及畫圖發現，</a:t>
            </a:r>
            <a:r>
              <a:rPr lang="en-US" altLang="zh-TW" dirty="0">
                <a:latin typeface="思源宋體 Medium" panose="02020500000000000000" pitchFamily="18" charset="-120"/>
                <a:ea typeface="思源宋體 Medium" panose="02020500000000000000" pitchFamily="18" charset="-120"/>
              </a:rPr>
              <a:t>snap</a:t>
            </a:r>
            <a:r>
              <a:rPr lang="zh-TW" altLang="en-US" dirty="0">
                <a:latin typeface="思源宋體 Medium" panose="02020500000000000000" pitchFamily="18" charset="-120"/>
                <a:ea typeface="思源宋體 Medium" panose="02020500000000000000" pitchFamily="18" charset="-120"/>
              </a:rPr>
              <a:t>在各州的每個月是有週期性的，而且每年是固定的，因此需考慮此因素當作特徵進行預測。</a:t>
            </a:r>
          </a:p>
        </p:txBody>
      </p:sp>
    </p:spTree>
    <p:extLst>
      <p:ext uri="{BB962C8B-B14F-4D97-AF65-F5344CB8AC3E}">
        <p14:creationId xmlns:p14="http://schemas.microsoft.com/office/powerpoint/2010/main" val="412004026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8261796-EA09-4F2A-9E80-430277D51923}"/>
              </a:ext>
            </a:extLst>
          </p:cNvPr>
          <p:cNvSpPr>
            <a:spLocks noGrp="1"/>
          </p:cNvSpPr>
          <p:nvPr>
            <p:ph type="title"/>
          </p:nvPr>
        </p:nvSpPr>
        <p:spPr/>
        <p:txBody>
          <a:bodyPr/>
          <a:lstStyle/>
          <a:p>
            <a:r>
              <a:rPr lang="zh-TW" altLang="en-US" dirty="0"/>
              <a:t>時間序列的特徵工程</a:t>
            </a:r>
          </a:p>
        </p:txBody>
      </p:sp>
      <p:sp>
        <p:nvSpPr>
          <p:cNvPr id="3" name="文字版面配置區 2">
            <a:extLst>
              <a:ext uri="{FF2B5EF4-FFF2-40B4-BE49-F238E27FC236}">
                <a16:creationId xmlns:a16="http://schemas.microsoft.com/office/drawing/2014/main" id="{817B44C9-736F-4128-8B50-F29063758292}"/>
              </a:ext>
            </a:extLst>
          </p:cNvPr>
          <p:cNvSpPr>
            <a:spLocks noGrp="1"/>
          </p:cNvSpPr>
          <p:nvPr>
            <p:ph type="body" idx="1"/>
          </p:nvPr>
        </p:nvSpPr>
        <p:spPr>
          <a:xfrm>
            <a:off x="557494" y="1046881"/>
            <a:ext cx="8029013" cy="3124066"/>
          </a:xfrm>
        </p:spPr>
        <p:txBody>
          <a:bodyPr/>
          <a:lstStyle/>
          <a:p>
            <a:pPr>
              <a:buFont typeface="Wingdings" panose="05000000000000000000" pitchFamily="2" charset="2"/>
              <a:buChar char="l"/>
            </a:pPr>
            <a:r>
              <a:rPr lang="en-US" altLang="zh-TW" sz="1400" b="1" dirty="0">
                <a:latin typeface="思源宋體 Medium" panose="02020500000000000000" pitchFamily="18" charset="-120"/>
                <a:ea typeface="思源宋體 Medium" panose="02020500000000000000" pitchFamily="18" charset="-120"/>
              </a:rPr>
              <a:t>Component encoding</a:t>
            </a:r>
            <a:r>
              <a:rPr lang="zh-TW" altLang="en-US" sz="1400" b="1" dirty="0">
                <a:latin typeface="思源宋體 Medium" panose="02020500000000000000" pitchFamily="18" charset="-120"/>
                <a:ea typeface="思源宋體 Medium" panose="02020500000000000000" pitchFamily="18" charset="-120"/>
              </a:rPr>
              <a:t>：</a:t>
            </a:r>
            <a:r>
              <a:rPr lang="zh-TW" altLang="en-US" sz="1200" dirty="0">
                <a:latin typeface="思源宋體 Medium" panose="02020500000000000000" pitchFamily="18" charset="-120"/>
                <a:ea typeface="思源宋體 Medium" panose="02020500000000000000" pitchFamily="18" charset="-120"/>
              </a:rPr>
              <a:t>利用資料的時間相關性，給予對應時間相關的特徵，如年、月、周、星期，或是時、分、秒。</a:t>
            </a:r>
            <a:endParaRPr lang="en-US" altLang="zh-TW" sz="1200" dirty="0">
              <a:latin typeface="思源宋體 Medium" panose="02020500000000000000" pitchFamily="18" charset="-120"/>
              <a:ea typeface="思源宋體 Medium" panose="02020500000000000000" pitchFamily="18" charset="-120"/>
            </a:endParaRPr>
          </a:p>
          <a:p>
            <a:pPr>
              <a:buFont typeface="Wingdings" panose="05000000000000000000" pitchFamily="2" charset="2"/>
              <a:buChar char="l"/>
            </a:pPr>
            <a:r>
              <a:rPr lang="en-US" altLang="zh-TW" sz="1400" b="1" dirty="0">
                <a:latin typeface="思源宋體 Medium" panose="02020500000000000000" pitchFamily="18" charset="-120"/>
                <a:ea typeface="思源宋體 Medium" panose="02020500000000000000" pitchFamily="18" charset="-120"/>
              </a:rPr>
              <a:t>Group Aggregate </a:t>
            </a:r>
            <a:r>
              <a:rPr lang="zh-TW" altLang="en-US" sz="1400" b="1" dirty="0">
                <a:latin typeface="思源宋體 Medium" panose="02020500000000000000" pitchFamily="18" charset="-120"/>
                <a:ea typeface="思源宋體 Medium" panose="02020500000000000000" pitchFamily="18" charset="-120"/>
              </a:rPr>
              <a:t>：</a:t>
            </a:r>
            <a:r>
              <a:rPr lang="zh-TW" altLang="en-US" sz="1200" dirty="0">
                <a:latin typeface="思源宋體 Medium" panose="02020500000000000000" pitchFamily="18" charset="-120"/>
                <a:ea typeface="思源宋體 Medium" panose="02020500000000000000" pitchFamily="18" charset="-120"/>
              </a:rPr>
              <a:t>利用各變數進行群組統計（平均值等等</a:t>
            </a:r>
            <a:r>
              <a:rPr lang="en-US" altLang="zh-TW" sz="1200" dirty="0">
                <a:latin typeface="思源宋體 Medium" panose="02020500000000000000" pitchFamily="18" charset="-120"/>
                <a:ea typeface="思源宋體 Medium" panose="02020500000000000000" pitchFamily="18" charset="-120"/>
              </a:rPr>
              <a:t>)</a:t>
            </a:r>
            <a:r>
              <a:rPr lang="zh-TW" altLang="en-US" sz="1200" dirty="0">
                <a:latin typeface="思源宋體 Medium" panose="02020500000000000000" pitchFamily="18" charset="-120"/>
                <a:ea typeface="思源宋體 Medium" panose="02020500000000000000" pitchFamily="18" charset="-120"/>
              </a:rPr>
              <a:t>，以看出各類的統計特徵。</a:t>
            </a:r>
            <a:endParaRPr lang="en-US" altLang="zh-TW" sz="1200" dirty="0">
              <a:latin typeface="思源宋體 Medium" panose="02020500000000000000" pitchFamily="18" charset="-120"/>
              <a:ea typeface="思源宋體 Medium" panose="02020500000000000000" pitchFamily="18" charset="-120"/>
            </a:endParaRPr>
          </a:p>
          <a:p>
            <a:pPr>
              <a:spcBef>
                <a:spcPts val="300"/>
              </a:spcBef>
              <a:spcAft>
                <a:spcPts val="300"/>
              </a:spcAft>
              <a:buFont typeface="Wingdings" panose="05000000000000000000" pitchFamily="2" charset="2"/>
              <a:buChar char="l"/>
            </a:pPr>
            <a:r>
              <a:rPr lang="en-US" altLang="zh-TW" sz="1400" b="1" dirty="0">
                <a:latin typeface="思源宋體 Medium" panose="02020500000000000000" pitchFamily="18" charset="-120"/>
                <a:ea typeface="思源宋體 Medium" panose="02020500000000000000" pitchFamily="18" charset="-120"/>
              </a:rPr>
              <a:t>Characteristics in time series</a:t>
            </a:r>
            <a:r>
              <a:rPr lang="zh-TW" altLang="en-US" sz="1400" b="1" dirty="0">
                <a:latin typeface="思源宋體 Medium" panose="02020500000000000000" pitchFamily="18" charset="-120"/>
                <a:ea typeface="思源宋體 Medium" panose="02020500000000000000" pitchFamily="18" charset="-120"/>
              </a:rPr>
              <a:t> ：</a:t>
            </a:r>
            <a:endParaRPr lang="en-US" altLang="zh-TW" sz="1400" b="1" dirty="0">
              <a:latin typeface="思源宋體 Medium" panose="02020500000000000000" pitchFamily="18" charset="-120"/>
              <a:ea typeface="思源宋體 Medium" panose="02020500000000000000" pitchFamily="18" charset="-120"/>
            </a:endParaRPr>
          </a:p>
          <a:p>
            <a:pPr lvl="1">
              <a:spcBef>
                <a:spcPts val="300"/>
              </a:spcBef>
              <a:spcAft>
                <a:spcPts val="300"/>
              </a:spcAft>
              <a:buFont typeface="Wingdings" panose="05000000000000000000" pitchFamily="2" charset="2"/>
              <a:buChar char="l"/>
            </a:pPr>
            <a:r>
              <a:rPr lang="en-US" altLang="zh-TW" sz="1200" b="1" dirty="0">
                <a:latin typeface="思源宋體 Medium" panose="02020500000000000000" pitchFamily="18" charset="-120"/>
                <a:ea typeface="思源宋體 Medium" panose="02020500000000000000" pitchFamily="18" charset="-120"/>
              </a:rPr>
              <a:t>Feature Lag N period</a:t>
            </a:r>
            <a:r>
              <a:rPr lang="zh-TW" altLang="en-US" sz="1200" b="1" dirty="0">
                <a:latin typeface="思源宋體 Medium" panose="02020500000000000000" pitchFamily="18" charset="-120"/>
                <a:ea typeface="思源宋體 Medium" panose="02020500000000000000" pitchFamily="18" charset="-120"/>
              </a:rPr>
              <a:t> ：</a:t>
            </a:r>
            <a:r>
              <a:rPr lang="zh-TW" altLang="en-US" sz="1200" dirty="0">
                <a:latin typeface="思源宋體 Medium" panose="02020500000000000000" pitchFamily="18" charset="-120"/>
                <a:ea typeface="思源宋體 Medium" panose="02020500000000000000" pitchFamily="18" charset="-120"/>
              </a:rPr>
              <a:t>取先前時間點</a:t>
            </a:r>
            <a:r>
              <a:rPr lang="en-US" altLang="zh-TW" sz="1200" dirty="0">
                <a:latin typeface="思源宋體 Medium" panose="02020500000000000000" pitchFamily="18" charset="-120"/>
                <a:ea typeface="思源宋體 Medium" panose="02020500000000000000" pitchFamily="18" charset="-120"/>
              </a:rPr>
              <a:t>(Lag)</a:t>
            </a:r>
            <a:r>
              <a:rPr lang="zh-TW" altLang="en-US" sz="1200" dirty="0">
                <a:latin typeface="思源宋體 Medium" panose="02020500000000000000" pitchFamily="18" charset="-120"/>
                <a:ea typeface="思源宋體 Medium" panose="02020500000000000000" pitchFamily="18" charset="-120"/>
              </a:rPr>
              <a:t>的單一數值當作特徵。</a:t>
            </a:r>
            <a:r>
              <a:rPr lang="en-US" altLang="zh-TW" sz="1200" dirty="0">
                <a:latin typeface="思源宋體 Medium" panose="02020500000000000000" pitchFamily="18" charset="-120"/>
                <a:ea typeface="思源宋體 Medium" panose="02020500000000000000" pitchFamily="18" charset="-120"/>
              </a:rPr>
              <a:t>Ex</a:t>
            </a:r>
            <a:r>
              <a:rPr lang="zh-TW" altLang="en-US" sz="1200" dirty="0">
                <a:latin typeface="思源宋體 Medium" panose="02020500000000000000" pitchFamily="18" charset="-120"/>
                <a:ea typeface="思源宋體 Medium" panose="02020500000000000000" pitchFamily="18" charset="-120"/>
              </a:rPr>
              <a:t>：以月為週期的資料中，前</a:t>
            </a:r>
            <a:r>
              <a:rPr lang="en-US" altLang="zh-TW" sz="1200" dirty="0">
                <a:latin typeface="思源宋體 Medium" panose="02020500000000000000" pitchFamily="18" charset="-120"/>
                <a:ea typeface="思源宋體 Medium" panose="02020500000000000000" pitchFamily="18" charset="-120"/>
              </a:rPr>
              <a:t>30</a:t>
            </a:r>
            <a:r>
              <a:rPr lang="zh-TW" altLang="en-US" sz="1200" dirty="0">
                <a:latin typeface="思源宋體 Medium" panose="02020500000000000000" pitchFamily="18" charset="-120"/>
                <a:ea typeface="思源宋體 Medium" panose="02020500000000000000" pitchFamily="18" charset="-120"/>
              </a:rPr>
              <a:t>天的資料點（</a:t>
            </a:r>
            <a:r>
              <a:rPr lang="en-US" altLang="zh-TW" sz="1200" dirty="0">
                <a:latin typeface="思源宋體 Medium" panose="02020500000000000000" pitchFamily="18" charset="-120"/>
                <a:ea typeface="思源宋體 Medium" panose="02020500000000000000" pitchFamily="18" charset="-120"/>
              </a:rPr>
              <a:t>Lag30</a:t>
            </a:r>
            <a:r>
              <a:rPr lang="zh-TW" altLang="en-US" sz="1200" dirty="0">
                <a:latin typeface="思源宋體 Medium" panose="02020500000000000000" pitchFamily="18" charset="-120"/>
                <a:ea typeface="思源宋體 Medium" panose="02020500000000000000" pitchFamily="18" charset="-120"/>
              </a:rPr>
              <a:t>）</a:t>
            </a:r>
            <a:endParaRPr lang="en-US" altLang="zh-TW" sz="1200" dirty="0">
              <a:latin typeface="思源宋體 Medium" panose="02020500000000000000" pitchFamily="18" charset="-120"/>
              <a:ea typeface="思源宋體 Medium" panose="02020500000000000000" pitchFamily="18" charset="-120"/>
            </a:endParaRPr>
          </a:p>
          <a:p>
            <a:pPr lvl="1">
              <a:spcBef>
                <a:spcPts val="300"/>
              </a:spcBef>
              <a:spcAft>
                <a:spcPts val="300"/>
              </a:spcAft>
              <a:buFont typeface="Wingdings" panose="05000000000000000000" pitchFamily="2" charset="2"/>
              <a:buChar char="l"/>
            </a:pPr>
            <a:r>
              <a:rPr lang="en-US" altLang="zh-TW" sz="1200" b="1" dirty="0">
                <a:latin typeface="思源宋體 Medium" panose="02020500000000000000" pitchFamily="18" charset="-120"/>
                <a:ea typeface="思源宋體 Medium" panose="02020500000000000000" pitchFamily="18" charset="-120"/>
              </a:rPr>
              <a:t>Feature Lag N periods Aggregate</a:t>
            </a:r>
            <a:r>
              <a:rPr lang="zh-TW" altLang="en-US" sz="1200" b="1" dirty="0">
                <a:latin typeface="思源宋體 Medium" panose="02020500000000000000" pitchFamily="18" charset="-120"/>
                <a:ea typeface="思源宋體 Medium" panose="02020500000000000000" pitchFamily="18" charset="-120"/>
              </a:rPr>
              <a:t> ：</a:t>
            </a:r>
            <a:r>
              <a:rPr lang="zh-TW" altLang="en-US" sz="1200" dirty="0">
                <a:latin typeface="思源宋體 Medium" panose="02020500000000000000" pitchFamily="18" charset="-120"/>
                <a:ea typeface="思源宋體 Medium" panose="02020500000000000000" pitchFamily="18" charset="-120"/>
              </a:rPr>
              <a:t>取先前一段時間點</a:t>
            </a:r>
            <a:r>
              <a:rPr lang="en-US" altLang="zh-TW" sz="1200" dirty="0">
                <a:latin typeface="思源宋體 Medium" panose="02020500000000000000" pitchFamily="18" charset="-120"/>
                <a:ea typeface="思源宋體 Medium" panose="02020500000000000000" pitchFamily="18" charset="-120"/>
              </a:rPr>
              <a:t>(Window)</a:t>
            </a:r>
            <a:r>
              <a:rPr lang="zh-TW" altLang="en-US" sz="1200" dirty="0">
                <a:latin typeface="思源宋體 Medium" panose="02020500000000000000" pitchFamily="18" charset="-120"/>
                <a:ea typeface="思源宋體 Medium" panose="02020500000000000000" pitchFamily="18" charset="-120"/>
              </a:rPr>
              <a:t>的數值，經過統計方式的計算（平均值、最大值、標準差）後當作特徵。</a:t>
            </a:r>
            <a:r>
              <a:rPr lang="en-US" altLang="zh-TW" sz="1200" dirty="0">
                <a:latin typeface="思源宋體 Medium" panose="02020500000000000000" pitchFamily="18" charset="-120"/>
                <a:ea typeface="思源宋體 Medium" panose="02020500000000000000" pitchFamily="18" charset="-120"/>
              </a:rPr>
              <a:t>Ex</a:t>
            </a:r>
            <a:r>
              <a:rPr lang="zh-TW" altLang="en-US" sz="1200" dirty="0">
                <a:latin typeface="思源宋體 Medium" panose="02020500000000000000" pitchFamily="18" charset="-120"/>
                <a:ea typeface="思源宋體 Medium" panose="02020500000000000000" pitchFamily="18" charset="-120"/>
              </a:rPr>
              <a:t>：過往七天銷售量的平均，通常代表了銷售量的趨勢。</a:t>
            </a:r>
            <a:endParaRPr lang="en-US" altLang="zh-TW" sz="1200" dirty="0">
              <a:latin typeface="思源宋體 Medium" panose="02020500000000000000" pitchFamily="18" charset="-120"/>
              <a:ea typeface="思源宋體 Medium" panose="02020500000000000000" pitchFamily="18" charset="-120"/>
            </a:endParaRPr>
          </a:p>
          <a:p>
            <a:pPr lvl="1">
              <a:spcBef>
                <a:spcPts val="300"/>
              </a:spcBef>
              <a:spcAft>
                <a:spcPts val="300"/>
              </a:spcAft>
              <a:buFont typeface="Wingdings" panose="05000000000000000000" pitchFamily="2" charset="2"/>
              <a:buChar char="l"/>
            </a:pPr>
            <a:r>
              <a:rPr lang="en-US" altLang="zh-TW" sz="1200" b="1" dirty="0">
                <a:latin typeface="思源宋體 Medium" panose="02020500000000000000" pitchFamily="18" charset="-120"/>
                <a:ea typeface="思源宋體 Medium" panose="02020500000000000000" pitchFamily="18" charset="-120"/>
              </a:rPr>
              <a:t>Feature Lag N periods Interaction</a:t>
            </a:r>
            <a:r>
              <a:rPr lang="zh-TW" altLang="en-US" sz="1200" b="1" dirty="0">
                <a:latin typeface="思源宋體 Medium" panose="02020500000000000000" pitchFamily="18" charset="-120"/>
                <a:ea typeface="思源宋體 Medium" panose="02020500000000000000" pitchFamily="18" charset="-120"/>
              </a:rPr>
              <a:t> ：</a:t>
            </a:r>
            <a:r>
              <a:rPr lang="zh-TW" altLang="en-US" sz="1200" dirty="0">
                <a:latin typeface="思源宋體 Medium" panose="02020500000000000000" pitchFamily="18" charset="-120"/>
                <a:ea typeface="思源宋體 Medium" panose="02020500000000000000" pitchFamily="18" charset="-120"/>
              </a:rPr>
              <a:t>不同時間點資料彼此的變化。</a:t>
            </a:r>
            <a:r>
              <a:rPr lang="en-US" altLang="zh-TW" sz="1200" dirty="0">
                <a:latin typeface="思源宋體 Medium" panose="02020500000000000000" pitchFamily="18" charset="-120"/>
                <a:ea typeface="思源宋體 Medium" panose="02020500000000000000" pitchFamily="18" charset="-120"/>
              </a:rPr>
              <a:t>Ex</a:t>
            </a:r>
            <a:r>
              <a:rPr lang="zh-TW" altLang="en-US" sz="1200" dirty="0">
                <a:latin typeface="思源宋體 Medium" panose="02020500000000000000" pitchFamily="18" charset="-120"/>
                <a:ea typeface="思源宋體 Medium" panose="02020500000000000000" pitchFamily="18" charset="-120"/>
              </a:rPr>
              <a:t>：前兩天銷售額的變化（</a:t>
            </a:r>
            <a:r>
              <a:rPr lang="en-US" altLang="zh-TW" sz="1200" dirty="0">
                <a:latin typeface="思源宋體 Medium" panose="02020500000000000000" pitchFamily="18" charset="-120"/>
                <a:ea typeface="思源宋體 Medium" panose="02020500000000000000" pitchFamily="18" charset="-120"/>
              </a:rPr>
              <a:t>Lag2-Lag1</a:t>
            </a:r>
            <a:r>
              <a:rPr lang="zh-TW" altLang="en-US" sz="1200" dirty="0">
                <a:latin typeface="思源宋體 Medium" panose="02020500000000000000" pitchFamily="18" charset="-120"/>
                <a:ea typeface="思源宋體 Medium" panose="02020500000000000000" pitchFamily="18" charset="-120"/>
              </a:rPr>
              <a:t>）</a:t>
            </a:r>
            <a:endParaRPr lang="en-US" altLang="zh-TW" sz="1200" dirty="0">
              <a:latin typeface="思源宋體 Medium" panose="02020500000000000000" pitchFamily="18" charset="-120"/>
              <a:ea typeface="思源宋體 Medium" panose="02020500000000000000" pitchFamily="18" charset="-120"/>
            </a:endParaRPr>
          </a:p>
          <a:p>
            <a:pPr>
              <a:buFont typeface="Wingdings" panose="05000000000000000000" pitchFamily="2" charset="2"/>
              <a:buChar char="l"/>
            </a:pPr>
            <a:r>
              <a:rPr lang="en-US" altLang="zh-TW" sz="1400" b="1" dirty="0">
                <a:latin typeface="思源宋體 Medium" panose="02020500000000000000" pitchFamily="18" charset="-120"/>
                <a:ea typeface="思源宋體 Medium" panose="02020500000000000000" pitchFamily="18" charset="-120"/>
              </a:rPr>
              <a:t>Dummy variables</a:t>
            </a:r>
            <a:r>
              <a:rPr lang="zh-TW" altLang="en-US" sz="1400" b="1" dirty="0">
                <a:latin typeface="思源宋體 Medium" panose="02020500000000000000" pitchFamily="18" charset="-120"/>
                <a:ea typeface="思源宋體 Medium" panose="02020500000000000000" pitchFamily="18" charset="-120"/>
              </a:rPr>
              <a:t> ：</a:t>
            </a:r>
            <a:r>
              <a:rPr lang="zh-TW" altLang="en-US" sz="1200" dirty="0">
                <a:latin typeface="思源宋體 Medium" panose="02020500000000000000" pitchFamily="18" charset="-120"/>
                <a:ea typeface="思源宋體 Medium" panose="02020500000000000000" pitchFamily="18" charset="-120"/>
              </a:rPr>
              <a:t>在零售行業遇到特殊時節時，營業的整體供給需求會有所變化。如聖誕節、感恩節、</a:t>
            </a:r>
            <a:r>
              <a:rPr lang="en-US" altLang="zh-TW" sz="1200" dirty="0">
                <a:latin typeface="思源宋體 Medium" panose="02020500000000000000" pitchFamily="18" charset="-120"/>
                <a:ea typeface="思源宋體 Medium" panose="02020500000000000000" pitchFamily="18" charset="-120"/>
              </a:rPr>
              <a:t>SNAP</a:t>
            </a:r>
          </a:p>
        </p:txBody>
      </p:sp>
      <p:sp>
        <p:nvSpPr>
          <p:cNvPr id="4" name="投影片編號版面配置區 3">
            <a:extLst>
              <a:ext uri="{FF2B5EF4-FFF2-40B4-BE49-F238E27FC236}">
                <a16:creationId xmlns:a16="http://schemas.microsoft.com/office/drawing/2014/main" id="{83D11FA0-11F4-47A4-9F14-7A9AE4F6DCC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104668319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Quince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7101</TotalTime>
  <Words>2403</Words>
  <Application>Microsoft Office PowerPoint</Application>
  <PresentationFormat>如螢幕大小 (16:9)</PresentationFormat>
  <Paragraphs>367</Paragraphs>
  <Slides>25</Slides>
  <Notes>4</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25</vt:i4>
      </vt:variant>
    </vt:vector>
  </HeadingPairs>
  <TitlesOfParts>
    <vt:vector size="38" baseType="lpstr">
      <vt:lpstr>思源宋體 Medium</vt:lpstr>
      <vt:lpstr>Oswald</vt:lpstr>
      <vt:lpstr>思源宋体 SemiBold</vt:lpstr>
      <vt:lpstr>思源宋体 Heavy</vt:lpstr>
      <vt:lpstr>新細明體</vt:lpstr>
      <vt:lpstr>Source Sans Pro</vt:lpstr>
      <vt:lpstr>思源宋體 Heavy</vt:lpstr>
      <vt:lpstr>Times New Roman</vt:lpstr>
      <vt:lpstr>思源宋體 SemiBold</vt:lpstr>
      <vt:lpstr>Wingdings</vt:lpstr>
      <vt:lpstr>Arial</vt:lpstr>
      <vt:lpstr>Cambria Math</vt:lpstr>
      <vt:lpstr>Quince template</vt:lpstr>
      <vt:lpstr>M5  forecasting</vt:lpstr>
      <vt:lpstr>資料分析流程</vt:lpstr>
      <vt:lpstr>資料理解與猜測</vt:lpstr>
      <vt:lpstr>Memory reduction</vt:lpstr>
      <vt:lpstr>各資料直方圖</vt:lpstr>
      <vt:lpstr>資料重整 (melt)</vt:lpstr>
      <vt:lpstr>資料合併</vt:lpstr>
      <vt:lpstr>Supplemental Nutrition Assistance Program (SNAP)</vt:lpstr>
      <vt:lpstr>時間序列的特徵工程</vt:lpstr>
      <vt:lpstr>Statistics using Groupby</vt:lpstr>
      <vt:lpstr>Feature Lag N periods</vt:lpstr>
      <vt:lpstr>Feature Lag N periods Aggregate </vt:lpstr>
      <vt:lpstr>Feature Lag N periods Interaction </vt:lpstr>
      <vt:lpstr>模型與驗證</vt:lpstr>
      <vt:lpstr>Facebook - Prophet</vt:lpstr>
      <vt:lpstr>Facebook - Prophet</vt:lpstr>
      <vt:lpstr>每日逆變器所測量到的電流時間序列</vt:lpstr>
      <vt:lpstr>Scatter plot of sum of squared ITU and entropy</vt:lpstr>
      <vt:lpstr>相關係數(每天總電流平方和)</vt:lpstr>
      <vt:lpstr>標準化數據</vt:lpstr>
      <vt:lpstr>PowerPoint 簡報</vt:lpstr>
      <vt:lpstr>PowerPoint 簡報</vt:lpstr>
      <vt:lpstr>PowerPoint 簡報</vt:lpstr>
      <vt:lpstr> </vt:lpstr>
      <vt:lpstr>結論與問題討論</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Rod</dc:creator>
  <cp:lastModifiedBy>Rod</cp:lastModifiedBy>
  <cp:revision>258</cp:revision>
  <dcterms:modified xsi:type="dcterms:W3CDTF">2021-01-19T11:00:03Z</dcterms:modified>
</cp:coreProperties>
</file>