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2" r:id="rId2"/>
    <p:sldMasterId id="2147483667" r:id="rId3"/>
    <p:sldMasterId id="2147483660" r:id="rId4"/>
  </p:sldMasterIdLst>
  <p:notesMasterIdLst>
    <p:notesMasterId r:id="rId47"/>
  </p:notesMasterIdLst>
  <p:sldIdLst>
    <p:sldId id="300" r:id="rId5"/>
    <p:sldId id="259" r:id="rId6"/>
    <p:sldId id="257" r:id="rId7"/>
    <p:sldId id="278" r:id="rId8"/>
    <p:sldId id="258" r:id="rId9"/>
    <p:sldId id="292" r:id="rId10"/>
    <p:sldId id="260" r:id="rId11"/>
    <p:sldId id="290" r:id="rId12"/>
    <p:sldId id="261" r:id="rId13"/>
    <p:sldId id="262" r:id="rId14"/>
    <p:sldId id="263" r:id="rId15"/>
    <p:sldId id="264" r:id="rId16"/>
    <p:sldId id="293" r:id="rId17"/>
    <p:sldId id="265" r:id="rId18"/>
    <p:sldId id="266" r:id="rId19"/>
    <p:sldId id="267" r:id="rId20"/>
    <p:sldId id="275" r:id="rId21"/>
    <p:sldId id="294" r:id="rId22"/>
    <p:sldId id="268" r:id="rId23"/>
    <p:sldId id="269" r:id="rId24"/>
    <p:sldId id="276" r:id="rId25"/>
    <p:sldId id="295" r:id="rId26"/>
    <p:sldId id="296" r:id="rId27"/>
    <p:sldId id="270" r:id="rId28"/>
    <p:sldId id="271" r:id="rId29"/>
    <p:sldId id="272" r:id="rId30"/>
    <p:sldId id="273" r:id="rId31"/>
    <p:sldId id="274" r:id="rId32"/>
    <p:sldId id="297" r:id="rId33"/>
    <p:sldId id="279" r:id="rId34"/>
    <p:sldId id="280" r:id="rId35"/>
    <p:sldId id="281" r:id="rId36"/>
    <p:sldId id="285" r:id="rId37"/>
    <p:sldId id="298" r:id="rId38"/>
    <p:sldId id="277" r:id="rId39"/>
    <p:sldId id="282" r:id="rId40"/>
    <p:sldId id="283" r:id="rId41"/>
    <p:sldId id="284" r:id="rId42"/>
    <p:sldId id="286" r:id="rId43"/>
    <p:sldId id="287" r:id="rId44"/>
    <p:sldId id="288" r:id="rId45"/>
    <p:sldId id="29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47" autoAdjust="0"/>
    <p:restoredTop sz="94660"/>
  </p:normalViewPr>
  <p:slideViewPr>
    <p:cSldViewPr snapToGrid="0">
      <p:cViewPr varScale="1">
        <p:scale>
          <a:sx n="116" d="100"/>
          <a:sy n="116" d="100"/>
        </p:scale>
        <p:origin x="348" y="78"/>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887FC-BF0C-4069-A299-3BA187F4658E}" type="datetimeFigureOut">
              <a:rPr lang="en-US" smtClean="0"/>
              <a:t>5/8/2015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B848B-A8B4-47A4-9175-EE514B43CBA1}" type="slidenum">
              <a:rPr lang="en-US" smtClean="0"/>
              <a:t>‹#›</a:t>
            </a:fld>
            <a:endParaRPr lang="en-US"/>
          </a:p>
        </p:txBody>
      </p:sp>
    </p:spTree>
    <p:extLst>
      <p:ext uri="{BB962C8B-B14F-4D97-AF65-F5344CB8AC3E}">
        <p14:creationId xmlns:p14="http://schemas.microsoft.com/office/powerpoint/2010/main" val="271673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95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3624167-1361-44E6-B6CB-F46067BF1AD3}"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946BC8-8738-46D8-9ED2-EEA765B4EFAB}" type="slidenum">
              <a:rPr lang="en-US" smtClean="0"/>
              <a:t>‹#›</a:t>
            </a:fld>
            <a:endParaRPr lang="en-US" dirty="0"/>
          </a:p>
        </p:txBody>
      </p:sp>
    </p:spTree>
    <p:extLst>
      <p:ext uri="{BB962C8B-B14F-4D97-AF65-F5344CB8AC3E}">
        <p14:creationId xmlns:p14="http://schemas.microsoft.com/office/powerpoint/2010/main" val="213918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68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43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6151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NYSOO_DOH_rgb.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1200" y="482600"/>
            <a:ext cx="4804253" cy="1081024"/>
          </a:xfrm>
          <a:prstGeom prst="rect">
            <a:avLst/>
          </a:prstGeom>
        </p:spPr>
      </p:pic>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9AE51E1D-7280-49D6-A2E2-CE63FE17EF16}" type="datetimeFigureOut">
              <a:rPr lang="en-US" smtClean="0">
                <a:solidFill>
                  <a:prstClr val="black">
                    <a:tint val="75000"/>
                  </a:prstClr>
                </a:solidFill>
              </a:rPr>
              <a:pPr/>
              <a:t>5/8/2015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8BACAC6D-BD82-4571-9E34-C1EFF11A946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4953000"/>
            <a:ext cx="12192000" cy="1981200"/>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8" name="Rectangle 7"/>
          <p:cNvSpPr/>
          <p:nvPr userDrawn="1"/>
        </p:nvSpPr>
        <p:spPr>
          <a:xfrm>
            <a:off x="0" y="4953000"/>
            <a:ext cx="12192000" cy="101600"/>
          </a:xfrm>
          <a:prstGeom prst="rect">
            <a:avLst/>
          </a:prstGeom>
          <a:solidFill>
            <a:srgbClr val="5532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0" name="Date Placeholder 1"/>
          <p:cNvSpPr txBox="1">
            <a:spLocks/>
          </p:cNvSpPr>
          <p:nvPr userDrawn="1"/>
        </p:nvSpPr>
        <p:spPr>
          <a:xfrm>
            <a:off x="609600" y="5257800"/>
            <a:ext cx="2844800" cy="365125"/>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67" dirty="0">
              <a:solidFill>
                <a:prstClr val="white"/>
              </a:solidFill>
            </a:endParaRPr>
          </a:p>
        </p:txBody>
      </p:sp>
    </p:spTree>
    <p:extLst>
      <p:ext uri="{BB962C8B-B14F-4D97-AF65-F5344CB8AC3E}">
        <p14:creationId xmlns:p14="http://schemas.microsoft.com/office/powerpoint/2010/main" val="1510116260"/>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9AE51E1D-7280-49D6-A2E2-CE63FE17EF16}" type="datetimeFigureOut">
              <a:rPr lang="en-US" smtClean="0">
                <a:solidFill>
                  <a:prstClr val="black">
                    <a:tint val="75000"/>
                  </a:prstClr>
                </a:solidFill>
              </a:rPr>
              <a:pPr/>
              <a:t>5/8/2015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8BACAC6D-BD82-4571-9E34-C1EFF11A946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4953000"/>
            <a:ext cx="12192000" cy="1981200"/>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8" name="Rectangle 7"/>
          <p:cNvSpPr/>
          <p:nvPr userDrawn="1"/>
        </p:nvSpPr>
        <p:spPr>
          <a:xfrm>
            <a:off x="0" y="4953000"/>
            <a:ext cx="12192000" cy="101600"/>
          </a:xfrm>
          <a:prstGeom prst="rect">
            <a:avLst/>
          </a:prstGeom>
          <a:solidFill>
            <a:srgbClr val="5532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0" name="Date Placeholder 1"/>
          <p:cNvSpPr txBox="1">
            <a:spLocks/>
          </p:cNvSpPr>
          <p:nvPr userDrawn="1"/>
        </p:nvSpPr>
        <p:spPr>
          <a:xfrm>
            <a:off x="609600" y="5257800"/>
            <a:ext cx="2844800" cy="365125"/>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67" dirty="0">
              <a:solidFill>
                <a:prstClr val="white"/>
              </a:solidFill>
            </a:endParaRPr>
          </a:p>
        </p:txBody>
      </p:sp>
    </p:spTree>
    <p:extLst>
      <p:ext uri="{BB962C8B-B14F-4D97-AF65-F5344CB8AC3E}">
        <p14:creationId xmlns:p14="http://schemas.microsoft.com/office/powerpoint/2010/main" val="2866270820"/>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NYSOO_DOH_rgb.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1200" y="482600"/>
            <a:ext cx="4804253" cy="1081024"/>
          </a:xfrm>
          <a:prstGeom prst="rect">
            <a:avLst/>
          </a:prstGeom>
        </p:spPr>
      </p:pic>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9AE51E1D-7280-49D6-A2E2-CE63FE17EF16}" type="datetimeFigureOut">
              <a:rPr lang="en-US" smtClean="0">
                <a:solidFill>
                  <a:prstClr val="black">
                    <a:tint val="75000"/>
                  </a:prstClr>
                </a:solidFill>
              </a:rPr>
              <a:pPr/>
              <a:t>5/8/2015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8BACAC6D-BD82-4571-9E34-C1EFF11A946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4953000"/>
            <a:ext cx="12192000" cy="1981200"/>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8" name="Rectangle 7"/>
          <p:cNvSpPr/>
          <p:nvPr userDrawn="1"/>
        </p:nvSpPr>
        <p:spPr>
          <a:xfrm>
            <a:off x="0" y="4953000"/>
            <a:ext cx="12192000" cy="101600"/>
          </a:xfrm>
          <a:prstGeom prst="rect">
            <a:avLst/>
          </a:prstGeom>
          <a:solidFill>
            <a:srgbClr val="5532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0" name="Date Placeholder 1"/>
          <p:cNvSpPr txBox="1">
            <a:spLocks/>
          </p:cNvSpPr>
          <p:nvPr userDrawn="1"/>
        </p:nvSpPr>
        <p:spPr>
          <a:xfrm>
            <a:off x="609600" y="5257800"/>
            <a:ext cx="2844800" cy="365125"/>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67" dirty="0">
              <a:solidFill>
                <a:prstClr val="white"/>
              </a:solidFill>
            </a:endParaRPr>
          </a:p>
        </p:txBody>
      </p:sp>
    </p:spTree>
    <p:extLst>
      <p:ext uri="{BB962C8B-B14F-4D97-AF65-F5344CB8AC3E}">
        <p14:creationId xmlns:p14="http://schemas.microsoft.com/office/powerpoint/2010/main" val="1930476762"/>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9AE51E1D-7280-49D6-A2E2-CE63FE17EF16}" type="datetimeFigureOut">
              <a:rPr lang="en-US" smtClean="0">
                <a:solidFill>
                  <a:prstClr val="black">
                    <a:tint val="75000"/>
                  </a:prstClr>
                </a:solidFill>
              </a:rPr>
              <a:pPr/>
              <a:t>5/8/2015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8BACAC6D-BD82-4571-9E34-C1EFF11A946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4953000"/>
            <a:ext cx="12192000" cy="1981200"/>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8" name="Rectangle 7"/>
          <p:cNvSpPr/>
          <p:nvPr userDrawn="1"/>
        </p:nvSpPr>
        <p:spPr>
          <a:xfrm>
            <a:off x="0" y="4953000"/>
            <a:ext cx="12192000" cy="101600"/>
          </a:xfrm>
          <a:prstGeom prst="rect">
            <a:avLst/>
          </a:prstGeom>
          <a:solidFill>
            <a:srgbClr val="5532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0" name="Date Placeholder 1"/>
          <p:cNvSpPr txBox="1">
            <a:spLocks/>
          </p:cNvSpPr>
          <p:nvPr userDrawn="1"/>
        </p:nvSpPr>
        <p:spPr>
          <a:xfrm>
            <a:off x="609600" y="5257800"/>
            <a:ext cx="2844800" cy="365125"/>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67" dirty="0">
              <a:solidFill>
                <a:prstClr val="white"/>
              </a:solidFill>
            </a:endParaRPr>
          </a:p>
        </p:txBody>
      </p:sp>
    </p:spTree>
    <p:extLst>
      <p:ext uri="{BB962C8B-B14F-4D97-AF65-F5344CB8AC3E}">
        <p14:creationId xmlns:p14="http://schemas.microsoft.com/office/powerpoint/2010/main" val="1244755449"/>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hyperlink" Target="http://nhhealthcost.nh.gov/" TargetMode="Externa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3.png"/><Relationship Id="rId7" Type="http://schemas.openxmlformats.org/officeDocument/2006/relationships/image" Target="../media/image53.pn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09600" y="2443683"/>
            <a:ext cx="11074400" cy="1979901"/>
          </a:xfrm>
          <a:prstGeom prst="rect">
            <a:avLst/>
          </a:prstGeom>
          <a:noFill/>
          <a:ln>
            <a:noFill/>
          </a:ln>
        </p:spPr>
        <p:txBody>
          <a:bodyPr wrap="square" rtlCol="0">
            <a:spAutoFit/>
          </a:bodyPr>
          <a:lstStyle/>
          <a:p>
            <a:r>
              <a:rPr lang="en-US" sz="5333" b="1" dirty="0" smtClean="0">
                <a:solidFill>
                  <a:srgbClr val="002D73"/>
                </a:solidFill>
                <a:latin typeface="Arial" panose="020B0604020202020204" pitchFamily="34" charset="0"/>
                <a:cs typeface="Arial" panose="020B0604020202020204" pitchFamily="34" charset="0"/>
              </a:rPr>
              <a:t>Environmental Scan Findings</a:t>
            </a:r>
          </a:p>
          <a:p>
            <a:r>
              <a:rPr lang="en-US" sz="1600" dirty="0"/>
              <a:t>Compiled results highlighting which sites had the most </a:t>
            </a:r>
            <a:r>
              <a:rPr lang="en-US" sz="1600" dirty="0" smtClean="0"/>
              <a:t>information available </a:t>
            </a:r>
            <a:r>
              <a:rPr lang="en-US" sz="1600" dirty="0"/>
              <a:t>and the unique features which aided in search results.</a:t>
            </a:r>
          </a:p>
          <a:p>
            <a:endParaRPr lang="en-US" sz="5333" b="1" dirty="0">
              <a:solidFill>
                <a:srgbClr val="002D73"/>
              </a:solidFill>
              <a:latin typeface="Arial" panose="020B0604020202020204" pitchFamily="34" charset="0"/>
              <a:cs typeface="Arial" panose="020B0604020202020204" pitchFamily="34" charset="0"/>
            </a:endParaRPr>
          </a:p>
        </p:txBody>
      </p:sp>
      <p:sp>
        <p:nvSpPr>
          <p:cNvPr id="2" name="TextBox 1"/>
          <p:cNvSpPr txBox="1"/>
          <p:nvPr/>
        </p:nvSpPr>
        <p:spPr>
          <a:xfrm>
            <a:off x="6764482" y="5156200"/>
            <a:ext cx="5224318" cy="830997"/>
          </a:xfrm>
          <a:prstGeom prst="rect">
            <a:avLst/>
          </a:prstGeom>
          <a:noFill/>
        </p:spPr>
        <p:txBody>
          <a:bodyPr wrap="square" rtlCol="0">
            <a:spAutoFit/>
          </a:bodyPr>
          <a:lstStyle/>
          <a:p>
            <a:r>
              <a:rPr lang="en-US" sz="2400" dirty="0" smtClean="0">
                <a:solidFill>
                  <a:schemeClr val="bg1"/>
                </a:solidFill>
              </a:rPr>
              <a:t>Office of Quality and Patient Safety</a:t>
            </a:r>
          </a:p>
          <a:p>
            <a:r>
              <a:rPr lang="en-US" sz="2400" dirty="0" smtClean="0">
                <a:solidFill>
                  <a:schemeClr val="bg1"/>
                </a:solidFill>
              </a:rPr>
              <a:t>Division of Informatics and Statistics</a:t>
            </a:r>
            <a:endParaRPr lang="en-US" sz="2400" dirty="0">
              <a:solidFill>
                <a:schemeClr val="bg1"/>
              </a:solidFill>
            </a:endParaRPr>
          </a:p>
        </p:txBody>
      </p:sp>
    </p:spTree>
    <p:extLst>
      <p:ext uri="{BB962C8B-B14F-4D97-AF65-F5344CB8AC3E}">
        <p14:creationId xmlns:p14="http://schemas.microsoft.com/office/powerpoint/2010/main" val="247970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1163638"/>
          </a:xfrm>
          <a:prstGeom prst="rect">
            <a:avLst/>
          </a:prstGeom>
        </p:spPr>
        <p:txBody>
          <a:bodyPr/>
          <a:lstStyle/>
          <a:p>
            <a:pPr algn="ctr"/>
            <a:r>
              <a:rPr lang="en-US" dirty="0"/>
              <a:t>Useful Information Found on Sites</a:t>
            </a:r>
          </a:p>
        </p:txBody>
      </p:sp>
      <p:sp>
        <p:nvSpPr>
          <p:cNvPr id="3" name="Content Placeholder 2"/>
          <p:cNvSpPr>
            <a:spLocks noGrp="1"/>
          </p:cNvSpPr>
          <p:nvPr>
            <p:ph idx="4294967295"/>
          </p:nvPr>
        </p:nvSpPr>
        <p:spPr>
          <a:xfrm>
            <a:off x="0" y="1554163"/>
            <a:ext cx="10515600" cy="1031875"/>
          </a:xfrm>
          <a:prstGeom prst="rect">
            <a:avLst/>
          </a:prstGeom>
        </p:spPr>
        <p:txBody>
          <a:bodyPr>
            <a:normAutofit/>
          </a:bodyPr>
          <a:lstStyle/>
          <a:p>
            <a:r>
              <a:rPr lang="en-US" sz="1800" dirty="0" smtClean="0"/>
              <a:t>DocSpot had useful information regarding doctors office visits.</a:t>
            </a:r>
          </a:p>
          <a:p>
            <a:r>
              <a:rPr lang="en-US" sz="1800" dirty="0" smtClean="0"/>
              <a:t>Site breaks down cost to uninsured consumer for common procedures as well as what Medicare covers.</a:t>
            </a:r>
          </a:p>
          <a:p>
            <a:r>
              <a:rPr lang="en-US" sz="1800" dirty="0" smtClean="0"/>
              <a:t>Number of procedures performed as well as a description of what visit will typically entail</a:t>
            </a:r>
            <a:endParaRPr lang="en-US" sz="1800" dirty="0"/>
          </a:p>
        </p:txBody>
      </p:sp>
      <p:sp>
        <p:nvSpPr>
          <p:cNvPr id="4" name="TextBox 3"/>
          <p:cNvSpPr txBox="1"/>
          <p:nvPr/>
        </p:nvSpPr>
        <p:spPr>
          <a:xfrm>
            <a:off x="838200" y="6211330"/>
            <a:ext cx="10515600" cy="369332"/>
          </a:xfrm>
          <a:prstGeom prst="rect">
            <a:avLst/>
          </a:prstGeom>
          <a:noFill/>
        </p:spPr>
        <p:txBody>
          <a:bodyPr wrap="square" rtlCol="0">
            <a:spAutoFit/>
          </a:bodyPr>
          <a:lstStyle/>
          <a:p>
            <a:pPr algn="ctr"/>
            <a:r>
              <a:rPr lang="en-US" dirty="0">
                <a:solidFill>
                  <a:schemeClr val="bg1"/>
                </a:solidFill>
              </a:rPr>
              <a:t>https://www.docspot.com/user/1754007614?c=208#tabs</a:t>
            </a:r>
          </a:p>
        </p:txBody>
      </p:sp>
      <p:pic>
        <p:nvPicPr>
          <p:cNvPr id="5" name="Picture 4"/>
          <p:cNvPicPr>
            <a:picLocks noChangeAspect="1"/>
          </p:cNvPicPr>
          <p:nvPr/>
        </p:nvPicPr>
        <p:blipFill>
          <a:blip r:embed="rId2"/>
          <a:stretch>
            <a:fillRect/>
          </a:stretch>
        </p:blipFill>
        <p:spPr>
          <a:xfrm>
            <a:off x="838200" y="3229232"/>
            <a:ext cx="4727744" cy="1495811"/>
          </a:xfrm>
          <a:prstGeom prst="rect">
            <a:avLst/>
          </a:prstGeom>
        </p:spPr>
      </p:pic>
      <p:pic>
        <p:nvPicPr>
          <p:cNvPr id="7" name="Picture 6"/>
          <p:cNvPicPr>
            <a:picLocks noChangeAspect="1"/>
          </p:cNvPicPr>
          <p:nvPr/>
        </p:nvPicPr>
        <p:blipFill>
          <a:blip r:embed="rId3"/>
          <a:stretch>
            <a:fillRect/>
          </a:stretch>
        </p:blipFill>
        <p:spPr>
          <a:xfrm>
            <a:off x="5774853" y="2766149"/>
            <a:ext cx="3797515" cy="2620969"/>
          </a:xfrm>
          <a:prstGeom prst="rect">
            <a:avLst/>
          </a:prstGeom>
        </p:spPr>
      </p:pic>
      <p:sp>
        <p:nvSpPr>
          <p:cNvPr id="8" name="TextBox 7"/>
          <p:cNvSpPr txBox="1"/>
          <p:nvPr/>
        </p:nvSpPr>
        <p:spPr>
          <a:xfrm>
            <a:off x="838201" y="835175"/>
            <a:ext cx="10515600" cy="646331"/>
          </a:xfrm>
          <a:prstGeom prst="rect">
            <a:avLst/>
          </a:prstGeom>
          <a:noFill/>
        </p:spPr>
        <p:txBody>
          <a:bodyPr wrap="square" rtlCol="0">
            <a:spAutoFit/>
          </a:bodyPr>
          <a:lstStyle/>
          <a:p>
            <a:pPr algn="ctr"/>
            <a:r>
              <a:rPr lang="en-US" u="sng" dirty="0"/>
              <a:t>Price information and Estimations</a:t>
            </a:r>
          </a:p>
          <a:p>
            <a:pPr algn="ctr"/>
            <a:endParaRPr lang="en-US" dirty="0"/>
          </a:p>
        </p:txBody>
      </p:sp>
    </p:spTree>
    <p:extLst>
      <p:ext uri="{BB962C8B-B14F-4D97-AF65-F5344CB8AC3E}">
        <p14:creationId xmlns:p14="http://schemas.microsoft.com/office/powerpoint/2010/main" val="458493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0"/>
            <a:ext cx="10515600" cy="974725"/>
          </a:xfrm>
          <a:prstGeom prst="rect">
            <a:avLst/>
          </a:prstGeom>
        </p:spPr>
        <p:txBody>
          <a:bodyPr/>
          <a:lstStyle/>
          <a:p>
            <a:pPr algn="ctr"/>
            <a:r>
              <a:rPr lang="en-US" dirty="0"/>
              <a:t>Useful Information Found on Sites</a:t>
            </a:r>
          </a:p>
        </p:txBody>
      </p:sp>
      <p:sp>
        <p:nvSpPr>
          <p:cNvPr id="3" name="Content Placeholder 2"/>
          <p:cNvSpPr>
            <a:spLocks noGrp="1"/>
          </p:cNvSpPr>
          <p:nvPr>
            <p:ph idx="4294967295"/>
          </p:nvPr>
        </p:nvSpPr>
        <p:spPr>
          <a:xfrm>
            <a:off x="0" y="1339850"/>
            <a:ext cx="10515600" cy="4351338"/>
          </a:xfrm>
          <a:prstGeom prst="rect">
            <a:avLst/>
          </a:prstGeom>
        </p:spPr>
        <p:txBody>
          <a:bodyPr>
            <a:normAutofit/>
          </a:bodyPr>
          <a:lstStyle/>
          <a:p>
            <a:r>
              <a:rPr lang="en-US" sz="1800" dirty="0" smtClean="0"/>
              <a:t>New Hampshire’s state run site allows for selection of insured or uninsured.</a:t>
            </a:r>
          </a:p>
          <a:p>
            <a:r>
              <a:rPr lang="en-US" sz="1800" dirty="0" smtClean="0"/>
              <a:t>Insured customers then get to select one of 3 common insurance options in NH , and enter in their deductible and coinsurance percentage.</a:t>
            </a:r>
          </a:p>
          <a:p>
            <a:r>
              <a:rPr lang="en-US" sz="1800" dirty="0" smtClean="0"/>
              <a:t>Comparison of price directly to consumer against other hospital in defined search radius</a:t>
            </a:r>
          </a:p>
          <a:p>
            <a:endParaRPr lang="en-US" sz="1800" dirty="0" smtClean="0"/>
          </a:p>
          <a:p>
            <a:endParaRPr lang="en-US" sz="1800" dirty="0"/>
          </a:p>
        </p:txBody>
      </p:sp>
      <p:pic>
        <p:nvPicPr>
          <p:cNvPr id="5" name="Picture 4"/>
          <p:cNvPicPr>
            <a:picLocks noChangeAspect="1"/>
          </p:cNvPicPr>
          <p:nvPr/>
        </p:nvPicPr>
        <p:blipFill>
          <a:blip r:embed="rId2"/>
          <a:stretch>
            <a:fillRect/>
          </a:stretch>
        </p:blipFill>
        <p:spPr>
          <a:xfrm>
            <a:off x="838200" y="2665156"/>
            <a:ext cx="2104063" cy="3404886"/>
          </a:xfrm>
          <a:prstGeom prst="rect">
            <a:avLst/>
          </a:prstGeom>
        </p:spPr>
      </p:pic>
      <p:pic>
        <p:nvPicPr>
          <p:cNvPr id="6" name="Picture 5"/>
          <p:cNvPicPr>
            <a:picLocks noChangeAspect="1"/>
          </p:cNvPicPr>
          <p:nvPr/>
        </p:nvPicPr>
        <p:blipFill>
          <a:blip r:embed="rId3"/>
          <a:stretch>
            <a:fillRect/>
          </a:stretch>
        </p:blipFill>
        <p:spPr>
          <a:xfrm>
            <a:off x="3665838" y="2665156"/>
            <a:ext cx="7687962" cy="3114245"/>
          </a:xfrm>
          <a:prstGeom prst="rect">
            <a:avLst/>
          </a:prstGeom>
        </p:spPr>
      </p:pic>
      <p:sp>
        <p:nvSpPr>
          <p:cNvPr id="7" name="TextBox 6"/>
          <p:cNvSpPr txBox="1"/>
          <p:nvPr/>
        </p:nvSpPr>
        <p:spPr>
          <a:xfrm>
            <a:off x="838201" y="6070042"/>
            <a:ext cx="10515600" cy="369332"/>
          </a:xfrm>
          <a:prstGeom prst="rect">
            <a:avLst/>
          </a:prstGeom>
          <a:noFill/>
        </p:spPr>
        <p:txBody>
          <a:bodyPr wrap="square" rtlCol="0">
            <a:spAutoFit/>
          </a:bodyPr>
          <a:lstStyle/>
          <a:p>
            <a:pPr algn="ctr"/>
            <a:r>
              <a:rPr lang="en-US" dirty="0">
                <a:solidFill>
                  <a:schemeClr val="bg1"/>
                </a:solidFill>
              </a:rPr>
              <a:t>http://nhhealthcost.nh.gov/</a:t>
            </a:r>
          </a:p>
        </p:txBody>
      </p:sp>
      <p:sp>
        <p:nvSpPr>
          <p:cNvPr id="8" name="TextBox 7"/>
          <p:cNvSpPr txBox="1"/>
          <p:nvPr/>
        </p:nvSpPr>
        <p:spPr>
          <a:xfrm>
            <a:off x="922638" y="707039"/>
            <a:ext cx="10503243" cy="646331"/>
          </a:xfrm>
          <a:prstGeom prst="rect">
            <a:avLst/>
          </a:prstGeom>
          <a:noFill/>
        </p:spPr>
        <p:txBody>
          <a:bodyPr wrap="square" rtlCol="0">
            <a:spAutoFit/>
          </a:bodyPr>
          <a:lstStyle/>
          <a:p>
            <a:pPr algn="ctr"/>
            <a:r>
              <a:rPr lang="en-US" u="sng" dirty="0"/>
              <a:t>Price information and Estimations</a:t>
            </a:r>
          </a:p>
          <a:p>
            <a:pPr algn="ctr"/>
            <a:endParaRPr lang="en-US" dirty="0"/>
          </a:p>
        </p:txBody>
      </p:sp>
    </p:spTree>
    <p:extLst>
      <p:ext uri="{BB962C8B-B14F-4D97-AF65-F5344CB8AC3E}">
        <p14:creationId xmlns:p14="http://schemas.microsoft.com/office/powerpoint/2010/main" val="1436058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838200"/>
          </a:xfrm>
          <a:prstGeom prst="rect">
            <a:avLst/>
          </a:prstGeom>
        </p:spPr>
        <p:txBody>
          <a:bodyPr/>
          <a:lstStyle/>
          <a:p>
            <a:pPr algn="ctr"/>
            <a:r>
              <a:rPr lang="en-US" dirty="0"/>
              <a:t>Useful Information Found on Sites</a:t>
            </a:r>
          </a:p>
        </p:txBody>
      </p:sp>
      <p:sp>
        <p:nvSpPr>
          <p:cNvPr id="3" name="Content Placeholder 2"/>
          <p:cNvSpPr>
            <a:spLocks noGrp="1"/>
          </p:cNvSpPr>
          <p:nvPr>
            <p:ph idx="4294967295"/>
          </p:nvPr>
        </p:nvSpPr>
        <p:spPr>
          <a:xfrm>
            <a:off x="-1" y="1610591"/>
            <a:ext cx="12053455" cy="3944072"/>
          </a:xfrm>
          <a:prstGeom prst="rect">
            <a:avLst/>
          </a:prstGeom>
        </p:spPr>
        <p:txBody>
          <a:bodyPr/>
          <a:lstStyle/>
          <a:p>
            <a:r>
              <a:rPr lang="en-US" sz="3200" dirty="0" smtClean="0"/>
              <a:t>All 4 sites had an estimated final “out-of-pocket” cost to the consumer. This removes some of the margin of error than can be associated with giving out median or average “charges”.</a:t>
            </a:r>
          </a:p>
          <a:p>
            <a:r>
              <a:rPr lang="en-US" sz="3200" dirty="0" smtClean="0"/>
              <a:t>The ability to enter in and adjust insurance policy rates to get a more accurate price is very useful and not found on any other web sites.</a:t>
            </a:r>
          </a:p>
        </p:txBody>
      </p:sp>
    </p:spTree>
    <p:extLst>
      <p:ext uri="{BB962C8B-B14F-4D97-AF65-F5344CB8AC3E}">
        <p14:creationId xmlns:p14="http://schemas.microsoft.com/office/powerpoint/2010/main" val="2760390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696913"/>
          </a:xfrm>
          <a:prstGeom prst="rect">
            <a:avLst/>
          </a:prstGeom>
        </p:spPr>
        <p:txBody>
          <a:bodyPr/>
          <a:lstStyle/>
          <a:p>
            <a:pPr algn="ctr"/>
            <a:r>
              <a:rPr lang="en-US" dirty="0" smtClean="0"/>
              <a:t>Charge Information Overview</a:t>
            </a:r>
            <a:endParaRPr lang="en-US" dirty="0"/>
          </a:p>
        </p:txBody>
      </p:sp>
      <p:sp>
        <p:nvSpPr>
          <p:cNvPr id="3" name="Content Placeholder 2"/>
          <p:cNvSpPr>
            <a:spLocks noGrp="1"/>
          </p:cNvSpPr>
          <p:nvPr>
            <p:ph idx="4294967295"/>
          </p:nvPr>
        </p:nvSpPr>
        <p:spPr>
          <a:xfrm>
            <a:off x="0" y="1288473"/>
            <a:ext cx="12192000" cy="4478482"/>
          </a:xfrm>
          <a:prstGeom prst="rect">
            <a:avLst/>
          </a:prstGeom>
        </p:spPr>
        <p:txBody>
          <a:bodyPr>
            <a:normAutofit fontScale="55000" lnSpcReduction="20000"/>
          </a:bodyPr>
          <a:lstStyle/>
          <a:p>
            <a:r>
              <a:rPr lang="en-US" dirty="0"/>
              <a:t>The following sites have valuable information, but are based on </a:t>
            </a:r>
            <a:r>
              <a:rPr lang="en-US" dirty="0" smtClean="0"/>
              <a:t>what the hospital charges, not factoring in special rates for insurance companies or any payments made by them. </a:t>
            </a:r>
            <a:endParaRPr lang="en-US" dirty="0"/>
          </a:p>
          <a:p>
            <a:r>
              <a:rPr lang="en-US" dirty="0"/>
              <a:t>Several sites also post more categories on charge information because they are based off hospital records, without having to show bargaining rates with insurance carriers. There is more information available on charges opposed to price information</a:t>
            </a:r>
            <a:r>
              <a:rPr lang="en-US" dirty="0" smtClean="0"/>
              <a:t>.</a:t>
            </a:r>
          </a:p>
          <a:p>
            <a:r>
              <a:rPr lang="en-US" dirty="0" smtClean="0"/>
              <a:t>Sites that broke down the charge of the facility and the professional charge instead of one lump sum. Some even included charges for the equipment used, like anesthesia. </a:t>
            </a:r>
          </a:p>
          <a:p>
            <a:r>
              <a:rPr lang="en-US" dirty="0" smtClean="0"/>
              <a:t>The ability to select from different procedures on same body part instead of just selecting one overall procedure. Listing the medical code as well.</a:t>
            </a:r>
          </a:p>
          <a:p>
            <a:r>
              <a:rPr lang="en-US" dirty="0" smtClean="0"/>
              <a:t>Ranking systems for the charges of different hospitals. The ability to see whether charges are fair or not based on comparisons in the rest of the selected state, or against national averages.</a:t>
            </a:r>
          </a:p>
          <a:p>
            <a:endParaRPr lang="en-US" dirty="0" smtClean="0"/>
          </a:p>
          <a:p>
            <a:endParaRPr lang="en-US" dirty="0"/>
          </a:p>
          <a:p>
            <a:endParaRPr lang="en-US" dirty="0"/>
          </a:p>
        </p:txBody>
      </p:sp>
    </p:spTree>
    <p:extLst>
      <p:ext uri="{BB962C8B-B14F-4D97-AF65-F5344CB8AC3E}">
        <p14:creationId xmlns:p14="http://schemas.microsoft.com/office/powerpoint/2010/main" val="427358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30250"/>
          </a:xfrm>
          <a:prstGeom prst="rect">
            <a:avLst/>
          </a:prstGeom>
        </p:spPr>
        <p:txBody>
          <a:bodyPr>
            <a:normAutofit fontScale="90000"/>
          </a:bodyPr>
          <a:lstStyle/>
          <a:p>
            <a:pPr algn="ctr"/>
            <a:r>
              <a:rPr lang="en-US" dirty="0"/>
              <a:t>Useful Information Found on Sites</a:t>
            </a:r>
          </a:p>
        </p:txBody>
      </p:sp>
      <p:sp>
        <p:nvSpPr>
          <p:cNvPr id="3" name="Content Placeholder 2"/>
          <p:cNvSpPr>
            <a:spLocks noGrp="1"/>
          </p:cNvSpPr>
          <p:nvPr>
            <p:ph idx="4294967295"/>
          </p:nvPr>
        </p:nvSpPr>
        <p:spPr>
          <a:xfrm>
            <a:off x="0" y="993775"/>
            <a:ext cx="10515600" cy="1666875"/>
          </a:xfrm>
          <a:prstGeom prst="rect">
            <a:avLst/>
          </a:prstGeom>
        </p:spPr>
        <p:txBody>
          <a:bodyPr>
            <a:normAutofit/>
          </a:bodyPr>
          <a:lstStyle/>
          <a:p>
            <a:r>
              <a:rPr lang="en-US" sz="1800" dirty="0" smtClean="0"/>
              <a:t>The state run Maine site provides a breakdown of what the final charge will be, by breaking it up between the facility cost and the professional cost. </a:t>
            </a:r>
          </a:p>
          <a:p>
            <a:r>
              <a:rPr lang="en-US" sz="1800" dirty="0" smtClean="0"/>
              <a:t>The professional cost is what the doctor performing the service charges, and the facility cost is the charge the hospital levels for use of its equipment and rooms.</a:t>
            </a:r>
            <a:endParaRPr lang="en-US" sz="1800" dirty="0"/>
          </a:p>
          <a:p>
            <a:r>
              <a:rPr lang="en-US" sz="1800" dirty="0" smtClean="0"/>
              <a:t>Allows for comparison between rest of state and individual hospitals.</a:t>
            </a:r>
            <a:endParaRPr lang="en-US" sz="1800" dirty="0"/>
          </a:p>
        </p:txBody>
      </p:sp>
      <p:sp>
        <p:nvSpPr>
          <p:cNvPr id="5" name="TextBox 4"/>
          <p:cNvSpPr txBox="1"/>
          <p:nvPr/>
        </p:nvSpPr>
        <p:spPr>
          <a:xfrm>
            <a:off x="838200" y="545841"/>
            <a:ext cx="10515600" cy="369332"/>
          </a:xfrm>
          <a:prstGeom prst="rect">
            <a:avLst/>
          </a:prstGeom>
          <a:noFill/>
        </p:spPr>
        <p:txBody>
          <a:bodyPr wrap="square" rtlCol="0">
            <a:spAutoFit/>
          </a:bodyPr>
          <a:lstStyle/>
          <a:p>
            <a:pPr algn="ctr"/>
            <a:r>
              <a:rPr lang="en-US" u="sng" dirty="0" smtClean="0"/>
              <a:t>Charge estimations and breakdowns</a:t>
            </a:r>
            <a:endParaRPr lang="en-US" u="sng" dirty="0"/>
          </a:p>
        </p:txBody>
      </p:sp>
      <p:pic>
        <p:nvPicPr>
          <p:cNvPr id="7" name="Picture 6"/>
          <p:cNvPicPr>
            <a:picLocks noChangeAspect="1"/>
          </p:cNvPicPr>
          <p:nvPr/>
        </p:nvPicPr>
        <p:blipFill>
          <a:blip r:embed="rId2"/>
          <a:stretch>
            <a:fillRect/>
          </a:stretch>
        </p:blipFill>
        <p:spPr>
          <a:xfrm>
            <a:off x="838200" y="2825579"/>
            <a:ext cx="10515600" cy="2767914"/>
          </a:xfrm>
          <a:prstGeom prst="rect">
            <a:avLst/>
          </a:prstGeom>
        </p:spPr>
      </p:pic>
      <p:sp>
        <p:nvSpPr>
          <p:cNvPr id="8" name="TextBox 7"/>
          <p:cNvSpPr txBox="1"/>
          <p:nvPr/>
        </p:nvSpPr>
        <p:spPr>
          <a:xfrm>
            <a:off x="838200" y="5931243"/>
            <a:ext cx="10515601" cy="369332"/>
          </a:xfrm>
          <a:prstGeom prst="rect">
            <a:avLst/>
          </a:prstGeom>
          <a:noFill/>
        </p:spPr>
        <p:txBody>
          <a:bodyPr wrap="square" rtlCol="0">
            <a:spAutoFit/>
          </a:bodyPr>
          <a:lstStyle/>
          <a:p>
            <a:pPr algn="ctr"/>
            <a:r>
              <a:rPr lang="en-US" dirty="0"/>
              <a:t>https://mhdo.maine.gov/healthcost2014/CostCompare</a:t>
            </a:r>
          </a:p>
        </p:txBody>
      </p:sp>
    </p:spTree>
    <p:extLst>
      <p:ext uri="{BB962C8B-B14F-4D97-AF65-F5344CB8AC3E}">
        <p14:creationId xmlns:p14="http://schemas.microsoft.com/office/powerpoint/2010/main" val="3035847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922338"/>
          </a:xfrm>
          <a:prstGeom prst="rect">
            <a:avLst/>
          </a:prstGeom>
        </p:spPr>
        <p:txBody>
          <a:bodyPr/>
          <a:lstStyle/>
          <a:p>
            <a:pPr algn="ctr"/>
            <a:r>
              <a:rPr lang="en-US" dirty="0"/>
              <a:t>Useful Information Found on Sites</a:t>
            </a:r>
          </a:p>
        </p:txBody>
      </p:sp>
      <p:sp>
        <p:nvSpPr>
          <p:cNvPr id="3" name="Content Placeholder 2"/>
          <p:cNvSpPr>
            <a:spLocks noGrp="1"/>
          </p:cNvSpPr>
          <p:nvPr>
            <p:ph idx="4294967295"/>
          </p:nvPr>
        </p:nvSpPr>
        <p:spPr>
          <a:xfrm>
            <a:off x="0" y="1128713"/>
            <a:ext cx="10515600" cy="1771650"/>
          </a:xfrm>
          <a:prstGeom prst="rect">
            <a:avLst/>
          </a:prstGeom>
        </p:spPr>
        <p:txBody>
          <a:bodyPr>
            <a:normAutofit/>
          </a:bodyPr>
          <a:lstStyle/>
          <a:p>
            <a:r>
              <a:rPr lang="en-US" sz="1800" dirty="0" smtClean="0"/>
              <a:t>Health Care Blue Book offers what they call a fair price fee. This is going off the assumption that the user does not have insurance. It is based off what providers in the local area accept as payment from insurance companies.</a:t>
            </a:r>
          </a:p>
          <a:p>
            <a:r>
              <a:rPr lang="en-US" sz="1800" dirty="0" smtClean="0"/>
              <a:t>Site has many services to select from other than hospital or physician, including lab work and imaging. </a:t>
            </a:r>
          </a:p>
          <a:p>
            <a:endParaRPr lang="en-US" sz="1800" dirty="0" smtClean="0"/>
          </a:p>
          <a:p>
            <a:endParaRPr lang="en-US" sz="1800" dirty="0"/>
          </a:p>
        </p:txBody>
      </p:sp>
      <p:sp>
        <p:nvSpPr>
          <p:cNvPr id="4" name="TextBox 3"/>
          <p:cNvSpPr txBox="1"/>
          <p:nvPr/>
        </p:nvSpPr>
        <p:spPr>
          <a:xfrm>
            <a:off x="939114" y="737973"/>
            <a:ext cx="10577384" cy="369332"/>
          </a:xfrm>
          <a:prstGeom prst="rect">
            <a:avLst/>
          </a:prstGeom>
          <a:noFill/>
        </p:spPr>
        <p:txBody>
          <a:bodyPr wrap="square" rtlCol="0">
            <a:spAutoFit/>
          </a:bodyPr>
          <a:lstStyle/>
          <a:p>
            <a:pPr algn="ctr"/>
            <a:r>
              <a:rPr lang="en-US" u="sng" dirty="0"/>
              <a:t>Charge estimations and breakdowns</a:t>
            </a:r>
          </a:p>
        </p:txBody>
      </p:sp>
      <p:pic>
        <p:nvPicPr>
          <p:cNvPr id="5" name="Picture 4"/>
          <p:cNvPicPr>
            <a:picLocks noChangeAspect="1"/>
          </p:cNvPicPr>
          <p:nvPr/>
        </p:nvPicPr>
        <p:blipFill>
          <a:blip r:embed="rId2"/>
          <a:stretch>
            <a:fillRect/>
          </a:stretch>
        </p:blipFill>
        <p:spPr>
          <a:xfrm>
            <a:off x="1424117" y="2671780"/>
            <a:ext cx="5454478" cy="868288"/>
          </a:xfrm>
          <a:prstGeom prst="rect">
            <a:avLst/>
          </a:prstGeom>
        </p:spPr>
      </p:pic>
      <p:pic>
        <p:nvPicPr>
          <p:cNvPr id="6" name="Picture 5"/>
          <p:cNvPicPr>
            <a:picLocks noChangeAspect="1"/>
          </p:cNvPicPr>
          <p:nvPr/>
        </p:nvPicPr>
        <p:blipFill>
          <a:blip r:embed="rId3"/>
          <a:stretch>
            <a:fillRect/>
          </a:stretch>
        </p:blipFill>
        <p:spPr>
          <a:xfrm>
            <a:off x="7464512" y="2671780"/>
            <a:ext cx="3616153" cy="3610263"/>
          </a:xfrm>
          <a:prstGeom prst="rect">
            <a:avLst/>
          </a:prstGeom>
        </p:spPr>
      </p:pic>
      <p:pic>
        <p:nvPicPr>
          <p:cNvPr id="9" name="Picture 8"/>
          <p:cNvPicPr>
            <a:picLocks noChangeAspect="1"/>
          </p:cNvPicPr>
          <p:nvPr/>
        </p:nvPicPr>
        <p:blipFill>
          <a:blip r:embed="rId4"/>
          <a:stretch>
            <a:fillRect/>
          </a:stretch>
        </p:blipFill>
        <p:spPr>
          <a:xfrm>
            <a:off x="1424117" y="4000583"/>
            <a:ext cx="4273637" cy="2164842"/>
          </a:xfrm>
          <a:prstGeom prst="rect">
            <a:avLst/>
          </a:prstGeom>
        </p:spPr>
      </p:pic>
      <p:sp>
        <p:nvSpPr>
          <p:cNvPr id="10" name="TextBox 9"/>
          <p:cNvSpPr txBox="1"/>
          <p:nvPr/>
        </p:nvSpPr>
        <p:spPr>
          <a:xfrm>
            <a:off x="1235675" y="6373226"/>
            <a:ext cx="9720649" cy="369332"/>
          </a:xfrm>
          <a:prstGeom prst="rect">
            <a:avLst/>
          </a:prstGeom>
          <a:noFill/>
        </p:spPr>
        <p:txBody>
          <a:bodyPr wrap="square" rtlCol="0">
            <a:spAutoFit/>
          </a:bodyPr>
          <a:lstStyle/>
          <a:p>
            <a:pPr algn="ctr"/>
            <a:r>
              <a:rPr lang="en-US" dirty="0">
                <a:solidFill>
                  <a:schemeClr val="bg1"/>
                </a:solidFill>
              </a:rPr>
              <a:t>https://healthcarebluebook.com</a:t>
            </a:r>
          </a:p>
        </p:txBody>
      </p:sp>
    </p:spTree>
    <p:extLst>
      <p:ext uri="{BB962C8B-B14F-4D97-AF65-F5344CB8AC3E}">
        <p14:creationId xmlns:p14="http://schemas.microsoft.com/office/powerpoint/2010/main" val="1480423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820738"/>
          </a:xfrm>
          <a:prstGeom prst="rect">
            <a:avLst/>
          </a:prstGeom>
        </p:spPr>
        <p:txBody>
          <a:bodyPr/>
          <a:lstStyle/>
          <a:p>
            <a:pPr algn="ctr"/>
            <a:r>
              <a:rPr lang="en-US" dirty="0"/>
              <a:t>Useful Information Found on Sites</a:t>
            </a:r>
          </a:p>
        </p:txBody>
      </p:sp>
      <p:sp>
        <p:nvSpPr>
          <p:cNvPr id="3" name="Content Placeholder 2"/>
          <p:cNvSpPr>
            <a:spLocks noGrp="1"/>
          </p:cNvSpPr>
          <p:nvPr>
            <p:ph idx="4294967295"/>
          </p:nvPr>
        </p:nvSpPr>
        <p:spPr>
          <a:xfrm>
            <a:off x="0" y="1449388"/>
            <a:ext cx="10515600" cy="588962"/>
          </a:xfrm>
          <a:prstGeom prst="rect">
            <a:avLst/>
          </a:prstGeom>
        </p:spPr>
        <p:txBody>
          <a:bodyPr>
            <a:normAutofit/>
          </a:bodyPr>
          <a:lstStyle/>
          <a:p>
            <a:r>
              <a:rPr lang="en-US" sz="1800" dirty="0" smtClean="0"/>
              <a:t>Sites with information regarding approximate charge for additional procedures that may be required</a:t>
            </a:r>
            <a:endParaRPr lang="en-US" sz="1800" dirty="0"/>
          </a:p>
        </p:txBody>
      </p:sp>
      <p:sp>
        <p:nvSpPr>
          <p:cNvPr id="5" name="TextBox 4"/>
          <p:cNvSpPr txBox="1"/>
          <p:nvPr/>
        </p:nvSpPr>
        <p:spPr>
          <a:xfrm>
            <a:off x="838200" y="737972"/>
            <a:ext cx="10515600" cy="369332"/>
          </a:xfrm>
          <a:prstGeom prst="rect">
            <a:avLst/>
          </a:prstGeom>
          <a:noFill/>
        </p:spPr>
        <p:txBody>
          <a:bodyPr wrap="square" rtlCol="0">
            <a:spAutoFit/>
          </a:bodyPr>
          <a:lstStyle/>
          <a:p>
            <a:pPr algn="ctr"/>
            <a:r>
              <a:rPr lang="en-US" u="sng" dirty="0"/>
              <a:t>Charge estimations and </a:t>
            </a:r>
            <a:r>
              <a:rPr lang="en-US" u="sng" dirty="0" smtClean="0"/>
              <a:t>breakdowns</a:t>
            </a:r>
            <a:endParaRPr lang="en-US" dirty="0"/>
          </a:p>
        </p:txBody>
      </p:sp>
      <p:pic>
        <p:nvPicPr>
          <p:cNvPr id="7" name="Picture 6"/>
          <p:cNvPicPr>
            <a:picLocks noChangeAspect="1"/>
          </p:cNvPicPr>
          <p:nvPr/>
        </p:nvPicPr>
        <p:blipFill>
          <a:blip r:embed="rId2"/>
          <a:stretch>
            <a:fillRect/>
          </a:stretch>
        </p:blipFill>
        <p:spPr>
          <a:xfrm>
            <a:off x="3232579" y="2037791"/>
            <a:ext cx="5726842" cy="3992961"/>
          </a:xfrm>
          <a:prstGeom prst="rect">
            <a:avLst/>
          </a:prstGeom>
        </p:spPr>
      </p:pic>
      <p:sp>
        <p:nvSpPr>
          <p:cNvPr id="8" name="TextBox 7"/>
          <p:cNvSpPr txBox="1"/>
          <p:nvPr/>
        </p:nvSpPr>
        <p:spPr>
          <a:xfrm>
            <a:off x="1478691" y="6182255"/>
            <a:ext cx="9234617" cy="370703"/>
          </a:xfrm>
          <a:prstGeom prst="rect">
            <a:avLst/>
          </a:prstGeom>
          <a:noFill/>
        </p:spPr>
        <p:txBody>
          <a:bodyPr wrap="square" rtlCol="0">
            <a:spAutoFit/>
          </a:bodyPr>
          <a:lstStyle/>
          <a:p>
            <a:pPr algn="ctr"/>
            <a:r>
              <a:rPr lang="en-US" dirty="0">
                <a:solidFill>
                  <a:schemeClr val="bg1"/>
                </a:solidFill>
              </a:rPr>
              <a:t>http://www.wipricepoint.org/</a:t>
            </a:r>
          </a:p>
        </p:txBody>
      </p:sp>
    </p:spTree>
    <p:extLst>
      <p:ext uri="{BB962C8B-B14F-4D97-AF65-F5344CB8AC3E}">
        <p14:creationId xmlns:p14="http://schemas.microsoft.com/office/powerpoint/2010/main" val="3458403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76288"/>
          </a:xfrm>
          <a:prstGeom prst="rect">
            <a:avLst/>
          </a:prstGeom>
        </p:spPr>
        <p:txBody>
          <a:bodyPr/>
          <a:lstStyle/>
          <a:p>
            <a:pPr algn="ctr"/>
            <a:r>
              <a:rPr lang="en-US" dirty="0"/>
              <a:t>Useful Information Found on Sites</a:t>
            </a:r>
          </a:p>
        </p:txBody>
      </p:sp>
      <p:sp>
        <p:nvSpPr>
          <p:cNvPr id="3" name="Content Placeholder 2"/>
          <p:cNvSpPr>
            <a:spLocks noGrp="1"/>
          </p:cNvSpPr>
          <p:nvPr>
            <p:ph idx="4294967295"/>
          </p:nvPr>
        </p:nvSpPr>
        <p:spPr>
          <a:xfrm>
            <a:off x="0" y="5207000"/>
            <a:ext cx="10515600" cy="1168400"/>
          </a:xfrm>
          <a:prstGeom prst="rect">
            <a:avLst/>
          </a:prstGeom>
        </p:spPr>
        <p:txBody>
          <a:bodyPr>
            <a:normAutofit fontScale="92500" lnSpcReduction="10000"/>
          </a:bodyPr>
          <a:lstStyle/>
          <a:p>
            <a:pPr algn="ctr"/>
            <a:r>
              <a:rPr lang="en-US" sz="1800" dirty="0" smtClean="0">
                <a:solidFill>
                  <a:schemeClr val="bg1"/>
                </a:solidFill>
              </a:rPr>
              <a:t>Hold cursor over “Trend” column to see trend of charges over the past 10 years.</a:t>
            </a:r>
          </a:p>
          <a:p>
            <a:pPr algn="ctr"/>
            <a:r>
              <a:rPr lang="en-US" sz="1800" dirty="0" smtClean="0">
                <a:solidFill>
                  <a:schemeClr val="bg1"/>
                </a:solidFill>
              </a:rPr>
              <a:t>Hold cursor over “Score” column to see charge score compared to the rest of the state.</a:t>
            </a:r>
          </a:p>
          <a:p>
            <a:pPr algn="ctr"/>
            <a:r>
              <a:rPr lang="en-US" sz="1800" dirty="0" smtClean="0">
                <a:solidFill>
                  <a:schemeClr val="bg1"/>
                </a:solidFill>
              </a:rPr>
              <a:t>Hold cursor over “Category” column to see what percentile group hospital falls under in regards to how expensive it is.</a:t>
            </a:r>
            <a:endParaRPr lang="en-US" sz="1800" dirty="0">
              <a:solidFill>
                <a:schemeClr val="bg1"/>
              </a:solidFill>
            </a:endParaRPr>
          </a:p>
        </p:txBody>
      </p:sp>
      <p:sp>
        <p:nvSpPr>
          <p:cNvPr id="4" name="TextBox 3"/>
          <p:cNvSpPr txBox="1"/>
          <p:nvPr/>
        </p:nvSpPr>
        <p:spPr>
          <a:xfrm>
            <a:off x="1902941" y="617838"/>
            <a:ext cx="7891848" cy="369332"/>
          </a:xfrm>
          <a:prstGeom prst="rect">
            <a:avLst/>
          </a:prstGeom>
          <a:noFill/>
        </p:spPr>
        <p:txBody>
          <a:bodyPr wrap="square" rtlCol="0">
            <a:spAutoFit/>
          </a:bodyPr>
          <a:lstStyle/>
          <a:p>
            <a:pPr algn="ctr"/>
            <a:r>
              <a:rPr lang="en-US" u="sng" dirty="0" smtClean="0"/>
              <a:t>Charge Estimations and breakdowns</a:t>
            </a:r>
            <a:endParaRPr lang="en-US" u="sng" dirty="0"/>
          </a:p>
        </p:txBody>
      </p:sp>
      <p:pic>
        <p:nvPicPr>
          <p:cNvPr id="5" name="Picture 4"/>
          <p:cNvPicPr>
            <a:picLocks noChangeAspect="1"/>
          </p:cNvPicPr>
          <p:nvPr/>
        </p:nvPicPr>
        <p:blipFill>
          <a:blip r:embed="rId2"/>
          <a:stretch>
            <a:fillRect/>
          </a:stretch>
        </p:blipFill>
        <p:spPr>
          <a:xfrm>
            <a:off x="3115094" y="987170"/>
            <a:ext cx="5467541" cy="3630955"/>
          </a:xfrm>
          <a:prstGeom prst="rect">
            <a:avLst/>
          </a:prstGeom>
        </p:spPr>
      </p:pic>
      <p:sp>
        <p:nvSpPr>
          <p:cNvPr id="6" name="TextBox 5"/>
          <p:cNvSpPr txBox="1"/>
          <p:nvPr/>
        </p:nvSpPr>
        <p:spPr>
          <a:xfrm>
            <a:off x="1573427" y="6384323"/>
            <a:ext cx="9045145" cy="369332"/>
          </a:xfrm>
          <a:prstGeom prst="rect">
            <a:avLst/>
          </a:prstGeom>
          <a:noFill/>
        </p:spPr>
        <p:txBody>
          <a:bodyPr wrap="square" rtlCol="0">
            <a:spAutoFit/>
          </a:bodyPr>
          <a:lstStyle/>
          <a:p>
            <a:pPr algn="ctr"/>
            <a:r>
              <a:rPr lang="en-US" dirty="0">
                <a:solidFill>
                  <a:schemeClr val="bg1"/>
                </a:solidFill>
              </a:rPr>
              <a:t>http://gis.oshpd.ca.gov/atlas/topics/financial/common_surgery</a:t>
            </a:r>
          </a:p>
        </p:txBody>
      </p:sp>
    </p:spTree>
    <p:extLst>
      <p:ext uri="{BB962C8B-B14F-4D97-AF65-F5344CB8AC3E}">
        <p14:creationId xmlns:p14="http://schemas.microsoft.com/office/powerpoint/2010/main" val="1034877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06438"/>
          </a:xfrm>
          <a:prstGeom prst="rect">
            <a:avLst/>
          </a:prstGeom>
        </p:spPr>
        <p:txBody>
          <a:bodyPr>
            <a:normAutofit fontScale="90000"/>
          </a:bodyPr>
          <a:lstStyle/>
          <a:p>
            <a:pPr algn="ctr"/>
            <a:r>
              <a:rPr lang="en-US" dirty="0" smtClean="0"/>
              <a:t>Charge Information Summary</a:t>
            </a:r>
            <a:endParaRPr lang="en-US" dirty="0"/>
          </a:p>
        </p:txBody>
      </p:sp>
      <p:sp>
        <p:nvSpPr>
          <p:cNvPr id="3" name="Content Placeholder 2"/>
          <p:cNvSpPr>
            <a:spLocks noGrp="1"/>
          </p:cNvSpPr>
          <p:nvPr>
            <p:ph idx="4294967295"/>
          </p:nvPr>
        </p:nvSpPr>
        <p:spPr>
          <a:xfrm>
            <a:off x="0" y="789709"/>
            <a:ext cx="12192000" cy="5403129"/>
          </a:xfrm>
          <a:prstGeom prst="rect">
            <a:avLst/>
          </a:prstGeom>
        </p:spPr>
        <p:txBody>
          <a:bodyPr/>
          <a:lstStyle/>
          <a:p>
            <a:r>
              <a:rPr lang="en-US" sz="3200" dirty="0" smtClean="0"/>
              <a:t>The ability to view more information about how the charges are totaled is a benefit of listing charges. Having more information on the charge rates allows sites to do that.</a:t>
            </a:r>
          </a:p>
          <a:p>
            <a:r>
              <a:rPr lang="en-US" sz="3200" dirty="0" smtClean="0"/>
              <a:t>Because these numbers do not represent the final adjusted price, the high price tag associated with the procedures can not be looked at as the best option for presenting information.</a:t>
            </a:r>
            <a:endParaRPr lang="en-US" sz="3200" dirty="0"/>
          </a:p>
        </p:txBody>
      </p:sp>
    </p:spTree>
    <p:extLst>
      <p:ext uri="{BB962C8B-B14F-4D97-AF65-F5344CB8AC3E}">
        <p14:creationId xmlns:p14="http://schemas.microsoft.com/office/powerpoint/2010/main" val="3192191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796925"/>
          </a:xfrm>
          <a:prstGeom prst="rect">
            <a:avLst/>
          </a:prstGeom>
        </p:spPr>
        <p:txBody>
          <a:bodyPr/>
          <a:lstStyle/>
          <a:p>
            <a:pPr algn="ctr"/>
            <a:r>
              <a:rPr lang="en-US" dirty="0" smtClean="0"/>
              <a:t>User Interfaces Overview</a:t>
            </a:r>
            <a:endParaRPr lang="en-US" dirty="0"/>
          </a:p>
        </p:txBody>
      </p:sp>
      <p:sp>
        <p:nvSpPr>
          <p:cNvPr id="3" name="Content Placeholder 2"/>
          <p:cNvSpPr>
            <a:spLocks noGrp="1"/>
          </p:cNvSpPr>
          <p:nvPr>
            <p:ph idx="4294967295"/>
          </p:nvPr>
        </p:nvSpPr>
        <p:spPr>
          <a:xfrm>
            <a:off x="0" y="1162050"/>
            <a:ext cx="10515600" cy="4522058"/>
          </a:xfrm>
          <a:prstGeom prst="rect">
            <a:avLst/>
          </a:prstGeom>
        </p:spPr>
        <p:txBody>
          <a:bodyPr>
            <a:normAutofit fontScale="62500" lnSpcReduction="20000"/>
          </a:bodyPr>
          <a:lstStyle/>
          <a:p>
            <a:r>
              <a:rPr lang="en-US" dirty="0" smtClean="0"/>
              <a:t>The amount of information found on a website is important, but if it is too complicated to find, or is presented in a hard to follow structure the customer may still not get the information they need.</a:t>
            </a:r>
          </a:p>
          <a:p>
            <a:r>
              <a:rPr lang="en-US" dirty="0" smtClean="0"/>
              <a:t>Some sites may not have had the best information available, but their ease of use or website tools had a favorable impact on the site.</a:t>
            </a:r>
          </a:p>
          <a:p>
            <a:r>
              <a:rPr lang="en-US" dirty="0" smtClean="0"/>
              <a:t>On the other hand, a site could have some great information, but if it is not easy to navigate or is presented poorly, the end result will still be poor.</a:t>
            </a:r>
          </a:p>
          <a:p>
            <a:r>
              <a:rPr lang="en-US" dirty="0" smtClean="0"/>
              <a:t>The sites listed in this section have features that set them apart in regards to accessing, filtering, and presenting the information</a:t>
            </a:r>
            <a:r>
              <a:rPr lang="en-US" dirty="0" smtClean="0"/>
              <a:t>.</a:t>
            </a:r>
            <a:br>
              <a:rPr lang="en-US" dirty="0" smtClean="0"/>
            </a:br>
            <a:endParaRPr lang="en-US" dirty="0" smtClean="0"/>
          </a:p>
          <a:p>
            <a:r>
              <a:rPr lang="en-US" dirty="0" smtClean="0">
                <a:solidFill>
                  <a:schemeClr val="bg1"/>
                </a:solidFill>
              </a:rPr>
              <a:t>The following two slides are examples of poor user interfaces.</a:t>
            </a:r>
          </a:p>
          <a:p>
            <a:endParaRPr lang="en-US" dirty="0"/>
          </a:p>
        </p:txBody>
      </p:sp>
    </p:spTree>
    <p:extLst>
      <p:ext uri="{BB962C8B-B14F-4D97-AF65-F5344CB8AC3E}">
        <p14:creationId xmlns:p14="http://schemas.microsoft.com/office/powerpoint/2010/main" val="3007409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563"/>
          </a:xfrm>
          <a:prstGeom prst="rect">
            <a:avLst/>
          </a:prstGeom>
        </p:spPr>
        <p:txBody>
          <a:bodyPr/>
          <a:lstStyle/>
          <a:p>
            <a:pPr algn="ctr"/>
            <a:r>
              <a:rPr lang="en-US" dirty="0" smtClean="0"/>
              <a:t>Goals</a:t>
            </a:r>
            <a:endParaRPr lang="en-US" dirty="0"/>
          </a:p>
        </p:txBody>
      </p:sp>
      <p:sp>
        <p:nvSpPr>
          <p:cNvPr id="3" name="Content Placeholder 2"/>
          <p:cNvSpPr>
            <a:spLocks noGrp="1"/>
          </p:cNvSpPr>
          <p:nvPr>
            <p:ph idx="4294967295"/>
          </p:nvPr>
        </p:nvSpPr>
        <p:spPr>
          <a:xfrm>
            <a:off x="0" y="1364379"/>
            <a:ext cx="12192000" cy="4512830"/>
          </a:xfrm>
          <a:prstGeom prst="rect">
            <a:avLst/>
          </a:prstGeom>
        </p:spPr>
        <p:txBody>
          <a:bodyPr/>
          <a:lstStyle/>
          <a:p>
            <a:r>
              <a:rPr lang="en-US" sz="2800" dirty="0" smtClean="0"/>
              <a:t>Find sites with easy to follow access to detailed and organized data that provided the customer with an easy to understand estimate of how much a medical procedure would cost “out-of-pocket”, taking into account different levels of insurance and location.</a:t>
            </a:r>
          </a:p>
          <a:p>
            <a:r>
              <a:rPr lang="en-US" sz="2800" dirty="0" smtClean="0"/>
              <a:t>Find aspects of website interfaces which presented information in an easy to follow format, and got relevant information to user </a:t>
            </a:r>
            <a:r>
              <a:rPr lang="en-US" sz="2800" dirty="0"/>
              <a:t>quickly. </a:t>
            </a:r>
            <a:endParaRPr lang="en-US" sz="2800" dirty="0" smtClean="0"/>
          </a:p>
          <a:p>
            <a:r>
              <a:rPr lang="en-US" sz="2800" dirty="0" smtClean="0"/>
              <a:t>To </a:t>
            </a:r>
            <a:r>
              <a:rPr lang="en-US" sz="2800" dirty="0"/>
              <a:t>try to find the best combination of price and quality data to help consumers </a:t>
            </a:r>
            <a:r>
              <a:rPr lang="en-US" sz="2800" dirty="0">
                <a:solidFill>
                  <a:schemeClr val="bg1"/>
                </a:solidFill>
              </a:rPr>
              <a:t>make an informed decision about their health care options.</a:t>
            </a:r>
          </a:p>
          <a:p>
            <a:pPr marL="0" indent="0">
              <a:buNone/>
            </a:pPr>
            <a:endParaRPr lang="en-US" sz="2400" dirty="0"/>
          </a:p>
        </p:txBody>
      </p:sp>
    </p:spTree>
    <p:extLst>
      <p:ext uri="{BB962C8B-B14F-4D97-AF65-F5344CB8AC3E}">
        <p14:creationId xmlns:p14="http://schemas.microsoft.com/office/powerpoint/2010/main" val="1458946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847725"/>
          </a:xfrm>
          <a:prstGeom prst="rect">
            <a:avLst/>
          </a:prstGeom>
        </p:spPr>
        <p:txBody>
          <a:bodyPr/>
          <a:lstStyle/>
          <a:p>
            <a:pPr algn="ctr"/>
            <a:r>
              <a:rPr lang="en-US" dirty="0" smtClean="0"/>
              <a:t>Poor User Interfaces</a:t>
            </a:r>
            <a:endParaRPr lang="en-US" dirty="0"/>
          </a:p>
        </p:txBody>
      </p:sp>
      <p:sp>
        <p:nvSpPr>
          <p:cNvPr id="3" name="Content Placeholder 2"/>
          <p:cNvSpPr>
            <a:spLocks noGrp="1"/>
          </p:cNvSpPr>
          <p:nvPr>
            <p:ph idx="4294967295"/>
          </p:nvPr>
        </p:nvSpPr>
        <p:spPr>
          <a:xfrm>
            <a:off x="1006475" y="5210175"/>
            <a:ext cx="11185525" cy="1223963"/>
          </a:xfrm>
          <a:prstGeom prst="rect">
            <a:avLst/>
          </a:prstGeom>
        </p:spPr>
        <p:txBody>
          <a:bodyPr>
            <a:normAutofit fontScale="92500" lnSpcReduction="20000"/>
          </a:bodyPr>
          <a:lstStyle/>
          <a:p>
            <a:pPr algn="ctr"/>
            <a:r>
              <a:rPr lang="en-US" sz="1800" dirty="0" smtClean="0">
                <a:solidFill>
                  <a:schemeClr val="bg1"/>
                </a:solidFill>
              </a:rPr>
              <a:t>This is the actual layout of Alabama’s site. The only alterations that were made for this presentation are the lines and question marks with them.</a:t>
            </a:r>
          </a:p>
          <a:p>
            <a:pPr algn="ctr"/>
            <a:r>
              <a:rPr lang="en-US" sz="1800" dirty="0" smtClean="0">
                <a:solidFill>
                  <a:schemeClr val="bg1"/>
                </a:solidFill>
              </a:rPr>
              <a:t>The data selections are in no apparent order and are not presented in a logical fashion. Directions do not provide clear step by step instructions. In this example, the site ultimately gives the user the information they want, but having to go through this process does not leave a favorable impression.</a:t>
            </a:r>
            <a:endParaRPr lang="en-US" sz="1800" dirty="0">
              <a:solidFill>
                <a:schemeClr val="bg1"/>
              </a:solidFill>
            </a:endParaRPr>
          </a:p>
        </p:txBody>
      </p:sp>
      <p:pic>
        <p:nvPicPr>
          <p:cNvPr id="4" name="Picture 3"/>
          <p:cNvPicPr>
            <a:picLocks noChangeAspect="1"/>
          </p:cNvPicPr>
          <p:nvPr/>
        </p:nvPicPr>
        <p:blipFill>
          <a:blip r:embed="rId2"/>
          <a:stretch>
            <a:fillRect/>
          </a:stretch>
        </p:blipFill>
        <p:spPr>
          <a:xfrm>
            <a:off x="566297" y="787178"/>
            <a:ext cx="10388285" cy="4422790"/>
          </a:xfrm>
          <a:prstGeom prst="rect">
            <a:avLst/>
          </a:prstGeom>
        </p:spPr>
      </p:pic>
      <p:sp>
        <p:nvSpPr>
          <p:cNvPr id="5" name="TextBox 4"/>
          <p:cNvSpPr txBox="1"/>
          <p:nvPr/>
        </p:nvSpPr>
        <p:spPr>
          <a:xfrm>
            <a:off x="1186248" y="6371238"/>
            <a:ext cx="9819502" cy="369332"/>
          </a:xfrm>
          <a:prstGeom prst="rect">
            <a:avLst/>
          </a:prstGeom>
          <a:noFill/>
        </p:spPr>
        <p:txBody>
          <a:bodyPr wrap="square" rtlCol="0">
            <a:spAutoFit/>
          </a:bodyPr>
          <a:lstStyle/>
          <a:p>
            <a:pPr algn="ctr"/>
            <a:r>
              <a:rPr lang="en-US" dirty="0">
                <a:solidFill>
                  <a:schemeClr val="bg1"/>
                </a:solidFill>
              </a:rPr>
              <a:t>http://ph.state.al.us/csc/vs/Query/Natality/NatalityQrySLT.htm</a:t>
            </a:r>
          </a:p>
        </p:txBody>
      </p:sp>
    </p:spTree>
    <p:extLst>
      <p:ext uri="{BB962C8B-B14F-4D97-AF65-F5344CB8AC3E}">
        <p14:creationId xmlns:p14="http://schemas.microsoft.com/office/powerpoint/2010/main" val="3387130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696913"/>
          </a:xfrm>
          <a:prstGeom prst="rect">
            <a:avLst/>
          </a:prstGeom>
        </p:spPr>
        <p:txBody>
          <a:bodyPr>
            <a:normAutofit fontScale="90000"/>
          </a:bodyPr>
          <a:lstStyle/>
          <a:p>
            <a:pPr algn="ctr"/>
            <a:r>
              <a:rPr lang="en-US" dirty="0" smtClean="0"/>
              <a:t>Poor User </a:t>
            </a:r>
            <a:r>
              <a:rPr lang="en-US" dirty="0"/>
              <a:t>I</a:t>
            </a:r>
            <a:r>
              <a:rPr lang="en-US" dirty="0" smtClean="0"/>
              <a:t>nterfaces</a:t>
            </a:r>
            <a:endParaRPr lang="en-US" dirty="0"/>
          </a:p>
        </p:txBody>
      </p:sp>
      <p:sp>
        <p:nvSpPr>
          <p:cNvPr id="3" name="Content Placeholder 2"/>
          <p:cNvSpPr>
            <a:spLocks noGrp="1"/>
          </p:cNvSpPr>
          <p:nvPr>
            <p:ph idx="4294967295"/>
          </p:nvPr>
        </p:nvSpPr>
        <p:spPr>
          <a:xfrm>
            <a:off x="-1" y="5016500"/>
            <a:ext cx="12011891" cy="1841500"/>
          </a:xfrm>
          <a:prstGeom prst="rect">
            <a:avLst/>
          </a:prstGeom>
        </p:spPr>
        <p:txBody>
          <a:bodyPr>
            <a:noAutofit/>
          </a:bodyPr>
          <a:lstStyle/>
          <a:p>
            <a:pPr algn="ctr"/>
            <a:r>
              <a:rPr lang="en-US" sz="1800" dirty="0" smtClean="0">
                <a:solidFill>
                  <a:schemeClr val="bg1"/>
                </a:solidFill>
              </a:rPr>
              <a:t>Organized well and easy to follow, but limited categories to select from.</a:t>
            </a:r>
          </a:p>
          <a:p>
            <a:pPr algn="ctr"/>
            <a:r>
              <a:rPr lang="en-US" sz="1800" dirty="0" smtClean="0">
                <a:solidFill>
                  <a:schemeClr val="bg1"/>
                </a:solidFill>
              </a:rPr>
              <a:t>Lack of selections forces user to try to determine which general description procedure may fall in, and to go searching through site to find procedure if they guess wrong.</a:t>
            </a:r>
          </a:p>
          <a:p>
            <a:pPr algn="ctr"/>
            <a:r>
              <a:rPr lang="en-US" sz="1800" dirty="0" smtClean="0">
                <a:solidFill>
                  <a:schemeClr val="bg1"/>
                </a:solidFill>
              </a:rPr>
              <a:t>Descriptions do not point to a specific procedure, leaving a large room for error. There are many different knee replacements that could be performed, site simply lumps them into one “description</a:t>
            </a:r>
            <a:r>
              <a:rPr lang="en-US" sz="1800" dirty="0" smtClean="0"/>
              <a:t>”.</a:t>
            </a:r>
            <a:endParaRPr lang="en-US" sz="1800" dirty="0"/>
          </a:p>
        </p:txBody>
      </p:sp>
      <p:sp>
        <p:nvSpPr>
          <p:cNvPr id="5" name="TextBox 4"/>
          <p:cNvSpPr txBox="1"/>
          <p:nvPr/>
        </p:nvSpPr>
        <p:spPr>
          <a:xfrm>
            <a:off x="838200" y="6488668"/>
            <a:ext cx="10515600" cy="369332"/>
          </a:xfrm>
          <a:prstGeom prst="rect">
            <a:avLst/>
          </a:prstGeom>
          <a:noFill/>
        </p:spPr>
        <p:txBody>
          <a:bodyPr wrap="square" rtlCol="0">
            <a:spAutoFit/>
          </a:bodyPr>
          <a:lstStyle/>
          <a:p>
            <a:pPr algn="ctr"/>
            <a:r>
              <a:rPr lang="en-US" dirty="0">
                <a:solidFill>
                  <a:schemeClr val="bg1"/>
                </a:solidFill>
              </a:rPr>
              <a:t>http://www.floridahealthfinder.gov/CompareCare/SelectProcedureCondition.aspx</a:t>
            </a:r>
          </a:p>
        </p:txBody>
      </p:sp>
      <p:pic>
        <p:nvPicPr>
          <p:cNvPr id="7" name="Picture 6"/>
          <p:cNvPicPr>
            <a:picLocks noChangeAspect="1"/>
          </p:cNvPicPr>
          <p:nvPr/>
        </p:nvPicPr>
        <p:blipFill>
          <a:blip r:embed="rId2"/>
          <a:stretch>
            <a:fillRect/>
          </a:stretch>
        </p:blipFill>
        <p:spPr>
          <a:xfrm>
            <a:off x="317286" y="697554"/>
            <a:ext cx="5778714" cy="4319287"/>
          </a:xfrm>
          <a:prstGeom prst="rect">
            <a:avLst/>
          </a:prstGeom>
        </p:spPr>
      </p:pic>
      <p:pic>
        <p:nvPicPr>
          <p:cNvPr id="8" name="Picture 7"/>
          <p:cNvPicPr>
            <a:picLocks noChangeAspect="1"/>
          </p:cNvPicPr>
          <p:nvPr/>
        </p:nvPicPr>
        <p:blipFill>
          <a:blip r:embed="rId3"/>
          <a:stretch>
            <a:fillRect/>
          </a:stretch>
        </p:blipFill>
        <p:spPr>
          <a:xfrm>
            <a:off x="6616914" y="697554"/>
            <a:ext cx="5257800" cy="4319287"/>
          </a:xfrm>
          <a:prstGeom prst="rect">
            <a:avLst/>
          </a:prstGeom>
        </p:spPr>
      </p:pic>
    </p:spTree>
    <p:extLst>
      <p:ext uri="{BB962C8B-B14F-4D97-AF65-F5344CB8AC3E}">
        <p14:creationId xmlns:p14="http://schemas.microsoft.com/office/powerpoint/2010/main" val="2943789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696913"/>
          </a:xfrm>
          <a:prstGeom prst="rect">
            <a:avLst/>
          </a:prstGeom>
        </p:spPr>
        <p:txBody>
          <a:bodyPr>
            <a:normAutofit fontScale="90000"/>
          </a:bodyPr>
          <a:lstStyle/>
          <a:p>
            <a:pPr algn="ctr"/>
            <a:r>
              <a:rPr lang="en-US" dirty="0" smtClean="0"/>
              <a:t>Poor User Interfaces</a:t>
            </a:r>
            <a:endParaRPr lang="en-US" dirty="0"/>
          </a:p>
        </p:txBody>
      </p:sp>
      <p:sp>
        <p:nvSpPr>
          <p:cNvPr id="3" name="Content Placeholder 2"/>
          <p:cNvSpPr>
            <a:spLocks noGrp="1"/>
          </p:cNvSpPr>
          <p:nvPr>
            <p:ph idx="4294967295"/>
          </p:nvPr>
        </p:nvSpPr>
        <p:spPr>
          <a:xfrm>
            <a:off x="0" y="893619"/>
            <a:ext cx="12053455" cy="5096308"/>
          </a:xfrm>
          <a:prstGeom prst="rect">
            <a:avLst/>
          </a:prstGeom>
        </p:spPr>
        <p:txBody>
          <a:bodyPr/>
          <a:lstStyle/>
          <a:p>
            <a:r>
              <a:rPr lang="en-US" sz="2800" dirty="0" smtClean="0"/>
              <a:t>The first slide was a site for looking up the most common baby names for a given year in the sate of Alabama. The page screenshot was not altered other than the question marks and lines drawn.</a:t>
            </a:r>
          </a:p>
          <a:p>
            <a:r>
              <a:rPr lang="en-US" sz="2800" dirty="0" smtClean="0"/>
              <a:t>Selection filters scattered all over the page with no apparent formatting and directions that left the user wondering if they were even getting the information they wanted.</a:t>
            </a:r>
          </a:p>
          <a:p>
            <a:r>
              <a:rPr lang="en-US" sz="2800" dirty="0" smtClean="0"/>
              <a:t>Florida site was a good layout but to simply lump all knee replacements or other detailed procedures in to one description is not providing the consumer with the best information</a:t>
            </a:r>
            <a:endParaRPr lang="en-US" sz="2800" dirty="0"/>
          </a:p>
        </p:txBody>
      </p:sp>
    </p:spTree>
    <p:extLst>
      <p:ext uri="{BB962C8B-B14F-4D97-AF65-F5344CB8AC3E}">
        <p14:creationId xmlns:p14="http://schemas.microsoft.com/office/powerpoint/2010/main" val="319955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22313"/>
          </a:xfrm>
          <a:prstGeom prst="rect">
            <a:avLst/>
          </a:prstGeom>
        </p:spPr>
        <p:txBody>
          <a:bodyPr>
            <a:normAutofit fontScale="90000"/>
          </a:bodyPr>
          <a:lstStyle/>
          <a:p>
            <a:pPr algn="ctr"/>
            <a:r>
              <a:rPr lang="en-US" dirty="0" smtClean="0"/>
              <a:t>Positive User Interfaces</a:t>
            </a:r>
            <a:endParaRPr lang="en-US" dirty="0"/>
          </a:p>
        </p:txBody>
      </p:sp>
      <p:sp>
        <p:nvSpPr>
          <p:cNvPr id="3" name="Content Placeholder 2"/>
          <p:cNvSpPr>
            <a:spLocks noGrp="1"/>
          </p:cNvSpPr>
          <p:nvPr>
            <p:ph idx="4294967295"/>
          </p:nvPr>
        </p:nvSpPr>
        <p:spPr>
          <a:xfrm>
            <a:off x="0" y="1825625"/>
            <a:ext cx="12192000" cy="4351338"/>
          </a:xfrm>
          <a:prstGeom prst="rect">
            <a:avLst/>
          </a:prstGeom>
        </p:spPr>
        <p:txBody>
          <a:bodyPr/>
          <a:lstStyle/>
          <a:p>
            <a:r>
              <a:rPr lang="en-US" sz="3200" dirty="0" smtClean="0"/>
              <a:t>The following sites are ones that made finding and organizing information easy. Using tools like maps, one page navigation, or insurance calculators made it possible to get the most accurate information as quickly as possible.</a:t>
            </a:r>
            <a:endParaRPr lang="en-US" sz="3200" dirty="0"/>
          </a:p>
        </p:txBody>
      </p:sp>
    </p:spTree>
    <p:extLst>
      <p:ext uri="{BB962C8B-B14F-4D97-AF65-F5344CB8AC3E}">
        <p14:creationId xmlns:p14="http://schemas.microsoft.com/office/powerpoint/2010/main" val="682738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38188"/>
          </a:xfrm>
          <a:prstGeom prst="rect">
            <a:avLst/>
          </a:prstGeom>
        </p:spPr>
        <p:txBody>
          <a:bodyPr/>
          <a:lstStyle/>
          <a:p>
            <a:pPr algn="ctr"/>
            <a:r>
              <a:rPr lang="en-US" dirty="0" smtClean="0"/>
              <a:t>Positive User Interfaces</a:t>
            </a:r>
            <a:endParaRPr lang="en-US" dirty="0"/>
          </a:p>
        </p:txBody>
      </p:sp>
      <p:sp>
        <p:nvSpPr>
          <p:cNvPr id="3" name="Content Placeholder 2"/>
          <p:cNvSpPr>
            <a:spLocks noGrp="1"/>
          </p:cNvSpPr>
          <p:nvPr>
            <p:ph idx="4294967295"/>
          </p:nvPr>
        </p:nvSpPr>
        <p:spPr>
          <a:xfrm>
            <a:off x="0" y="5008417"/>
            <a:ext cx="12192000" cy="1325707"/>
          </a:xfrm>
          <a:prstGeom prst="rect">
            <a:avLst/>
          </a:prstGeom>
        </p:spPr>
        <p:txBody>
          <a:bodyPr>
            <a:normAutofit fontScale="85000" lnSpcReduction="10000"/>
          </a:bodyPr>
          <a:lstStyle/>
          <a:p>
            <a:pPr algn="ctr"/>
            <a:r>
              <a:rPr lang="en-US" sz="1800" dirty="0" smtClean="0">
                <a:solidFill>
                  <a:schemeClr val="bg1"/>
                </a:solidFill>
              </a:rPr>
              <a:t>Maps showing where hospitals are located throughout the state, sorted by county. All information presented in one clean, easy to follow and navigate map with dots representing listed hospitals location.</a:t>
            </a:r>
          </a:p>
          <a:p>
            <a:pPr algn="ctr"/>
            <a:r>
              <a:rPr lang="en-US" sz="1800" dirty="0" smtClean="0">
                <a:solidFill>
                  <a:schemeClr val="bg1"/>
                </a:solidFill>
              </a:rPr>
              <a:t>Hovering cursor over “category”, ”score”, and “Trend” displays will bring up pop up menu with numerical score and ranking. This gives a visual and numerical representation for quality.</a:t>
            </a:r>
          </a:p>
          <a:p>
            <a:pPr algn="ctr"/>
            <a:r>
              <a:rPr lang="en-US" sz="1800" dirty="0" smtClean="0">
                <a:solidFill>
                  <a:schemeClr val="bg1"/>
                </a:solidFill>
              </a:rPr>
              <a:t>Clicking on different county in State map will bring up other hospitals charges without having to start a new search or open new window.</a:t>
            </a:r>
            <a:endParaRPr lang="en-US" sz="1800" dirty="0">
              <a:solidFill>
                <a:schemeClr val="bg1"/>
              </a:solidFill>
            </a:endParaRPr>
          </a:p>
        </p:txBody>
      </p:sp>
      <p:pic>
        <p:nvPicPr>
          <p:cNvPr id="4" name="Picture 3"/>
          <p:cNvPicPr>
            <a:picLocks noChangeAspect="1"/>
          </p:cNvPicPr>
          <p:nvPr/>
        </p:nvPicPr>
        <p:blipFill>
          <a:blip r:embed="rId2"/>
          <a:stretch>
            <a:fillRect/>
          </a:stretch>
        </p:blipFill>
        <p:spPr>
          <a:xfrm>
            <a:off x="3508698" y="923412"/>
            <a:ext cx="4861566" cy="3681540"/>
          </a:xfrm>
          <a:prstGeom prst="rect">
            <a:avLst/>
          </a:prstGeom>
        </p:spPr>
      </p:pic>
      <p:sp>
        <p:nvSpPr>
          <p:cNvPr id="5" name="TextBox 4"/>
          <p:cNvSpPr txBox="1"/>
          <p:nvPr/>
        </p:nvSpPr>
        <p:spPr>
          <a:xfrm>
            <a:off x="2619632" y="554079"/>
            <a:ext cx="6573795" cy="369332"/>
          </a:xfrm>
          <a:prstGeom prst="rect">
            <a:avLst/>
          </a:prstGeom>
          <a:noFill/>
        </p:spPr>
        <p:txBody>
          <a:bodyPr wrap="square" rtlCol="0">
            <a:spAutoFit/>
          </a:bodyPr>
          <a:lstStyle/>
          <a:p>
            <a:pPr algn="ctr"/>
            <a:r>
              <a:rPr lang="en-US" u="sng" dirty="0" smtClean="0"/>
              <a:t>Interactive Maps</a:t>
            </a:r>
            <a:endParaRPr lang="en-US" u="sng" dirty="0"/>
          </a:p>
        </p:txBody>
      </p:sp>
      <p:sp>
        <p:nvSpPr>
          <p:cNvPr id="6" name="TextBox 5"/>
          <p:cNvSpPr txBox="1"/>
          <p:nvPr/>
        </p:nvSpPr>
        <p:spPr>
          <a:xfrm>
            <a:off x="2759675" y="6333481"/>
            <a:ext cx="6672649" cy="369332"/>
          </a:xfrm>
          <a:prstGeom prst="rect">
            <a:avLst/>
          </a:prstGeom>
          <a:noFill/>
        </p:spPr>
        <p:txBody>
          <a:bodyPr wrap="square" rtlCol="0">
            <a:spAutoFit/>
          </a:bodyPr>
          <a:lstStyle/>
          <a:p>
            <a:pPr algn="ctr"/>
            <a:r>
              <a:rPr lang="en-US" dirty="0">
                <a:solidFill>
                  <a:schemeClr val="bg1"/>
                </a:solidFill>
              </a:rPr>
              <a:t>http://gis.oshpd.ca.gov/atlas/topics/financial/common_surgery</a:t>
            </a:r>
          </a:p>
        </p:txBody>
      </p:sp>
    </p:spTree>
    <p:extLst>
      <p:ext uri="{BB962C8B-B14F-4D97-AF65-F5344CB8AC3E}">
        <p14:creationId xmlns:p14="http://schemas.microsoft.com/office/powerpoint/2010/main" val="403684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975"/>
            <a:ext cx="10515600" cy="779463"/>
          </a:xfrm>
          <a:prstGeom prst="rect">
            <a:avLst/>
          </a:prstGeom>
        </p:spPr>
        <p:txBody>
          <a:bodyPr/>
          <a:lstStyle/>
          <a:p>
            <a:pPr algn="ctr"/>
            <a:r>
              <a:rPr lang="en-US" dirty="0" smtClean="0"/>
              <a:t>Positive User Interfaces</a:t>
            </a:r>
            <a:endParaRPr lang="en-US" dirty="0"/>
          </a:p>
        </p:txBody>
      </p:sp>
      <p:sp>
        <p:nvSpPr>
          <p:cNvPr id="3" name="Content Placeholder 2"/>
          <p:cNvSpPr>
            <a:spLocks noGrp="1"/>
          </p:cNvSpPr>
          <p:nvPr>
            <p:ph idx="4294967295"/>
          </p:nvPr>
        </p:nvSpPr>
        <p:spPr>
          <a:xfrm>
            <a:off x="0" y="3665538"/>
            <a:ext cx="10515600" cy="1797050"/>
          </a:xfrm>
          <a:prstGeom prst="rect">
            <a:avLst/>
          </a:prstGeom>
        </p:spPr>
        <p:txBody>
          <a:bodyPr>
            <a:normAutofit/>
          </a:bodyPr>
          <a:lstStyle/>
          <a:p>
            <a:pPr algn="ctr"/>
            <a:r>
              <a:rPr lang="en-US" sz="1800" dirty="0" smtClean="0"/>
              <a:t>Simple to use tabs that keep user on the same page while providing clear, step-by-step directions.</a:t>
            </a:r>
          </a:p>
          <a:p>
            <a:pPr algn="ctr"/>
            <a:r>
              <a:rPr lang="en-US" sz="1800" dirty="0" smtClean="0"/>
              <a:t>Auto-Fill drop downs to help user find information they are looking for.</a:t>
            </a:r>
          </a:p>
          <a:p>
            <a:pPr algn="ctr"/>
            <a:r>
              <a:rPr lang="en-US" sz="1800" dirty="0" smtClean="0"/>
              <a:t>Tools for selecting insurance options to get more accurate results.</a:t>
            </a:r>
          </a:p>
          <a:p>
            <a:pPr algn="ctr"/>
            <a:r>
              <a:rPr lang="en-US" sz="1800" dirty="0" smtClean="0"/>
              <a:t>Filters to display only information that user wants.</a:t>
            </a:r>
            <a:endParaRPr lang="en-US" sz="1800" dirty="0"/>
          </a:p>
        </p:txBody>
      </p:sp>
      <p:pic>
        <p:nvPicPr>
          <p:cNvPr id="4" name="Picture 3"/>
          <p:cNvPicPr>
            <a:picLocks noChangeAspect="1"/>
          </p:cNvPicPr>
          <p:nvPr/>
        </p:nvPicPr>
        <p:blipFill>
          <a:blip r:embed="rId2"/>
          <a:stretch>
            <a:fillRect/>
          </a:stretch>
        </p:blipFill>
        <p:spPr>
          <a:xfrm>
            <a:off x="829962" y="1011522"/>
            <a:ext cx="2629930" cy="2422311"/>
          </a:xfrm>
          <a:prstGeom prst="rect">
            <a:avLst/>
          </a:prstGeom>
        </p:spPr>
      </p:pic>
      <p:pic>
        <p:nvPicPr>
          <p:cNvPr id="5" name="Picture 4"/>
          <p:cNvPicPr>
            <a:picLocks noChangeAspect="1"/>
          </p:cNvPicPr>
          <p:nvPr/>
        </p:nvPicPr>
        <p:blipFill>
          <a:blip r:embed="rId3"/>
          <a:stretch>
            <a:fillRect/>
          </a:stretch>
        </p:blipFill>
        <p:spPr>
          <a:xfrm>
            <a:off x="3459892" y="1011522"/>
            <a:ext cx="2553730" cy="2367792"/>
          </a:xfrm>
          <a:prstGeom prst="rect">
            <a:avLst/>
          </a:prstGeom>
        </p:spPr>
      </p:pic>
      <p:pic>
        <p:nvPicPr>
          <p:cNvPr id="7" name="Picture 6"/>
          <p:cNvPicPr>
            <a:picLocks noChangeAspect="1"/>
          </p:cNvPicPr>
          <p:nvPr/>
        </p:nvPicPr>
        <p:blipFill>
          <a:blip r:embed="rId4"/>
          <a:stretch>
            <a:fillRect/>
          </a:stretch>
        </p:blipFill>
        <p:spPr>
          <a:xfrm>
            <a:off x="6013622" y="957003"/>
            <a:ext cx="5844495" cy="2422311"/>
          </a:xfrm>
          <a:prstGeom prst="rect">
            <a:avLst/>
          </a:prstGeom>
        </p:spPr>
      </p:pic>
      <p:sp>
        <p:nvSpPr>
          <p:cNvPr id="8" name="TextBox 7"/>
          <p:cNvSpPr txBox="1"/>
          <p:nvPr/>
        </p:nvSpPr>
        <p:spPr>
          <a:xfrm>
            <a:off x="1877197" y="5694447"/>
            <a:ext cx="8421130" cy="369332"/>
          </a:xfrm>
          <a:prstGeom prst="rect">
            <a:avLst/>
          </a:prstGeom>
          <a:noFill/>
        </p:spPr>
        <p:txBody>
          <a:bodyPr wrap="square" rtlCol="0">
            <a:spAutoFit/>
          </a:bodyPr>
          <a:lstStyle/>
          <a:p>
            <a:pPr algn="ctr"/>
            <a:r>
              <a:rPr lang="en-US" dirty="0">
                <a:solidFill>
                  <a:schemeClr val="bg1"/>
                </a:solidFill>
              </a:rPr>
              <a:t>https://www.comedprice.org</a:t>
            </a:r>
          </a:p>
        </p:txBody>
      </p:sp>
    </p:spTree>
    <p:extLst>
      <p:ext uri="{BB962C8B-B14F-4D97-AF65-F5344CB8AC3E}">
        <p14:creationId xmlns:p14="http://schemas.microsoft.com/office/powerpoint/2010/main" val="3612149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838200"/>
          </a:xfrm>
          <a:prstGeom prst="rect">
            <a:avLst/>
          </a:prstGeom>
        </p:spPr>
        <p:txBody>
          <a:bodyPr/>
          <a:lstStyle/>
          <a:p>
            <a:pPr algn="ctr"/>
            <a:r>
              <a:rPr lang="en-US" dirty="0" smtClean="0"/>
              <a:t>Positive User </a:t>
            </a:r>
            <a:r>
              <a:rPr lang="en-US" dirty="0"/>
              <a:t>I</a:t>
            </a:r>
            <a:r>
              <a:rPr lang="en-US" dirty="0" smtClean="0"/>
              <a:t>nterfaces</a:t>
            </a:r>
            <a:endParaRPr lang="en-US" dirty="0"/>
          </a:p>
        </p:txBody>
      </p:sp>
      <p:sp>
        <p:nvSpPr>
          <p:cNvPr id="3" name="Content Placeholder 2"/>
          <p:cNvSpPr>
            <a:spLocks noGrp="1"/>
          </p:cNvSpPr>
          <p:nvPr>
            <p:ph idx="4294967295"/>
          </p:nvPr>
        </p:nvSpPr>
        <p:spPr>
          <a:xfrm>
            <a:off x="0" y="5297488"/>
            <a:ext cx="10515600" cy="1185862"/>
          </a:xfrm>
          <a:prstGeom prst="rect">
            <a:avLst/>
          </a:prstGeom>
        </p:spPr>
        <p:txBody>
          <a:bodyPr>
            <a:normAutofit fontScale="92500" lnSpcReduction="10000"/>
          </a:bodyPr>
          <a:lstStyle/>
          <a:p>
            <a:pPr algn="ctr"/>
            <a:r>
              <a:rPr lang="en-US" sz="1800" dirty="0" smtClean="0">
                <a:solidFill>
                  <a:schemeClr val="bg1"/>
                </a:solidFill>
              </a:rPr>
              <a:t>After 7 simple selections, data is presented and summarized all in one neat table.</a:t>
            </a:r>
          </a:p>
          <a:p>
            <a:pPr algn="ctr"/>
            <a:r>
              <a:rPr lang="en-US" sz="1800" dirty="0" smtClean="0">
                <a:solidFill>
                  <a:schemeClr val="bg1"/>
                </a:solidFill>
              </a:rPr>
              <a:t>Able to get more information on individual hospital by clicking under provider column.</a:t>
            </a:r>
          </a:p>
          <a:p>
            <a:pPr algn="ctr"/>
            <a:r>
              <a:rPr lang="en-US" sz="1800" dirty="0" smtClean="0">
                <a:solidFill>
                  <a:schemeClr val="bg1"/>
                </a:solidFill>
              </a:rPr>
              <a:t>Direct comparisons available, no need to jump around to different pages.</a:t>
            </a:r>
          </a:p>
          <a:p>
            <a:pPr algn="ctr"/>
            <a:r>
              <a:rPr lang="en-US" sz="1800" dirty="0" smtClean="0">
                <a:solidFill>
                  <a:schemeClr val="bg1"/>
                </a:solidFill>
              </a:rPr>
              <a:t>User can select new procedure or change insurance options while staying on same page.</a:t>
            </a:r>
            <a:endParaRPr lang="en-US" sz="1800" dirty="0">
              <a:solidFill>
                <a:schemeClr val="bg1"/>
              </a:solidFill>
            </a:endParaRPr>
          </a:p>
        </p:txBody>
      </p:sp>
      <p:pic>
        <p:nvPicPr>
          <p:cNvPr id="4" name="Picture 3"/>
          <p:cNvPicPr>
            <a:picLocks noChangeAspect="1"/>
          </p:cNvPicPr>
          <p:nvPr/>
        </p:nvPicPr>
        <p:blipFill>
          <a:blip r:embed="rId2"/>
          <a:stretch>
            <a:fillRect/>
          </a:stretch>
        </p:blipFill>
        <p:spPr>
          <a:xfrm>
            <a:off x="963827" y="1013253"/>
            <a:ext cx="1569312" cy="4277682"/>
          </a:xfrm>
          <a:prstGeom prst="rect">
            <a:avLst/>
          </a:prstGeom>
        </p:spPr>
      </p:pic>
      <p:pic>
        <p:nvPicPr>
          <p:cNvPr id="6" name="Picture 5"/>
          <p:cNvPicPr>
            <a:picLocks noChangeAspect="1"/>
          </p:cNvPicPr>
          <p:nvPr/>
        </p:nvPicPr>
        <p:blipFill>
          <a:blip r:embed="rId3"/>
          <a:stretch>
            <a:fillRect/>
          </a:stretch>
        </p:blipFill>
        <p:spPr>
          <a:xfrm>
            <a:off x="3119248" y="1013253"/>
            <a:ext cx="6915468" cy="4000927"/>
          </a:xfrm>
          <a:prstGeom prst="rect">
            <a:avLst/>
          </a:prstGeom>
        </p:spPr>
      </p:pic>
      <p:sp>
        <p:nvSpPr>
          <p:cNvPr id="7" name="TextBox 6"/>
          <p:cNvSpPr txBox="1"/>
          <p:nvPr/>
        </p:nvSpPr>
        <p:spPr>
          <a:xfrm>
            <a:off x="963827" y="6483178"/>
            <a:ext cx="10389973" cy="374822"/>
          </a:xfrm>
          <a:prstGeom prst="rect">
            <a:avLst/>
          </a:prstGeom>
          <a:noFill/>
        </p:spPr>
        <p:txBody>
          <a:bodyPr wrap="square" rtlCol="0">
            <a:spAutoFit/>
          </a:bodyPr>
          <a:lstStyle/>
          <a:p>
            <a:pPr algn="ctr"/>
            <a:r>
              <a:rPr lang="en-US" dirty="0">
                <a:solidFill>
                  <a:schemeClr val="bg1"/>
                </a:solidFill>
              </a:rPr>
              <a:t>http://nhhealthcost.nh.gov</a:t>
            </a:r>
          </a:p>
        </p:txBody>
      </p:sp>
      <p:sp>
        <p:nvSpPr>
          <p:cNvPr id="8" name="TextBox 7"/>
          <p:cNvSpPr txBox="1"/>
          <p:nvPr/>
        </p:nvSpPr>
        <p:spPr>
          <a:xfrm>
            <a:off x="377718" y="4514335"/>
            <a:ext cx="379133"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39084" y="978386"/>
            <a:ext cx="380164" cy="369332"/>
          </a:xfrm>
          <a:prstGeom prst="rect">
            <a:avLst/>
          </a:prstGeom>
          <a:noFill/>
        </p:spPr>
        <p:txBody>
          <a:bodyPr wrap="square" rtlCol="0">
            <a:spAutoFit/>
          </a:bodyPr>
          <a:lstStyle/>
          <a:p>
            <a:r>
              <a:rPr lang="en-US" dirty="0" smtClean="0"/>
              <a:t>2.</a:t>
            </a:r>
            <a:endParaRPr lang="en-US" dirty="0"/>
          </a:p>
        </p:txBody>
      </p:sp>
      <p:sp>
        <p:nvSpPr>
          <p:cNvPr id="12" name="TextBox 11"/>
          <p:cNvSpPr txBox="1"/>
          <p:nvPr/>
        </p:nvSpPr>
        <p:spPr>
          <a:xfrm>
            <a:off x="2756975" y="1402900"/>
            <a:ext cx="370703" cy="369332"/>
          </a:xfrm>
          <a:prstGeom prst="rect">
            <a:avLst/>
          </a:prstGeom>
          <a:noFill/>
        </p:spPr>
        <p:txBody>
          <a:bodyPr wrap="square" rtlCol="0">
            <a:spAutoFit/>
          </a:bodyPr>
          <a:lstStyle/>
          <a:p>
            <a:r>
              <a:rPr lang="en-US" dirty="0" smtClean="0"/>
              <a:t>3.</a:t>
            </a:r>
            <a:endParaRPr lang="en-US" dirty="0"/>
          </a:p>
        </p:txBody>
      </p:sp>
      <p:sp>
        <p:nvSpPr>
          <p:cNvPr id="13" name="TextBox 12"/>
          <p:cNvSpPr txBox="1"/>
          <p:nvPr/>
        </p:nvSpPr>
        <p:spPr>
          <a:xfrm>
            <a:off x="2714982" y="2544161"/>
            <a:ext cx="428368" cy="369332"/>
          </a:xfrm>
          <a:prstGeom prst="rect">
            <a:avLst/>
          </a:prstGeom>
          <a:noFill/>
        </p:spPr>
        <p:txBody>
          <a:bodyPr wrap="square" rtlCol="0">
            <a:spAutoFit/>
          </a:bodyPr>
          <a:lstStyle/>
          <a:p>
            <a:r>
              <a:rPr lang="en-US" dirty="0" smtClean="0"/>
              <a:t>4.</a:t>
            </a:r>
            <a:endParaRPr lang="en-US" dirty="0"/>
          </a:p>
        </p:txBody>
      </p:sp>
      <p:sp>
        <p:nvSpPr>
          <p:cNvPr id="14" name="TextBox 13"/>
          <p:cNvSpPr txBox="1"/>
          <p:nvPr/>
        </p:nvSpPr>
        <p:spPr>
          <a:xfrm>
            <a:off x="2748545" y="3221035"/>
            <a:ext cx="379133" cy="369332"/>
          </a:xfrm>
          <a:prstGeom prst="rect">
            <a:avLst/>
          </a:prstGeom>
          <a:noFill/>
        </p:spPr>
        <p:txBody>
          <a:bodyPr wrap="square" rtlCol="0">
            <a:spAutoFit/>
          </a:bodyPr>
          <a:lstStyle/>
          <a:p>
            <a:r>
              <a:rPr lang="en-US" dirty="0" smtClean="0"/>
              <a:t>5.</a:t>
            </a:r>
            <a:endParaRPr lang="en-US" dirty="0"/>
          </a:p>
        </p:txBody>
      </p:sp>
      <p:sp>
        <p:nvSpPr>
          <p:cNvPr id="15" name="TextBox 14"/>
          <p:cNvSpPr txBox="1"/>
          <p:nvPr/>
        </p:nvSpPr>
        <p:spPr>
          <a:xfrm>
            <a:off x="2740116" y="3682441"/>
            <a:ext cx="379132" cy="369332"/>
          </a:xfrm>
          <a:prstGeom prst="rect">
            <a:avLst/>
          </a:prstGeom>
          <a:noFill/>
        </p:spPr>
        <p:txBody>
          <a:bodyPr wrap="square" rtlCol="0">
            <a:spAutoFit/>
          </a:bodyPr>
          <a:lstStyle/>
          <a:p>
            <a:r>
              <a:rPr lang="en-US" dirty="0" smtClean="0"/>
              <a:t>6.</a:t>
            </a:r>
            <a:endParaRPr lang="en-US" dirty="0"/>
          </a:p>
        </p:txBody>
      </p:sp>
      <p:cxnSp>
        <p:nvCxnSpPr>
          <p:cNvPr id="17" name="Straight Arrow Connector 16"/>
          <p:cNvCxnSpPr/>
          <p:nvPr/>
        </p:nvCxnSpPr>
        <p:spPr>
          <a:xfrm flipV="1">
            <a:off x="646671" y="4514335"/>
            <a:ext cx="317156" cy="1235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5502" y="4820896"/>
            <a:ext cx="206976" cy="22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27549" y="4391453"/>
            <a:ext cx="379133" cy="369332"/>
          </a:xfrm>
          <a:prstGeom prst="rect">
            <a:avLst/>
          </a:prstGeom>
          <a:noFill/>
        </p:spPr>
        <p:txBody>
          <a:bodyPr wrap="square" rtlCol="0">
            <a:spAutoFit/>
          </a:bodyPr>
          <a:lstStyle/>
          <a:p>
            <a:r>
              <a:rPr lang="en-US" dirty="0" smtClean="0"/>
              <a:t>7.</a:t>
            </a:r>
            <a:endParaRPr lang="en-US" dirty="0"/>
          </a:p>
        </p:txBody>
      </p:sp>
      <p:sp>
        <p:nvSpPr>
          <p:cNvPr id="5" name="TextBox 4"/>
          <p:cNvSpPr txBox="1"/>
          <p:nvPr/>
        </p:nvSpPr>
        <p:spPr>
          <a:xfrm>
            <a:off x="2611395" y="630971"/>
            <a:ext cx="6969210" cy="369332"/>
          </a:xfrm>
          <a:prstGeom prst="rect">
            <a:avLst/>
          </a:prstGeom>
          <a:noFill/>
        </p:spPr>
        <p:txBody>
          <a:bodyPr wrap="square" rtlCol="0">
            <a:spAutoFit/>
          </a:bodyPr>
          <a:lstStyle/>
          <a:p>
            <a:pPr algn="ctr"/>
            <a:r>
              <a:rPr lang="en-US" u="sng" dirty="0" smtClean="0"/>
              <a:t>Same page navigation</a:t>
            </a:r>
            <a:endParaRPr lang="en-US" u="sng" dirty="0"/>
          </a:p>
        </p:txBody>
      </p:sp>
    </p:spTree>
    <p:extLst>
      <p:ext uri="{BB962C8B-B14F-4D97-AF65-F5344CB8AC3E}">
        <p14:creationId xmlns:p14="http://schemas.microsoft.com/office/powerpoint/2010/main" val="1645103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6675"/>
            <a:ext cx="11428413" cy="722313"/>
          </a:xfrm>
          <a:prstGeom prst="rect">
            <a:avLst/>
          </a:prstGeom>
        </p:spPr>
        <p:txBody>
          <a:bodyPr/>
          <a:lstStyle/>
          <a:p>
            <a:pPr algn="ctr"/>
            <a:r>
              <a:rPr lang="en-US" dirty="0" smtClean="0"/>
              <a:t>Positive User Interfaces</a:t>
            </a:r>
            <a:endParaRPr lang="en-US" dirty="0"/>
          </a:p>
        </p:txBody>
      </p:sp>
      <p:sp>
        <p:nvSpPr>
          <p:cNvPr id="3" name="Content Placeholder 2"/>
          <p:cNvSpPr>
            <a:spLocks noGrp="1"/>
          </p:cNvSpPr>
          <p:nvPr>
            <p:ph idx="4294967295"/>
          </p:nvPr>
        </p:nvSpPr>
        <p:spPr>
          <a:xfrm>
            <a:off x="0" y="5470525"/>
            <a:ext cx="10885488" cy="563563"/>
          </a:xfrm>
          <a:prstGeom prst="rect">
            <a:avLst/>
          </a:prstGeom>
        </p:spPr>
        <p:txBody>
          <a:bodyPr>
            <a:normAutofit/>
          </a:bodyPr>
          <a:lstStyle/>
          <a:p>
            <a:pPr algn="ctr"/>
            <a:r>
              <a:rPr lang="en-US" sz="1800" dirty="0" smtClean="0">
                <a:solidFill>
                  <a:schemeClr val="bg1"/>
                </a:solidFill>
              </a:rPr>
              <a:t>Tools which allow user to enter insurance information.</a:t>
            </a:r>
            <a:endParaRPr lang="en-US" sz="1800" dirty="0">
              <a:solidFill>
                <a:schemeClr val="bg1"/>
              </a:solidFill>
            </a:endParaRPr>
          </a:p>
        </p:txBody>
      </p:sp>
      <p:pic>
        <p:nvPicPr>
          <p:cNvPr id="5" name="Picture 4"/>
          <p:cNvPicPr>
            <a:picLocks noChangeAspect="1"/>
          </p:cNvPicPr>
          <p:nvPr/>
        </p:nvPicPr>
        <p:blipFill>
          <a:blip r:embed="rId2"/>
          <a:stretch>
            <a:fillRect/>
          </a:stretch>
        </p:blipFill>
        <p:spPr>
          <a:xfrm>
            <a:off x="912340" y="1084296"/>
            <a:ext cx="1955586" cy="4118077"/>
          </a:xfrm>
          <a:prstGeom prst="rect">
            <a:avLst/>
          </a:prstGeom>
        </p:spPr>
      </p:pic>
      <p:pic>
        <p:nvPicPr>
          <p:cNvPr id="6" name="Picture 5"/>
          <p:cNvPicPr>
            <a:picLocks noChangeAspect="1"/>
          </p:cNvPicPr>
          <p:nvPr/>
        </p:nvPicPr>
        <p:blipFill>
          <a:blip r:embed="rId3"/>
          <a:stretch>
            <a:fillRect/>
          </a:stretch>
        </p:blipFill>
        <p:spPr>
          <a:xfrm>
            <a:off x="4336835" y="1084296"/>
            <a:ext cx="2582949" cy="4270299"/>
          </a:xfrm>
          <a:prstGeom prst="rect">
            <a:avLst/>
          </a:prstGeom>
        </p:spPr>
      </p:pic>
      <p:pic>
        <p:nvPicPr>
          <p:cNvPr id="7" name="Picture 6"/>
          <p:cNvPicPr>
            <a:picLocks noChangeAspect="1"/>
          </p:cNvPicPr>
          <p:nvPr/>
        </p:nvPicPr>
        <p:blipFill>
          <a:blip r:embed="rId4"/>
          <a:stretch>
            <a:fillRect/>
          </a:stretch>
        </p:blipFill>
        <p:spPr>
          <a:xfrm>
            <a:off x="7259685" y="1084295"/>
            <a:ext cx="4586326" cy="4118077"/>
          </a:xfrm>
          <a:prstGeom prst="rect">
            <a:avLst/>
          </a:prstGeom>
        </p:spPr>
      </p:pic>
      <p:sp>
        <p:nvSpPr>
          <p:cNvPr id="8" name="TextBox 7"/>
          <p:cNvSpPr txBox="1"/>
          <p:nvPr/>
        </p:nvSpPr>
        <p:spPr>
          <a:xfrm>
            <a:off x="380806" y="723827"/>
            <a:ext cx="10495005" cy="369332"/>
          </a:xfrm>
          <a:prstGeom prst="rect">
            <a:avLst/>
          </a:prstGeom>
          <a:noFill/>
        </p:spPr>
        <p:txBody>
          <a:bodyPr wrap="square" rtlCol="0">
            <a:spAutoFit/>
          </a:bodyPr>
          <a:lstStyle/>
          <a:p>
            <a:pPr algn="ctr"/>
            <a:r>
              <a:rPr lang="en-US" u="sng" dirty="0" smtClean="0"/>
              <a:t>Insurance calculators</a:t>
            </a:r>
            <a:endParaRPr lang="en-US" u="sng" dirty="0"/>
          </a:p>
        </p:txBody>
      </p:sp>
      <p:sp>
        <p:nvSpPr>
          <p:cNvPr id="9" name="TextBox 8"/>
          <p:cNvSpPr txBox="1"/>
          <p:nvPr/>
        </p:nvSpPr>
        <p:spPr>
          <a:xfrm>
            <a:off x="380806" y="5934670"/>
            <a:ext cx="10610335" cy="923330"/>
          </a:xfrm>
          <a:prstGeom prst="rect">
            <a:avLst/>
          </a:prstGeom>
          <a:noFill/>
        </p:spPr>
        <p:txBody>
          <a:bodyPr wrap="square" rtlCol="0">
            <a:spAutoFit/>
          </a:bodyPr>
          <a:lstStyle/>
          <a:p>
            <a:pPr algn="ctr"/>
            <a:r>
              <a:rPr lang="en-US" dirty="0">
                <a:solidFill>
                  <a:schemeClr val="bg1"/>
                </a:solidFill>
                <a:hlinkClick r:id="rId5"/>
              </a:rPr>
              <a:t>http://nhhealthcost.nh.gov</a:t>
            </a:r>
            <a:r>
              <a:rPr lang="en-US" dirty="0" smtClean="0">
                <a:solidFill>
                  <a:schemeClr val="bg1"/>
                </a:solidFill>
                <a:hlinkClick r:id="rId5"/>
              </a:rPr>
              <a:t>/</a:t>
            </a:r>
            <a:endParaRPr lang="en-US" dirty="0" smtClean="0">
              <a:solidFill>
                <a:schemeClr val="bg1"/>
              </a:solidFill>
            </a:endParaRPr>
          </a:p>
          <a:p>
            <a:pPr algn="ctr"/>
            <a:r>
              <a:rPr lang="en-US" dirty="0">
                <a:solidFill>
                  <a:schemeClr val="bg1"/>
                </a:solidFill>
              </a:rPr>
              <a:t>https://www.comedprice.org</a:t>
            </a:r>
            <a:endParaRPr lang="en-US" dirty="0" smtClean="0">
              <a:solidFill>
                <a:schemeClr val="bg1"/>
              </a:solidFill>
            </a:endParaRPr>
          </a:p>
          <a:p>
            <a:pPr algn="ctr"/>
            <a:endParaRPr lang="en-US" dirty="0"/>
          </a:p>
        </p:txBody>
      </p:sp>
    </p:spTree>
    <p:extLst>
      <p:ext uri="{BB962C8B-B14F-4D97-AF65-F5344CB8AC3E}">
        <p14:creationId xmlns:p14="http://schemas.microsoft.com/office/powerpoint/2010/main" val="4139900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30250"/>
          </a:xfrm>
          <a:prstGeom prst="rect">
            <a:avLst/>
          </a:prstGeom>
        </p:spPr>
        <p:txBody>
          <a:bodyPr>
            <a:normAutofit fontScale="90000"/>
          </a:bodyPr>
          <a:lstStyle/>
          <a:p>
            <a:pPr algn="ctr"/>
            <a:r>
              <a:rPr lang="en-US" dirty="0" smtClean="0"/>
              <a:t>User Interfaces</a:t>
            </a:r>
            <a:endParaRPr lang="en-US" dirty="0"/>
          </a:p>
        </p:txBody>
      </p:sp>
      <p:sp>
        <p:nvSpPr>
          <p:cNvPr id="3" name="Content Placeholder 2"/>
          <p:cNvSpPr>
            <a:spLocks noGrp="1"/>
          </p:cNvSpPr>
          <p:nvPr>
            <p:ph idx="4294967295"/>
          </p:nvPr>
        </p:nvSpPr>
        <p:spPr>
          <a:xfrm>
            <a:off x="0" y="3813175"/>
            <a:ext cx="11980718" cy="1728788"/>
          </a:xfrm>
          <a:prstGeom prst="rect">
            <a:avLst/>
          </a:prstGeom>
        </p:spPr>
        <p:txBody>
          <a:bodyPr/>
          <a:lstStyle/>
          <a:p>
            <a:pPr algn="ctr"/>
            <a:r>
              <a:rPr lang="en-US" sz="2400" dirty="0" smtClean="0"/>
              <a:t>Ability to select charges or reviews. Allows user to get to desired information quicker.</a:t>
            </a:r>
          </a:p>
          <a:p>
            <a:pPr algn="ctr"/>
            <a:r>
              <a:rPr lang="en-US" sz="2400" dirty="0" smtClean="0"/>
              <a:t>Clearly distinguishes a difference between charge and quality.</a:t>
            </a:r>
            <a:endParaRPr lang="en-US" sz="2400" dirty="0"/>
          </a:p>
        </p:txBody>
      </p:sp>
      <p:pic>
        <p:nvPicPr>
          <p:cNvPr id="4" name="Picture 3"/>
          <p:cNvPicPr>
            <a:picLocks noChangeAspect="1"/>
          </p:cNvPicPr>
          <p:nvPr/>
        </p:nvPicPr>
        <p:blipFill>
          <a:blip r:embed="rId2"/>
          <a:stretch>
            <a:fillRect/>
          </a:stretch>
        </p:blipFill>
        <p:spPr>
          <a:xfrm>
            <a:off x="1695450" y="1129229"/>
            <a:ext cx="8801100" cy="2286000"/>
          </a:xfrm>
          <a:prstGeom prst="rect">
            <a:avLst/>
          </a:prstGeom>
        </p:spPr>
      </p:pic>
      <p:sp>
        <p:nvSpPr>
          <p:cNvPr id="5" name="TextBox 4"/>
          <p:cNvSpPr txBox="1"/>
          <p:nvPr/>
        </p:nvSpPr>
        <p:spPr>
          <a:xfrm>
            <a:off x="2541373" y="6129341"/>
            <a:ext cx="7109254" cy="369332"/>
          </a:xfrm>
          <a:prstGeom prst="rect">
            <a:avLst/>
          </a:prstGeom>
          <a:noFill/>
        </p:spPr>
        <p:txBody>
          <a:bodyPr wrap="square" rtlCol="0">
            <a:spAutoFit/>
          </a:bodyPr>
          <a:lstStyle/>
          <a:p>
            <a:pPr algn="ctr"/>
            <a:r>
              <a:rPr lang="en-US" dirty="0">
                <a:solidFill>
                  <a:schemeClr val="bg1"/>
                </a:solidFill>
              </a:rPr>
              <a:t>http://www.comparecarewv.gov/</a:t>
            </a:r>
          </a:p>
        </p:txBody>
      </p:sp>
      <p:sp>
        <p:nvSpPr>
          <p:cNvPr id="6" name="TextBox 5"/>
          <p:cNvSpPr txBox="1"/>
          <p:nvPr/>
        </p:nvSpPr>
        <p:spPr>
          <a:xfrm>
            <a:off x="4434689" y="626614"/>
            <a:ext cx="3322622" cy="369332"/>
          </a:xfrm>
          <a:prstGeom prst="rect">
            <a:avLst/>
          </a:prstGeom>
          <a:noFill/>
        </p:spPr>
        <p:txBody>
          <a:bodyPr wrap="square" rtlCol="0">
            <a:spAutoFit/>
          </a:bodyPr>
          <a:lstStyle/>
          <a:p>
            <a:pPr algn="ctr"/>
            <a:r>
              <a:rPr lang="en-US" u="sng" dirty="0" smtClean="0"/>
              <a:t>Filter tools</a:t>
            </a:r>
            <a:endParaRPr lang="en-US" u="sng" dirty="0"/>
          </a:p>
        </p:txBody>
      </p:sp>
    </p:spTree>
    <p:extLst>
      <p:ext uri="{BB962C8B-B14F-4D97-AF65-F5344CB8AC3E}">
        <p14:creationId xmlns:p14="http://schemas.microsoft.com/office/powerpoint/2010/main" val="2092415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696913"/>
          </a:xfrm>
          <a:prstGeom prst="rect">
            <a:avLst/>
          </a:prstGeom>
        </p:spPr>
        <p:txBody>
          <a:bodyPr/>
          <a:lstStyle/>
          <a:p>
            <a:pPr algn="ctr"/>
            <a:r>
              <a:rPr lang="en-US" dirty="0" smtClean="0"/>
              <a:t>User interfaces Review</a:t>
            </a:r>
            <a:endParaRPr lang="en-US" dirty="0"/>
          </a:p>
        </p:txBody>
      </p:sp>
      <p:sp>
        <p:nvSpPr>
          <p:cNvPr id="3" name="Content Placeholder 2"/>
          <p:cNvSpPr>
            <a:spLocks noGrp="1"/>
          </p:cNvSpPr>
          <p:nvPr>
            <p:ph idx="4294967295"/>
          </p:nvPr>
        </p:nvSpPr>
        <p:spPr>
          <a:xfrm>
            <a:off x="0" y="1317625"/>
            <a:ext cx="10515600" cy="4859338"/>
          </a:xfrm>
          <a:prstGeom prst="rect">
            <a:avLst/>
          </a:prstGeom>
        </p:spPr>
        <p:txBody>
          <a:bodyPr/>
          <a:lstStyle/>
          <a:p>
            <a:r>
              <a:rPr lang="en-US" sz="2400" dirty="0" smtClean="0"/>
              <a:t>Most sites that had easy to use tools and clear instructions also had the best information available as well.</a:t>
            </a:r>
          </a:p>
          <a:p>
            <a:r>
              <a:rPr lang="en-US" sz="2400" dirty="0" smtClean="0"/>
              <a:t>The ability to clearly distinguish between quality and cost measures clearly distinguishes a difference between the two. If the consumer didn’t think, or know, to look for one or the other before using the site they were able to after.</a:t>
            </a:r>
            <a:endParaRPr lang="en-US" sz="2400" dirty="0"/>
          </a:p>
        </p:txBody>
      </p:sp>
    </p:spTree>
    <p:extLst>
      <p:ext uri="{BB962C8B-B14F-4D97-AF65-F5344CB8AC3E}">
        <p14:creationId xmlns:p14="http://schemas.microsoft.com/office/powerpoint/2010/main" val="410786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7363" y="106179"/>
            <a:ext cx="10515600" cy="747713"/>
          </a:xfrm>
          <a:prstGeom prst="rect">
            <a:avLst/>
          </a:prstGeom>
        </p:spPr>
        <p:txBody>
          <a:bodyPr/>
          <a:lstStyle/>
          <a:p>
            <a:pPr algn="ctr"/>
            <a:r>
              <a:rPr lang="en-US" dirty="0" smtClean="0"/>
              <a:t>Overview</a:t>
            </a:r>
            <a:endParaRPr lang="en-US" dirty="0"/>
          </a:p>
        </p:txBody>
      </p:sp>
      <p:sp>
        <p:nvSpPr>
          <p:cNvPr id="3" name="Content Placeholder 2"/>
          <p:cNvSpPr>
            <a:spLocks noGrp="1"/>
          </p:cNvSpPr>
          <p:nvPr>
            <p:ph idx="4294967295"/>
          </p:nvPr>
        </p:nvSpPr>
        <p:spPr>
          <a:xfrm>
            <a:off x="0" y="1040205"/>
            <a:ext cx="12192000" cy="5672137"/>
          </a:xfrm>
          <a:prstGeom prst="rect">
            <a:avLst/>
          </a:prstGeom>
        </p:spPr>
        <p:txBody>
          <a:bodyPr>
            <a:normAutofit fontScale="70000" lnSpcReduction="20000"/>
          </a:bodyPr>
          <a:lstStyle/>
          <a:p>
            <a:r>
              <a:rPr lang="en-US" dirty="0" smtClean="0"/>
              <a:t>Hospital charges are the base for what the final bill that the consumer will be responsible for.  Charges are set by each individual hospital’s specific price guideline, called a chargemaster. </a:t>
            </a:r>
          </a:p>
          <a:p>
            <a:r>
              <a:rPr lang="en-US" dirty="0" smtClean="0"/>
              <a:t>Chargemaster prices are calculated by costs of procedures to the hospital, recourses required for procedures, and also calculate for a certain percentage of profit to the hospital. </a:t>
            </a:r>
          </a:p>
          <a:p>
            <a:r>
              <a:rPr lang="en-US" dirty="0" smtClean="0"/>
              <a:t>These charges are then negotiated down by insurance companies, some more than others. Factors such as the amount of business an insurer brings to the hospital and other available hospitals in area help shape this price.</a:t>
            </a:r>
          </a:p>
          <a:p>
            <a:r>
              <a:rPr lang="en-US" dirty="0" smtClean="0">
                <a:solidFill>
                  <a:schemeClr val="bg1"/>
                </a:solidFill>
              </a:rPr>
              <a:t>Different levels of insurance coverage also affect final price to the consumer. </a:t>
            </a:r>
          </a:p>
          <a:p>
            <a:r>
              <a:rPr lang="en-US" dirty="0" smtClean="0">
                <a:solidFill>
                  <a:schemeClr val="bg1"/>
                </a:solidFill>
              </a:rPr>
              <a:t>Form of payment can affect final price. For example, paying up front will lower hospital charges in many cases</a:t>
            </a:r>
            <a:r>
              <a:rPr lang="en-US" dirty="0" smtClean="0"/>
              <a:t>.</a:t>
            </a:r>
            <a:endParaRPr lang="en-US" dirty="0"/>
          </a:p>
        </p:txBody>
      </p:sp>
    </p:spTree>
    <p:extLst>
      <p:ext uri="{BB962C8B-B14F-4D97-AF65-F5344CB8AC3E}">
        <p14:creationId xmlns:p14="http://schemas.microsoft.com/office/powerpoint/2010/main" val="25592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30250"/>
          </a:xfrm>
          <a:prstGeom prst="rect">
            <a:avLst/>
          </a:prstGeom>
        </p:spPr>
        <p:txBody>
          <a:bodyPr/>
          <a:lstStyle/>
          <a:p>
            <a:pPr algn="ctr"/>
            <a:r>
              <a:rPr lang="en-US" dirty="0" smtClean="0"/>
              <a:t>Quality Overview</a:t>
            </a:r>
            <a:endParaRPr lang="en-US" dirty="0"/>
          </a:p>
        </p:txBody>
      </p:sp>
      <p:sp>
        <p:nvSpPr>
          <p:cNvPr id="3" name="Content Placeholder 2"/>
          <p:cNvSpPr>
            <a:spLocks noGrp="1"/>
          </p:cNvSpPr>
          <p:nvPr>
            <p:ph idx="4294967295"/>
          </p:nvPr>
        </p:nvSpPr>
        <p:spPr>
          <a:xfrm>
            <a:off x="0" y="831272"/>
            <a:ext cx="12192000" cy="5891645"/>
          </a:xfrm>
          <a:prstGeom prst="rect">
            <a:avLst/>
          </a:prstGeom>
        </p:spPr>
        <p:txBody>
          <a:bodyPr>
            <a:normAutofit fontScale="55000" lnSpcReduction="20000"/>
          </a:bodyPr>
          <a:lstStyle/>
          <a:p>
            <a:r>
              <a:rPr lang="en-US" dirty="0" smtClean="0"/>
              <a:t>Quality has a wide range of meaning depending on which website is providing the information. </a:t>
            </a:r>
          </a:p>
          <a:p>
            <a:r>
              <a:rPr lang="en-US" dirty="0" smtClean="0"/>
              <a:t>Use </a:t>
            </a:r>
            <a:r>
              <a:rPr lang="en-US" dirty="0"/>
              <a:t>of </a:t>
            </a:r>
            <a:r>
              <a:rPr lang="en-US" dirty="0" smtClean="0"/>
              <a:t>antibiotics, length </a:t>
            </a:r>
            <a:r>
              <a:rPr lang="en-US" dirty="0"/>
              <a:t>of </a:t>
            </a:r>
            <a:r>
              <a:rPr lang="en-US" dirty="0" smtClean="0"/>
              <a:t>stay, numbers of beds in a hospital, infection rates, whether a hospital is certified as a teaching location are some of the many factors that fall under quality measures.</a:t>
            </a:r>
          </a:p>
          <a:p>
            <a:r>
              <a:rPr lang="en-US" dirty="0" smtClean="0"/>
              <a:t>Not all sites list, or use all available factors. Some simply post one or two quality measures that they have information on and let the user determine its relevance.</a:t>
            </a:r>
          </a:p>
          <a:p>
            <a:r>
              <a:rPr lang="en-US" dirty="0" smtClean="0"/>
              <a:t>Other sites provide a rating system based on reviews that they have received from patients. The problem being that not all patients participate in the surveys, and some hospitals don’t participate in every quality survey that is available.</a:t>
            </a:r>
          </a:p>
          <a:p>
            <a:r>
              <a:rPr lang="en-US" dirty="0" smtClean="0"/>
              <a:t>When used properly, quality measures can sometimes help explain why some hospitals charge more than others, or influence what hospital the consumer wants based on previous performances.</a:t>
            </a:r>
          </a:p>
          <a:p>
            <a:r>
              <a:rPr lang="en-US" dirty="0" smtClean="0"/>
              <a:t>Some consumers would rather pay any amount for a service if they believe the quality of care </a:t>
            </a:r>
          </a:p>
          <a:p>
            <a:pPr marL="0" indent="0">
              <a:buNone/>
            </a:pPr>
            <a:r>
              <a:rPr lang="en-US" dirty="0" smtClean="0">
                <a:solidFill>
                  <a:schemeClr val="bg1"/>
                </a:solidFill>
              </a:rPr>
              <a:t>       they will be receiving outweighs the potential saving that may be occurred by going to a hospital                     	with lower quality ratings.</a:t>
            </a:r>
          </a:p>
          <a:p>
            <a:r>
              <a:rPr lang="en-US" dirty="0" smtClean="0">
                <a:solidFill>
                  <a:schemeClr val="bg1"/>
                </a:solidFill>
              </a:rPr>
              <a:t>It should be noted however that high cost may not always be associated with high quality and vice versa. Part of the intended outcome of price transparency is establish a clear biases for how the hospitals come up with their prices.</a:t>
            </a:r>
            <a:endParaRPr lang="en-US" dirty="0">
              <a:solidFill>
                <a:schemeClr val="bg1"/>
              </a:solidFill>
            </a:endParaRPr>
          </a:p>
        </p:txBody>
      </p:sp>
    </p:spTree>
    <p:extLst>
      <p:ext uri="{BB962C8B-B14F-4D97-AF65-F5344CB8AC3E}">
        <p14:creationId xmlns:p14="http://schemas.microsoft.com/office/powerpoint/2010/main" val="3999471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1917936" cy="561109"/>
          </a:xfrm>
          <a:prstGeom prst="rect">
            <a:avLst/>
          </a:prstGeom>
        </p:spPr>
        <p:txBody>
          <a:bodyPr/>
          <a:lstStyle/>
          <a:p>
            <a:pPr algn="ctr"/>
            <a:r>
              <a:rPr lang="en-US" sz="3200" dirty="0" smtClean="0"/>
              <a:t>Quality Measures</a:t>
            </a:r>
            <a:endParaRPr lang="en-US" sz="3200" dirty="0"/>
          </a:p>
        </p:txBody>
      </p:sp>
      <p:sp>
        <p:nvSpPr>
          <p:cNvPr id="3" name="Content Placeholder 2"/>
          <p:cNvSpPr>
            <a:spLocks noGrp="1"/>
          </p:cNvSpPr>
          <p:nvPr>
            <p:ph idx="4294967295"/>
          </p:nvPr>
        </p:nvSpPr>
        <p:spPr>
          <a:xfrm>
            <a:off x="0" y="5330825"/>
            <a:ext cx="10034588" cy="862013"/>
          </a:xfrm>
          <a:prstGeom prst="rect">
            <a:avLst/>
          </a:prstGeom>
        </p:spPr>
        <p:txBody>
          <a:bodyPr>
            <a:normAutofit/>
          </a:bodyPr>
          <a:lstStyle/>
          <a:p>
            <a:pPr algn="ctr"/>
            <a:r>
              <a:rPr lang="en-US" sz="1800" dirty="0" smtClean="0">
                <a:solidFill>
                  <a:schemeClr val="bg1"/>
                </a:solidFill>
              </a:rPr>
              <a:t>Ability to select from drop down menus to select condition and metric to compare it with.</a:t>
            </a:r>
          </a:p>
          <a:p>
            <a:pPr algn="ctr"/>
            <a:r>
              <a:rPr lang="en-US" sz="1800" dirty="0" smtClean="0">
                <a:solidFill>
                  <a:schemeClr val="bg1"/>
                </a:solidFill>
              </a:rPr>
              <a:t>Charts which provide keys and show where hospital ranks against state and national averages. </a:t>
            </a:r>
            <a:endParaRPr lang="en-US" sz="1800" dirty="0">
              <a:solidFill>
                <a:schemeClr val="bg1"/>
              </a:solidFill>
            </a:endParaRPr>
          </a:p>
        </p:txBody>
      </p:sp>
      <p:pic>
        <p:nvPicPr>
          <p:cNvPr id="4" name="Picture 3"/>
          <p:cNvPicPr>
            <a:picLocks noChangeAspect="1"/>
          </p:cNvPicPr>
          <p:nvPr/>
        </p:nvPicPr>
        <p:blipFill>
          <a:blip r:embed="rId2"/>
          <a:stretch>
            <a:fillRect/>
          </a:stretch>
        </p:blipFill>
        <p:spPr>
          <a:xfrm>
            <a:off x="69797" y="665495"/>
            <a:ext cx="3127218" cy="4460943"/>
          </a:xfrm>
          <a:prstGeom prst="rect">
            <a:avLst/>
          </a:prstGeom>
        </p:spPr>
      </p:pic>
      <p:pic>
        <p:nvPicPr>
          <p:cNvPr id="5" name="Picture 4"/>
          <p:cNvPicPr>
            <a:picLocks noChangeAspect="1"/>
          </p:cNvPicPr>
          <p:nvPr/>
        </p:nvPicPr>
        <p:blipFill>
          <a:blip r:embed="rId3"/>
          <a:stretch>
            <a:fillRect/>
          </a:stretch>
        </p:blipFill>
        <p:spPr>
          <a:xfrm>
            <a:off x="3442448" y="665496"/>
            <a:ext cx="8475488" cy="4460943"/>
          </a:xfrm>
          <a:prstGeom prst="rect">
            <a:avLst/>
          </a:prstGeom>
        </p:spPr>
      </p:pic>
      <p:sp>
        <p:nvSpPr>
          <p:cNvPr id="6" name="TextBox 5"/>
          <p:cNvSpPr txBox="1"/>
          <p:nvPr/>
        </p:nvSpPr>
        <p:spPr>
          <a:xfrm>
            <a:off x="1353166" y="6193446"/>
            <a:ext cx="9370337" cy="369332"/>
          </a:xfrm>
          <a:prstGeom prst="rect">
            <a:avLst/>
          </a:prstGeom>
          <a:noFill/>
        </p:spPr>
        <p:txBody>
          <a:bodyPr wrap="square" rtlCol="0">
            <a:spAutoFit/>
          </a:bodyPr>
          <a:lstStyle/>
          <a:p>
            <a:pPr algn="ctr"/>
            <a:r>
              <a:rPr lang="en-US" dirty="0">
                <a:solidFill>
                  <a:schemeClr val="bg1"/>
                </a:solidFill>
              </a:rPr>
              <a:t>http://www.wicheckpoint.org/report_topic_cmsmr.aspx?tab=2&amp;mode=MortalityHeartFailure</a:t>
            </a:r>
          </a:p>
        </p:txBody>
      </p:sp>
    </p:spTree>
    <p:extLst>
      <p:ext uri="{BB962C8B-B14F-4D97-AF65-F5344CB8AC3E}">
        <p14:creationId xmlns:p14="http://schemas.microsoft.com/office/powerpoint/2010/main" val="4481104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87400"/>
          </a:xfrm>
          <a:prstGeom prst="rect">
            <a:avLst/>
          </a:prstGeom>
        </p:spPr>
        <p:txBody>
          <a:bodyPr/>
          <a:lstStyle/>
          <a:p>
            <a:pPr algn="ctr"/>
            <a:r>
              <a:rPr lang="en-US" dirty="0" smtClean="0"/>
              <a:t>Quality Measures</a:t>
            </a:r>
            <a:endParaRPr lang="en-US" dirty="0"/>
          </a:p>
        </p:txBody>
      </p:sp>
      <p:sp>
        <p:nvSpPr>
          <p:cNvPr id="4" name="TextBox 3"/>
          <p:cNvSpPr txBox="1"/>
          <p:nvPr/>
        </p:nvSpPr>
        <p:spPr>
          <a:xfrm>
            <a:off x="-113495" y="6065822"/>
            <a:ext cx="10094614" cy="369332"/>
          </a:xfrm>
          <a:prstGeom prst="rect">
            <a:avLst/>
          </a:prstGeom>
          <a:noFill/>
        </p:spPr>
        <p:txBody>
          <a:bodyPr wrap="square" rtlCol="0">
            <a:spAutoFit/>
          </a:bodyPr>
          <a:lstStyle/>
          <a:p>
            <a:pPr algn="ctr"/>
            <a:r>
              <a:rPr lang="en-US" dirty="0">
                <a:solidFill>
                  <a:schemeClr val="bg1"/>
                </a:solidFill>
              </a:rPr>
              <a:t>http://hcupnet.ahrq.gov/HCUPnet.jsp</a:t>
            </a:r>
          </a:p>
        </p:txBody>
      </p:sp>
      <p:pic>
        <p:nvPicPr>
          <p:cNvPr id="5" name="Picture 4"/>
          <p:cNvPicPr>
            <a:picLocks noChangeAspect="1"/>
          </p:cNvPicPr>
          <p:nvPr/>
        </p:nvPicPr>
        <p:blipFill>
          <a:blip r:embed="rId2"/>
          <a:stretch>
            <a:fillRect/>
          </a:stretch>
        </p:blipFill>
        <p:spPr>
          <a:xfrm>
            <a:off x="0" y="862445"/>
            <a:ext cx="12068269" cy="3633312"/>
          </a:xfrm>
          <a:prstGeom prst="rect">
            <a:avLst/>
          </a:prstGeom>
        </p:spPr>
      </p:pic>
      <p:pic>
        <p:nvPicPr>
          <p:cNvPr id="6" name="Picture 5"/>
          <p:cNvPicPr>
            <a:picLocks noChangeAspect="1"/>
          </p:cNvPicPr>
          <p:nvPr/>
        </p:nvPicPr>
        <p:blipFill>
          <a:blip r:embed="rId3"/>
          <a:stretch>
            <a:fillRect/>
          </a:stretch>
        </p:blipFill>
        <p:spPr>
          <a:xfrm>
            <a:off x="0" y="4535568"/>
            <a:ext cx="2700594" cy="2193362"/>
          </a:xfrm>
          <a:prstGeom prst="rect">
            <a:avLst/>
          </a:prstGeom>
        </p:spPr>
      </p:pic>
      <p:pic>
        <p:nvPicPr>
          <p:cNvPr id="7" name="Picture 6"/>
          <p:cNvPicPr>
            <a:picLocks noChangeAspect="1"/>
          </p:cNvPicPr>
          <p:nvPr/>
        </p:nvPicPr>
        <p:blipFill>
          <a:blip r:embed="rId4"/>
          <a:stretch>
            <a:fillRect/>
          </a:stretch>
        </p:blipFill>
        <p:spPr>
          <a:xfrm>
            <a:off x="7917255" y="4216688"/>
            <a:ext cx="3848970" cy="2512242"/>
          </a:xfrm>
          <a:prstGeom prst="rect">
            <a:avLst/>
          </a:prstGeom>
        </p:spPr>
      </p:pic>
    </p:spTree>
    <p:extLst>
      <p:ext uri="{BB962C8B-B14F-4D97-AF65-F5344CB8AC3E}">
        <p14:creationId xmlns:p14="http://schemas.microsoft.com/office/powerpoint/2010/main" val="3450165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84225"/>
          </a:xfrm>
          <a:prstGeom prst="rect">
            <a:avLst/>
          </a:prstGeom>
        </p:spPr>
        <p:txBody>
          <a:bodyPr>
            <a:normAutofit fontScale="90000"/>
          </a:bodyPr>
          <a:lstStyle/>
          <a:p>
            <a:pPr algn="ctr"/>
            <a:r>
              <a:rPr lang="en-US" dirty="0" smtClean="0"/>
              <a:t>Quality Measures</a:t>
            </a:r>
            <a:endParaRPr lang="en-US" dirty="0"/>
          </a:p>
        </p:txBody>
      </p:sp>
      <p:sp>
        <p:nvSpPr>
          <p:cNvPr id="3" name="Content Placeholder 2"/>
          <p:cNvSpPr>
            <a:spLocks noGrp="1"/>
          </p:cNvSpPr>
          <p:nvPr>
            <p:ph idx="4294967295"/>
          </p:nvPr>
        </p:nvSpPr>
        <p:spPr>
          <a:xfrm>
            <a:off x="1676400" y="4156075"/>
            <a:ext cx="10515600" cy="2208213"/>
          </a:xfrm>
          <a:prstGeom prst="rect">
            <a:avLst/>
          </a:prstGeom>
        </p:spPr>
        <p:txBody>
          <a:bodyPr>
            <a:normAutofit fontScale="92500"/>
          </a:bodyPr>
          <a:lstStyle/>
          <a:p>
            <a:pPr algn="ctr"/>
            <a:r>
              <a:rPr lang="en-US" sz="1800" dirty="0" smtClean="0"/>
              <a:t>This is the most informative page that was used. Plenty of information on charges and costs</a:t>
            </a:r>
          </a:p>
          <a:p>
            <a:pPr algn="ctr"/>
            <a:r>
              <a:rPr lang="en-US" sz="1800" dirty="0" smtClean="0"/>
              <a:t>One of the few site to actually quantify quality. Giving hard data and numbers is more assuring that a simple bar graph or star rating system that most other sites use.</a:t>
            </a:r>
          </a:p>
          <a:p>
            <a:pPr algn="ctr"/>
            <a:r>
              <a:rPr lang="en-US" sz="1800" dirty="0" smtClean="0">
                <a:solidFill>
                  <a:schemeClr val="bg1"/>
                </a:solidFill>
              </a:rPr>
              <a:t>Site allows user to select what statistics they want displayed. It is a nice feature to have, but all this information in one place can still be hard to sort through even with selecting only information user wants to display.</a:t>
            </a:r>
          </a:p>
          <a:p>
            <a:pPr algn="ctr"/>
            <a:r>
              <a:rPr lang="en-US" sz="1800" dirty="0" smtClean="0">
                <a:solidFill>
                  <a:schemeClr val="bg1"/>
                </a:solidFill>
              </a:rPr>
              <a:t>This graph represents about 75% of available selections that can be made. Also this chart is only one of several other graphs  that were displayed on final page. </a:t>
            </a:r>
            <a:endParaRPr lang="en-US" sz="1800" dirty="0">
              <a:solidFill>
                <a:schemeClr val="bg1"/>
              </a:solidFill>
            </a:endParaRPr>
          </a:p>
        </p:txBody>
      </p:sp>
      <p:pic>
        <p:nvPicPr>
          <p:cNvPr id="4" name="Picture 3"/>
          <p:cNvPicPr>
            <a:picLocks noChangeAspect="1"/>
          </p:cNvPicPr>
          <p:nvPr/>
        </p:nvPicPr>
        <p:blipFill>
          <a:blip r:embed="rId2"/>
          <a:stretch>
            <a:fillRect/>
          </a:stretch>
        </p:blipFill>
        <p:spPr>
          <a:xfrm>
            <a:off x="838199" y="784665"/>
            <a:ext cx="9565709" cy="3280341"/>
          </a:xfrm>
          <a:prstGeom prst="rect">
            <a:avLst/>
          </a:prstGeom>
        </p:spPr>
      </p:pic>
      <p:sp>
        <p:nvSpPr>
          <p:cNvPr id="6" name="TextBox 5"/>
          <p:cNvSpPr txBox="1"/>
          <p:nvPr/>
        </p:nvSpPr>
        <p:spPr>
          <a:xfrm>
            <a:off x="1071326" y="6364587"/>
            <a:ext cx="10049347" cy="369332"/>
          </a:xfrm>
          <a:prstGeom prst="rect">
            <a:avLst/>
          </a:prstGeom>
          <a:noFill/>
        </p:spPr>
        <p:txBody>
          <a:bodyPr wrap="square" rtlCol="0">
            <a:spAutoFit/>
          </a:bodyPr>
          <a:lstStyle/>
          <a:p>
            <a:pPr algn="ctr"/>
            <a:r>
              <a:rPr lang="en-US" dirty="0">
                <a:solidFill>
                  <a:schemeClr val="bg1"/>
                </a:solidFill>
              </a:rPr>
              <a:t>http://hcupnet.ahrq.gov/HCUPnet.jsp?Id=85D0316856E8D034&amp;Form=DispTab&amp;JS=Y&amp;Action=Accept</a:t>
            </a:r>
          </a:p>
        </p:txBody>
      </p:sp>
    </p:spTree>
    <p:extLst>
      <p:ext uri="{BB962C8B-B14F-4D97-AF65-F5344CB8AC3E}">
        <p14:creationId xmlns:p14="http://schemas.microsoft.com/office/powerpoint/2010/main" val="3954123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747713"/>
          </a:xfrm>
          <a:prstGeom prst="rect">
            <a:avLst/>
          </a:prstGeom>
        </p:spPr>
        <p:txBody>
          <a:bodyPr/>
          <a:lstStyle/>
          <a:p>
            <a:pPr algn="ctr"/>
            <a:r>
              <a:rPr lang="en-US" dirty="0" smtClean="0"/>
              <a:t>Quality Review</a:t>
            </a:r>
            <a:endParaRPr lang="en-US" dirty="0"/>
          </a:p>
        </p:txBody>
      </p:sp>
      <p:sp>
        <p:nvSpPr>
          <p:cNvPr id="3" name="Content Placeholder 2"/>
          <p:cNvSpPr>
            <a:spLocks noGrp="1"/>
          </p:cNvSpPr>
          <p:nvPr>
            <p:ph idx="4294967295"/>
          </p:nvPr>
        </p:nvSpPr>
        <p:spPr>
          <a:xfrm>
            <a:off x="0" y="1309688"/>
            <a:ext cx="10515600" cy="4867275"/>
          </a:xfrm>
          <a:prstGeom prst="rect">
            <a:avLst/>
          </a:prstGeom>
        </p:spPr>
        <p:txBody>
          <a:bodyPr/>
          <a:lstStyle/>
          <a:p>
            <a:r>
              <a:rPr lang="en-US" sz="2400" dirty="0" smtClean="0"/>
              <a:t>There is not one general standard used to define quality when it comes to health care, many factors can be included.</a:t>
            </a:r>
          </a:p>
          <a:p>
            <a:r>
              <a:rPr lang="en-US" sz="2400" dirty="0" smtClean="0"/>
              <a:t>What appeared to be the best approach was to have some simple type of rating system in the final output, with the ability to get more information regarding how the score was calculated if wanted.</a:t>
            </a:r>
          </a:p>
          <a:p>
            <a:r>
              <a:rPr lang="en-US" sz="2400" dirty="0" smtClean="0"/>
              <a:t>Ideally the best option would be to have detailed quality measures on the same site as opposed to sending user off to another website. Easier to get that “one stop shopping” feel.</a:t>
            </a:r>
            <a:endParaRPr lang="en-US" sz="2400" dirty="0"/>
          </a:p>
        </p:txBody>
      </p:sp>
    </p:spTree>
    <p:extLst>
      <p:ext uri="{BB962C8B-B14F-4D97-AF65-F5344CB8AC3E}">
        <p14:creationId xmlns:p14="http://schemas.microsoft.com/office/powerpoint/2010/main" val="679106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696913"/>
          </a:xfrm>
          <a:prstGeom prst="rect">
            <a:avLst/>
          </a:prstGeom>
        </p:spPr>
        <p:txBody>
          <a:bodyPr>
            <a:normAutofit fontScale="90000"/>
          </a:bodyPr>
          <a:lstStyle/>
          <a:p>
            <a:pPr algn="ctr"/>
            <a:r>
              <a:rPr lang="en-US" dirty="0" smtClean="0"/>
              <a:t>End Goal	</a:t>
            </a:r>
            <a:endParaRPr lang="en-US" dirty="0"/>
          </a:p>
        </p:txBody>
      </p:sp>
      <p:sp>
        <p:nvSpPr>
          <p:cNvPr id="3" name="Content Placeholder 2"/>
          <p:cNvSpPr>
            <a:spLocks noGrp="1"/>
          </p:cNvSpPr>
          <p:nvPr>
            <p:ph idx="4294967295"/>
          </p:nvPr>
        </p:nvSpPr>
        <p:spPr>
          <a:xfrm>
            <a:off x="0" y="787400"/>
            <a:ext cx="10515600" cy="5770563"/>
          </a:xfrm>
          <a:prstGeom prst="rect">
            <a:avLst/>
          </a:prstGeom>
        </p:spPr>
        <p:txBody>
          <a:bodyPr>
            <a:normAutofit fontScale="62500" lnSpcReduction="20000"/>
          </a:bodyPr>
          <a:lstStyle/>
          <a:p>
            <a:r>
              <a:rPr lang="en-US" dirty="0" smtClean="0"/>
              <a:t>The main thought process during the course of this project has been “If I am a consumer looking for health care </a:t>
            </a:r>
            <a:r>
              <a:rPr lang="en-US" u="sng" dirty="0" smtClean="0"/>
              <a:t>prices</a:t>
            </a:r>
            <a:r>
              <a:rPr lang="en-US" dirty="0" smtClean="0"/>
              <a:t>, what helps guide me to the information I want, and what am I going to avoid looking for or using?” </a:t>
            </a:r>
            <a:r>
              <a:rPr lang="en-US" dirty="0"/>
              <a:t>After completing the environmental scan, several observations could be drawn. </a:t>
            </a:r>
            <a:endParaRPr lang="en-US" dirty="0" smtClean="0"/>
          </a:p>
          <a:p>
            <a:r>
              <a:rPr lang="en-US" dirty="0" smtClean="0"/>
              <a:t>Finding out-of-pocket costs was the primary goal when examining sites. How easy it was to get and view to those numbers was second. Lastly, quality information and availability was considered.</a:t>
            </a:r>
          </a:p>
          <a:p>
            <a:r>
              <a:rPr lang="en-US" dirty="0" smtClean="0"/>
              <a:t>This process is not set in stone however. If focus groups determine quality or other options to be the priority, then adjustments can and will be made to the overall presentation. </a:t>
            </a:r>
          </a:p>
          <a:p>
            <a:r>
              <a:rPr lang="en-US" dirty="0" smtClean="0"/>
              <a:t>The next section will be a crude layout plan for an ideal health care </a:t>
            </a:r>
            <a:r>
              <a:rPr lang="en-US" dirty="0" smtClean="0">
                <a:solidFill>
                  <a:schemeClr val="bg1"/>
                </a:solidFill>
              </a:rPr>
              <a:t>expense website. It will have no functionality or credibility, and is compromised of tools selected from other websites cited previously.</a:t>
            </a:r>
          </a:p>
          <a:p>
            <a:r>
              <a:rPr lang="en-US" dirty="0" smtClean="0">
                <a:solidFill>
                  <a:schemeClr val="bg1"/>
                </a:solidFill>
              </a:rPr>
              <a:t>The         indicate a mouse selection on the mock up which will bring up the next slide or “page” on the site.     </a:t>
            </a:r>
          </a:p>
          <a:p>
            <a:endParaRPr lang="en-US" dirty="0" smtClean="0"/>
          </a:p>
          <a:p>
            <a:pPr marL="0" indent="0">
              <a:buNone/>
            </a:pPr>
            <a:endParaRPr lang="en-US" dirty="0"/>
          </a:p>
          <a:p>
            <a:pPr marL="0" indent="0">
              <a:buNone/>
            </a:pPr>
            <a:endParaRPr lang="en-US" sz="4000" u="sng" dirty="0" smtClean="0"/>
          </a:p>
          <a:p>
            <a:pPr marL="0" indent="0">
              <a:buNone/>
            </a:pPr>
            <a:endParaRPr lang="en-US" dirty="0"/>
          </a:p>
        </p:txBody>
      </p:sp>
      <p:sp>
        <p:nvSpPr>
          <p:cNvPr id="4" name="Right Arrow 3"/>
          <p:cNvSpPr/>
          <p:nvPr/>
        </p:nvSpPr>
        <p:spPr>
          <a:xfrm>
            <a:off x="1139820" y="5815914"/>
            <a:ext cx="560173" cy="238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672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1228725"/>
          </a:xfrm>
          <a:prstGeom prst="rect">
            <a:avLst/>
          </a:prstGeom>
        </p:spPr>
      </p:pic>
      <p:pic>
        <p:nvPicPr>
          <p:cNvPr id="6" name="Picture 5"/>
          <p:cNvPicPr>
            <a:picLocks noChangeAspect="1"/>
          </p:cNvPicPr>
          <p:nvPr/>
        </p:nvPicPr>
        <p:blipFill>
          <a:blip r:embed="rId3"/>
          <a:stretch>
            <a:fillRect/>
          </a:stretch>
        </p:blipFill>
        <p:spPr>
          <a:xfrm>
            <a:off x="1865895" y="1228725"/>
            <a:ext cx="8483294" cy="5629275"/>
          </a:xfrm>
          <a:prstGeom prst="rect">
            <a:avLst/>
          </a:prstGeom>
        </p:spPr>
      </p:pic>
      <p:pic>
        <p:nvPicPr>
          <p:cNvPr id="9" name="Picture 8"/>
          <p:cNvPicPr>
            <a:picLocks noChangeAspect="1"/>
          </p:cNvPicPr>
          <p:nvPr/>
        </p:nvPicPr>
        <p:blipFill>
          <a:blip r:embed="rId4"/>
          <a:stretch>
            <a:fillRect/>
          </a:stretch>
        </p:blipFill>
        <p:spPr>
          <a:xfrm>
            <a:off x="10337647" y="1228725"/>
            <a:ext cx="1905000" cy="6781800"/>
          </a:xfrm>
          <a:prstGeom prst="rect">
            <a:avLst/>
          </a:prstGeom>
        </p:spPr>
      </p:pic>
      <p:sp>
        <p:nvSpPr>
          <p:cNvPr id="10" name="Right Arrow 9"/>
          <p:cNvSpPr/>
          <p:nvPr/>
        </p:nvSpPr>
        <p:spPr>
          <a:xfrm>
            <a:off x="8935770" y="3702867"/>
            <a:ext cx="1330859" cy="172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5"/>
          <a:stretch>
            <a:fillRect/>
          </a:stretch>
        </p:blipFill>
        <p:spPr>
          <a:xfrm>
            <a:off x="0" y="1184704"/>
            <a:ext cx="1902899" cy="5735080"/>
          </a:xfrm>
          <a:prstGeom prst="rect">
            <a:avLst/>
          </a:prstGeom>
        </p:spPr>
      </p:pic>
    </p:spTree>
    <p:extLst>
      <p:ext uri="{BB962C8B-B14F-4D97-AF65-F5344CB8AC3E}">
        <p14:creationId xmlns:p14="http://schemas.microsoft.com/office/powerpoint/2010/main" val="11467197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1260130"/>
          </a:xfrm>
          <a:prstGeom prst="rect">
            <a:avLst/>
          </a:prstGeom>
        </p:spPr>
      </p:pic>
      <p:pic>
        <p:nvPicPr>
          <p:cNvPr id="5" name="Picture 4"/>
          <p:cNvPicPr>
            <a:picLocks noChangeAspect="1"/>
          </p:cNvPicPr>
          <p:nvPr/>
        </p:nvPicPr>
        <p:blipFill>
          <a:blip r:embed="rId3"/>
          <a:stretch>
            <a:fillRect/>
          </a:stretch>
        </p:blipFill>
        <p:spPr>
          <a:xfrm>
            <a:off x="0" y="1260130"/>
            <a:ext cx="2525917" cy="420143"/>
          </a:xfrm>
          <a:prstGeom prst="rect">
            <a:avLst/>
          </a:prstGeom>
        </p:spPr>
      </p:pic>
      <p:pic>
        <p:nvPicPr>
          <p:cNvPr id="8" name="Picture 7"/>
          <p:cNvPicPr>
            <a:picLocks noChangeAspect="1"/>
          </p:cNvPicPr>
          <p:nvPr/>
        </p:nvPicPr>
        <p:blipFill>
          <a:blip r:embed="rId4"/>
          <a:stretch>
            <a:fillRect/>
          </a:stretch>
        </p:blipFill>
        <p:spPr>
          <a:xfrm>
            <a:off x="10287000" y="1260130"/>
            <a:ext cx="1905000" cy="5591175"/>
          </a:xfrm>
          <a:prstGeom prst="rect">
            <a:avLst/>
          </a:prstGeom>
        </p:spPr>
      </p:pic>
      <p:pic>
        <p:nvPicPr>
          <p:cNvPr id="9" name="Picture 8"/>
          <p:cNvPicPr>
            <a:picLocks noChangeAspect="1"/>
          </p:cNvPicPr>
          <p:nvPr/>
        </p:nvPicPr>
        <p:blipFill>
          <a:blip r:embed="rId5"/>
          <a:stretch>
            <a:fillRect/>
          </a:stretch>
        </p:blipFill>
        <p:spPr>
          <a:xfrm>
            <a:off x="1035697" y="3250344"/>
            <a:ext cx="8620125" cy="1476375"/>
          </a:xfrm>
          <a:prstGeom prst="rect">
            <a:avLst/>
          </a:prstGeom>
        </p:spPr>
      </p:pic>
      <p:sp>
        <p:nvSpPr>
          <p:cNvPr id="10" name="TextBox 9"/>
          <p:cNvSpPr txBox="1"/>
          <p:nvPr/>
        </p:nvSpPr>
        <p:spPr>
          <a:xfrm>
            <a:off x="858947" y="2162666"/>
            <a:ext cx="8675483" cy="923330"/>
          </a:xfrm>
          <a:prstGeom prst="rect">
            <a:avLst/>
          </a:prstGeom>
          <a:noFill/>
        </p:spPr>
        <p:txBody>
          <a:bodyPr wrap="square" rtlCol="0">
            <a:spAutoFit/>
          </a:bodyPr>
          <a:lstStyle/>
          <a:p>
            <a:r>
              <a:rPr lang="en-US" dirty="0" smtClean="0">
                <a:latin typeface="Constantia" panose="02030602050306030303" pitchFamily="18" charset="0"/>
              </a:rPr>
              <a:t>Search through New York State’s Health Data NY resources to find out how much you can expect to pay for a medical procedure. To get started, select the green button if you have some form of insurance. Select the orange button if you are uninsured.</a:t>
            </a:r>
            <a:endParaRPr lang="en-US" dirty="0">
              <a:latin typeface="Constantia" panose="02030602050306030303" pitchFamily="18" charset="0"/>
            </a:endParaRPr>
          </a:p>
        </p:txBody>
      </p:sp>
      <p:sp>
        <p:nvSpPr>
          <p:cNvPr id="11" name="TextBox 10"/>
          <p:cNvSpPr txBox="1"/>
          <p:nvPr/>
        </p:nvSpPr>
        <p:spPr>
          <a:xfrm>
            <a:off x="271604" y="5305331"/>
            <a:ext cx="9850170" cy="923330"/>
          </a:xfrm>
          <a:prstGeom prst="rect">
            <a:avLst/>
          </a:prstGeom>
          <a:noFill/>
        </p:spPr>
        <p:txBody>
          <a:bodyPr wrap="square" rtlCol="0">
            <a:spAutoFit/>
          </a:bodyPr>
          <a:lstStyle/>
          <a:p>
            <a:r>
              <a:rPr lang="en-US" dirty="0" smtClean="0">
                <a:solidFill>
                  <a:schemeClr val="bg1"/>
                </a:solidFill>
              </a:rPr>
              <a:t>**Selections can be altered to cover other insurance. It is not just limited to insured or not. One button could represent government supported health care, other private. For this demonstration it is limited to covered or not**</a:t>
            </a:r>
            <a:endParaRPr lang="en-US" dirty="0">
              <a:solidFill>
                <a:schemeClr val="bg1"/>
              </a:solidFill>
            </a:endParaRPr>
          </a:p>
        </p:txBody>
      </p:sp>
      <p:sp>
        <p:nvSpPr>
          <p:cNvPr id="2" name="Right Arrow 1"/>
          <p:cNvSpPr/>
          <p:nvPr/>
        </p:nvSpPr>
        <p:spPr>
          <a:xfrm rot="11848399">
            <a:off x="4476117" y="4484214"/>
            <a:ext cx="1062681" cy="247135"/>
          </a:xfrm>
          <a:prstGeom prst="rightArrow">
            <a:avLst>
              <a:gd name="adj1" fmla="val 50000"/>
              <a:gd name="adj2" fmla="val 1351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4358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1260130"/>
          </a:xfrm>
          <a:prstGeom prst="rect">
            <a:avLst/>
          </a:prstGeom>
        </p:spPr>
      </p:pic>
      <p:pic>
        <p:nvPicPr>
          <p:cNvPr id="5" name="Picture 4"/>
          <p:cNvPicPr>
            <a:picLocks noChangeAspect="1"/>
          </p:cNvPicPr>
          <p:nvPr/>
        </p:nvPicPr>
        <p:blipFill>
          <a:blip r:embed="rId3"/>
          <a:stretch>
            <a:fillRect/>
          </a:stretch>
        </p:blipFill>
        <p:spPr>
          <a:xfrm>
            <a:off x="10287000" y="1260130"/>
            <a:ext cx="1905000" cy="5591175"/>
          </a:xfrm>
          <a:prstGeom prst="rect">
            <a:avLst/>
          </a:prstGeom>
        </p:spPr>
      </p:pic>
      <p:pic>
        <p:nvPicPr>
          <p:cNvPr id="6" name="Picture 5"/>
          <p:cNvPicPr>
            <a:picLocks noChangeAspect="1"/>
          </p:cNvPicPr>
          <p:nvPr/>
        </p:nvPicPr>
        <p:blipFill>
          <a:blip r:embed="rId4"/>
          <a:stretch>
            <a:fillRect/>
          </a:stretch>
        </p:blipFill>
        <p:spPr>
          <a:xfrm>
            <a:off x="0" y="1260130"/>
            <a:ext cx="2525917" cy="420143"/>
          </a:xfrm>
          <a:prstGeom prst="rect">
            <a:avLst/>
          </a:prstGeom>
        </p:spPr>
      </p:pic>
      <p:pic>
        <p:nvPicPr>
          <p:cNvPr id="7" name="Picture 6"/>
          <p:cNvPicPr>
            <a:picLocks noChangeAspect="1"/>
          </p:cNvPicPr>
          <p:nvPr/>
        </p:nvPicPr>
        <p:blipFill>
          <a:blip r:embed="rId5"/>
          <a:stretch>
            <a:fillRect/>
          </a:stretch>
        </p:blipFill>
        <p:spPr>
          <a:xfrm>
            <a:off x="2525917" y="1260130"/>
            <a:ext cx="4533910" cy="1196549"/>
          </a:xfrm>
          <a:prstGeom prst="rect">
            <a:avLst/>
          </a:prstGeom>
        </p:spPr>
      </p:pic>
      <p:pic>
        <p:nvPicPr>
          <p:cNvPr id="11" name="Picture 10"/>
          <p:cNvPicPr>
            <a:picLocks noChangeAspect="1"/>
          </p:cNvPicPr>
          <p:nvPr/>
        </p:nvPicPr>
        <p:blipFill>
          <a:blip r:embed="rId6"/>
          <a:stretch>
            <a:fillRect/>
          </a:stretch>
        </p:blipFill>
        <p:spPr>
          <a:xfrm>
            <a:off x="5612817" y="2598392"/>
            <a:ext cx="3562350" cy="2914650"/>
          </a:xfrm>
          <a:prstGeom prst="rect">
            <a:avLst/>
          </a:prstGeom>
        </p:spPr>
      </p:pic>
      <p:sp>
        <p:nvSpPr>
          <p:cNvPr id="12" name="TextBox 11"/>
          <p:cNvSpPr txBox="1"/>
          <p:nvPr/>
        </p:nvSpPr>
        <p:spPr>
          <a:xfrm>
            <a:off x="5809129" y="3395546"/>
            <a:ext cx="3517164" cy="261610"/>
          </a:xfrm>
          <a:prstGeom prst="rect">
            <a:avLst/>
          </a:prstGeom>
          <a:noFill/>
        </p:spPr>
        <p:txBody>
          <a:bodyPr wrap="square" rtlCol="0">
            <a:spAutoFit/>
          </a:bodyPr>
          <a:lstStyle/>
          <a:p>
            <a:r>
              <a:rPr lang="en-US" sz="1100" b="1" dirty="0" smtClean="0"/>
              <a:t>Location zip code or select area to view hospitals</a:t>
            </a:r>
            <a:endParaRPr lang="en-US" sz="1100" b="1" dirty="0"/>
          </a:p>
        </p:txBody>
      </p:sp>
      <p:sp>
        <p:nvSpPr>
          <p:cNvPr id="13" name="TextBox 12"/>
          <p:cNvSpPr txBox="1"/>
          <p:nvPr/>
        </p:nvSpPr>
        <p:spPr>
          <a:xfrm>
            <a:off x="5809129" y="4249271"/>
            <a:ext cx="2028585" cy="261610"/>
          </a:xfrm>
          <a:prstGeom prst="rect">
            <a:avLst/>
          </a:prstGeom>
          <a:noFill/>
        </p:spPr>
        <p:txBody>
          <a:bodyPr wrap="square" rtlCol="0">
            <a:spAutoFit/>
          </a:bodyPr>
          <a:lstStyle/>
          <a:p>
            <a:r>
              <a:rPr lang="en-US" sz="1100" b="1" dirty="0" smtClean="0"/>
              <a:t>Procedure or Medical Code</a:t>
            </a:r>
            <a:endParaRPr lang="en-US" sz="1100" b="1" dirty="0"/>
          </a:p>
        </p:txBody>
      </p:sp>
      <p:pic>
        <p:nvPicPr>
          <p:cNvPr id="14" name="Picture 13"/>
          <p:cNvPicPr>
            <a:picLocks noChangeAspect="1"/>
          </p:cNvPicPr>
          <p:nvPr/>
        </p:nvPicPr>
        <p:blipFill>
          <a:blip r:embed="rId7"/>
          <a:stretch>
            <a:fillRect/>
          </a:stretch>
        </p:blipFill>
        <p:spPr>
          <a:xfrm>
            <a:off x="300131" y="2456679"/>
            <a:ext cx="4246039" cy="3336572"/>
          </a:xfrm>
          <a:prstGeom prst="rect">
            <a:avLst/>
          </a:prstGeom>
        </p:spPr>
      </p:pic>
      <p:sp>
        <p:nvSpPr>
          <p:cNvPr id="15" name="Right Arrow 14"/>
          <p:cNvSpPr/>
          <p:nvPr/>
        </p:nvSpPr>
        <p:spPr>
          <a:xfrm rot="3494013">
            <a:off x="1475335" y="3491995"/>
            <a:ext cx="922084" cy="68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2131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1228725"/>
          </a:xfrm>
          <a:prstGeom prst="rect">
            <a:avLst/>
          </a:prstGeom>
        </p:spPr>
      </p:pic>
      <p:pic>
        <p:nvPicPr>
          <p:cNvPr id="5" name="Picture 4"/>
          <p:cNvPicPr>
            <a:picLocks noChangeAspect="1"/>
          </p:cNvPicPr>
          <p:nvPr/>
        </p:nvPicPr>
        <p:blipFill>
          <a:blip r:embed="rId3"/>
          <a:stretch>
            <a:fillRect/>
          </a:stretch>
        </p:blipFill>
        <p:spPr>
          <a:xfrm>
            <a:off x="10287000" y="1260130"/>
            <a:ext cx="1905000" cy="5591175"/>
          </a:xfrm>
          <a:prstGeom prst="rect">
            <a:avLst/>
          </a:prstGeom>
        </p:spPr>
      </p:pic>
      <p:pic>
        <p:nvPicPr>
          <p:cNvPr id="6" name="Picture 5"/>
          <p:cNvPicPr>
            <a:picLocks noChangeAspect="1"/>
          </p:cNvPicPr>
          <p:nvPr/>
        </p:nvPicPr>
        <p:blipFill>
          <a:blip r:embed="rId4"/>
          <a:stretch>
            <a:fillRect/>
          </a:stretch>
        </p:blipFill>
        <p:spPr>
          <a:xfrm>
            <a:off x="0" y="1260130"/>
            <a:ext cx="2525917" cy="420143"/>
          </a:xfrm>
          <a:prstGeom prst="rect">
            <a:avLst/>
          </a:prstGeom>
        </p:spPr>
      </p:pic>
      <p:pic>
        <p:nvPicPr>
          <p:cNvPr id="8" name="Picture 7"/>
          <p:cNvPicPr>
            <a:picLocks noChangeAspect="1"/>
          </p:cNvPicPr>
          <p:nvPr/>
        </p:nvPicPr>
        <p:blipFill>
          <a:blip r:embed="rId5"/>
          <a:stretch>
            <a:fillRect/>
          </a:stretch>
        </p:blipFill>
        <p:spPr>
          <a:xfrm>
            <a:off x="1554245" y="1645334"/>
            <a:ext cx="8502993" cy="4820765"/>
          </a:xfrm>
          <a:prstGeom prst="rect">
            <a:avLst/>
          </a:prstGeom>
        </p:spPr>
      </p:pic>
      <p:sp>
        <p:nvSpPr>
          <p:cNvPr id="10" name="Rectangle 9"/>
          <p:cNvSpPr/>
          <p:nvPr/>
        </p:nvSpPr>
        <p:spPr>
          <a:xfrm>
            <a:off x="4536138" y="3496114"/>
            <a:ext cx="151119" cy="130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36138" y="5034265"/>
            <a:ext cx="151119" cy="130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36138" y="4212031"/>
            <a:ext cx="151119" cy="130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36140" y="5733902"/>
            <a:ext cx="151119" cy="130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36150" y="3228163"/>
            <a:ext cx="1713539" cy="215444"/>
          </a:xfrm>
          <a:prstGeom prst="rect">
            <a:avLst/>
          </a:prstGeom>
          <a:noFill/>
        </p:spPr>
        <p:txBody>
          <a:bodyPr wrap="square" rtlCol="0">
            <a:spAutoFit/>
          </a:bodyPr>
          <a:lstStyle/>
          <a:p>
            <a:r>
              <a:rPr lang="en-US" sz="800" dirty="0" smtClean="0">
                <a:latin typeface="Arial Black" panose="020B0A04020102020204" pitchFamily="34" charset="0"/>
                <a:cs typeface="Tunga" panose="020B0502040204020203" pitchFamily="34" charset="0"/>
              </a:rPr>
              <a:t>Select to Compare</a:t>
            </a:r>
            <a:endParaRPr lang="en-US" sz="800" dirty="0">
              <a:latin typeface="Arial Black" panose="020B0A04020102020204" pitchFamily="34" charset="0"/>
              <a:cs typeface="Tunga" panose="020B0502040204020203" pitchFamily="34" charset="0"/>
            </a:endParaRPr>
          </a:p>
        </p:txBody>
      </p:sp>
      <p:sp>
        <p:nvSpPr>
          <p:cNvPr id="16" name="Right Arrow 15"/>
          <p:cNvSpPr/>
          <p:nvPr/>
        </p:nvSpPr>
        <p:spPr>
          <a:xfrm>
            <a:off x="3190691" y="3201414"/>
            <a:ext cx="645459" cy="268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1803502"/>
            <a:ext cx="1392964" cy="5078313"/>
          </a:xfrm>
          <a:prstGeom prst="rect">
            <a:avLst/>
          </a:prstGeom>
          <a:noFill/>
        </p:spPr>
        <p:txBody>
          <a:bodyPr wrap="square" rtlCol="0">
            <a:spAutoFit/>
          </a:bodyPr>
          <a:lstStyle/>
          <a:p>
            <a:r>
              <a:rPr lang="en-US" dirty="0" smtClean="0"/>
              <a:t>The best websites were the ones that allowed for viewing location, selecting, and then comparing prices </a:t>
            </a:r>
            <a:r>
              <a:rPr lang="en-US" dirty="0" smtClean="0">
                <a:solidFill>
                  <a:schemeClr val="bg1"/>
                </a:solidFill>
              </a:rPr>
              <a:t>directly against each other. Selected Chest Pain from drop down menu.</a:t>
            </a:r>
            <a:endParaRPr lang="en-US" dirty="0">
              <a:solidFill>
                <a:schemeClr val="bg1"/>
              </a:solidFill>
            </a:endParaRPr>
          </a:p>
        </p:txBody>
      </p:sp>
      <p:sp>
        <p:nvSpPr>
          <p:cNvPr id="3" name="Down Arrow 2"/>
          <p:cNvSpPr/>
          <p:nvPr/>
        </p:nvSpPr>
        <p:spPr>
          <a:xfrm>
            <a:off x="8097795" y="1359243"/>
            <a:ext cx="181232" cy="321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9734999" y="1367481"/>
            <a:ext cx="196546" cy="3127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590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6209" y="357033"/>
            <a:ext cx="10515600" cy="796925"/>
          </a:xfrm>
          <a:prstGeom prst="rect">
            <a:avLst/>
          </a:prstGeom>
        </p:spPr>
        <p:txBody>
          <a:bodyPr/>
          <a:lstStyle/>
          <a:p>
            <a:pPr algn="ctr"/>
            <a:r>
              <a:rPr lang="en-US" dirty="0" smtClean="0"/>
              <a:t>Overview</a:t>
            </a:r>
            <a:endParaRPr lang="en-US" dirty="0"/>
          </a:p>
        </p:txBody>
      </p:sp>
      <p:sp>
        <p:nvSpPr>
          <p:cNvPr id="3" name="Content Placeholder 2"/>
          <p:cNvSpPr>
            <a:spLocks noGrp="1"/>
          </p:cNvSpPr>
          <p:nvPr>
            <p:ph idx="4294967295"/>
          </p:nvPr>
        </p:nvSpPr>
        <p:spPr>
          <a:xfrm>
            <a:off x="103910" y="1828800"/>
            <a:ext cx="11928764" cy="4856163"/>
          </a:xfrm>
          <a:prstGeom prst="rect">
            <a:avLst/>
          </a:prstGeom>
        </p:spPr>
        <p:txBody>
          <a:bodyPr/>
          <a:lstStyle/>
          <a:p>
            <a:r>
              <a:rPr lang="en-US" sz="2400" dirty="0" smtClean="0"/>
              <a:t>Several sites used in this scan offered price quotes, but were not a free service.</a:t>
            </a:r>
          </a:p>
          <a:p>
            <a:r>
              <a:rPr lang="en-US" sz="2400" dirty="0" smtClean="0"/>
              <a:t>Insurance provider websites wanted membership sign ups in order to provide information on doctors, hospital charges, quality, and location.</a:t>
            </a:r>
            <a:r>
              <a:rPr lang="en-US" sz="2400" dirty="0"/>
              <a:t> These sites were not </a:t>
            </a:r>
            <a:r>
              <a:rPr lang="en-US" sz="2400" dirty="0" smtClean="0"/>
              <a:t>included, due to the fact that the main purpose </a:t>
            </a:r>
            <a:r>
              <a:rPr lang="en-US" sz="2400" dirty="0"/>
              <a:t>of this initiative is for free open access to medical pricing information</a:t>
            </a:r>
            <a:r>
              <a:rPr lang="en-US" sz="2400" dirty="0" smtClean="0"/>
              <a:t>.</a:t>
            </a:r>
          </a:p>
          <a:p>
            <a:r>
              <a:rPr lang="en-US" sz="2400" dirty="0" smtClean="0"/>
              <a:t>If these sites did have useful interfaces or tools which aided in searches, they were cited in the “User Interfaces” portion of this presentation. </a:t>
            </a:r>
          </a:p>
        </p:txBody>
      </p:sp>
    </p:spTree>
    <p:extLst>
      <p:ext uri="{BB962C8B-B14F-4D97-AF65-F5344CB8AC3E}">
        <p14:creationId xmlns:p14="http://schemas.microsoft.com/office/powerpoint/2010/main" val="2010321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1228725"/>
          </a:xfrm>
          <a:prstGeom prst="rect">
            <a:avLst/>
          </a:prstGeom>
        </p:spPr>
      </p:pic>
      <p:pic>
        <p:nvPicPr>
          <p:cNvPr id="5" name="Picture 4"/>
          <p:cNvPicPr>
            <a:picLocks noChangeAspect="1"/>
          </p:cNvPicPr>
          <p:nvPr/>
        </p:nvPicPr>
        <p:blipFill>
          <a:blip r:embed="rId3"/>
          <a:stretch>
            <a:fillRect/>
          </a:stretch>
        </p:blipFill>
        <p:spPr>
          <a:xfrm>
            <a:off x="0" y="1260130"/>
            <a:ext cx="2525917" cy="420143"/>
          </a:xfrm>
          <a:prstGeom prst="rect">
            <a:avLst/>
          </a:prstGeom>
        </p:spPr>
      </p:pic>
      <p:pic>
        <p:nvPicPr>
          <p:cNvPr id="6" name="Picture 5"/>
          <p:cNvPicPr>
            <a:picLocks noChangeAspect="1"/>
          </p:cNvPicPr>
          <p:nvPr/>
        </p:nvPicPr>
        <p:blipFill>
          <a:blip r:embed="rId4"/>
          <a:stretch>
            <a:fillRect/>
          </a:stretch>
        </p:blipFill>
        <p:spPr>
          <a:xfrm>
            <a:off x="10287000" y="1260130"/>
            <a:ext cx="1905000" cy="5591175"/>
          </a:xfrm>
          <a:prstGeom prst="rect">
            <a:avLst/>
          </a:prstGeom>
        </p:spPr>
      </p:pic>
      <p:pic>
        <p:nvPicPr>
          <p:cNvPr id="8" name="Picture 7"/>
          <p:cNvPicPr>
            <a:picLocks noChangeAspect="1"/>
          </p:cNvPicPr>
          <p:nvPr/>
        </p:nvPicPr>
        <p:blipFill>
          <a:blip r:embed="rId5"/>
          <a:stretch>
            <a:fillRect/>
          </a:stretch>
        </p:blipFill>
        <p:spPr>
          <a:xfrm>
            <a:off x="1823094" y="1470201"/>
            <a:ext cx="8463906" cy="5070642"/>
          </a:xfrm>
          <a:prstGeom prst="rect">
            <a:avLst/>
          </a:prstGeom>
        </p:spPr>
      </p:pic>
      <p:sp>
        <p:nvSpPr>
          <p:cNvPr id="2" name="TextBox 1"/>
          <p:cNvSpPr txBox="1"/>
          <p:nvPr/>
        </p:nvSpPr>
        <p:spPr>
          <a:xfrm>
            <a:off x="179462" y="2179178"/>
            <a:ext cx="2264635" cy="2031325"/>
          </a:xfrm>
          <a:prstGeom prst="rect">
            <a:avLst/>
          </a:prstGeom>
          <a:noFill/>
        </p:spPr>
        <p:txBody>
          <a:bodyPr wrap="square" rtlCol="0">
            <a:spAutoFit/>
          </a:bodyPr>
          <a:lstStyle/>
          <a:p>
            <a:r>
              <a:rPr lang="en-US" dirty="0" smtClean="0"/>
              <a:t>A step in the process which allows user to enter in insurance information to calculate the most accurate price estimation possible.</a:t>
            </a:r>
            <a:endParaRPr lang="en-US" dirty="0"/>
          </a:p>
        </p:txBody>
      </p:sp>
      <p:sp>
        <p:nvSpPr>
          <p:cNvPr id="3" name="TextBox 2"/>
          <p:cNvSpPr txBox="1"/>
          <p:nvPr/>
        </p:nvSpPr>
        <p:spPr>
          <a:xfrm>
            <a:off x="5799438" y="2179178"/>
            <a:ext cx="4267200" cy="1477328"/>
          </a:xfrm>
          <a:prstGeom prst="rect">
            <a:avLst/>
          </a:prstGeom>
          <a:noFill/>
        </p:spPr>
        <p:txBody>
          <a:bodyPr wrap="square" rtlCol="0">
            <a:spAutoFit/>
          </a:bodyPr>
          <a:lstStyle/>
          <a:p>
            <a:r>
              <a:rPr lang="en-US" dirty="0" smtClean="0"/>
              <a:t>MAKE SELECTIONS NYS COMMON INSURANCE. CDBCBS, EMPIRE, MVP.</a:t>
            </a:r>
          </a:p>
          <a:p>
            <a:endParaRPr lang="en-US" dirty="0"/>
          </a:p>
          <a:p>
            <a:r>
              <a:rPr lang="en-US" dirty="0" smtClean="0"/>
              <a:t>Pop up window for selection of “other” insurance</a:t>
            </a:r>
            <a:endParaRPr lang="en-US" dirty="0"/>
          </a:p>
        </p:txBody>
      </p:sp>
      <p:pic>
        <p:nvPicPr>
          <p:cNvPr id="7" name="Picture 6"/>
          <p:cNvPicPr>
            <a:picLocks noChangeAspect="1"/>
          </p:cNvPicPr>
          <p:nvPr/>
        </p:nvPicPr>
        <p:blipFill>
          <a:blip r:embed="rId6"/>
          <a:stretch>
            <a:fillRect/>
          </a:stretch>
        </p:blipFill>
        <p:spPr>
          <a:xfrm>
            <a:off x="3128577" y="2062585"/>
            <a:ext cx="6938061" cy="4357819"/>
          </a:xfrm>
          <a:prstGeom prst="rect">
            <a:avLst/>
          </a:prstGeom>
        </p:spPr>
      </p:pic>
      <p:sp>
        <p:nvSpPr>
          <p:cNvPr id="9" name="TextBox 8"/>
          <p:cNvSpPr txBox="1"/>
          <p:nvPr/>
        </p:nvSpPr>
        <p:spPr>
          <a:xfrm>
            <a:off x="3270053" y="2273643"/>
            <a:ext cx="1458097" cy="246221"/>
          </a:xfrm>
          <a:prstGeom prst="rect">
            <a:avLst/>
          </a:prstGeom>
          <a:noFill/>
        </p:spPr>
        <p:txBody>
          <a:bodyPr wrap="square" rtlCol="0">
            <a:spAutoFit/>
          </a:bodyPr>
          <a:lstStyle/>
          <a:p>
            <a:r>
              <a:rPr lang="en-US" sz="1000" b="1" dirty="0" smtClean="0"/>
              <a:t>MVP Healthcare</a:t>
            </a:r>
            <a:endParaRPr lang="en-US" sz="1000" b="1" dirty="0"/>
          </a:p>
        </p:txBody>
      </p:sp>
      <p:sp>
        <p:nvSpPr>
          <p:cNvPr id="10" name="TextBox 9"/>
          <p:cNvSpPr txBox="1"/>
          <p:nvPr/>
        </p:nvSpPr>
        <p:spPr>
          <a:xfrm>
            <a:off x="3270053" y="2543663"/>
            <a:ext cx="1575599" cy="246221"/>
          </a:xfrm>
          <a:prstGeom prst="rect">
            <a:avLst/>
          </a:prstGeom>
          <a:noFill/>
        </p:spPr>
        <p:txBody>
          <a:bodyPr wrap="square" rtlCol="0">
            <a:spAutoFit/>
          </a:bodyPr>
          <a:lstStyle/>
          <a:p>
            <a:r>
              <a:rPr lang="en-US" sz="1000" b="1" dirty="0" smtClean="0"/>
              <a:t>Blue Cross Blue Shield NY</a:t>
            </a:r>
            <a:endParaRPr lang="en-US" sz="1000" b="1" dirty="0"/>
          </a:p>
        </p:txBody>
      </p:sp>
      <p:sp>
        <p:nvSpPr>
          <p:cNvPr id="11" name="TextBox 10"/>
          <p:cNvSpPr txBox="1"/>
          <p:nvPr/>
        </p:nvSpPr>
        <p:spPr>
          <a:xfrm>
            <a:off x="3270053" y="2785139"/>
            <a:ext cx="1468138" cy="246221"/>
          </a:xfrm>
          <a:prstGeom prst="rect">
            <a:avLst/>
          </a:prstGeom>
          <a:noFill/>
        </p:spPr>
        <p:txBody>
          <a:bodyPr wrap="square" rtlCol="0">
            <a:spAutoFit/>
          </a:bodyPr>
          <a:lstStyle/>
          <a:p>
            <a:r>
              <a:rPr lang="en-US" sz="1000" b="1" dirty="0" smtClean="0"/>
              <a:t>Empire</a:t>
            </a:r>
            <a:endParaRPr lang="en-US" sz="1000" b="1" dirty="0"/>
          </a:p>
        </p:txBody>
      </p:sp>
      <p:sp>
        <p:nvSpPr>
          <p:cNvPr id="12" name="TextBox 11"/>
          <p:cNvSpPr txBox="1"/>
          <p:nvPr/>
        </p:nvSpPr>
        <p:spPr>
          <a:xfrm>
            <a:off x="3270053" y="3024741"/>
            <a:ext cx="2129996" cy="246221"/>
          </a:xfrm>
          <a:prstGeom prst="rect">
            <a:avLst/>
          </a:prstGeom>
          <a:noFill/>
        </p:spPr>
        <p:txBody>
          <a:bodyPr wrap="square" rtlCol="0">
            <a:spAutoFit/>
          </a:bodyPr>
          <a:lstStyle/>
          <a:p>
            <a:r>
              <a:rPr lang="en-US" sz="1000" b="1" dirty="0" smtClean="0"/>
              <a:t>Other</a:t>
            </a:r>
            <a:endParaRPr lang="en-US" sz="1000" b="1" dirty="0"/>
          </a:p>
        </p:txBody>
      </p:sp>
      <p:cxnSp>
        <p:nvCxnSpPr>
          <p:cNvPr id="14" name="Straight Connector 13"/>
          <p:cNvCxnSpPr/>
          <p:nvPr/>
        </p:nvCxnSpPr>
        <p:spPr>
          <a:xfrm flipV="1">
            <a:off x="3654237" y="2740265"/>
            <a:ext cx="1668308" cy="409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0049" y="2273643"/>
            <a:ext cx="2116464" cy="110862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 name="TextBox 15"/>
          <p:cNvSpPr txBox="1"/>
          <p:nvPr/>
        </p:nvSpPr>
        <p:spPr>
          <a:xfrm>
            <a:off x="5422671" y="2273643"/>
            <a:ext cx="2093842" cy="1169551"/>
          </a:xfrm>
          <a:prstGeom prst="rect">
            <a:avLst/>
          </a:prstGeom>
          <a:noFill/>
        </p:spPr>
        <p:txBody>
          <a:bodyPr wrap="square" rtlCol="0">
            <a:spAutoFit/>
          </a:bodyPr>
          <a:lstStyle/>
          <a:p>
            <a:r>
              <a:rPr lang="en-US" sz="1000" b="1" dirty="0" smtClean="0"/>
              <a:t>Please select from available options</a:t>
            </a:r>
          </a:p>
          <a:p>
            <a:r>
              <a:rPr lang="en-US" sz="1000" b="1" dirty="0" smtClean="0"/>
              <a:t>Alpha Insurance </a:t>
            </a:r>
          </a:p>
          <a:p>
            <a:r>
              <a:rPr lang="en-US" sz="1000" b="1" dirty="0" smtClean="0"/>
              <a:t>Beta Insurance</a:t>
            </a:r>
          </a:p>
          <a:p>
            <a:r>
              <a:rPr lang="en-US" sz="1000" b="1" dirty="0" smtClean="0"/>
              <a:t>Bruce Wayne LLC</a:t>
            </a:r>
          </a:p>
          <a:p>
            <a:r>
              <a:rPr lang="en-US" sz="1000" b="1" dirty="0" smtClean="0"/>
              <a:t>I Am Batman Inc.</a:t>
            </a:r>
          </a:p>
          <a:p>
            <a:r>
              <a:rPr lang="en-US" sz="1000" b="1" dirty="0" smtClean="0"/>
              <a:t>Charlie Insurance</a:t>
            </a:r>
          </a:p>
          <a:p>
            <a:r>
              <a:rPr lang="en-US" sz="1000" b="1" dirty="0" smtClean="0"/>
              <a:t>Don’t you Want Insurance? Inc.</a:t>
            </a:r>
            <a:endParaRPr lang="en-US" sz="1000" b="1" dirty="0"/>
          </a:p>
        </p:txBody>
      </p:sp>
      <p:cxnSp>
        <p:nvCxnSpPr>
          <p:cNvPr id="18" name="Straight Connector 17"/>
          <p:cNvCxnSpPr/>
          <p:nvPr/>
        </p:nvCxnSpPr>
        <p:spPr>
          <a:xfrm>
            <a:off x="5400049" y="2454876"/>
            <a:ext cx="21164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85997" y="3623744"/>
            <a:ext cx="2356022" cy="246221"/>
          </a:xfrm>
          <a:prstGeom prst="rect">
            <a:avLst/>
          </a:prstGeom>
          <a:noFill/>
        </p:spPr>
        <p:txBody>
          <a:bodyPr wrap="square" rtlCol="0">
            <a:spAutoFit/>
          </a:bodyPr>
          <a:lstStyle/>
          <a:p>
            <a:r>
              <a:rPr lang="en-US" sz="1000" b="1" dirty="0" smtClean="0"/>
              <a:t>Health Maintenance Organization (HMO)</a:t>
            </a:r>
            <a:endParaRPr lang="en-US" sz="1000" b="1" dirty="0"/>
          </a:p>
        </p:txBody>
      </p:sp>
      <p:sp>
        <p:nvSpPr>
          <p:cNvPr id="21" name="TextBox 20"/>
          <p:cNvSpPr txBox="1"/>
          <p:nvPr/>
        </p:nvSpPr>
        <p:spPr>
          <a:xfrm>
            <a:off x="3289071" y="3863346"/>
            <a:ext cx="2133600" cy="246221"/>
          </a:xfrm>
          <a:prstGeom prst="rect">
            <a:avLst/>
          </a:prstGeom>
          <a:noFill/>
        </p:spPr>
        <p:txBody>
          <a:bodyPr wrap="square" rtlCol="0">
            <a:spAutoFit/>
          </a:bodyPr>
          <a:lstStyle/>
          <a:p>
            <a:r>
              <a:rPr lang="en-US" sz="1000" b="1" dirty="0" smtClean="0"/>
              <a:t>Other</a:t>
            </a:r>
            <a:endParaRPr lang="en-US" sz="1000" b="1" dirty="0"/>
          </a:p>
        </p:txBody>
      </p:sp>
    </p:spTree>
    <p:extLst>
      <p:ext uri="{BB962C8B-B14F-4D97-AF65-F5344CB8AC3E}">
        <p14:creationId xmlns:p14="http://schemas.microsoft.com/office/powerpoint/2010/main" val="28567447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1228725"/>
          </a:xfrm>
          <a:prstGeom prst="rect">
            <a:avLst/>
          </a:prstGeom>
        </p:spPr>
      </p:pic>
      <p:pic>
        <p:nvPicPr>
          <p:cNvPr id="5" name="Picture 4"/>
          <p:cNvPicPr>
            <a:picLocks noChangeAspect="1"/>
          </p:cNvPicPr>
          <p:nvPr/>
        </p:nvPicPr>
        <p:blipFill>
          <a:blip r:embed="rId3"/>
          <a:stretch>
            <a:fillRect/>
          </a:stretch>
        </p:blipFill>
        <p:spPr>
          <a:xfrm>
            <a:off x="10287000" y="1260130"/>
            <a:ext cx="1905000" cy="5591175"/>
          </a:xfrm>
          <a:prstGeom prst="rect">
            <a:avLst/>
          </a:prstGeom>
        </p:spPr>
      </p:pic>
      <p:pic>
        <p:nvPicPr>
          <p:cNvPr id="6" name="Picture 5"/>
          <p:cNvPicPr>
            <a:picLocks noChangeAspect="1"/>
          </p:cNvPicPr>
          <p:nvPr/>
        </p:nvPicPr>
        <p:blipFill>
          <a:blip r:embed="rId4"/>
          <a:stretch>
            <a:fillRect/>
          </a:stretch>
        </p:blipFill>
        <p:spPr>
          <a:xfrm>
            <a:off x="0" y="1260130"/>
            <a:ext cx="2525917" cy="420143"/>
          </a:xfrm>
          <a:prstGeom prst="rect">
            <a:avLst/>
          </a:prstGeom>
        </p:spPr>
      </p:pic>
      <p:pic>
        <p:nvPicPr>
          <p:cNvPr id="11" name="Picture 10"/>
          <p:cNvPicPr>
            <a:picLocks noChangeAspect="1"/>
          </p:cNvPicPr>
          <p:nvPr/>
        </p:nvPicPr>
        <p:blipFill>
          <a:blip r:embed="rId5"/>
          <a:stretch>
            <a:fillRect/>
          </a:stretch>
        </p:blipFill>
        <p:spPr>
          <a:xfrm>
            <a:off x="2466173" y="1260130"/>
            <a:ext cx="5210175" cy="1543050"/>
          </a:xfrm>
          <a:prstGeom prst="rect">
            <a:avLst/>
          </a:prstGeom>
        </p:spPr>
      </p:pic>
      <p:sp>
        <p:nvSpPr>
          <p:cNvPr id="12" name="TextBox 11"/>
          <p:cNvSpPr txBox="1"/>
          <p:nvPr/>
        </p:nvSpPr>
        <p:spPr>
          <a:xfrm>
            <a:off x="3219610" y="1619376"/>
            <a:ext cx="1629015" cy="253916"/>
          </a:xfrm>
          <a:prstGeom prst="rect">
            <a:avLst/>
          </a:prstGeom>
          <a:noFill/>
        </p:spPr>
        <p:txBody>
          <a:bodyPr wrap="square" rtlCol="0">
            <a:spAutoFit/>
          </a:bodyPr>
          <a:lstStyle/>
          <a:p>
            <a:r>
              <a:rPr lang="en-US" sz="1050" dirty="0" smtClean="0">
                <a:latin typeface="Arial" panose="020B0604020202020204" pitchFamily="34" charset="0"/>
                <a:cs typeface="Arial" panose="020B0604020202020204" pitchFamily="34" charset="0"/>
              </a:rPr>
              <a:t>Chest Pain</a:t>
            </a:r>
            <a:endParaRPr lang="en-US" sz="1050" dirty="0">
              <a:latin typeface="Arial" panose="020B0604020202020204" pitchFamily="34" charset="0"/>
              <a:cs typeface="Arial" panose="020B0604020202020204" pitchFamily="34" charset="0"/>
            </a:endParaRPr>
          </a:p>
        </p:txBody>
      </p:sp>
      <p:sp>
        <p:nvSpPr>
          <p:cNvPr id="13" name="TextBox 12"/>
          <p:cNvSpPr txBox="1"/>
          <p:nvPr/>
        </p:nvSpPr>
        <p:spPr>
          <a:xfrm>
            <a:off x="3972645" y="1846504"/>
            <a:ext cx="3296451" cy="253916"/>
          </a:xfrm>
          <a:prstGeom prst="rect">
            <a:avLst/>
          </a:prstGeom>
          <a:noFill/>
        </p:spPr>
        <p:txBody>
          <a:bodyPr wrap="square" rtlCol="0">
            <a:spAutoFit/>
          </a:bodyPr>
          <a:lstStyle/>
          <a:p>
            <a:r>
              <a:rPr lang="en-US" sz="1050" dirty="0" smtClean="0">
                <a:latin typeface="Arial" panose="020B0604020202020204" pitchFamily="34" charset="0"/>
                <a:cs typeface="Arial" panose="020B0604020202020204" pitchFamily="34" charset="0"/>
              </a:rPr>
              <a:t>Emergency room visit for chest pain</a:t>
            </a:r>
            <a:endParaRPr lang="en-US" sz="1050" dirty="0">
              <a:latin typeface="Arial" panose="020B0604020202020204" pitchFamily="34" charset="0"/>
              <a:cs typeface="Arial" panose="020B0604020202020204" pitchFamily="34" charset="0"/>
            </a:endParaRPr>
          </a:p>
        </p:txBody>
      </p:sp>
      <p:sp>
        <p:nvSpPr>
          <p:cNvPr id="14" name="TextBox 13"/>
          <p:cNvSpPr txBox="1"/>
          <p:nvPr/>
        </p:nvSpPr>
        <p:spPr>
          <a:xfrm>
            <a:off x="3551753" y="2073632"/>
            <a:ext cx="1519508" cy="253916"/>
          </a:xfrm>
          <a:prstGeom prst="rect">
            <a:avLst/>
          </a:prstGeom>
          <a:noFill/>
        </p:spPr>
        <p:txBody>
          <a:bodyPr wrap="square" rtlCol="0">
            <a:spAutoFit/>
          </a:bodyPr>
          <a:lstStyle/>
          <a:p>
            <a:r>
              <a:rPr lang="en-US" sz="1050" dirty="0" smtClean="0">
                <a:latin typeface="Arial" panose="020B0604020202020204" pitchFamily="34" charset="0"/>
                <a:cs typeface="Arial" panose="020B0604020202020204" pitchFamily="34" charset="0"/>
              </a:rPr>
              <a:t>99238</a:t>
            </a:r>
            <a:endParaRPr lang="en-US" sz="1050" dirty="0">
              <a:latin typeface="Arial" panose="020B0604020202020204" pitchFamily="34" charset="0"/>
              <a:cs typeface="Arial" panose="020B0604020202020204" pitchFamily="34" charset="0"/>
            </a:endParaRPr>
          </a:p>
        </p:txBody>
      </p:sp>
      <p:sp>
        <p:nvSpPr>
          <p:cNvPr id="15" name="TextBox 14"/>
          <p:cNvSpPr txBox="1"/>
          <p:nvPr/>
        </p:nvSpPr>
        <p:spPr>
          <a:xfrm>
            <a:off x="3551753" y="2293965"/>
            <a:ext cx="3333141" cy="253916"/>
          </a:xfrm>
          <a:prstGeom prst="rect">
            <a:avLst/>
          </a:prstGeom>
          <a:noFill/>
        </p:spPr>
        <p:txBody>
          <a:bodyPr wrap="square" rtlCol="0">
            <a:spAutoFit/>
          </a:bodyPr>
          <a:lstStyle/>
          <a:p>
            <a:r>
              <a:rPr lang="en-US" sz="1050" dirty="0" smtClean="0"/>
              <a:t>MVP Healthcare </a:t>
            </a:r>
            <a:endParaRPr lang="en-US" sz="1050" dirty="0"/>
          </a:p>
        </p:txBody>
      </p:sp>
      <p:sp>
        <p:nvSpPr>
          <p:cNvPr id="16" name="TextBox 15"/>
          <p:cNvSpPr txBox="1"/>
          <p:nvPr/>
        </p:nvSpPr>
        <p:spPr>
          <a:xfrm>
            <a:off x="2942985" y="2547881"/>
            <a:ext cx="2850777" cy="253916"/>
          </a:xfrm>
          <a:prstGeom prst="rect">
            <a:avLst/>
          </a:prstGeom>
          <a:noFill/>
        </p:spPr>
        <p:txBody>
          <a:bodyPr wrap="square" rtlCol="0">
            <a:spAutoFit/>
          </a:bodyPr>
          <a:lstStyle/>
          <a:p>
            <a:r>
              <a:rPr lang="en-US" sz="1050" dirty="0" smtClean="0"/>
              <a:t>20 Miles of Zip Code 13039</a:t>
            </a:r>
            <a:endParaRPr lang="en-US" sz="1050" dirty="0"/>
          </a:p>
        </p:txBody>
      </p:sp>
      <p:sp>
        <p:nvSpPr>
          <p:cNvPr id="24" name="TextBox 23"/>
          <p:cNvSpPr txBox="1"/>
          <p:nvPr/>
        </p:nvSpPr>
        <p:spPr>
          <a:xfrm>
            <a:off x="0" y="1678293"/>
            <a:ext cx="1674719" cy="2585323"/>
          </a:xfrm>
          <a:prstGeom prst="rect">
            <a:avLst/>
          </a:prstGeom>
          <a:noFill/>
        </p:spPr>
        <p:txBody>
          <a:bodyPr wrap="square" rtlCol="0">
            <a:spAutoFit/>
          </a:bodyPr>
          <a:lstStyle/>
          <a:p>
            <a:r>
              <a:rPr lang="en-US" dirty="0" smtClean="0">
                <a:cs typeface="Arial" panose="020B0604020202020204" pitchFamily="34" charset="0"/>
              </a:rPr>
              <a:t>For more price </a:t>
            </a:r>
            <a:r>
              <a:rPr lang="en-US" dirty="0" smtClean="0">
                <a:solidFill>
                  <a:srgbClr val="042B48"/>
                </a:solidFill>
                <a:cs typeface="Arial" panose="020B0604020202020204" pitchFamily="34" charset="0"/>
              </a:rPr>
              <a:t>information</a:t>
            </a:r>
            <a:r>
              <a:rPr lang="en-US" dirty="0" smtClean="0">
                <a:cs typeface="Arial" panose="020B0604020202020204" pitchFamily="34" charset="0"/>
              </a:rPr>
              <a:t> on a specific hospitals price breakdown, select hospital under Lead Provider column.</a:t>
            </a:r>
            <a:endParaRPr lang="en-US" dirty="0">
              <a:cs typeface="Arial" panose="020B0604020202020204" pitchFamily="34" charset="0"/>
            </a:endParaRPr>
          </a:p>
        </p:txBody>
      </p:sp>
      <p:sp>
        <p:nvSpPr>
          <p:cNvPr id="25" name="Right Arrow 24"/>
          <p:cNvSpPr/>
          <p:nvPr/>
        </p:nvSpPr>
        <p:spPr>
          <a:xfrm>
            <a:off x="1193105" y="3709056"/>
            <a:ext cx="1160290" cy="401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178378" y="262264"/>
            <a:ext cx="5959820" cy="646331"/>
          </a:xfrm>
          <a:prstGeom prst="rect">
            <a:avLst/>
          </a:prstGeom>
          <a:noFill/>
        </p:spPr>
        <p:txBody>
          <a:bodyPr wrap="square" rtlCol="0">
            <a:spAutoFit/>
          </a:bodyPr>
          <a:lstStyle/>
          <a:p>
            <a:r>
              <a:rPr lang="en-US" dirty="0" smtClean="0"/>
              <a:t>For more information on hospital quality score, click on star rating (IPRO). Have it in same presentation as IPRO Site</a:t>
            </a:r>
            <a:endParaRPr lang="en-US" dirty="0"/>
          </a:p>
        </p:txBody>
      </p:sp>
      <p:pic>
        <p:nvPicPr>
          <p:cNvPr id="3" name="Picture 2"/>
          <p:cNvPicPr>
            <a:picLocks noChangeAspect="1"/>
          </p:cNvPicPr>
          <p:nvPr/>
        </p:nvPicPr>
        <p:blipFill>
          <a:blip r:embed="rId6"/>
          <a:stretch>
            <a:fillRect/>
          </a:stretch>
        </p:blipFill>
        <p:spPr>
          <a:xfrm>
            <a:off x="2353395" y="2847587"/>
            <a:ext cx="7846612" cy="3212456"/>
          </a:xfrm>
          <a:prstGeom prst="rect">
            <a:avLst/>
          </a:prstGeom>
        </p:spPr>
      </p:pic>
      <p:sp>
        <p:nvSpPr>
          <p:cNvPr id="7" name="TextBox 6"/>
          <p:cNvSpPr txBox="1"/>
          <p:nvPr/>
        </p:nvSpPr>
        <p:spPr>
          <a:xfrm>
            <a:off x="9343889" y="2880515"/>
            <a:ext cx="1021614" cy="600164"/>
          </a:xfrm>
          <a:prstGeom prst="rect">
            <a:avLst/>
          </a:prstGeom>
          <a:noFill/>
        </p:spPr>
        <p:txBody>
          <a:bodyPr wrap="square" rtlCol="0">
            <a:spAutoFit/>
          </a:bodyPr>
          <a:lstStyle/>
          <a:p>
            <a:r>
              <a:rPr lang="en-US" sz="1100" b="1" dirty="0" smtClean="0">
                <a:latin typeface="Calibri" panose="020F0502020204030204" pitchFamily="34" charset="0"/>
              </a:rPr>
              <a:t>Hospital </a:t>
            </a:r>
            <a:r>
              <a:rPr lang="en-US" sz="1100" b="1" dirty="0">
                <a:latin typeface="Calibri" panose="020F0502020204030204" pitchFamily="34" charset="0"/>
              </a:rPr>
              <a:t>Q</a:t>
            </a:r>
            <a:r>
              <a:rPr lang="en-US" sz="1100" b="1" dirty="0" smtClean="0">
                <a:latin typeface="Calibri" panose="020F0502020204030204" pitchFamily="34" charset="0"/>
              </a:rPr>
              <a:t>uality </a:t>
            </a:r>
            <a:br>
              <a:rPr lang="en-US" sz="1100" b="1" dirty="0" smtClean="0">
                <a:latin typeface="Calibri" panose="020F0502020204030204" pitchFamily="34" charset="0"/>
              </a:rPr>
            </a:br>
            <a:r>
              <a:rPr lang="en-US" sz="1100" b="1" dirty="0" smtClean="0">
                <a:latin typeface="Calibri" panose="020F0502020204030204" pitchFamily="34" charset="0"/>
              </a:rPr>
              <a:t>Score</a:t>
            </a:r>
            <a:endParaRPr lang="en-US" sz="1100" b="1" dirty="0">
              <a:latin typeface="Calibri" panose="020F0502020204030204" pitchFamily="34" charset="0"/>
            </a:endParaRPr>
          </a:p>
        </p:txBody>
      </p:sp>
      <p:sp>
        <p:nvSpPr>
          <p:cNvPr id="8" name="Right Arrow 7"/>
          <p:cNvSpPr/>
          <p:nvPr/>
        </p:nvSpPr>
        <p:spPr>
          <a:xfrm>
            <a:off x="8861482" y="3809497"/>
            <a:ext cx="447472" cy="20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7"/>
          <a:stretch>
            <a:fillRect/>
          </a:stretch>
        </p:blipFill>
        <p:spPr>
          <a:xfrm>
            <a:off x="9291402" y="2465074"/>
            <a:ext cx="1009650" cy="352425"/>
          </a:xfrm>
          <a:prstGeom prst="rect">
            <a:avLst/>
          </a:prstGeom>
        </p:spPr>
      </p:pic>
      <p:sp>
        <p:nvSpPr>
          <p:cNvPr id="10" name="TextBox 9"/>
          <p:cNvSpPr txBox="1"/>
          <p:nvPr/>
        </p:nvSpPr>
        <p:spPr>
          <a:xfrm>
            <a:off x="633784" y="6139605"/>
            <a:ext cx="9220912" cy="646331"/>
          </a:xfrm>
          <a:prstGeom prst="rect">
            <a:avLst/>
          </a:prstGeom>
          <a:noFill/>
        </p:spPr>
        <p:txBody>
          <a:bodyPr wrap="square" rtlCol="0">
            <a:spAutoFit/>
          </a:bodyPr>
          <a:lstStyle/>
          <a:p>
            <a:r>
              <a:rPr lang="en-US" dirty="0" smtClean="0">
                <a:solidFill>
                  <a:schemeClr val="bg1"/>
                </a:solidFill>
              </a:rPr>
              <a:t>Insurance calculator tool available to change providers or cost compare.</a:t>
            </a:r>
          </a:p>
          <a:p>
            <a:r>
              <a:rPr lang="en-US" dirty="0" smtClean="0">
                <a:solidFill>
                  <a:schemeClr val="bg1"/>
                </a:solidFill>
              </a:rPr>
              <a:t>Drop down menu available to change search result and not have to re-enter information again.</a:t>
            </a:r>
            <a:endParaRPr lang="en-US" dirty="0">
              <a:solidFill>
                <a:schemeClr val="bg1"/>
              </a:solidFill>
            </a:endParaRPr>
          </a:p>
        </p:txBody>
      </p:sp>
      <p:pic>
        <p:nvPicPr>
          <p:cNvPr id="17" name="Picture 16"/>
          <p:cNvPicPr>
            <a:picLocks noChangeAspect="1"/>
          </p:cNvPicPr>
          <p:nvPr/>
        </p:nvPicPr>
        <p:blipFill>
          <a:blip r:embed="rId8"/>
          <a:stretch>
            <a:fillRect/>
          </a:stretch>
        </p:blipFill>
        <p:spPr>
          <a:xfrm>
            <a:off x="7237280" y="2008239"/>
            <a:ext cx="3076575" cy="476250"/>
          </a:xfrm>
          <a:prstGeom prst="rect">
            <a:avLst/>
          </a:prstGeom>
        </p:spPr>
      </p:pic>
      <p:sp>
        <p:nvSpPr>
          <p:cNvPr id="20" name="Right Arrow 19"/>
          <p:cNvSpPr/>
          <p:nvPr/>
        </p:nvSpPr>
        <p:spPr>
          <a:xfrm>
            <a:off x="8861482" y="2549088"/>
            <a:ext cx="350377" cy="262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9160412" y="1470201"/>
            <a:ext cx="261980" cy="503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255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36600"/>
          </a:xfrm>
          <a:prstGeom prst="rect">
            <a:avLst/>
          </a:prstGeom>
        </p:spPr>
        <p:txBody>
          <a:bodyPr/>
          <a:lstStyle/>
          <a:p>
            <a:pPr algn="ctr"/>
            <a:r>
              <a:rPr lang="en-US" dirty="0" smtClean="0"/>
              <a:t>Web site Conclusions</a:t>
            </a:r>
            <a:endParaRPr lang="en-US" dirty="0"/>
          </a:p>
        </p:txBody>
      </p:sp>
      <p:sp>
        <p:nvSpPr>
          <p:cNvPr id="3" name="Content Placeholder 2"/>
          <p:cNvSpPr>
            <a:spLocks noGrp="1"/>
          </p:cNvSpPr>
          <p:nvPr>
            <p:ph idx="4294967295"/>
          </p:nvPr>
        </p:nvSpPr>
        <p:spPr>
          <a:xfrm>
            <a:off x="-1" y="1028700"/>
            <a:ext cx="12292445" cy="5500688"/>
          </a:xfrm>
          <a:prstGeom prst="rect">
            <a:avLst/>
          </a:prstGeom>
        </p:spPr>
        <p:txBody>
          <a:bodyPr>
            <a:normAutofit fontScale="62500" lnSpcReduction="20000"/>
          </a:bodyPr>
          <a:lstStyle/>
          <a:p>
            <a:r>
              <a:rPr lang="en-US" dirty="0" smtClean="0"/>
              <a:t>Most of the emphasis is on finding price, with quality information becoming a selection at the end in this demo.</a:t>
            </a:r>
          </a:p>
          <a:p>
            <a:r>
              <a:rPr lang="en-US" dirty="0" smtClean="0"/>
              <a:t>Several key features that were incorporated for ease of use.</a:t>
            </a:r>
            <a:r>
              <a:rPr lang="en-US" dirty="0"/>
              <a:t/>
            </a:r>
            <a:br>
              <a:rPr lang="en-US" dirty="0"/>
            </a:br>
            <a:r>
              <a:rPr lang="en-US" dirty="0" smtClean="0"/>
              <a:t>Price v Quality selection	Interactive map hospital selection</a:t>
            </a:r>
            <a:br>
              <a:rPr lang="en-US" dirty="0" smtClean="0"/>
            </a:br>
            <a:r>
              <a:rPr lang="en-US" dirty="0" smtClean="0"/>
              <a:t>Hospital comparison		Insurance information input	</a:t>
            </a:r>
            <a:br>
              <a:rPr lang="en-US" dirty="0" smtClean="0"/>
            </a:br>
            <a:r>
              <a:rPr lang="en-US" dirty="0" smtClean="0"/>
              <a:t>Drop down menus		Quality rating and numbers</a:t>
            </a:r>
            <a:br>
              <a:rPr lang="en-US" dirty="0" smtClean="0"/>
            </a:br>
            <a:r>
              <a:rPr lang="en-US" dirty="0" smtClean="0"/>
              <a:t>Key definitions of terms		</a:t>
            </a:r>
          </a:p>
          <a:p>
            <a:r>
              <a:rPr lang="en-US" dirty="0" smtClean="0"/>
              <a:t>Sites that had auto-fill or easy to follow drop down menus were a plus, and were incorporated.</a:t>
            </a:r>
          </a:p>
          <a:p>
            <a:r>
              <a:rPr lang="en-US" dirty="0" smtClean="0"/>
              <a:t>The ability to either change you insurance information or medical condition without having to go through entire step by step process again.</a:t>
            </a:r>
          </a:p>
          <a:p>
            <a:r>
              <a:rPr lang="en-US" dirty="0" smtClean="0">
                <a:solidFill>
                  <a:schemeClr val="bg1"/>
                </a:solidFill>
              </a:rPr>
              <a:t>Demo page based off of NY DOH main page. Can be changed to fit other sites like Health Data NY</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447770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0025"/>
            <a:ext cx="10515600" cy="871538"/>
          </a:xfrm>
          <a:prstGeom prst="rect">
            <a:avLst/>
          </a:prstGeom>
        </p:spPr>
        <p:txBody>
          <a:bodyPr/>
          <a:lstStyle/>
          <a:p>
            <a:pPr algn="ctr"/>
            <a:r>
              <a:rPr lang="en-US" dirty="0" smtClean="0"/>
              <a:t>Terminology </a:t>
            </a:r>
            <a:endParaRPr lang="en-US" dirty="0"/>
          </a:p>
        </p:txBody>
      </p:sp>
      <p:sp>
        <p:nvSpPr>
          <p:cNvPr id="3" name="Content Placeholder 2"/>
          <p:cNvSpPr>
            <a:spLocks noGrp="1"/>
          </p:cNvSpPr>
          <p:nvPr>
            <p:ph idx="4294967295"/>
          </p:nvPr>
        </p:nvSpPr>
        <p:spPr>
          <a:xfrm>
            <a:off x="609600" y="1071563"/>
            <a:ext cx="11582400" cy="5600700"/>
          </a:xfrm>
          <a:prstGeom prst="rect">
            <a:avLst/>
          </a:prstGeom>
        </p:spPr>
        <p:txBody>
          <a:bodyPr>
            <a:noAutofit/>
          </a:bodyPr>
          <a:lstStyle/>
          <a:p>
            <a:r>
              <a:rPr lang="en-US" sz="2000" dirty="0"/>
              <a:t>C</a:t>
            </a:r>
            <a:r>
              <a:rPr lang="en-US" sz="2000" dirty="0" smtClean="0"/>
              <a:t>ommon </a:t>
            </a:r>
            <a:r>
              <a:rPr lang="en-US" sz="2000" dirty="0"/>
              <a:t>terminology including: charges, </a:t>
            </a:r>
            <a:r>
              <a:rPr lang="en-US" sz="2000" dirty="0" smtClean="0"/>
              <a:t>costs, payments</a:t>
            </a:r>
            <a:r>
              <a:rPr lang="en-US" sz="2000" dirty="0"/>
              <a:t>, prices, and </a:t>
            </a:r>
            <a:r>
              <a:rPr lang="en-US" sz="2000" dirty="0" smtClean="0"/>
              <a:t>reimbursements and their relationship to final data.</a:t>
            </a:r>
          </a:p>
          <a:p>
            <a:r>
              <a:rPr lang="en-US" sz="2000" dirty="0"/>
              <a:t>“Charges” often reflected an amount listed on a hospital </a:t>
            </a:r>
            <a:r>
              <a:rPr lang="en-US" sz="2000" dirty="0" smtClean="0"/>
              <a:t>chargemaster, </a:t>
            </a:r>
            <a:r>
              <a:rPr lang="en-US" sz="2000" dirty="0"/>
              <a:t>the amount billed </a:t>
            </a:r>
            <a:r>
              <a:rPr lang="en-US" sz="2000" dirty="0" smtClean="0"/>
              <a:t>to uninsured or out-of-network patients, or amount billed to insurance </a:t>
            </a:r>
            <a:r>
              <a:rPr lang="en-US" sz="2000" dirty="0"/>
              <a:t>companies for a </a:t>
            </a:r>
            <a:r>
              <a:rPr lang="en-US" sz="2000" dirty="0" smtClean="0"/>
              <a:t>covered visit </a:t>
            </a:r>
            <a:r>
              <a:rPr lang="en-US" sz="2000" dirty="0"/>
              <a:t>or service</a:t>
            </a:r>
            <a:r>
              <a:rPr lang="en-US" sz="2000" dirty="0" smtClean="0"/>
              <a:t>.</a:t>
            </a:r>
          </a:p>
          <a:p>
            <a:r>
              <a:rPr lang="en-US" sz="2000" dirty="0" smtClean="0"/>
              <a:t>“Costs” are mostly used to describe the amount that the procedure is costing the hospital to perform.</a:t>
            </a:r>
          </a:p>
          <a:p>
            <a:r>
              <a:rPr lang="en-US" sz="2000" dirty="0"/>
              <a:t>“Payments” or “reimbursements</a:t>
            </a:r>
            <a:r>
              <a:rPr lang="en-US" sz="2000" dirty="0" smtClean="0"/>
              <a:t>” refer to the amount that insurance or </a:t>
            </a:r>
            <a:r>
              <a:rPr lang="en-US" sz="2000" dirty="0"/>
              <a:t>M</a:t>
            </a:r>
            <a:r>
              <a:rPr lang="en-US" sz="2000" dirty="0" smtClean="0"/>
              <a:t>edicare would pay to the hospital. The difference between charge and reimbursement would be left to the consumer. </a:t>
            </a:r>
          </a:p>
          <a:p>
            <a:r>
              <a:rPr lang="en-US" sz="2000" dirty="0" smtClean="0"/>
              <a:t>“Price” or “out-of-pocket” are they key terms that were focused on. These refer to the final amount that a consumer will be responsible for after insurance payments and other deductions have been made.</a:t>
            </a:r>
          </a:p>
          <a:p>
            <a:r>
              <a:rPr lang="en-US" sz="2000" dirty="0" smtClean="0"/>
              <a:t>While many sites are able to provide an approximate or average hospital CHARGE or COST based on their data, finding information regarding the ending PRICE that the customer can expect to be responsible for paying proved to be much more difficult.</a:t>
            </a:r>
          </a:p>
          <a:p>
            <a:r>
              <a:rPr lang="en-US" sz="2000" dirty="0" smtClean="0">
                <a:solidFill>
                  <a:schemeClr val="bg1"/>
                </a:solidFill>
              </a:rPr>
              <a:t>All numbers are not intended to be used as price quote for future procedures. Each procedure researched is not a carbon copy of similar procedures performed. </a:t>
            </a:r>
            <a:r>
              <a:rPr lang="en-US" sz="2000" dirty="0">
                <a:solidFill>
                  <a:schemeClr val="bg1"/>
                </a:solidFill>
              </a:rPr>
              <a:t>L</a:t>
            </a:r>
            <a:r>
              <a:rPr lang="en-US" sz="2000" dirty="0" smtClean="0">
                <a:solidFill>
                  <a:schemeClr val="bg1"/>
                </a:solidFill>
              </a:rPr>
              <a:t>evels of severity and complications they present vary with each individual case.</a:t>
            </a:r>
            <a:endParaRPr lang="en-US" sz="2000" dirty="0">
              <a:solidFill>
                <a:schemeClr val="bg1"/>
              </a:solidFill>
            </a:endParaRPr>
          </a:p>
        </p:txBody>
      </p:sp>
      <p:sp>
        <p:nvSpPr>
          <p:cNvPr id="4" name="TextBox 3"/>
          <p:cNvSpPr txBox="1"/>
          <p:nvPr/>
        </p:nvSpPr>
        <p:spPr>
          <a:xfrm>
            <a:off x="576649" y="6343135"/>
            <a:ext cx="11359978" cy="369332"/>
          </a:xfrm>
          <a:prstGeom prst="rect">
            <a:avLst/>
          </a:prstGeom>
          <a:noFill/>
        </p:spPr>
        <p:txBody>
          <a:bodyPr wrap="square" rtlCol="0">
            <a:spAutoFit/>
          </a:bodyPr>
          <a:lstStyle/>
          <a:p>
            <a:r>
              <a:rPr lang="en-US" dirty="0">
                <a:solidFill>
                  <a:schemeClr val="bg1"/>
                </a:solidFill>
              </a:rPr>
              <a:t>http://www.effectivehealthcare.ahrq.gov/ehc/products/562/2053/public-reporting-cost-measures-report-150305.pdf</a:t>
            </a:r>
          </a:p>
        </p:txBody>
      </p:sp>
    </p:spTree>
    <p:extLst>
      <p:ext uri="{BB962C8B-B14F-4D97-AF65-F5344CB8AC3E}">
        <p14:creationId xmlns:p14="http://schemas.microsoft.com/office/powerpoint/2010/main" val="188809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30250"/>
          </a:xfrm>
          <a:prstGeom prst="rect">
            <a:avLst/>
          </a:prstGeom>
        </p:spPr>
        <p:txBody>
          <a:bodyPr>
            <a:normAutofit fontScale="90000"/>
          </a:bodyPr>
          <a:lstStyle/>
          <a:p>
            <a:pPr algn="ctr"/>
            <a:r>
              <a:rPr lang="en-US" dirty="0" smtClean="0"/>
              <a:t>Price </a:t>
            </a:r>
            <a:r>
              <a:rPr lang="en-US" dirty="0"/>
              <a:t>I</a:t>
            </a:r>
            <a:r>
              <a:rPr lang="en-US" dirty="0" smtClean="0"/>
              <a:t>nformation </a:t>
            </a:r>
            <a:r>
              <a:rPr lang="en-US" dirty="0"/>
              <a:t>O</a:t>
            </a:r>
            <a:r>
              <a:rPr lang="en-US" dirty="0" smtClean="0"/>
              <a:t>verview</a:t>
            </a:r>
            <a:endParaRPr lang="en-US" dirty="0"/>
          </a:p>
        </p:txBody>
      </p:sp>
      <p:sp>
        <p:nvSpPr>
          <p:cNvPr id="3" name="Content Placeholder 2"/>
          <p:cNvSpPr>
            <a:spLocks noGrp="1"/>
          </p:cNvSpPr>
          <p:nvPr>
            <p:ph idx="4294967295"/>
          </p:nvPr>
        </p:nvSpPr>
        <p:spPr>
          <a:xfrm>
            <a:off x="0" y="885825"/>
            <a:ext cx="12192000" cy="4351338"/>
          </a:xfrm>
          <a:prstGeom prst="rect">
            <a:avLst/>
          </a:prstGeom>
        </p:spPr>
        <p:txBody>
          <a:bodyPr>
            <a:normAutofit/>
          </a:bodyPr>
          <a:lstStyle/>
          <a:p>
            <a:r>
              <a:rPr lang="en-US" sz="2400" dirty="0" smtClean="0"/>
              <a:t>The following four slides are sites that give information on “out-of-pocket” amounts or PRICE figures to the user.</a:t>
            </a:r>
          </a:p>
          <a:p>
            <a:r>
              <a:rPr lang="en-US" sz="2400" dirty="0" smtClean="0"/>
              <a:t>Of the 40 sites used in the scan, only these four gave the final price estimation to the user.</a:t>
            </a:r>
          </a:p>
          <a:p>
            <a:r>
              <a:rPr lang="en-US" sz="2400" dirty="0" smtClean="0"/>
              <a:t>Direct comparison of individual hospitals, along with low average and high end price estimations. Colorado, New Hampshire, and </a:t>
            </a:r>
            <a:r>
              <a:rPr lang="en-US" sz="2400" dirty="0" err="1" smtClean="0"/>
              <a:t>FairHealth</a:t>
            </a:r>
            <a:r>
              <a:rPr lang="en-US" sz="2400" dirty="0" smtClean="0"/>
              <a:t> all had tools which allowed user to enter insurance information to get a more accurate estimation.</a:t>
            </a:r>
          </a:p>
          <a:p>
            <a:r>
              <a:rPr lang="en-US" sz="2400" dirty="0" smtClean="0"/>
              <a:t>NH shows breakdown of what insurance will pay and what consumer will pay.</a:t>
            </a:r>
          </a:p>
          <a:p>
            <a:r>
              <a:rPr lang="en-US" sz="2400" dirty="0" err="1" smtClean="0"/>
              <a:t>Docspot</a:t>
            </a:r>
            <a:r>
              <a:rPr lang="en-US" sz="2400" dirty="0" smtClean="0"/>
              <a:t> provided uninsured vs. Medicare, and also provided details about what services were provided at the primary care office. </a:t>
            </a:r>
          </a:p>
          <a:p>
            <a:endParaRPr lang="en-US" sz="2400" dirty="0"/>
          </a:p>
        </p:txBody>
      </p:sp>
    </p:spTree>
    <p:extLst>
      <p:ext uri="{BB962C8B-B14F-4D97-AF65-F5344CB8AC3E}">
        <p14:creationId xmlns:p14="http://schemas.microsoft.com/office/powerpoint/2010/main" val="282826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57238"/>
          </a:xfrm>
          <a:prstGeom prst="rect">
            <a:avLst/>
          </a:prstGeom>
        </p:spPr>
        <p:txBody>
          <a:bodyPr>
            <a:normAutofit fontScale="90000"/>
          </a:bodyPr>
          <a:lstStyle/>
          <a:p>
            <a:pPr algn="ctr"/>
            <a:r>
              <a:rPr lang="en-US" dirty="0" smtClean="0"/>
              <a:t>Useful Information </a:t>
            </a:r>
            <a:r>
              <a:rPr lang="en-US" dirty="0"/>
              <a:t>F</a:t>
            </a:r>
            <a:r>
              <a:rPr lang="en-US" dirty="0" smtClean="0"/>
              <a:t>ound on Sites</a:t>
            </a:r>
            <a:endParaRPr lang="en-US" dirty="0"/>
          </a:p>
        </p:txBody>
      </p:sp>
      <p:sp>
        <p:nvSpPr>
          <p:cNvPr id="3" name="Content Placeholder 2"/>
          <p:cNvSpPr>
            <a:spLocks noGrp="1"/>
          </p:cNvSpPr>
          <p:nvPr>
            <p:ph idx="4294967295"/>
          </p:nvPr>
        </p:nvSpPr>
        <p:spPr>
          <a:xfrm>
            <a:off x="0" y="1144588"/>
            <a:ext cx="10515600" cy="1606550"/>
          </a:xfrm>
          <a:prstGeom prst="rect">
            <a:avLst/>
          </a:prstGeom>
        </p:spPr>
        <p:txBody>
          <a:bodyPr>
            <a:normAutofit/>
          </a:bodyPr>
          <a:lstStyle/>
          <a:p>
            <a:pPr algn="ctr"/>
            <a:r>
              <a:rPr lang="en-US" sz="1800" dirty="0" smtClean="0"/>
              <a:t>Colorado provides the </a:t>
            </a:r>
            <a:r>
              <a:rPr lang="en-US" sz="1800" u="sng" dirty="0" smtClean="0"/>
              <a:t>price</a:t>
            </a:r>
            <a:r>
              <a:rPr lang="en-US" sz="1800" dirty="0" smtClean="0"/>
              <a:t> estimate instead of the </a:t>
            </a:r>
            <a:r>
              <a:rPr lang="en-US" sz="1800" u="sng" dirty="0" smtClean="0"/>
              <a:t>charge.</a:t>
            </a:r>
          </a:p>
          <a:p>
            <a:pPr algn="ctr"/>
            <a:r>
              <a:rPr lang="en-US" sz="1800" dirty="0" smtClean="0"/>
              <a:t>Site shows direct comparisons between area hospitals.</a:t>
            </a:r>
          </a:p>
          <a:p>
            <a:pPr algn="ctr"/>
            <a:r>
              <a:rPr lang="en-US" sz="1800" dirty="0" smtClean="0"/>
              <a:t>Provides price range including low and high prices, instead of simply providing average or median. </a:t>
            </a:r>
          </a:p>
          <a:p>
            <a:pPr algn="ctr"/>
            <a:r>
              <a:rPr lang="en-US" sz="1800" dirty="0" smtClean="0"/>
              <a:t>Tool to enter insurance information to better calculate final price estimate.</a:t>
            </a:r>
            <a:endParaRPr lang="en-US" sz="1800" dirty="0"/>
          </a:p>
        </p:txBody>
      </p:sp>
      <p:pic>
        <p:nvPicPr>
          <p:cNvPr id="9" name="Picture 8"/>
          <p:cNvPicPr>
            <a:picLocks noChangeAspect="1"/>
          </p:cNvPicPr>
          <p:nvPr/>
        </p:nvPicPr>
        <p:blipFill>
          <a:blip r:embed="rId2"/>
          <a:stretch>
            <a:fillRect/>
          </a:stretch>
        </p:blipFill>
        <p:spPr>
          <a:xfrm>
            <a:off x="2233417" y="2629296"/>
            <a:ext cx="6864479" cy="3685580"/>
          </a:xfrm>
          <a:prstGeom prst="rect">
            <a:avLst/>
          </a:prstGeom>
        </p:spPr>
      </p:pic>
      <p:sp>
        <p:nvSpPr>
          <p:cNvPr id="5" name="TextBox 4"/>
          <p:cNvSpPr txBox="1"/>
          <p:nvPr/>
        </p:nvSpPr>
        <p:spPr>
          <a:xfrm>
            <a:off x="1081299" y="6314876"/>
            <a:ext cx="9168713" cy="369332"/>
          </a:xfrm>
          <a:prstGeom prst="rect">
            <a:avLst/>
          </a:prstGeom>
          <a:noFill/>
        </p:spPr>
        <p:txBody>
          <a:bodyPr wrap="square" rtlCol="0">
            <a:spAutoFit/>
          </a:bodyPr>
          <a:lstStyle/>
          <a:p>
            <a:pPr algn="ctr"/>
            <a:r>
              <a:rPr lang="en-US" dirty="0" smtClean="0">
                <a:solidFill>
                  <a:schemeClr val="bg1"/>
                </a:solidFill>
              </a:rPr>
              <a:t>https://www.comedprice.org</a:t>
            </a:r>
            <a:endParaRPr lang="en-US" dirty="0">
              <a:solidFill>
                <a:schemeClr val="bg1"/>
              </a:solidFill>
            </a:endParaRPr>
          </a:p>
        </p:txBody>
      </p:sp>
      <p:sp>
        <p:nvSpPr>
          <p:cNvPr id="6" name="TextBox 5"/>
          <p:cNvSpPr txBox="1"/>
          <p:nvPr/>
        </p:nvSpPr>
        <p:spPr>
          <a:xfrm>
            <a:off x="-21625" y="619672"/>
            <a:ext cx="11353800" cy="369332"/>
          </a:xfrm>
          <a:prstGeom prst="rect">
            <a:avLst/>
          </a:prstGeom>
          <a:noFill/>
        </p:spPr>
        <p:txBody>
          <a:bodyPr wrap="square" rtlCol="0">
            <a:spAutoFit/>
          </a:bodyPr>
          <a:lstStyle/>
          <a:p>
            <a:pPr algn="ctr"/>
            <a:r>
              <a:rPr lang="en-US" u="sng" dirty="0" smtClean="0"/>
              <a:t>Price information and Estimations</a:t>
            </a:r>
            <a:endParaRPr lang="en-US" u="sng" dirty="0"/>
          </a:p>
        </p:txBody>
      </p:sp>
    </p:spTree>
    <p:extLst>
      <p:ext uri="{BB962C8B-B14F-4D97-AF65-F5344CB8AC3E}">
        <p14:creationId xmlns:p14="http://schemas.microsoft.com/office/powerpoint/2010/main" val="3122847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771525"/>
          </a:xfrm>
          <a:prstGeom prst="rect">
            <a:avLst/>
          </a:prstGeom>
        </p:spPr>
        <p:txBody>
          <a:bodyPr/>
          <a:lstStyle/>
          <a:p>
            <a:pPr algn="ctr"/>
            <a:r>
              <a:rPr lang="en-US" dirty="0" smtClean="0"/>
              <a:t>Useful Information Found on Sites</a:t>
            </a:r>
            <a:endParaRPr lang="en-US" dirty="0"/>
          </a:p>
        </p:txBody>
      </p:sp>
      <p:sp>
        <p:nvSpPr>
          <p:cNvPr id="3" name="Content Placeholder 2"/>
          <p:cNvSpPr>
            <a:spLocks noGrp="1"/>
          </p:cNvSpPr>
          <p:nvPr>
            <p:ph idx="4294967295"/>
          </p:nvPr>
        </p:nvSpPr>
        <p:spPr>
          <a:xfrm>
            <a:off x="0" y="5794375"/>
            <a:ext cx="10515600" cy="382588"/>
          </a:xfrm>
          <a:prstGeom prst="rect">
            <a:avLst/>
          </a:prstGeom>
        </p:spPr>
        <p:txBody>
          <a:bodyPr>
            <a:normAutofit fontScale="55000" lnSpcReduction="20000"/>
          </a:bodyPr>
          <a:lstStyle/>
          <a:p>
            <a:pPr algn="ctr"/>
            <a:r>
              <a:rPr lang="en-US" dirty="0">
                <a:solidFill>
                  <a:schemeClr val="bg1"/>
                </a:solidFill>
              </a:rPr>
              <a:t>https://www.comedprice.org</a:t>
            </a:r>
          </a:p>
          <a:p>
            <a:endParaRPr lang="en-US" dirty="0"/>
          </a:p>
        </p:txBody>
      </p:sp>
      <p:pic>
        <p:nvPicPr>
          <p:cNvPr id="4" name="Picture 3"/>
          <p:cNvPicPr>
            <a:picLocks noChangeAspect="1"/>
          </p:cNvPicPr>
          <p:nvPr/>
        </p:nvPicPr>
        <p:blipFill>
          <a:blip r:embed="rId2"/>
          <a:stretch>
            <a:fillRect/>
          </a:stretch>
        </p:blipFill>
        <p:spPr>
          <a:xfrm>
            <a:off x="207469" y="993453"/>
            <a:ext cx="6254803" cy="4408423"/>
          </a:xfrm>
          <a:prstGeom prst="rect">
            <a:avLst/>
          </a:prstGeom>
        </p:spPr>
      </p:pic>
      <p:sp>
        <p:nvSpPr>
          <p:cNvPr id="5" name="Right Arrow 4"/>
          <p:cNvSpPr/>
          <p:nvPr/>
        </p:nvSpPr>
        <p:spPr>
          <a:xfrm>
            <a:off x="3742125" y="1459914"/>
            <a:ext cx="729983" cy="268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6572250" y="1002285"/>
            <a:ext cx="4781550" cy="3381375"/>
          </a:xfrm>
          <a:prstGeom prst="rect">
            <a:avLst/>
          </a:prstGeom>
        </p:spPr>
      </p:pic>
      <p:sp>
        <p:nvSpPr>
          <p:cNvPr id="8" name="Right Arrow 7"/>
          <p:cNvSpPr/>
          <p:nvPr/>
        </p:nvSpPr>
        <p:spPr>
          <a:xfrm>
            <a:off x="5710437" y="993453"/>
            <a:ext cx="806824" cy="33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5520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275"/>
            <a:ext cx="10515600" cy="738188"/>
          </a:xfrm>
          <a:prstGeom prst="rect">
            <a:avLst/>
          </a:prstGeom>
        </p:spPr>
        <p:txBody>
          <a:bodyPr/>
          <a:lstStyle/>
          <a:p>
            <a:pPr algn="ctr"/>
            <a:r>
              <a:rPr lang="en-US" dirty="0"/>
              <a:t>Useful Information Found on Sites</a:t>
            </a:r>
          </a:p>
        </p:txBody>
      </p:sp>
      <p:sp>
        <p:nvSpPr>
          <p:cNvPr id="3" name="Content Placeholder 2"/>
          <p:cNvSpPr>
            <a:spLocks noGrp="1"/>
          </p:cNvSpPr>
          <p:nvPr>
            <p:ph idx="4294967295"/>
          </p:nvPr>
        </p:nvSpPr>
        <p:spPr>
          <a:xfrm>
            <a:off x="0" y="920750"/>
            <a:ext cx="10515600" cy="646113"/>
          </a:xfrm>
          <a:prstGeom prst="rect">
            <a:avLst/>
          </a:prstGeom>
        </p:spPr>
        <p:txBody>
          <a:bodyPr>
            <a:noAutofit/>
          </a:bodyPr>
          <a:lstStyle/>
          <a:p>
            <a:r>
              <a:rPr lang="en-US" sz="1800" dirty="0" smtClean="0"/>
              <a:t>The option to select between Medicare or insurance, based on selected state standards to get more relevant out of pocket cost expectation.</a:t>
            </a:r>
          </a:p>
          <a:p>
            <a:r>
              <a:rPr lang="en-US" sz="1800" dirty="0" smtClean="0"/>
              <a:t>Medical code reference for more accurate lookup. Medical code is used for chargemaster price lookup.</a:t>
            </a:r>
          </a:p>
          <a:p>
            <a:r>
              <a:rPr lang="en-US" sz="1800" dirty="0" smtClean="0"/>
              <a:t>Site also had information regarding charge and reimbursement totals, good to see how much insurance would help.</a:t>
            </a:r>
            <a:endParaRPr lang="en-US" sz="1800" dirty="0"/>
          </a:p>
        </p:txBody>
      </p:sp>
      <p:sp>
        <p:nvSpPr>
          <p:cNvPr id="4" name="TextBox 3"/>
          <p:cNvSpPr txBox="1"/>
          <p:nvPr/>
        </p:nvSpPr>
        <p:spPr>
          <a:xfrm>
            <a:off x="838200" y="6366223"/>
            <a:ext cx="10849233" cy="369332"/>
          </a:xfrm>
          <a:prstGeom prst="rect">
            <a:avLst/>
          </a:prstGeom>
          <a:noFill/>
        </p:spPr>
        <p:txBody>
          <a:bodyPr wrap="square" rtlCol="0">
            <a:spAutoFit/>
          </a:bodyPr>
          <a:lstStyle/>
          <a:p>
            <a:pPr algn="ctr"/>
            <a:r>
              <a:rPr lang="en-US" dirty="0" smtClean="0">
                <a:solidFill>
                  <a:schemeClr val="bg1"/>
                </a:solidFill>
              </a:rPr>
              <a:t>http://fairhealthconsumer.org</a:t>
            </a:r>
            <a:endParaRPr lang="en-US" dirty="0">
              <a:solidFill>
                <a:schemeClr val="bg1"/>
              </a:solidFill>
            </a:endParaRPr>
          </a:p>
        </p:txBody>
      </p:sp>
      <p:pic>
        <p:nvPicPr>
          <p:cNvPr id="6" name="Picture 5"/>
          <p:cNvPicPr>
            <a:picLocks noChangeAspect="1"/>
          </p:cNvPicPr>
          <p:nvPr/>
        </p:nvPicPr>
        <p:blipFill>
          <a:blip r:embed="rId2"/>
          <a:stretch>
            <a:fillRect/>
          </a:stretch>
        </p:blipFill>
        <p:spPr>
          <a:xfrm>
            <a:off x="6470049" y="2574152"/>
            <a:ext cx="5079025" cy="1387402"/>
          </a:xfrm>
          <a:prstGeom prst="rect">
            <a:avLst/>
          </a:prstGeom>
        </p:spPr>
      </p:pic>
      <p:pic>
        <p:nvPicPr>
          <p:cNvPr id="8" name="Picture 7"/>
          <p:cNvPicPr>
            <a:picLocks noChangeAspect="1"/>
          </p:cNvPicPr>
          <p:nvPr/>
        </p:nvPicPr>
        <p:blipFill>
          <a:blip r:embed="rId3"/>
          <a:stretch>
            <a:fillRect/>
          </a:stretch>
        </p:blipFill>
        <p:spPr>
          <a:xfrm>
            <a:off x="6470049" y="4043085"/>
            <a:ext cx="5140526" cy="1418359"/>
          </a:xfrm>
          <a:prstGeom prst="rect">
            <a:avLst/>
          </a:prstGeom>
        </p:spPr>
      </p:pic>
      <p:sp>
        <p:nvSpPr>
          <p:cNvPr id="9" name="TextBox 8"/>
          <p:cNvSpPr txBox="1"/>
          <p:nvPr/>
        </p:nvSpPr>
        <p:spPr>
          <a:xfrm>
            <a:off x="1009135" y="583146"/>
            <a:ext cx="10173730" cy="646331"/>
          </a:xfrm>
          <a:prstGeom prst="rect">
            <a:avLst/>
          </a:prstGeom>
          <a:noFill/>
        </p:spPr>
        <p:txBody>
          <a:bodyPr wrap="square" rtlCol="0">
            <a:spAutoFit/>
          </a:bodyPr>
          <a:lstStyle/>
          <a:p>
            <a:pPr algn="ctr"/>
            <a:r>
              <a:rPr lang="en-US" u="sng" dirty="0"/>
              <a:t>Price information and Estimations</a:t>
            </a:r>
          </a:p>
          <a:p>
            <a:pPr algn="ctr"/>
            <a:endParaRPr lang="en-US" dirty="0"/>
          </a:p>
        </p:txBody>
      </p:sp>
      <p:pic>
        <p:nvPicPr>
          <p:cNvPr id="10" name="Picture 9"/>
          <p:cNvPicPr>
            <a:picLocks noChangeAspect="1"/>
          </p:cNvPicPr>
          <p:nvPr/>
        </p:nvPicPr>
        <p:blipFill>
          <a:blip r:embed="rId4"/>
          <a:stretch>
            <a:fillRect/>
          </a:stretch>
        </p:blipFill>
        <p:spPr>
          <a:xfrm>
            <a:off x="2308932" y="2237176"/>
            <a:ext cx="3983390" cy="4129047"/>
          </a:xfrm>
          <a:prstGeom prst="rect">
            <a:avLst/>
          </a:prstGeom>
        </p:spPr>
      </p:pic>
    </p:spTree>
    <p:extLst>
      <p:ext uri="{BB962C8B-B14F-4D97-AF65-F5344CB8AC3E}">
        <p14:creationId xmlns:p14="http://schemas.microsoft.com/office/powerpoint/2010/main" val="1950776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over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YSOO_DOH_Powerpoint3.potx [Read-Only]" id="{23A20C07-F261-46C5-86E6-C95ABED13DF9}" vid="{A63FE05E-69DC-4A07-8A88-248007B94ACA}"/>
    </a:ext>
  </a:extLst>
</a:theme>
</file>

<file path=ppt/theme/theme2.xml><?xml version="1.0" encoding="utf-8"?>
<a:theme xmlns:a="http://schemas.openxmlformats.org/drawingml/2006/main" name="1_Cover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YSOO_DOH_Powerpoint3.potx [Read-Only]" id="{23A20C07-F261-46C5-86E6-C95ABED13DF9}" vid="{A63FE05E-69DC-4A07-8A88-248007B94ACA}"/>
    </a:ext>
  </a:extLst>
</a:theme>
</file>

<file path=ppt/theme/theme3.xml><?xml version="1.0" encoding="utf-8"?>
<a:theme xmlns:a="http://schemas.openxmlformats.org/drawingml/2006/main" name="3_Cover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YSOO_DOH_Powerpoint3.potx [Read-Only]" id="{23A20C07-F261-46C5-86E6-C95ABED13DF9}" vid="{A63FE05E-69DC-4A07-8A88-248007B94ACA}"/>
    </a:ext>
  </a:extLst>
</a:theme>
</file>

<file path=ppt/theme/theme4.xml><?xml version="1.0" encoding="utf-8"?>
<a:theme xmlns:a="http://schemas.openxmlformats.org/drawingml/2006/main" name="Cover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YSOO_DOH_Powerpoint3.potx [Read-Only]" id="{23A20C07-F261-46C5-86E6-C95ABED13DF9}" vid="{A63FE05E-69DC-4A07-8A88-248007B94AC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3486</TotalTime>
  <Words>3338</Words>
  <Application>Microsoft Office PowerPoint</Application>
  <PresentationFormat>Widescreen</PresentationFormat>
  <Paragraphs>226</Paragraphs>
  <Slides>42</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42</vt:i4>
      </vt:variant>
    </vt:vector>
  </HeadingPairs>
  <TitlesOfParts>
    <vt:vector size="51" baseType="lpstr">
      <vt:lpstr>Arial</vt:lpstr>
      <vt:lpstr>Arial Black</vt:lpstr>
      <vt:lpstr>Calibri</vt:lpstr>
      <vt:lpstr>Constantia</vt:lpstr>
      <vt:lpstr>Tunga</vt:lpstr>
      <vt:lpstr>2_Cover Master</vt:lpstr>
      <vt:lpstr>1_Cover Master</vt:lpstr>
      <vt:lpstr>3_Cover Master</vt:lpstr>
      <vt:lpstr>Cover Master</vt:lpstr>
      <vt:lpstr>PowerPoint Presentation</vt:lpstr>
      <vt:lpstr>Goals</vt:lpstr>
      <vt:lpstr>Overview</vt:lpstr>
      <vt:lpstr>Overview</vt:lpstr>
      <vt:lpstr>Terminology </vt:lpstr>
      <vt:lpstr>Price Information Overview</vt:lpstr>
      <vt:lpstr>Useful Information Found on Sites</vt:lpstr>
      <vt:lpstr>Useful Information Found on Sites</vt:lpstr>
      <vt:lpstr>Useful Information Found on Sites</vt:lpstr>
      <vt:lpstr>Useful Information Found on Sites</vt:lpstr>
      <vt:lpstr>Useful Information Found on Sites</vt:lpstr>
      <vt:lpstr>Useful Information Found on Sites</vt:lpstr>
      <vt:lpstr>Charge Information Overview</vt:lpstr>
      <vt:lpstr>Useful Information Found on Sites</vt:lpstr>
      <vt:lpstr>Useful Information Found on Sites</vt:lpstr>
      <vt:lpstr>Useful Information Found on Sites</vt:lpstr>
      <vt:lpstr>Useful Information Found on Sites</vt:lpstr>
      <vt:lpstr>Charge Information Summary</vt:lpstr>
      <vt:lpstr>User Interfaces Overview</vt:lpstr>
      <vt:lpstr>Poor User Interfaces</vt:lpstr>
      <vt:lpstr>Poor User Interfaces</vt:lpstr>
      <vt:lpstr>Poor User Interfaces</vt:lpstr>
      <vt:lpstr>Positive User Interfaces</vt:lpstr>
      <vt:lpstr>Positive User Interfaces</vt:lpstr>
      <vt:lpstr>Positive User Interfaces</vt:lpstr>
      <vt:lpstr>Positive User Interfaces</vt:lpstr>
      <vt:lpstr>Positive User Interfaces</vt:lpstr>
      <vt:lpstr>User Interfaces</vt:lpstr>
      <vt:lpstr>User interfaces Review</vt:lpstr>
      <vt:lpstr>Quality Overview</vt:lpstr>
      <vt:lpstr>Quality Measures</vt:lpstr>
      <vt:lpstr>Quality Measures</vt:lpstr>
      <vt:lpstr>Quality Measures</vt:lpstr>
      <vt:lpstr>Quality Review</vt:lpstr>
      <vt:lpstr>End Goal </vt:lpstr>
      <vt:lpstr>PowerPoint Presentation</vt:lpstr>
      <vt:lpstr>PowerPoint Presentation</vt:lpstr>
      <vt:lpstr>PowerPoint Presentation</vt:lpstr>
      <vt:lpstr>PowerPoint Presentation</vt:lpstr>
      <vt:lpstr>PowerPoint Presentation</vt:lpstr>
      <vt:lpstr>PowerPoint Presentation</vt:lpstr>
      <vt:lpstr>Web site Conclusions</vt:lpstr>
    </vt:vector>
  </TitlesOfParts>
  <Company>New York State Department of Health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3 Enviromental  Scan findings.</dc:title>
  <dc:creator>Shaun Hazelmyer</dc:creator>
  <cp:lastModifiedBy>Shaun Hazelmyer</cp:lastModifiedBy>
  <cp:revision>178</cp:revision>
  <dcterms:created xsi:type="dcterms:W3CDTF">2015-03-30T19:11:06Z</dcterms:created>
  <dcterms:modified xsi:type="dcterms:W3CDTF">2015-05-08T19:21:46Z</dcterms:modified>
</cp:coreProperties>
</file>