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0" r:id="rId6"/>
    <p:sldId id="261" r:id="rId7"/>
    <p:sldId id="265" r:id="rId8"/>
    <p:sldId id="262" r:id="rId9"/>
    <p:sldId id="269" r:id="rId10"/>
    <p:sldId id="268" r:id="rId11"/>
    <p:sldId id="263" r:id="rId12"/>
    <p:sldId id="270" r:id="rId13"/>
    <p:sldId id="264" r:id="rId14"/>
    <p:sldId id="266" r:id="rId15"/>
    <p:sldId id="267" r:id="rId16"/>
  </p:sldIdLst>
  <p:sldSz cx="9144000" cy="6858000" type="screen4x3"/>
  <p:notesSz cx="6946900" cy="9321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8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99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5413" y="0"/>
            <a:ext cx="30099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D1409-B0C7-4D92-BDA6-4235D6661331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8500"/>
            <a:ext cx="4660900" cy="3495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27538"/>
            <a:ext cx="5556250" cy="41957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53488"/>
            <a:ext cx="30099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5413" y="8853488"/>
            <a:ext cx="30099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0147B-B9F7-4136-9EC6-4E3DC643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3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0147B-B9F7-4136-9EC6-4E3DC643C0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4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rgbClr val="092861"/>
          </a:solidFill>
          <a:ln w="9525" cap="flat" cmpd="sng" algn="ctr">
            <a:solidFill>
              <a:srgbClr val="09286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081" name="Picture 9" descr="icon_water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48006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i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490470F8-8E76-451F-8DA4-170E64F87CD6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3C3E694-DA9B-4FF7-8245-835F3A2C4DE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8" descr="BannerB-ual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9144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1796"/>
            <a:ext cx="9144000" cy="50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3696"/>
            <a:ext cx="9144000" cy="546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08614"/>
            <a:ext cx="5943600" cy="11629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470F8-8E76-451F-8DA4-170E64F87CD6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C3E694-DA9B-4FF7-8245-835F3A2C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8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470F8-8E76-451F-8DA4-170E64F87CD6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C3E694-DA9B-4FF7-8245-835F3A2C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C3E694-DA9B-4FF7-8245-835F3A2C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15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161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470F8-8E76-451F-8DA4-170E64F87CD6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C3E694-DA9B-4FF7-8245-835F3A2C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1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470F8-8E76-451F-8DA4-170E64F87CD6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C3E694-DA9B-4FF7-8245-835F3A2C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470F8-8E76-451F-8DA4-170E64F87CD6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C3E694-DA9B-4FF7-8245-835F3A2C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6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470F8-8E76-451F-8DA4-170E64F87CD6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C3E694-DA9B-4FF7-8245-835F3A2C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7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470F8-8E76-451F-8DA4-170E64F87CD6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C3E694-DA9B-4FF7-8245-835F3A2C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470F8-8E76-451F-8DA4-170E64F87CD6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C3E694-DA9B-4FF7-8245-835F3A2C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con_watermark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572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490470F8-8E76-451F-8DA4-170E64F87CD6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73C3E694-DA9B-4FF7-8245-835F3A2C4DE3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00"/>
            <a:ext cx="9144000" cy="50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0950"/>
            <a:ext cx="9144000" cy="546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Open </a:t>
            </a:r>
            <a:r>
              <a:rPr lang="en-US" dirty="0"/>
              <a:t>Health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</a:t>
            </a:r>
            <a:r>
              <a:rPr lang="en-US" dirty="0"/>
              <a:t>Visualization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Summer 2015</a:t>
            </a:r>
            <a:endParaRPr lang="en-US" dirty="0"/>
          </a:p>
          <a:p>
            <a:r>
              <a:rPr lang="en-US" dirty="0"/>
              <a:t>Midway Presentation and 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6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CHIRS &amp; SPARCS 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2501" y="1145045"/>
            <a:ext cx="114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10000"/>
                  </a:schemeClr>
                </a:solidFill>
              </a:rPr>
              <a:t>SPARCS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484" y="1106269"/>
            <a:ext cx="1458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10000"/>
                  </a:schemeClr>
                </a:solidFill>
              </a:rPr>
              <a:t>CHIRS</a:t>
            </a:r>
          </a:p>
          <a:p>
            <a:endParaRPr 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503004"/>
            <a:ext cx="191452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550140"/>
            <a:ext cx="4114800" cy="45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746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Selection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Objective</a:t>
            </a:r>
            <a:r>
              <a:rPr lang="en-US" dirty="0"/>
              <a:t> 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400" dirty="0"/>
              <a:t>Provide a user-friendly interface to access the </a:t>
            </a:r>
            <a:r>
              <a:rPr lang="en-US" sz="2400" dirty="0" smtClean="0"/>
              <a:t>data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sz="2800" dirty="0" smtClean="0"/>
              <a:t>Process</a:t>
            </a:r>
            <a:r>
              <a:rPr lang="en-US" dirty="0" smtClean="0"/>
              <a:t>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Create </a:t>
            </a:r>
            <a:r>
              <a:rPr lang="en-US" sz="2400" dirty="0" smtClean="0"/>
              <a:t>mockups on paper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Research tools and methods </a:t>
            </a:r>
            <a:r>
              <a:rPr lang="en-US" sz="2400" dirty="0" smtClean="0"/>
              <a:t>for online samples of mockups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Create initial </a:t>
            </a:r>
            <a:r>
              <a:rPr lang="en-US" sz="2400" dirty="0" smtClean="0"/>
              <a:t>online samples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Test &gt; Analyze &gt; Enhance</a:t>
            </a:r>
            <a:endParaRPr lang="en-US" sz="2400" dirty="0" smtClean="0"/>
          </a:p>
          <a:p>
            <a:r>
              <a:rPr lang="en-US" sz="2800" dirty="0" smtClean="0"/>
              <a:t>Tools 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CSS, Bootstrap </a:t>
            </a:r>
            <a:r>
              <a:rPr lang="en-US" sz="2400" dirty="0"/>
              <a:t>(Framework</a:t>
            </a:r>
            <a:r>
              <a:rPr lang="en-US" sz="2400" dirty="0" smtClean="0"/>
              <a:t>),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/jQuery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6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Selection Tools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86376"/>
            <a:ext cx="7515225" cy="496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068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Objective 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Prototype better ways for users to </a:t>
            </a:r>
            <a:r>
              <a:rPr lang="en-US" dirty="0" smtClean="0"/>
              <a:t>see </a:t>
            </a:r>
            <a:r>
              <a:rPr lang="en-US" dirty="0" smtClean="0"/>
              <a:t>comparisons while using enhanced selection options</a:t>
            </a:r>
            <a:endParaRPr lang="en-US" dirty="0"/>
          </a:p>
          <a:p>
            <a:r>
              <a:rPr lang="en-US" dirty="0"/>
              <a:t>Process </a:t>
            </a:r>
          </a:p>
          <a:p>
            <a:pPr lvl="1"/>
            <a:r>
              <a:rPr lang="en-US" dirty="0" smtClean="0"/>
              <a:t>Research and experiment with Tableau using </a:t>
            </a:r>
            <a:r>
              <a:rPr lang="en-US" dirty="0" err="1" smtClean="0"/>
              <a:t>eQARR</a:t>
            </a:r>
            <a:r>
              <a:rPr lang="en-US" dirty="0" smtClean="0"/>
              <a:t> data</a:t>
            </a:r>
            <a:endParaRPr lang="en-US" dirty="0"/>
          </a:p>
          <a:p>
            <a:r>
              <a:rPr lang="en-US" dirty="0"/>
              <a:t>Tools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Tableau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2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Visualizations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5" y="1295400"/>
            <a:ext cx="899419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69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Next Stops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0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New York State Department of Health </a:t>
            </a:r>
            <a:r>
              <a:rPr lang="en-US" dirty="0" smtClean="0"/>
              <a:t>wants to provide </a:t>
            </a:r>
            <a:r>
              <a:rPr lang="en-US" b="1" dirty="0"/>
              <a:t>quality</a:t>
            </a:r>
            <a:r>
              <a:rPr lang="en-US" dirty="0"/>
              <a:t> and </a:t>
            </a:r>
            <a:r>
              <a:rPr lang="en-US" b="1" dirty="0"/>
              <a:t>price</a:t>
            </a:r>
            <a:r>
              <a:rPr lang="en-US" dirty="0"/>
              <a:t> data to consumers through </a:t>
            </a:r>
            <a:r>
              <a:rPr lang="en-US" dirty="0" smtClean="0"/>
              <a:t>easy-to-use </a:t>
            </a:r>
            <a:r>
              <a:rPr lang="en-US" dirty="0"/>
              <a:t>visualizations and tools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Department </a:t>
            </a:r>
            <a:r>
              <a:rPr lang="en-US" dirty="0"/>
              <a:t>will need to </a:t>
            </a:r>
            <a:r>
              <a:rPr lang="en-US" b="1" dirty="0" smtClean="0"/>
              <a:t>integrate</a:t>
            </a:r>
            <a:r>
              <a:rPr lang="en-US" dirty="0" smtClean="0"/>
              <a:t> </a:t>
            </a:r>
            <a:r>
              <a:rPr lang="en-US" b="1" dirty="0"/>
              <a:t>price</a:t>
            </a:r>
            <a:r>
              <a:rPr lang="en-US" dirty="0"/>
              <a:t> data with </a:t>
            </a:r>
            <a:r>
              <a:rPr lang="en-US" b="1" dirty="0"/>
              <a:t>quality</a:t>
            </a:r>
            <a:r>
              <a:rPr lang="en-US" dirty="0"/>
              <a:t> data and </a:t>
            </a:r>
            <a:r>
              <a:rPr lang="en-US" b="1" dirty="0"/>
              <a:t>other types </a:t>
            </a:r>
            <a:r>
              <a:rPr lang="en-US" dirty="0"/>
              <a:t>of data so that consumers can understand the value they are receiving. </a:t>
            </a:r>
          </a:p>
        </p:txBody>
      </p:sp>
    </p:spTree>
    <p:extLst>
      <p:ext uri="{BB962C8B-B14F-4D97-AF65-F5344CB8AC3E}">
        <p14:creationId xmlns:p14="http://schemas.microsoft.com/office/powerpoint/2010/main" val="109314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Project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smtClean="0"/>
              <a:t>how </a:t>
            </a:r>
            <a:r>
              <a:rPr lang="en-US" dirty="0"/>
              <a:t>DOH can connect more dynamically to the Health Data NY </a:t>
            </a:r>
            <a:r>
              <a:rPr lang="en-US" dirty="0" smtClean="0"/>
              <a:t>site</a:t>
            </a:r>
          </a:p>
          <a:p>
            <a:r>
              <a:rPr lang="en-US" dirty="0" smtClean="0"/>
              <a:t>Demonstrate </a:t>
            </a:r>
            <a:r>
              <a:rPr lang="en-US" dirty="0"/>
              <a:t>the </a:t>
            </a:r>
            <a:r>
              <a:rPr lang="en-US" dirty="0" smtClean="0"/>
              <a:t>re-creation </a:t>
            </a:r>
            <a:r>
              <a:rPr lang="en-US" dirty="0"/>
              <a:t>of the existing </a:t>
            </a:r>
            <a:r>
              <a:rPr lang="en-US" dirty="0" err="1"/>
              <a:t>eQARR</a:t>
            </a:r>
            <a:r>
              <a:rPr lang="en-US" dirty="0"/>
              <a:t> online tool more </a:t>
            </a:r>
            <a:r>
              <a:rPr lang="en-US" dirty="0" smtClean="0"/>
              <a:t>efficiently </a:t>
            </a:r>
          </a:p>
          <a:p>
            <a:r>
              <a:rPr lang="en-US" dirty="0" smtClean="0"/>
              <a:t>Demonstrate </a:t>
            </a:r>
            <a:r>
              <a:rPr lang="en-US" dirty="0"/>
              <a:t>how </a:t>
            </a:r>
            <a:r>
              <a:rPr lang="en-US" dirty="0" err="1" smtClean="0"/>
              <a:t>eQARR</a:t>
            </a:r>
            <a:r>
              <a:rPr lang="en-US" dirty="0" smtClean="0"/>
              <a:t> </a:t>
            </a:r>
            <a:r>
              <a:rPr lang="en-US" dirty="0"/>
              <a:t>can be improved by prototyping different types of </a:t>
            </a:r>
            <a:r>
              <a:rPr lang="en-US" dirty="0" smtClean="0"/>
              <a:t>visualizations</a:t>
            </a:r>
          </a:p>
          <a:p>
            <a:r>
              <a:rPr lang="en-US" dirty="0" smtClean="0"/>
              <a:t>Increase understanding </a:t>
            </a:r>
            <a:r>
              <a:rPr lang="en-US" dirty="0"/>
              <a:t>of the </a:t>
            </a:r>
            <a:r>
              <a:rPr lang="en-US" dirty="0" smtClean="0"/>
              <a:t>reusability and costs of </a:t>
            </a:r>
            <a:r>
              <a:rPr lang="en-US" dirty="0"/>
              <a:t>this approach with other data </a:t>
            </a:r>
            <a:r>
              <a:rPr lang="en-US" dirty="0" smtClean="0"/>
              <a:t>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6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CTG’s Initial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from User Stories developed at first meeting with DOH and CTG</a:t>
            </a:r>
          </a:p>
          <a:p>
            <a:r>
              <a:rPr lang="en-US" dirty="0" smtClean="0"/>
              <a:t>Focus on main goals of project related to </a:t>
            </a:r>
            <a:r>
              <a:rPr lang="en-US" dirty="0" err="1" smtClean="0"/>
              <a:t>eQARR</a:t>
            </a:r>
            <a:r>
              <a:rPr lang="en-US" dirty="0" smtClean="0"/>
              <a:t> data and other data sets (CHIRS and SPARCS)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15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Two-Week Sprints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data </a:t>
            </a:r>
          </a:p>
          <a:p>
            <a:r>
              <a:rPr lang="en-US" dirty="0" smtClean="0"/>
              <a:t>Address user stories related to “consumers comparing plans for quality”</a:t>
            </a:r>
          </a:p>
          <a:p>
            <a:r>
              <a:rPr lang="en-US" dirty="0" smtClean="0"/>
              <a:t>Access data dynamically (SODA </a:t>
            </a:r>
            <a:r>
              <a:rPr lang="en-US" dirty="0" err="1" smtClean="0"/>
              <a:t>api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Prototype flexible, user-friendly selection options</a:t>
            </a:r>
          </a:p>
          <a:p>
            <a:r>
              <a:rPr lang="en-US" dirty="0" smtClean="0"/>
              <a:t>Prototype visualizations of the data</a:t>
            </a:r>
          </a:p>
          <a:p>
            <a:r>
              <a:rPr lang="en-US" dirty="0" smtClean="0"/>
              <a:t>Gather questions for further exploration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5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eQARR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102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Objective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Understand how the dataset was organized </a:t>
            </a:r>
            <a:r>
              <a:rPr lang="en-US" sz="2400" dirty="0" smtClean="0"/>
              <a:t>hierarchically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Identify </a:t>
            </a:r>
            <a:r>
              <a:rPr lang="en-US" sz="2400" dirty="0"/>
              <a:t>inconsistencies among the data and analyze possible roadblocks for </a:t>
            </a:r>
            <a:r>
              <a:rPr lang="en-US" sz="2400" dirty="0" smtClean="0"/>
              <a:t>comparisons</a:t>
            </a:r>
            <a:endParaRPr lang="en-US" sz="2400" dirty="0"/>
          </a:p>
          <a:p>
            <a:r>
              <a:rPr lang="en-US" sz="2800" dirty="0" smtClean="0"/>
              <a:t>Process </a:t>
            </a:r>
            <a:endParaRPr lang="en-US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Downloaded </a:t>
            </a:r>
            <a:r>
              <a:rPr lang="en-US" sz="2400" dirty="0" smtClean="0"/>
              <a:t>entire dataset </a:t>
            </a:r>
            <a:r>
              <a:rPr lang="en-US" sz="2400" dirty="0"/>
              <a:t>from Health Data NY to </a:t>
            </a:r>
            <a:r>
              <a:rPr lang="en-US" sz="2400" dirty="0" smtClean="0"/>
              <a:t>Excel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Went through every payer mapping its content concerning “Domains”, “Sub Domains” and “Quality Measurements</a:t>
            </a:r>
            <a:r>
              <a:rPr lang="en-US" sz="2400" dirty="0" smtClean="0"/>
              <a:t>”</a:t>
            </a:r>
          </a:p>
          <a:p>
            <a:r>
              <a:rPr lang="en-US" sz="2800" dirty="0" smtClean="0"/>
              <a:t>Tools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Mindmup.com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867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Mind Mapping Tool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32677"/>
            <a:ext cx="6853238" cy="4487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55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CHIRS and SPARCS Data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Objective </a:t>
            </a:r>
            <a:endParaRPr lang="en-US" sz="2800" dirty="0" smtClean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400" dirty="0" smtClean="0"/>
              <a:t>Study </a:t>
            </a:r>
            <a:r>
              <a:rPr lang="en-US" sz="2400" dirty="0"/>
              <a:t>the </a:t>
            </a:r>
            <a:r>
              <a:rPr lang="en-US" sz="2400" dirty="0" smtClean="0"/>
              <a:t>CHIRS </a:t>
            </a:r>
            <a:r>
              <a:rPr lang="en-US" sz="2400" dirty="0"/>
              <a:t>and </a:t>
            </a:r>
            <a:r>
              <a:rPr lang="en-US" sz="2400" dirty="0" smtClean="0"/>
              <a:t>SPARCS </a:t>
            </a:r>
            <a:r>
              <a:rPr lang="en-US" sz="2400" dirty="0" smtClean="0"/>
              <a:t>datasets</a:t>
            </a:r>
            <a:endParaRPr lang="en-US" sz="2400" dirty="0" smtClean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400" dirty="0" smtClean="0"/>
              <a:t>Review </a:t>
            </a:r>
            <a:r>
              <a:rPr lang="en-US" sz="2400" dirty="0"/>
              <a:t>the common relationships for comparing different health plans and services for </a:t>
            </a:r>
            <a:r>
              <a:rPr lang="en-US" sz="2400" dirty="0" smtClean="0"/>
              <a:t>users</a:t>
            </a:r>
            <a:endParaRPr lang="en-US" sz="2400" dirty="0" smtClean="0"/>
          </a:p>
          <a:p>
            <a:r>
              <a:rPr lang="en-US" sz="2800" dirty="0" smtClean="0"/>
              <a:t>Process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Review datasets on health.data.ny.gov from user interfaces and data source downloads</a:t>
            </a:r>
          </a:p>
          <a:p>
            <a:r>
              <a:rPr lang="en-US" sz="2800" dirty="0" smtClean="0"/>
              <a:t>Tools</a:t>
            </a:r>
            <a:r>
              <a:rPr lang="en-US" dirty="0" smtClean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38012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547593"/>
            <a:ext cx="746760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Health indicator data by counties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3568482"/>
            <a:ext cx="3581400" cy="22860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95325" y="2133600"/>
            <a:ext cx="3038475" cy="10668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4040875" y="2119953"/>
            <a:ext cx="4800600" cy="207137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4267200" y="4499942"/>
            <a:ext cx="4343400" cy="13716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 bwMode="auto">
          <a:xfrm>
            <a:off x="3733800" y="2362200"/>
            <a:ext cx="3070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7" idx="2"/>
          </p:cNvCxnSpPr>
          <p:nvPr/>
        </p:nvCxnSpPr>
        <p:spPr bwMode="auto">
          <a:xfrm>
            <a:off x="6441175" y="4191323"/>
            <a:ext cx="0" cy="3086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3352800" y="4800600"/>
            <a:ext cx="8382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89645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CTG">
  <a:themeElements>
    <a:clrScheme name="">
      <a:dk1>
        <a:srgbClr val="003366"/>
      </a:dk1>
      <a:lt1>
        <a:srgbClr val="FFFFFF"/>
      </a:lt1>
      <a:dk2>
        <a:srgbClr val="003366"/>
      </a:dk2>
      <a:lt2>
        <a:srgbClr val="FFFF99"/>
      </a:lt2>
      <a:accent1>
        <a:srgbClr val="BBE0E3"/>
      </a:accent1>
      <a:accent2>
        <a:srgbClr val="333399"/>
      </a:accent2>
      <a:accent3>
        <a:srgbClr val="FFFFFF"/>
      </a:accent3>
      <a:accent4>
        <a:srgbClr val="002A56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sentation_CTG">
      <a:majorFont>
        <a:latin typeface="Times New Roman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sentation_CT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CT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CT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CT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CT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CT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CT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CT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CT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CT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CT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CT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CTG 13">
        <a:dk1>
          <a:srgbClr val="336699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2A5682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CTG 14">
        <a:dk1>
          <a:srgbClr val="336699"/>
        </a:dk1>
        <a:lt1>
          <a:srgbClr val="FFFFFF"/>
        </a:lt1>
        <a:dk2>
          <a:srgbClr val="000000"/>
        </a:dk2>
        <a:lt2>
          <a:srgbClr val="FFFF99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2A5682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CTG 15">
        <a:dk1>
          <a:srgbClr val="336699"/>
        </a:dk1>
        <a:lt1>
          <a:srgbClr val="FFFFFF"/>
        </a:lt1>
        <a:dk2>
          <a:srgbClr val="336699"/>
        </a:dk2>
        <a:lt2>
          <a:srgbClr val="FFFF99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2A5682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CTG 16">
        <a:dk1>
          <a:srgbClr val="003366"/>
        </a:dk1>
        <a:lt1>
          <a:srgbClr val="FFFFFF"/>
        </a:lt1>
        <a:dk2>
          <a:srgbClr val="336699"/>
        </a:dk2>
        <a:lt2>
          <a:srgbClr val="FFFF99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A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Meg slides 9_6_12</Template>
  <TotalTime>1590</TotalTime>
  <Words>371</Words>
  <Application>Microsoft Office PowerPoint</Application>
  <PresentationFormat>On-screen Show (4:3)</PresentationFormat>
  <Paragraphs>65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Presentation_CTG</vt:lpstr>
      <vt:lpstr> Open Health  Data Visualization  </vt:lpstr>
      <vt:lpstr>Motivation for Project</vt:lpstr>
      <vt:lpstr>Summary of Project Scope</vt:lpstr>
      <vt:lpstr>CTG’s Initial Activity</vt:lpstr>
      <vt:lpstr>Two-Week Sprints</vt:lpstr>
      <vt:lpstr>eQARR Data</vt:lpstr>
      <vt:lpstr>Mind Mapping Tool</vt:lpstr>
      <vt:lpstr>CHIRS and SPARCS Data</vt:lpstr>
      <vt:lpstr>PowerPoint Presentation</vt:lpstr>
      <vt:lpstr>CHIRS &amp; SPARCS Data</vt:lpstr>
      <vt:lpstr>Dynamic Selection Tools</vt:lpstr>
      <vt:lpstr>Dynamic Selection Tools</vt:lpstr>
      <vt:lpstr>Dynamic Visualizations</vt:lpstr>
      <vt:lpstr>Dynamic Visualizations</vt:lpstr>
      <vt:lpstr>Questions and Next Stops</vt:lpstr>
    </vt:vector>
  </TitlesOfParts>
  <Company>Center for Technology in Government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Alison Heaphy</dc:creator>
  <cp:lastModifiedBy>Jim Costello</cp:lastModifiedBy>
  <cp:revision>45</cp:revision>
  <cp:lastPrinted>2015-07-13T19:56:35Z</cp:lastPrinted>
  <dcterms:created xsi:type="dcterms:W3CDTF">2014-01-13T17:03:47Z</dcterms:created>
  <dcterms:modified xsi:type="dcterms:W3CDTF">2015-07-13T21:18:26Z</dcterms:modified>
</cp:coreProperties>
</file>