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99" r:id="rId2"/>
    <p:sldId id="283" r:id="rId3"/>
    <p:sldId id="300" r:id="rId4"/>
    <p:sldId id="284" r:id="rId5"/>
    <p:sldId id="301" r:id="rId6"/>
    <p:sldId id="302" r:id="rId7"/>
    <p:sldId id="287" r:id="rId8"/>
    <p:sldId id="289" r:id="rId9"/>
    <p:sldId id="304" r:id="rId10"/>
    <p:sldId id="291" r:id="rId11"/>
    <p:sldId id="303" r:id="rId12"/>
    <p:sldId id="292" r:id="rId13"/>
    <p:sldId id="305" r:id="rId14"/>
    <p:sldId id="293" r:id="rId15"/>
    <p:sldId id="306" r:id="rId16"/>
    <p:sldId id="295" r:id="rId17"/>
    <p:sldId id="308" r:id="rId18"/>
    <p:sldId id="315" r:id="rId19"/>
    <p:sldId id="314" r:id="rId20"/>
    <p:sldId id="309" r:id="rId21"/>
    <p:sldId id="310" r:id="rId22"/>
    <p:sldId id="311" r:id="rId23"/>
    <p:sldId id="312" r:id="rId24"/>
    <p:sldId id="313" r:id="rId25"/>
    <p:sldId id="298" r:id="rId26"/>
    <p:sldId id="307" r:id="rId27"/>
  </p:sldIdLst>
  <p:sldSz cx="9144000" cy="6858000" type="screen4x3"/>
  <p:notesSz cx="6946900" cy="9321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6042AB-F0C6-4676-A8A3-D9E06E033305}">
          <p14:sldIdLst>
            <p14:sldId id="299"/>
            <p14:sldId id="283"/>
            <p14:sldId id="300"/>
            <p14:sldId id="284"/>
            <p14:sldId id="301"/>
            <p14:sldId id="302"/>
            <p14:sldId id="287"/>
            <p14:sldId id="289"/>
            <p14:sldId id="304"/>
            <p14:sldId id="291"/>
            <p14:sldId id="303"/>
            <p14:sldId id="292"/>
            <p14:sldId id="305"/>
            <p14:sldId id="293"/>
            <p14:sldId id="306"/>
            <p14:sldId id="295"/>
            <p14:sldId id="308"/>
            <p14:sldId id="315"/>
            <p14:sldId id="314"/>
            <p14:sldId id="309"/>
            <p14:sldId id="310"/>
            <p14:sldId id="311"/>
            <p14:sldId id="312"/>
            <p14:sldId id="313"/>
            <p14:sldId id="298"/>
            <p14:sldId id="30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43" autoAdjust="0"/>
    <p:restoredTop sz="92196" autoAdjust="0"/>
  </p:normalViewPr>
  <p:slideViewPr>
    <p:cSldViewPr>
      <p:cViewPr>
        <p:scale>
          <a:sx n="42" d="100"/>
          <a:sy n="42" d="100"/>
        </p:scale>
        <p:origin x="-1248" y="-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99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5413" y="0"/>
            <a:ext cx="30099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A76DB-674F-45EE-A56D-D92D8A18B92D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53488"/>
            <a:ext cx="30099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5413" y="8853488"/>
            <a:ext cx="30099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92D91-00D9-4E86-9764-D7509EB76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8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99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5413" y="0"/>
            <a:ext cx="30099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B8D82-1C1D-4A10-9A33-F9F6FA8FC874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8500"/>
            <a:ext cx="4660900" cy="3495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27538"/>
            <a:ext cx="5556250" cy="41957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53488"/>
            <a:ext cx="30099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5413" y="8853488"/>
            <a:ext cx="30099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3F039-1D69-4584-B430-885D2B83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5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http://reportcard.opa.ca.gov/rc/hmoabout.aspx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F039-1D69-4584-B430-885D2B83E1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2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http://reportcard.opa.ca.gov/rc/hmoabout.aspx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F039-1D69-4584-B430-885D2B83E1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22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http://reportcard.opa.ca.gov/rc/hmoabout.aspx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F039-1D69-4584-B430-885D2B83E1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22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http://reportcard.opa.ca.gov/rc/hmoabout.aspx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F039-1D69-4584-B430-885D2B83E1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22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http://reportcard.opa.ca.gov/rc/hmoabout.aspx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F039-1D69-4584-B430-885D2B83E1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22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i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90470F8-8E76-451F-8DA4-170E64F87CD6}" type="datetimeFigureOut">
              <a:rPr lang="en-US" smtClean="0">
                <a:solidFill>
                  <a:srgbClr val="003366"/>
                </a:solidFill>
              </a:rPr>
              <a:pPr/>
              <a:t>7/17/2015</a:t>
            </a:fld>
            <a:endParaRPr lang="en-US">
              <a:solidFill>
                <a:srgbClr val="003366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3366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3C3E694-DA9B-4FF7-8245-835F3A2C4DE3}" type="slidenum">
              <a:rPr lang="en-US" smtClean="0">
                <a:solidFill>
                  <a:srgbClr val="003366"/>
                </a:solidFill>
              </a:rPr>
              <a:pPr/>
              <a:t>‹#›</a:t>
            </a:fld>
            <a:endParaRPr lang="en-US">
              <a:solidFill>
                <a:srgbClr val="003366"/>
              </a:solidFill>
            </a:endParaRPr>
          </a:p>
        </p:txBody>
      </p:sp>
      <p:pic>
        <p:nvPicPr>
          <p:cNvPr id="10" name="Picture 8" descr="BannerB-ua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9144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Banner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2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1796"/>
            <a:ext cx="9144000" cy="50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2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3696"/>
            <a:ext cx="91440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21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470F8-8E76-451F-8DA4-170E64F87CD6}" type="datetimeFigureOut">
              <a:rPr lang="en-US" smtClean="0">
                <a:solidFill>
                  <a:srgbClr val="003366"/>
                </a:solidFill>
              </a:rPr>
              <a:pPr/>
              <a:t>7/17/2015</a:t>
            </a:fld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3E694-DA9B-4FF7-8245-835F3A2C4DE3}" type="slidenum">
              <a:rPr lang="en-US" smtClean="0">
                <a:solidFill>
                  <a:srgbClr val="003366"/>
                </a:solidFill>
              </a:rPr>
              <a:pPr/>
              <a:t>‹#›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9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470F8-8E76-451F-8DA4-170E64F87CD6}" type="datetimeFigureOut">
              <a:rPr lang="en-US" smtClean="0">
                <a:solidFill>
                  <a:srgbClr val="003366"/>
                </a:solidFill>
              </a:rPr>
              <a:pPr/>
              <a:t>7/17/2015</a:t>
            </a:fld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3E694-DA9B-4FF7-8245-835F3A2C4DE3}" type="slidenum">
              <a:rPr lang="en-US" smtClean="0">
                <a:solidFill>
                  <a:srgbClr val="003366"/>
                </a:solidFill>
              </a:rPr>
              <a:pPr/>
              <a:t>‹#›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4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3E694-DA9B-4FF7-8245-835F3A2C4DE3}" type="slidenum">
              <a:rPr lang="en-US" smtClean="0">
                <a:solidFill>
                  <a:srgbClr val="003366"/>
                </a:solidFill>
              </a:rPr>
              <a:pPr/>
              <a:t>‹#›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91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72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470F8-8E76-451F-8DA4-170E64F87CD6}" type="datetimeFigureOut">
              <a:rPr lang="en-US" smtClean="0">
                <a:solidFill>
                  <a:srgbClr val="003366"/>
                </a:solidFill>
              </a:rPr>
              <a:pPr/>
              <a:t>7/17/2015</a:t>
            </a:fld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33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3E694-DA9B-4FF7-8245-835F3A2C4DE3}" type="slidenum">
              <a:rPr lang="en-US" smtClean="0">
                <a:solidFill>
                  <a:srgbClr val="003366"/>
                </a:solidFill>
              </a:rPr>
              <a:pPr/>
              <a:t>‹#›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17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470F8-8E76-451F-8DA4-170E64F87CD6}" type="datetimeFigureOut">
              <a:rPr lang="en-US" smtClean="0">
                <a:solidFill>
                  <a:srgbClr val="003366"/>
                </a:solidFill>
              </a:rPr>
              <a:pPr/>
              <a:t>7/17/2015</a:t>
            </a:fld>
            <a:endParaRPr lang="en-US">
              <a:solidFill>
                <a:srgbClr val="0033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33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3E694-DA9B-4FF7-8245-835F3A2C4DE3}" type="slidenum">
              <a:rPr lang="en-US" smtClean="0">
                <a:solidFill>
                  <a:srgbClr val="003366"/>
                </a:solidFill>
              </a:rPr>
              <a:pPr/>
              <a:t>‹#›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62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470F8-8E76-451F-8DA4-170E64F87CD6}" type="datetimeFigureOut">
              <a:rPr lang="en-US" smtClean="0">
                <a:solidFill>
                  <a:srgbClr val="003366"/>
                </a:solidFill>
              </a:rPr>
              <a:pPr/>
              <a:t>7/17/2015</a:t>
            </a:fld>
            <a:endParaRPr lang="en-US">
              <a:solidFill>
                <a:srgbClr val="0033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3E694-DA9B-4FF7-8245-835F3A2C4DE3}" type="slidenum">
              <a:rPr lang="en-US" smtClean="0">
                <a:solidFill>
                  <a:srgbClr val="003366"/>
                </a:solidFill>
              </a:rPr>
              <a:pPr/>
              <a:t>‹#›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5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470F8-8E76-451F-8DA4-170E64F87CD6}" type="datetimeFigureOut">
              <a:rPr lang="en-US" smtClean="0">
                <a:solidFill>
                  <a:srgbClr val="003366"/>
                </a:solidFill>
              </a:rPr>
              <a:pPr/>
              <a:t>7/17/2015</a:t>
            </a:fld>
            <a:endParaRPr lang="en-US">
              <a:solidFill>
                <a:srgbClr val="0033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33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3E694-DA9B-4FF7-8245-835F3A2C4DE3}" type="slidenum">
              <a:rPr lang="en-US" smtClean="0">
                <a:solidFill>
                  <a:srgbClr val="003366"/>
                </a:solidFill>
              </a:rPr>
              <a:pPr/>
              <a:t>‹#›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56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470F8-8E76-451F-8DA4-170E64F87CD6}" type="datetimeFigureOut">
              <a:rPr lang="en-US" smtClean="0">
                <a:solidFill>
                  <a:srgbClr val="003366"/>
                </a:solidFill>
              </a:rPr>
              <a:pPr/>
              <a:t>7/17/2015</a:t>
            </a:fld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33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3E694-DA9B-4FF7-8245-835F3A2C4DE3}" type="slidenum">
              <a:rPr lang="en-US" smtClean="0">
                <a:solidFill>
                  <a:srgbClr val="003366"/>
                </a:solidFill>
              </a:rPr>
              <a:pPr/>
              <a:t>‹#›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81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470F8-8E76-451F-8DA4-170E64F87CD6}" type="datetimeFigureOut">
              <a:rPr lang="en-US" smtClean="0">
                <a:solidFill>
                  <a:srgbClr val="003366"/>
                </a:solidFill>
              </a:rPr>
              <a:pPr/>
              <a:t>7/17/2015</a:t>
            </a:fld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33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3E694-DA9B-4FF7-8245-835F3A2C4DE3}" type="slidenum">
              <a:rPr lang="en-US" smtClean="0">
                <a:solidFill>
                  <a:srgbClr val="003366"/>
                </a:solidFill>
              </a:rPr>
              <a:pPr/>
              <a:t>‹#›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3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490470F8-8E76-451F-8DA4-170E64F87CD6}" type="datetimeFigureOut">
              <a:rPr lang="en-US" smtClean="0">
                <a:solidFill>
                  <a:srgbClr val="003366"/>
                </a:solidFill>
              </a:rPr>
              <a:pPr/>
              <a:t>7/17/2015</a:t>
            </a:fld>
            <a:endParaRPr lang="en-US">
              <a:solidFill>
                <a:srgbClr val="003366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>
              <a:solidFill>
                <a:srgbClr val="003366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73C3E694-DA9B-4FF7-8245-835F3A2C4DE3}" type="slidenum">
              <a:rPr lang="en-US" smtClean="0">
                <a:solidFill>
                  <a:srgbClr val="003366"/>
                </a:solidFill>
              </a:rPr>
              <a:pPr/>
              <a:t>‹#›</a:t>
            </a:fld>
            <a:endParaRPr lang="en-US">
              <a:solidFill>
                <a:srgbClr val="00336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0"/>
            <a:ext cx="9144000" cy="50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0950"/>
            <a:ext cx="91440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Open </a:t>
            </a:r>
            <a:r>
              <a:rPr lang="en-US" dirty="0">
                <a:latin typeface="Calibri" panose="020F0502020204030204" pitchFamily="34" charset="0"/>
              </a:rPr>
              <a:t>Health </a:t>
            </a:r>
            <a:r>
              <a:rPr lang="en-US" dirty="0" smtClean="0">
                <a:latin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Data </a:t>
            </a:r>
            <a:r>
              <a:rPr lang="en-US" dirty="0">
                <a:latin typeface="Calibri" panose="020F0502020204030204" pitchFamily="34" charset="0"/>
              </a:rPr>
              <a:t>Visualization </a:t>
            </a:r>
            <a:r>
              <a:rPr lang="en-US" dirty="0" smtClean="0">
                <a:latin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Summer 2015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Review of Potential Web Interfaces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05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5176" y="-36732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" panose="020F0502020204030204" pitchFamily="34" charset="0"/>
              </a:rPr>
              <a:t>Get Covered Illinois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" y="1371600"/>
            <a:ext cx="8932333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4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000067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05176" y="-36732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" panose="020F0502020204030204" pitchFamily="34" charset="0"/>
              </a:rPr>
              <a:t>Get Covered Illinois</a:t>
            </a:r>
          </a:p>
        </p:txBody>
      </p:sp>
    </p:spTree>
    <p:extLst>
      <p:ext uri="{BB962C8B-B14F-4D97-AF65-F5344CB8AC3E}">
        <p14:creationId xmlns:p14="http://schemas.microsoft.com/office/powerpoint/2010/main" val="4678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666750"/>
            <a:ext cx="8181975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42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1447800"/>
            <a:ext cx="10194262" cy="422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67076" y="286433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" panose="020F0502020204030204" pitchFamily="34" charset="0"/>
              </a:rPr>
              <a:t>Covered California</a:t>
            </a:r>
          </a:p>
        </p:txBody>
      </p:sp>
    </p:spTree>
    <p:extLst>
      <p:ext uri="{BB962C8B-B14F-4D97-AF65-F5344CB8AC3E}">
        <p14:creationId xmlns:p14="http://schemas.microsoft.com/office/powerpoint/2010/main" val="48300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4" y="1600200"/>
            <a:ext cx="8780963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67076" y="286433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" panose="020F0502020204030204" pitchFamily="34" charset="0"/>
              </a:rPr>
              <a:t>Covered California</a:t>
            </a:r>
          </a:p>
        </p:txBody>
      </p:sp>
    </p:spTree>
    <p:extLst>
      <p:ext uri="{BB962C8B-B14F-4D97-AF65-F5344CB8AC3E}">
        <p14:creationId xmlns:p14="http://schemas.microsoft.com/office/powerpoint/2010/main" val="72331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67076" y="286433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" panose="020F0502020204030204" pitchFamily="34" charset="0"/>
              </a:rPr>
              <a:t>Covered California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380" y="3276600"/>
            <a:ext cx="6070984" cy="2977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5144"/>
            <a:ext cx="5462462" cy="291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73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07" y="1"/>
            <a:ext cx="6817393" cy="4339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5"/>
          <a:stretch/>
        </p:blipFill>
        <p:spPr bwMode="auto">
          <a:xfrm>
            <a:off x="76200" y="4637242"/>
            <a:ext cx="5105400" cy="162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149449"/>
            <a:ext cx="5105400" cy="413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384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7800" y="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" panose="020F0502020204030204" pitchFamily="34" charset="0"/>
              </a:rPr>
              <a:t>Maine </a:t>
            </a:r>
            <a:r>
              <a:rPr lang="en-US" sz="3600" b="1" dirty="0" err="1" smtClean="0">
                <a:latin typeface="Calibri" panose="020F0502020204030204" pitchFamily="34" charset="0"/>
              </a:rPr>
              <a:t>HealthCost</a:t>
            </a:r>
            <a:endParaRPr lang="en-US" sz="2800" b="1" dirty="0" smtClean="0">
              <a:latin typeface="Calibri" panose="020F050202020403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143000"/>
            <a:ext cx="8534400" cy="39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17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7800" y="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" panose="020F0502020204030204" pitchFamily="34" charset="0"/>
              </a:rPr>
              <a:t>Maine </a:t>
            </a:r>
            <a:r>
              <a:rPr lang="en-US" sz="3600" b="1" dirty="0" err="1" smtClean="0">
                <a:latin typeface="Calibri" panose="020F0502020204030204" pitchFamily="34" charset="0"/>
              </a:rPr>
              <a:t>HealthCost</a:t>
            </a:r>
            <a:endParaRPr lang="en-US" sz="2800" b="1" dirty="0" smtClean="0">
              <a:latin typeface="Calibri" panose="020F050202020403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4427" y="990600"/>
            <a:ext cx="9918427" cy="471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774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627961"/>
            <a:ext cx="8305800" cy="372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10475"/>
            <a:ext cx="6875276" cy="3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1200" y="-18369"/>
            <a:ext cx="632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" panose="020F0502020204030204" pitchFamily="34" charset="0"/>
              </a:rPr>
              <a:t>Arizona DOH Services</a:t>
            </a:r>
          </a:p>
          <a:p>
            <a:pPr algn="ctr"/>
            <a:r>
              <a:rPr lang="en-US" sz="2800" b="1" dirty="0" smtClean="0">
                <a:latin typeface="Calibri" panose="020F0502020204030204" pitchFamily="34" charset="0"/>
              </a:rPr>
              <a:t>County Costs</a:t>
            </a:r>
          </a:p>
        </p:txBody>
      </p:sp>
    </p:spTree>
    <p:extLst>
      <p:ext uri="{BB962C8B-B14F-4D97-AF65-F5344CB8AC3E}">
        <p14:creationId xmlns:p14="http://schemas.microsoft.com/office/powerpoint/2010/main" val="317921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4" y="1371600"/>
            <a:ext cx="8870784" cy="4497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05176" y="-36732"/>
            <a:ext cx="632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" panose="020F0502020204030204" pitchFamily="34" charset="0"/>
              </a:rPr>
              <a:t>Florida Health Finder</a:t>
            </a:r>
          </a:p>
          <a:p>
            <a:pPr algn="ctr"/>
            <a:r>
              <a:rPr lang="en-US" sz="2800" b="1" dirty="0" smtClean="0">
                <a:latin typeface="Calibri" panose="020F0502020204030204" pitchFamily="34" charset="0"/>
              </a:rPr>
              <a:t>Comparing/Finding Health Plans</a:t>
            </a:r>
            <a:endParaRPr lang="en-US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44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-18369"/>
            <a:ext cx="632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" panose="020F0502020204030204" pitchFamily="34" charset="0"/>
              </a:rPr>
              <a:t>Arizona DOH Services</a:t>
            </a:r>
          </a:p>
          <a:p>
            <a:pPr algn="ctr"/>
            <a:r>
              <a:rPr lang="en-US" sz="2800" b="1" dirty="0" smtClean="0">
                <a:latin typeface="Calibri" panose="020F0502020204030204" pitchFamily="34" charset="0"/>
              </a:rPr>
              <a:t>Hospital Quality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" y="1058849"/>
            <a:ext cx="7696200" cy="250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" y="3124200"/>
            <a:ext cx="7472363" cy="329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2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400" y="-18369"/>
            <a:ext cx="632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" panose="020F0502020204030204" pitchFamily="34" charset="0"/>
              </a:rPr>
              <a:t>Arizona DOH Services</a:t>
            </a:r>
          </a:p>
          <a:p>
            <a:pPr algn="ctr"/>
            <a:r>
              <a:rPr lang="en-US" sz="2800" b="1" dirty="0" smtClean="0">
                <a:latin typeface="Calibri" panose="020F0502020204030204" pitchFamily="34" charset="0"/>
              </a:rPr>
              <a:t>Hospital Quality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736097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6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400" y="-18369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" panose="020F0502020204030204" pitchFamily="34" charset="0"/>
              </a:rPr>
              <a:t>Wisconsin Price Point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382000" cy="430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21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400" y="-18369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" panose="020F0502020204030204" pitchFamily="34" charset="0"/>
              </a:rPr>
              <a:t>Wisconsin Price Point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838200"/>
            <a:ext cx="612218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037" y="3571875"/>
            <a:ext cx="7620347" cy="338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36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400" y="-18369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" panose="020F0502020204030204" pitchFamily="34" charset="0"/>
              </a:rPr>
              <a:t>Wisconsin Price Point</a:t>
            </a:r>
          </a:p>
          <a:p>
            <a:pPr algn="ctr"/>
            <a:r>
              <a:rPr lang="en-US" sz="3600" b="1" dirty="0" smtClean="0">
                <a:latin typeface="Calibri" panose="020F0502020204030204" pitchFamily="34" charset="0"/>
              </a:rPr>
              <a:t>Quality Check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460520" cy="410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333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Findings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166515"/>
            <a:ext cx="86106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Tutorials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Offer options of different types of searches (county plans, report cards, indicators)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Identifying a persona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Comparison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Refining search options within results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Quality is displayed in percentages or stars but often has some side information describing how that information was found or what metrics were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Functions include printing, ‘</a:t>
            </a:r>
            <a:r>
              <a:rPr lang="en-US" sz="2800" dirty="0" err="1" smtClean="0">
                <a:latin typeface="Calibri" panose="020F0502020204030204" pitchFamily="34" charset="0"/>
              </a:rPr>
              <a:t>favoriting</a:t>
            </a:r>
            <a:r>
              <a:rPr lang="en-US" sz="2800" dirty="0" smtClean="0">
                <a:latin typeface="Calibri" panose="020F0502020204030204" pitchFamily="34" charset="0"/>
              </a:rPr>
              <a:t>’,  filtering, sorting, downloading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4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6375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Recommendations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166515"/>
            <a:ext cx="86106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Tutorials can help users understand the search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Combination of ‘Creating a Persona’ and navigation options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Allow users to customize their search while the search results are viewable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Provide background information to users that is accessible, identifiable - short and sweet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</a:endParaRPr>
          </a:p>
          <a:p>
            <a:endParaRPr lang="en-US" sz="2800" dirty="0" smtClean="0">
              <a:latin typeface="Calibri" panose="020F0502020204030204" pitchFamily="34" charset="0"/>
            </a:endParaRPr>
          </a:p>
          <a:p>
            <a:endParaRPr lang="en-US" sz="28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7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2528"/>
            <a:ext cx="3886200" cy="19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52528"/>
            <a:ext cx="3695700" cy="209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848783"/>
            <a:ext cx="7391400" cy="3310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 bwMode="auto">
          <a:xfrm>
            <a:off x="3886200" y="1143000"/>
            <a:ext cx="12192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0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4402" y="737937"/>
            <a:ext cx="10020300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05176" y="-36732"/>
            <a:ext cx="632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" panose="020F0502020204030204" pitchFamily="34" charset="0"/>
              </a:rPr>
              <a:t>Florida Health Finder</a:t>
            </a:r>
          </a:p>
          <a:p>
            <a:pPr algn="ctr"/>
            <a:r>
              <a:rPr lang="en-US" sz="2800" b="1" dirty="0" smtClean="0">
                <a:latin typeface="Calibri" panose="020F0502020204030204" pitchFamily="34" charset="0"/>
              </a:rPr>
              <a:t>Comparing/Finding Health Plans</a:t>
            </a:r>
            <a:endParaRPr lang="en-US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4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447800"/>
            <a:ext cx="9689861" cy="429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05176" y="-36732"/>
            <a:ext cx="632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" panose="020F0502020204030204" pitchFamily="34" charset="0"/>
              </a:rPr>
              <a:t>Florida Health Finder</a:t>
            </a:r>
          </a:p>
          <a:p>
            <a:pPr algn="ctr"/>
            <a:r>
              <a:rPr lang="en-US" sz="2800" b="1" dirty="0" smtClean="0">
                <a:latin typeface="Calibri" panose="020F0502020204030204" pitchFamily="34" charset="0"/>
              </a:rPr>
              <a:t>Quality Report Card</a:t>
            </a:r>
            <a:endParaRPr lang="en-US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8011908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05176" y="-36732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" panose="020F0502020204030204" pitchFamily="34" charset="0"/>
              </a:rPr>
              <a:t>Health Net of California</a:t>
            </a:r>
          </a:p>
        </p:txBody>
      </p:sp>
    </p:spTree>
    <p:extLst>
      <p:ext uri="{BB962C8B-B14F-4D97-AF65-F5344CB8AC3E}">
        <p14:creationId xmlns:p14="http://schemas.microsoft.com/office/powerpoint/2010/main" val="135297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63" y="359229"/>
            <a:ext cx="9305926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914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982704"/>
            <a:ext cx="8915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8"/>
          <a:stretch/>
        </p:blipFill>
        <p:spPr bwMode="auto">
          <a:xfrm>
            <a:off x="61913" y="0"/>
            <a:ext cx="8853487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11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5176" y="-36732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" panose="020F0502020204030204" pitchFamily="34" charset="0"/>
              </a:rPr>
              <a:t>Get Covered Illinois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990600"/>
            <a:ext cx="9829800" cy="459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72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Presentation_CTG">
  <a:themeElements>
    <a:clrScheme name="">
      <a:dk1>
        <a:srgbClr val="003366"/>
      </a:dk1>
      <a:lt1>
        <a:srgbClr val="FFFFFF"/>
      </a:lt1>
      <a:dk2>
        <a:srgbClr val="003366"/>
      </a:dk2>
      <a:lt2>
        <a:srgbClr val="FFFF99"/>
      </a:lt2>
      <a:accent1>
        <a:srgbClr val="BBE0E3"/>
      </a:accent1>
      <a:accent2>
        <a:srgbClr val="333399"/>
      </a:accent2>
      <a:accent3>
        <a:srgbClr val="FFFFFF"/>
      </a:accent3>
      <a:accent4>
        <a:srgbClr val="002A56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tion_CTG">
      <a:majorFont>
        <a:latin typeface="Times New Roman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_CT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CT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CT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CT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CT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CT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CT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CT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CT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CT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CT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CT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CTG 13">
        <a:dk1>
          <a:srgbClr val="336699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2A5682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CTG 14">
        <a:dk1>
          <a:srgbClr val="336699"/>
        </a:dk1>
        <a:lt1>
          <a:srgbClr val="FFFFFF"/>
        </a:lt1>
        <a:dk2>
          <a:srgbClr val="000000"/>
        </a:dk2>
        <a:lt2>
          <a:srgbClr val="FFFF99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2A5682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CTG 15">
        <a:dk1>
          <a:srgbClr val="336699"/>
        </a:dk1>
        <a:lt1>
          <a:srgbClr val="FFFFFF"/>
        </a:lt1>
        <a:dk2>
          <a:srgbClr val="336699"/>
        </a:dk2>
        <a:lt2>
          <a:srgbClr val="FFFF99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2A5682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CTG 16">
        <a:dk1>
          <a:srgbClr val="003366"/>
        </a:dk1>
        <a:lt1>
          <a:srgbClr val="FFFFFF"/>
        </a:lt1>
        <a:dk2>
          <a:srgbClr val="336699"/>
        </a:dk2>
        <a:lt2>
          <a:srgbClr val="FFFF99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205</Words>
  <Application>Microsoft Office PowerPoint</Application>
  <PresentationFormat>On-screen Show (4:3)</PresentationFormat>
  <Paragraphs>63</Paragraphs>
  <Slides>26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2_Presentation_CTG</vt:lpstr>
      <vt:lpstr> Open Health  Data Visualization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Findings</vt:lpstr>
      <vt:lpstr>Recommendations</vt:lpstr>
    </vt:vector>
  </TitlesOfParts>
  <Company>Center for Technology in Government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Combating Urban Blight through a Regional Shared Information Resource Pilot Project  Findings Presentation  5/13/14</dc:title>
  <dc:creator>Megan Sutherland</dc:creator>
  <cp:lastModifiedBy>Jim Costello</cp:lastModifiedBy>
  <cp:revision>57</cp:revision>
  <cp:lastPrinted>2015-05-18T18:08:08Z</cp:lastPrinted>
  <dcterms:created xsi:type="dcterms:W3CDTF">2015-05-14T19:40:10Z</dcterms:created>
  <dcterms:modified xsi:type="dcterms:W3CDTF">2015-07-17T16:33:28Z</dcterms:modified>
</cp:coreProperties>
</file>