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A7F6D-F7D9-433D-BC80-92AB51BA3ECA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88EE-EC62-4BE4-92A5-4CA0EC16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6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9A52E-2D64-4AD8-8E9E-F01D832F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01374B-6B4E-4A5D-A4B1-3465581F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5DF9A-463D-4C47-8437-436A1380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E3068-58D3-48A4-801C-9741A32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DCCC1-FAB5-4203-B7B9-4D2EA1EC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67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30962-9B90-4F01-93F2-1176D235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931781-DE8D-427F-A2B6-92C78C5C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4FA83B-B4EA-4F4A-8D42-7CE3EB42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9549FA-6D86-46EA-9A4E-D4CC3F46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B1480-FF67-4105-88DF-21C04E6A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C9F19C-C1A5-416D-B718-F767F9F4C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9607E-729E-4870-8015-F30B588C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BDBFEA-F0F2-4A0F-8139-C2152C1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A1D27-3670-4157-ABFA-48E7DB6E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03A937-890C-416E-AF75-AD578994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17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521AA-096A-499A-B7AC-13B63C03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B76B0-3297-4A2F-BAB8-0B3B6B83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BA845-BDDA-453A-8B34-0145FCE4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77F6A-28EA-440D-AA8C-C6899023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E31E6-92A3-4494-BF5E-3BC38A2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47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0E367-A9B1-4FB6-8A66-C26AC67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A6E60-1D38-4312-8C28-3A99D8ACF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B20F5-B3E3-4664-A678-33EB620B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95843-CF67-4300-8297-D795ACAF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48A4-300B-4576-9D58-31451E8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27714-F13F-4BCB-87A0-FB2DCD47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987B-D3C0-40D5-95E9-1A4B2C8BC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3AF29D-DA20-42EE-9669-43EE9D02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07AEAA-C44D-46BC-8CF8-28E19953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18052-43C9-485D-9BA2-8CC334B1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7A887-BFDA-46EB-9BFE-5CAB432B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50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1B1F8-7FC0-45EF-896E-50FEEF13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64D75-A7CB-4FC5-9C60-C6DEAF2F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4FA251-D417-4CEF-8762-D5BB921B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A31103-12D1-4F89-8CBD-196256430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9586C4-AC9F-4284-9641-17EB0BD2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8766A2-3735-440A-AC01-E9D856A0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96A164-3DF0-4208-9FA4-5FCC1329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84A34-3ED4-4480-83F2-DA646616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772C-24A6-4CAB-98AC-222E3322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B22C3B-5D52-4C40-A595-93F40A1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B660C-550E-4833-800A-16AB9A9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DF24C-ED6C-4FCD-AB4A-FB2E04E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A94565-1E58-4E20-A079-FF38F96B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9685A-925D-4669-8573-68669A3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53EF75-3DCE-417B-A6CC-B35B9E5A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6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2428B-4544-43E8-A7D8-06C5E25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265C7-B2AE-442B-A6C4-51997EC1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891528-4B96-4078-9BFA-7D549F29E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AC6FD0-5CDE-4DA5-9D0C-F59F1C5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44D7A1-FEC5-44B4-B28C-80C947A1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45EADF-9573-4F96-AB10-DA996550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871A0-4EDD-4F13-B0CC-8667A582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84A5A7-5E55-4902-9F86-C58409B5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4AFA75-009A-461F-BD0C-1CE056DC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2963E0-00D5-4641-A4E7-AACB7C5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DA3E58-11BE-4343-A99B-59A6394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07469-9C34-48B2-BC92-C31AED2C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538B80-C3EE-4D7F-B690-31D2542E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14D0D-A8DA-49D7-97E8-DD3E8BCE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40807-5561-49A0-8BB4-1143C5EFA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0C1-8AFD-4E48-B8F1-0EB63DAD24C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0D7B8-99E6-4E44-A511-58E52D9D7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73DCD-C699-424F-AB0E-5397FD96A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0E91-C7AB-4927-B25C-069C392B1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15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1AEF2-D259-4FEC-9CEB-77F84799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Interoceptive</a:t>
            </a:r>
            <a:r>
              <a:rPr lang="ja-JP" altLang="en-US" dirty="0"/>
              <a:t> </a:t>
            </a:r>
            <a:r>
              <a:rPr lang="en-US" altLang="ja-JP" dirty="0"/>
              <a:t>training</a:t>
            </a:r>
            <a:r>
              <a:rPr lang="ja-JP" altLang="en-US" dirty="0"/>
              <a:t> </a:t>
            </a:r>
            <a:r>
              <a:rPr lang="en-US" altLang="ja-JP" dirty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FF840-9CF3-49E5-842B-92B52073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Calibration</a:t>
            </a:r>
            <a:r>
              <a:rPr lang="ja-JP" altLang="en-US" sz="2000" dirty="0"/>
              <a:t>フェーズ</a:t>
            </a:r>
            <a:endParaRPr kumimoji="1" lang="en-US" altLang="ja-JP" sz="2000" dirty="0"/>
          </a:p>
          <a:p>
            <a:pPr lvl="1"/>
            <a:r>
              <a:rPr kumimoji="1" lang="ja-JP" altLang="en-US" sz="1800" dirty="0"/>
              <a:t>安静時の脈拍を測定（</a:t>
            </a:r>
            <a:r>
              <a:rPr kumimoji="1" lang="en-US" altLang="ja-JP" sz="1800" dirty="0"/>
              <a:t>30</a:t>
            </a:r>
            <a:r>
              <a:rPr kumimoji="1" lang="ja-JP" altLang="en-US" sz="1800" dirty="0"/>
              <a:t>秒ほど）し、心拍周期（</a:t>
            </a:r>
            <a:r>
              <a:rPr kumimoji="1" lang="en-US" altLang="ja-JP" sz="1800" dirty="0"/>
              <a:t>Hz</a:t>
            </a:r>
            <a:r>
              <a:rPr kumimoji="1" lang="ja-JP" altLang="en-US" sz="1800" dirty="0"/>
              <a:t>）を記録</a:t>
            </a:r>
            <a:endParaRPr lang="en-US" altLang="ja-JP" sz="1800" dirty="0"/>
          </a:p>
          <a:p>
            <a:pPr marL="914400" lvl="2" indent="0">
              <a:buNone/>
            </a:pPr>
            <a:r>
              <a:rPr lang="en-US" altLang="ja-JP" sz="1400" dirty="0"/>
              <a:t>※</a:t>
            </a:r>
            <a:r>
              <a:rPr kumimoji="1" lang="ja-JP" altLang="en-US" sz="1400" dirty="0"/>
              <a:t>運動（現法は</a:t>
            </a:r>
            <a:r>
              <a:rPr kumimoji="1" lang="en-US" altLang="ja-JP" sz="1400" dirty="0"/>
              <a:t>Star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jumps</a:t>
            </a:r>
            <a:r>
              <a:rPr kumimoji="1" lang="ja-JP" altLang="en-US" sz="1400" dirty="0"/>
              <a:t>）をして、心拍数を上げてから訓練課題を実施する設計となる</a:t>
            </a:r>
            <a:endParaRPr kumimoji="1" lang="en-US" altLang="ja-JP" sz="1400" dirty="0"/>
          </a:p>
          <a:p>
            <a:pPr lvl="1"/>
            <a:r>
              <a:rPr lang="ja-JP" altLang="en-US" sz="1800" dirty="0"/>
              <a:t>心拍周期が安静時より</a:t>
            </a:r>
            <a:r>
              <a:rPr lang="en-US" altLang="ja-JP" sz="1800" dirty="0"/>
              <a:t>10</a:t>
            </a:r>
            <a:r>
              <a:rPr lang="ja-JP" altLang="en-US" sz="1800" dirty="0"/>
              <a:t>％以上上昇（設定変更可とする）している場合に課題が作動する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安静時心拍周期*</a:t>
            </a:r>
            <a:r>
              <a:rPr lang="en-US" altLang="ja-JP" sz="1800" dirty="0"/>
              <a:t>1.1</a:t>
            </a:r>
            <a:r>
              <a:rPr lang="ja-JP" altLang="en-US" sz="1800" dirty="0"/>
              <a:t> （設定変更可とする）を下回る場合は、課題は一時停止して、運動を促すメッセージ（</a:t>
            </a:r>
            <a:r>
              <a:rPr lang="en-US" altLang="ja-JP" sz="1800" dirty="0"/>
              <a:t>『Star</a:t>
            </a:r>
            <a:r>
              <a:rPr lang="ja-JP" altLang="en-US" sz="1800" dirty="0"/>
              <a:t> </a:t>
            </a:r>
            <a:r>
              <a:rPr lang="en-US" altLang="ja-JP" sz="1800" dirty="0"/>
              <a:t>jump</a:t>
            </a:r>
            <a:r>
              <a:rPr lang="ja-JP" altLang="en-US" sz="1800" dirty="0"/>
              <a:t>を</a:t>
            </a:r>
            <a:r>
              <a:rPr lang="en-US" altLang="ja-JP" sz="1800" dirty="0"/>
              <a:t>10</a:t>
            </a:r>
            <a:r>
              <a:rPr lang="ja-JP" altLang="en-US" sz="1800" dirty="0"/>
              <a:t>回してください</a:t>
            </a:r>
            <a:r>
              <a:rPr lang="en-US" altLang="ja-JP" sz="1800" dirty="0"/>
              <a:t>』</a:t>
            </a:r>
            <a:r>
              <a:rPr lang="ja-JP" altLang="en-US" sz="1800" dirty="0"/>
              <a:t>など）を提示。</a:t>
            </a:r>
            <a:endParaRPr lang="en-US" altLang="ja-JP" sz="1800" dirty="0"/>
          </a:p>
          <a:p>
            <a:pPr lvl="2"/>
            <a:r>
              <a:rPr kumimoji="1" lang="ja-JP" altLang="en-US" sz="1600" dirty="0"/>
              <a:t>難しい場合は、一定間隔（</a:t>
            </a:r>
            <a:r>
              <a:rPr kumimoji="1" lang="en-US" altLang="ja-JP" sz="1600" dirty="0"/>
              <a:t>20Trials</a:t>
            </a:r>
            <a:r>
              <a:rPr kumimoji="1" lang="ja-JP" altLang="en-US" sz="1600" dirty="0"/>
              <a:t>：変更設定可とする）で運動をさせる設定にすることも可</a:t>
            </a:r>
            <a:endParaRPr kumimoji="1" lang="en-US" altLang="ja-JP" sz="1600" dirty="0"/>
          </a:p>
          <a:p>
            <a:pPr lvl="1"/>
            <a:endParaRPr kumimoji="1" lang="ja-JP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822548-8473-415C-852C-E01C9BDC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43" y="825130"/>
            <a:ext cx="210069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9A330C8-00F9-4257-B386-1E6F49FF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193" y="533804"/>
            <a:ext cx="2100690" cy="123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6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4335-7CB5-4715-8D4D-86261104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C3BD-39E7-42E3-B733-B65FD7AA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</a:t>
            </a:r>
          </a:p>
          <a:p>
            <a:pPr lvl="1"/>
            <a:r>
              <a:rPr lang="en-GB" dirty="0"/>
              <a:t>1.1x resting pulse </a:t>
            </a:r>
          </a:p>
          <a:p>
            <a:pPr lvl="1"/>
            <a:r>
              <a:rPr lang="en-GB" dirty="0"/>
              <a:t>20 trial</a:t>
            </a:r>
          </a:p>
          <a:p>
            <a:r>
              <a:rPr lang="en-GB" dirty="0"/>
              <a:t>80 trials </a:t>
            </a:r>
          </a:p>
          <a:p>
            <a:r>
              <a:rPr lang="en-GB" dirty="0"/>
              <a:t>A or V or AV</a:t>
            </a:r>
          </a:p>
          <a:p>
            <a:r>
              <a:rPr lang="en-GB" dirty="0"/>
              <a:t>Trial: 10 pulse (15s?)</a:t>
            </a:r>
          </a:p>
        </p:txBody>
      </p:sp>
    </p:spTree>
    <p:extLst>
      <p:ext uri="{BB962C8B-B14F-4D97-AF65-F5344CB8AC3E}">
        <p14:creationId xmlns:p14="http://schemas.microsoft.com/office/powerpoint/2010/main" val="246251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C61144C-5F50-4771-B147-F181CED7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Interoceptive</a:t>
            </a:r>
            <a:r>
              <a:rPr kumimoji="1" lang="ja-JP" altLang="en-US" dirty="0"/>
              <a:t> </a:t>
            </a:r>
            <a:r>
              <a:rPr kumimoji="1" lang="en-US" altLang="ja-JP" dirty="0"/>
              <a:t>training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task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17221FE-AEDB-477F-BB09-4389E7C3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刺激提示フェーズ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脈波を脈波系で検知し、以下の２条件で</a:t>
            </a:r>
            <a:r>
              <a:rPr lang="ja-JP" altLang="en-US" sz="2000" dirty="0"/>
              <a:t>音＋視覚刺激（〇）</a:t>
            </a:r>
            <a:r>
              <a:rPr kumimoji="1" lang="ja-JP" altLang="en-US" sz="2000" dirty="0"/>
              <a:t>を提示</a:t>
            </a:r>
            <a:r>
              <a:rPr lang="ja-JP" altLang="en-US" sz="2000" dirty="0"/>
              <a:t>する</a:t>
            </a:r>
            <a:endParaRPr kumimoji="1" lang="en-US" altLang="ja-JP" sz="2000" dirty="0"/>
          </a:p>
          <a:p>
            <a:pPr lvl="2"/>
            <a:r>
              <a:rPr lang="en-US" altLang="ja-JP" sz="1800" dirty="0"/>
              <a:t>Synchronous</a:t>
            </a:r>
            <a:r>
              <a:rPr lang="ja-JP" altLang="en-US" sz="1800" dirty="0"/>
              <a:t>条件：脈波（</a:t>
            </a:r>
            <a:r>
              <a:rPr lang="en-US" altLang="ja-JP" sz="1800" dirty="0"/>
              <a:t>a</a:t>
            </a:r>
            <a:r>
              <a:rPr lang="ja-JP" altLang="en-US" sz="1800" dirty="0"/>
              <a:t>波）とシンクロした刺激を提示</a:t>
            </a:r>
            <a:endParaRPr lang="en-US" altLang="ja-JP" sz="1800" dirty="0"/>
          </a:p>
          <a:p>
            <a:pPr lvl="2"/>
            <a:r>
              <a:rPr kumimoji="1" lang="en-US" altLang="ja-JP" sz="1800" dirty="0"/>
              <a:t>Asynchronous</a:t>
            </a:r>
            <a:r>
              <a:rPr kumimoji="1" lang="ja-JP" altLang="en-US" sz="1800" dirty="0"/>
              <a:t>条件：</a:t>
            </a:r>
            <a:r>
              <a:rPr lang="ja-JP" altLang="en-US" sz="1800" dirty="0"/>
              <a:t> </a:t>
            </a:r>
            <a:r>
              <a:rPr lang="en-US" altLang="ja-JP" sz="1800" dirty="0"/>
              <a:t>a</a:t>
            </a:r>
            <a:r>
              <a:rPr lang="ja-JP" altLang="en-US" sz="1800" dirty="0"/>
              <a:t>波</a:t>
            </a:r>
            <a:r>
              <a:rPr kumimoji="1" lang="ja-JP" altLang="en-US" sz="1800" dirty="0"/>
              <a:t>から、</a:t>
            </a:r>
            <a:r>
              <a:rPr kumimoji="1" lang="en-US" altLang="ja-JP" sz="1800" dirty="0"/>
              <a:t>500ms</a:t>
            </a:r>
            <a:r>
              <a:rPr kumimoji="1" lang="ja-JP" altLang="en-US" sz="1800" dirty="0"/>
              <a:t>（変更設定可能とする）遅れたタイミングで刺激を提示</a:t>
            </a:r>
            <a:endParaRPr kumimoji="1" lang="en-US" altLang="ja-JP" sz="1800" dirty="0"/>
          </a:p>
          <a:p>
            <a:pPr lvl="1"/>
            <a:r>
              <a:rPr lang="en-US" altLang="ja-JP" sz="2200" dirty="0"/>
              <a:t>2</a:t>
            </a:r>
            <a:r>
              <a:rPr lang="ja-JP" altLang="en-US" sz="2200" dirty="0"/>
              <a:t>条件はランダムに提示</a:t>
            </a:r>
            <a:endParaRPr lang="en-US" altLang="ja-JP" sz="2200" dirty="0"/>
          </a:p>
          <a:p>
            <a:pPr lvl="1"/>
            <a:r>
              <a:rPr lang="en-US" altLang="ja-JP" sz="2200" dirty="0"/>
              <a:t>Asynchronous</a:t>
            </a:r>
            <a:r>
              <a:rPr lang="ja-JP" altLang="en-US" sz="2200" dirty="0"/>
              <a:t>条件の出現頻度は変更設定可能とする</a:t>
            </a:r>
            <a:endParaRPr lang="en-US" altLang="ja-JP" sz="2200" dirty="0"/>
          </a:p>
          <a:p>
            <a:pPr lvl="1"/>
            <a:r>
              <a:rPr kumimoji="1" lang="ja-JP" altLang="en-US" sz="2200" dirty="0"/>
              <a:t>視覚刺激は提示しない設定も可能とする</a:t>
            </a:r>
            <a:endParaRPr kumimoji="1" lang="en-US" altLang="ja-JP" sz="2200" dirty="0"/>
          </a:p>
          <a:p>
            <a:r>
              <a:rPr kumimoji="1" lang="ja-JP" altLang="en-US" sz="2400" dirty="0"/>
              <a:t>回答＆フィードバックフェーズ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一致／不一致の２択で回答。</a:t>
            </a:r>
            <a:endParaRPr lang="en-US" altLang="ja-JP" sz="2000" dirty="0"/>
          </a:p>
          <a:p>
            <a:pPr lvl="1"/>
            <a:r>
              <a:rPr lang="ja-JP" altLang="en-US" sz="2000" dirty="0"/>
              <a:t>正解・不正解のフィードバック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フィードバックは、提示しない設定も可能とする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72FF188-8A44-4186-9F91-6072C016E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63551"/>
              </p:ext>
            </p:extLst>
          </p:nvPr>
        </p:nvGraphicFramePr>
        <p:xfrm>
          <a:off x="6248400" y="4559974"/>
          <a:ext cx="57556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546">
                  <a:extLst>
                    <a:ext uri="{9D8B030D-6E8A-4147-A177-3AD203B41FA5}">
                      <a16:colId xmlns:a16="http://schemas.microsoft.com/office/drawing/2014/main" val="1631557254"/>
                    </a:ext>
                  </a:extLst>
                </a:gridCol>
                <a:gridCol w="1918546">
                  <a:extLst>
                    <a:ext uri="{9D8B030D-6E8A-4147-A177-3AD203B41FA5}">
                      <a16:colId xmlns:a16="http://schemas.microsoft.com/office/drawing/2014/main" val="4107772690"/>
                    </a:ext>
                  </a:extLst>
                </a:gridCol>
                <a:gridCol w="1918546">
                  <a:extLst>
                    <a:ext uri="{9D8B030D-6E8A-4147-A177-3AD203B41FA5}">
                      <a16:colId xmlns:a16="http://schemas.microsoft.com/office/drawing/2014/main" val="1589848894"/>
                    </a:ext>
                  </a:extLst>
                </a:gridCol>
              </a:tblGrid>
              <a:tr h="34139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回答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Synchronous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Asynchronous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63852"/>
                  </a:ext>
                </a:extLst>
              </a:tr>
              <a:tr h="34139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正解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不正解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40295"/>
                  </a:ext>
                </a:extLst>
              </a:tr>
              <a:tr h="34139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不正解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正解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99225"/>
                  </a:ext>
                </a:extLst>
              </a:tr>
            </a:tbl>
          </a:graphicData>
        </a:graphic>
      </p:graphicFrame>
      <p:pic>
        <p:nvPicPr>
          <p:cNvPr id="11" name="Picture 3">
            <a:extLst>
              <a:ext uri="{FF2B5EF4-FFF2-40B4-BE49-F238E27FC236}">
                <a16:creationId xmlns:a16="http://schemas.microsoft.com/office/drawing/2014/main" id="{FD21FCCA-3D3F-4C3D-A929-E09AB675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24" y="3339229"/>
            <a:ext cx="1721261" cy="100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「脈波 a波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24" y="950884"/>
            <a:ext cx="1961931" cy="18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6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DE690-4DBB-4DF3-859F-1DD43393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Interoceptive</a:t>
            </a:r>
            <a:r>
              <a:rPr lang="ja-JP" altLang="en-US" dirty="0"/>
              <a:t> </a:t>
            </a:r>
            <a:r>
              <a:rPr lang="en-US" altLang="ja-JP" dirty="0"/>
              <a:t>training</a:t>
            </a:r>
            <a:r>
              <a:rPr lang="ja-JP" altLang="en-US" dirty="0"/>
              <a:t> </a:t>
            </a:r>
            <a:r>
              <a:rPr lang="en-US" altLang="ja-JP" dirty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5DC00-26DA-48AF-8D2E-D35833B5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5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変数の設定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</a:t>
            </a:r>
            <a:r>
              <a:rPr kumimoji="1" lang="en-US" altLang="ja-JP" dirty="0"/>
              <a:t>Trial</a:t>
            </a:r>
            <a:r>
              <a:rPr kumimoji="1" lang="ja-JP" altLang="en-US" dirty="0"/>
              <a:t>（約１５秒と想定）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10</a:t>
            </a:r>
            <a:r>
              <a:rPr kumimoji="1" lang="ja-JP" altLang="en-US" dirty="0"/>
              <a:t>拍（</a:t>
            </a:r>
            <a:r>
              <a:rPr lang="ja-JP" altLang="en-US" dirty="0"/>
              <a:t>設定変更可とする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kumimoji="1" lang="ja-JP" altLang="en-US" dirty="0"/>
              <a:t>＝＞回答（</a:t>
            </a:r>
            <a:r>
              <a:rPr kumimoji="1" lang="en-US" altLang="ja-JP" dirty="0"/>
              <a:t>Self</a:t>
            </a:r>
            <a:r>
              <a:rPr kumimoji="1" lang="ja-JP" altLang="en-US" dirty="0"/>
              <a:t> </a:t>
            </a:r>
            <a:r>
              <a:rPr kumimoji="1" lang="en-US" altLang="ja-JP" dirty="0"/>
              <a:t>pace</a:t>
            </a:r>
            <a:r>
              <a:rPr kumimoji="1" lang="ja-JP" altLang="en-US" dirty="0"/>
              <a:t>：固定時間にも</a:t>
            </a:r>
            <a:r>
              <a:rPr lang="ja-JP" altLang="en-US" dirty="0"/>
              <a:t>設定変更可とする</a:t>
            </a:r>
            <a:r>
              <a:rPr kumimoji="1" lang="ja-JP" altLang="en-US" dirty="0"/>
              <a:t>）</a:t>
            </a:r>
            <a:br>
              <a:rPr kumimoji="1" lang="en-US" altLang="ja-JP" dirty="0"/>
            </a:br>
            <a:r>
              <a:rPr kumimoji="1" lang="ja-JP" altLang="en-US" dirty="0"/>
              <a:t>＝＞フィードバック（</a:t>
            </a:r>
            <a:r>
              <a:rPr lang="en-US" altLang="ja-JP" dirty="0"/>
              <a:t>Self</a:t>
            </a:r>
            <a:r>
              <a:rPr lang="ja-JP" altLang="en-US" dirty="0"/>
              <a:t> </a:t>
            </a:r>
            <a:r>
              <a:rPr lang="en-US" altLang="ja-JP" dirty="0"/>
              <a:t>pace</a:t>
            </a:r>
            <a:r>
              <a:rPr lang="ja-JP" altLang="en-US" dirty="0"/>
              <a:t>：</a:t>
            </a:r>
            <a:r>
              <a:rPr kumimoji="1" lang="en-US" altLang="ja-JP" dirty="0"/>
              <a:t>OK</a:t>
            </a:r>
            <a:r>
              <a:rPr kumimoji="1" lang="ja-JP" altLang="en-US" dirty="0"/>
              <a:t>ボタン押しで次の</a:t>
            </a:r>
            <a:r>
              <a:rPr kumimoji="1" lang="en-US" altLang="ja-JP" dirty="0"/>
              <a:t>Trial</a:t>
            </a:r>
            <a:r>
              <a:rPr kumimoji="1" lang="ja-JP" altLang="en-US" dirty="0"/>
              <a:t>へ、</a:t>
            </a:r>
            <a:br>
              <a:rPr kumimoji="1" lang="en-US" altLang="ja-JP" dirty="0"/>
            </a:br>
            <a:r>
              <a:rPr kumimoji="1" lang="ja-JP" altLang="en-US" dirty="0"/>
              <a:t>　　　　　　　　　　非提示オプションの場合はスキップ）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＝</a:t>
            </a:r>
            <a:r>
              <a:rPr lang="en-US" altLang="ja-JP" dirty="0"/>
              <a:t>&gt;</a:t>
            </a:r>
            <a:r>
              <a:rPr lang="ja-JP" altLang="en-US" dirty="0"/>
              <a:t>安静時心拍</a:t>
            </a:r>
            <a:r>
              <a:rPr lang="en-US" altLang="ja-JP" dirty="0"/>
              <a:t>×1.1</a:t>
            </a:r>
            <a:r>
              <a:rPr lang="ja-JP" altLang="en-US" dirty="0"/>
              <a:t>以上（変更設定可とする）の場合は次の</a:t>
            </a:r>
            <a:r>
              <a:rPr lang="en-US" altLang="ja-JP" dirty="0"/>
              <a:t>Trial</a:t>
            </a:r>
            <a:br>
              <a:rPr lang="en-US" altLang="ja-JP" dirty="0"/>
            </a:br>
            <a:r>
              <a:rPr lang="ja-JP" altLang="en-US" dirty="0"/>
              <a:t>　　安静時心拍</a:t>
            </a:r>
            <a:r>
              <a:rPr lang="en-US" altLang="ja-JP" dirty="0"/>
              <a:t>×1.1</a:t>
            </a:r>
            <a:r>
              <a:rPr lang="ja-JP" altLang="en-US" dirty="0"/>
              <a:t>未満の場合は運動を促すメッセージ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　一定間隔（</a:t>
            </a:r>
            <a:r>
              <a:rPr lang="en-US" altLang="ja-JP" dirty="0"/>
              <a:t>20Trials</a:t>
            </a:r>
            <a:r>
              <a:rPr lang="ja-JP" altLang="en-US" dirty="0"/>
              <a:t>：変更設定可とする）で運動をさせる設定も搭載する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</a:t>
            </a:r>
            <a:r>
              <a:rPr kumimoji="1" lang="en-US" altLang="ja-JP" dirty="0"/>
              <a:t>Session</a:t>
            </a:r>
            <a:r>
              <a:rPr kumimoji="1" lang="ja-JP" altLang="en-US" dirty="0"/>
              <a:t>（約２０分と想定）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80 Trials (</a:t>
            </a:r>
            <a:r>
              <a:rPr kumimoji="1" lang="ja-JP" altLang="en-US" dirty="0"/>
              <a:t>設定変更可とする）</a:t>
            </a:r>
            <a:endParaRPr kumimoji="1" lang="en-US" altLang="ja-JP" dirty="0"/>
          </a:p>
          <a:p>
            <a:pPr lvl="2"/>
            <a:r>
              <a:rPr lang="en-US" altLang="ja-JP" dirty="0"/>
              <a:t>80 Trials</a:t>
            </a:r>
            <a:r>
              <a:rPr lang="ja-JP" altLang="en-US" dirty="0"/>
              <a:t>終了後に、</a:t>
            </a:r>
            <a:r>
              <a:rPr lang="en-US" altLang="ja-JP" dirty="0"/>
              <a:t>『</a:t>
            </a:r>
            <a:r>
              <a:rPr lang="ja-JP" altLang="en-US" dirty="0"/>
              <a:t>本日の訓練は終了</a:t>
            </a:r>
            <a:r>
              <a:rPr lang="en-US" altLang="ja-JP" dirty="0"/>
              <a:t>』</a:t>
            </a:r>
            <a:r>
              <a:rPr lang="ja-JP" altLang="en-US" dirty="0"/>
              <a:t>などと表示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B3C2F5-B116-4C66-A4A6-309059C169C9}"/>
              </a:ext>
            </a:extLst>
          </p:cNvPr>
          <p:cNvSpPr/>
          <p:nvPr/>
        </p:nvSpPr>
        <p:spPr>
          <a:xfrm>
            <a:off x="5887617" y="1597572"/>
            <a:ext cx="1539767" cy="1014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r>
              <a:rPr kumimoji="1" lang="ja-JP" altLang="en-US" dirty="0"/>
              <a:t>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4CA4FF-BA12-4208-A4E2-C435AFA02929}"/>
              </a:ext>
            </a:extLst>
          </p:cNvPr>
          <p:cNvSpPr/>
          <p:nvPr/>
        </p:nvSpPr>
        <p:spPr>
          <a:xfrm>
            <a:off x="7464170" y="1597572"/>
            <a:ext cx="415159" cy="1014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回答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F042A4-205E-4D80-A88D-368F4B6CDBCE}"/>
              </a:ext>
            </a:extLst>
          </p:cNvPr>
          <p:cNvSpPr/>
          <p:nvPr/>
        </p:nvSpPr>
        <p:spPr>
          <a:xfrm>
            <a:off x="7916115" y="1597572"/>
            <a:ext cx="415159" cy="1014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FB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80B4A0-B9E7-48E9-84A3-E6BCA1CC6A83}"/>
              </a:ext>
            </a:extLst>
          </p:cNvPr>
          <p:cNvSpPr/>
          <p:nvPr/>
        </p:nvSpPr>
        <p:spPr>
          <a:xfrm>
            <a:off x="8331274" y="1597572"/>
            <a:ext cx="199695" cy="1014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53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1F29F-53DE-4577-A3C1-62F2A0CA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Interoceptive</a:t>
            </a:r>
            <a:r>
              <a:rPr lang="ja-JP" altLang="en-US" dirty="0"/>
              <a:t> </a:t>
            </a:r>
            <a:r>
              <a:rPr lang="en-US" altLang="ja-JP" dirty="0"/>
              <a:t>training</a:t>
            </a:r>
            <a:r>
              <a:rPr lang="ja-JP" altLang="en-US" dirty="0"/>
              <a:t> </a:t>
            </a:r>
            <a:r>
              <a:rPr lang="en-US" altLang="ja-JP" dirty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02DF2-E537-4EB7-9F39-949AF229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8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file</a:t>
            </a:r>
          </a:p>
          <a:p>
            <a:pPr lvl="1"/>
            <a:r>
              <a:rPr kumimoji="1" lang="en-US" altLang="ja-JP" dirty="0"/>
              <a:t>Calibration</a:t>
            </a:r>
            <a:r>
              <a:rPr kumimoji="1" lang="ja-JP" altLang="en-US" dirty="0"/>
              <a:t>のデータ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安静時心拍周期（</a:t>
            </a:r>
            <a:r>
              <a:rPr kumimoji="1" lang="en-US" altLang="ja-JP" dirty="0"/>
              <a:t>Hz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</a:t>
            </a:r>
            <a:r>
              <a:rPr kumimoji="1" lang="en-US" altLang="ja-JP" dirty="0"/>
              <a:t>Trial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10</a:t>
            </a:r>
            <a:r>
              <a:rPr kumimoji="1" lang="ja-JP" altLang="en-US" dirty="0"/>
              <a:t>拍の総時間（</a:t>
            </a:r>
            <a:r>
              <a:rPr kumimoji="1" lang="en-US" altLang="ja-JP" dirty="0"/>
              <a:t>sec)</a:t>
            </a:r>
            <a:r>
              <a:rPr kumimoji="1" lang="ja-JP" altLang="en-US" dirty="0"/>
              <a:t>および平均心拍周期（</a:t>
            </a:r>
            <a:r>
              <a:rPr kumimoji="1" lang="en-US" altLang="ja-JP" dirty="0"/>
              <a:t>Hz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条件（</a:t>
            </a:r>
            <a:r>
              <a:rPr kumimoji="1" lang="en-US" altLang="ja-JP" dirty="0"/>
              <a:t>Synchronous/Asynchronous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lang="ja-JP" altLang="en-US" dirty="0"/>
              <a:t>回答（一致</a:t>
            </a:r>
            <a:r>
              <a:rPr lang="en-US" altLang="ja-JP" dirty="0"/>
              <a:t>/</a:t>
            </a:r>
            <a:r>
              <a:rPr lang="ja-JP" altLang="en-US" dirty="0"/>
              <a:t>不一致）</a:t>
            </a:r>
            <a:endParaRPr lang="en-US" altLang="ja-JP" dirty="0"/>
          </a:p>
          <a:p>
            <a:pPr lvl="2"/>
            <a:r>
              <a:rPr kumimoji="1" lang="ja-JP" altLang="en-US" dirty="0"/>
              <a:t>正答（正解</a:t>
            </a:r>
            <a:r>
              <a:rPr kumimoji="1" lang="en-US" altLang="ja-JP" dirty="0"/>
              <a:t>/</a:t>
            </a:r>
            <a:r>
              <a:rPr kumimoji="1" lang="ja-JP" altLang="en-US" dirty="0"/>
              <a:t>不正解）</a:t>
            </a:r>
            <a:endParaRPr kumimoji="1" lang="en-US" altLang="ja-JP" dirty="0"/>
          </a:p>
          <a:p>
            <a:pPr lvl="2"/>
            <a:r>
              <a:rPr lang="ja-JP" altLang="en-US" dirty="0"/>
              <a:t>反応時間（</a:t>
            </a:r>
            <a:r>
              <a:rPr lang="en-US" altLang="ja-JP" dirty="0" err="1"/>
              <a:t>ms</a:t>
            </a:r>
            <a:r>
              <a:rPr lang="ja-JP" altLang="en-US" dirty="0"/>
              <a:t>）（回答フェーズの提示から、回答まで）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=&gt;csv</a:t>
            </a:r>
            <a:r>
              <a:rPr lang="ja-JP" altLang="en-US" dirty="0"/>
              <a:t>ファイルに出力</a:t>
            </a:r>
            <a:endParaRPr lang="en-US" altLang="ja-JP" dirty="0"/>
          </a:p>
          <a:p>
            <a:pPr lvl="1"/>
            <a:r>
              <a:rPr lang="ja-JP" altLang="en-US" dirty="0"/>
              <a:t>１</a:t>
            </a:r>
            <a:r>
              <a:rPr kumimoji="1" lang="en-US" altLang="ja-JP" dirty="0"/>
              <a:t>Session</a:t>
            </a:r>
            <a:r>
              <a:rPr kumimoji="1" lang="ja-JP" altLang="en-US" dirty="0"/>
              <a:t>の</a:t>
            </a:r>
            <a:endParaRPr lang="en-US" altLang="ja-JP" dirty="0"/>
          </a:p>
          <a:p>
            <a:pPr lvl="2"/>
            <a:r>
              <a:rPr kumimoji="1" lang="ja-JP" altLang="en-US" dirty="0"/>
              <a:t>正答率、</a:t>
            </a:r>
            <a:r>
              <a:rPr lang="ja-JP" altLang="en-US" dirty="0"/>
              <a:t>反応時間の平均と分散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=&gt;</a:t>
            </a:r>
            <a:r>
              <a:rPr lang="ja-JP" altLang="en-US" dirty="0"/>
              <a:t>インターフェース上に提示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47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6E61FD9-644E-4D22-B496-8A0E6CD2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88" y="0"/>
            <a:ext cx="6777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0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643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Interoceptive training task</vt:lpstr>
      <vt:lpstr>PowerPoint Presentation</vt:lpstr>
      <vt:lpstr>Interoceptive training task</vt:lpstr>
      <vt:lpstr>Interoceptive training task</vt:lpstr>
      <vt:lpstr>Interoceptive training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関口敦</dc:creator>
  <cp:lastModifiedBy>Acer Chang</cp:lastModifiedBy>
  <cp:revision>27</cp:revision>
  <dcterms:created xsi:type="dcterms:W3CDTF">2017-12-20T05:25:40Z</dcterms:created>
  <dcterms:modified xsi:type="dcterms:W3CDTF">2018-01-23T01:49:05Z</dcterms:modified>
</cp:coreProperties>
</file>