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E63D-4A6B-4CF5-A9C7-D10FAC9FB0FE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775A-16E4-4DE5-AC1B-FAD680C8D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8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C41EB-37D6-31EC-3EB3-E8C19904F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72D7B0-7BD6-ACF0-4E00-B95BEB64C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560B3-28FD-9D39-79DC-43D1BA3F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8EE3-6B1B-4BB4-85C3-DC15031CE967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678E6-F0D3-577B-A2BE-BBC921E8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A4F221-FAA5-B64A-4B86-AC5607A1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97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AC545-B945-68E5-CC5A-559DA265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9076E-B9CA-4F0C-1DDF-0E0E64A5A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84A55-53E1-2F36-8FA7-E9E366DC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F802-2890-477C-8055-51D35592052B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2A00F-F882-ED92-F35C-D5CB8F3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007102-2B6E-46F6-FE3F-1E85914C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13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6A846E-1EF7-FA1E-17C6-A0DF136BA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0558E4-6DAB-2197-D1F9-0B28F746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D9A66-B263-AF57-BB4C-22DBA6E1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F3FE-49A1-489F-9EC1-C3CBA8DBCCE9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055A0-278C-58FF-9BC1-B07B15AE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46043-1AC4-DD0B-F6C7-D508E6AE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4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AF326-723A-CFA9-9DCA-2EFE3B2A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72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BDF8-E948-137C-C759-E7FD02FA3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963"/>
            <a:ext cx="10515600" cy="4730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400"/>
            </a:lvl1pPr>
            <a:lvl2pPr>
              <a:spcBef>
                <a:spcPts val="1600"/>
              </a:spcBef>
              <a:defRPr sz="2000"/>
            </a:lvl2pPr>
            <a:lvl3pPr>
              <a:spcBef>
                <a:spcPts val="1600"/>
              </a:spcBef>
              <a:defRPr sz="1800"/>
            </a:lvl3pPr>
            <a:lvl4pPr>
              <a:spcBef>
                <a:spcPts val="1600"/>
              </a:spcBef>
              <a:defRPr sz="1600"/>
            </a:lvl4pPr>
            <a:lvl5pPr>
              <a:spcBef>
                <a:spcPts val="1600"/>
              </a:spcBef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42B751-9A2E-FF7C-83AC-9A3AEDEE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8EAB-5691-429E-ABAC-49E49ACEC85F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F815E-6BD1-9399-6461-47901442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BB7F4-80C4-97AC-D7E5-C0087520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FBF948B-DA9F-490F-97DB-9974CA07BA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761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B720-B38C-9515-12FB-3E678243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516A07-4000-B974-6B1E-CBED924C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435933-574C-9E45-618D-57707F84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01FA-D072-43D8-8108-45BC4954124F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7D8656-4F2F-4B5D-5FE9-6596F340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282AC-9AB2-8E71-4552-EDA3B794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98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11C9C-70EF-8FD2-0E10-8FAD44AD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BCA91-10A2-2BA4-8AFA-2E7C727A9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F5C7FB-560F-4349-F44A-1FD9E1A78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86B97-70F9-F4C7-1AB7-5C8D8B51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6160-66B5-4242-9B4F-BA9C48A53639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49D598-DF59-CD94-05D9-F9726D8C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51609E-65DD-9CD1-32D9-B30BEDFB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76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05F47-6A21-3F23-31B0-58E3589E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61A7-7855-BA1B-9774-ED0E439AC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687C81-13AD-37AC-6900-F1107228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446244-C911-C029-FB5A-6D2DE75C6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2960A0-6105-EE60-7E78-6289AF4A0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30C4E3-ABA9-BE6D-99BA-427664DD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965C-F7CD-45B7-8822-7A06371E78F1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6BC11C-937B-4350-6015-58A75437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273DFD-E6ED-5493-7901-F934C62E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58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3A961-E2E3-B750-F1F8-573C514E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58DCD5-A648-1455-662D-ED249D46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BD92-008D-4906-99F8-F2D654FB7F5B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B8436E-E6FE-B5C2-908B-58826871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974D2A-9EB8-8891-8602-4E1B8BDC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96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9A7E4F-1C2A-5D03-AC3F-9DEA4E22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7AAA-B5BA-4646-B0C5-F73CB11CB93B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FAE30B-D888-5F69-FDAE-FBEB7E5F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6B0F3F-216A-48DE-6187-99FB93D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05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7EC9-DD23-804D-E13A-DC66ACB4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B316D-B946-21DB-9CE1-344E2D4B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15D6D9-5944-95E8-0F91-372B4D2B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2378F8-4E63-5788-DD54-2C3EC6A4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1BCC-6497-4FA4-8835-6EAB19BDA0E5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20B335-A58B-D37E-7275-1E03BA7B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955130-E288-3413-B0C8-F4A08528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12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D18DB-7C6B-4855-80E5-A679E26E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E6EB98-6654-C43F-94D0-017E25C6F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F0C874-476A-4DD6-0CCA-EFCA7281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D3EE7F-AA68-8537-5CBD-744B9655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5307-CAEE-4789-A6EF-41C1FC86AEF0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DE3016-D6CB-F392-EC64-4C9834F3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D493BA-F287-560F-CCE4-69B6964A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3B7D3F-2B38-823A-8037-2B47E0A2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027A2E-50F3-A98E-02D9-BDD6F8BB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D740A0-8571-C7CF-88B5-9ED2805C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DCEF-3FFB-411E-A91D-C5792CE95BCC}" type="datetime1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BEE332-203A-74A9-2E9A-D5EE34AF5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9D78C-ED0C-CF54-04C1-05D1779C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948B-DA9F-490F-97DB-9974CA07B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25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EF6B0-8FEF-CF71-428B-759009D99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自己効力とパフォーマンスの報酬価値のベイズ推定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FDECF4-789A-F49F-E97C-064C1F711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温　文</a:t>
            </a:r>
          </a:p>
        </p:txBody>
      </p:sp>
    </p:spTree>
    <p:extLst>
      <p:ext uri="{BB962C8B-B14F-4D97-AF65-F5344CB8AC3E}">
        <p14:creationId xmlns:p14="http://schemas.microsoft.com/office/powerpoint/2010/main" val="407504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B3AC4-8ADC-DD28-90EB-8EDEB806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E09D67-C87D-E08E-1FF8-2608D34B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リハビリの多くは、ユーザーの自らの能力を回復させ、社会復帰を目指す。</a:t>
            </a:r>
            <a:endParaRPr kumimoji="1" lang="en-US" altLang="ja-JP" sz="2400" dirty="0"/>
          </a:p>
          <a:p>
            <a:r>
              <a:rPr lang="ja-JP" altLang="en-US" sz="2400" dirty="0"/>
              <a:t>ユーザ自身のエンゲージメント（自己効力）は、リハビリ効果を向上させるために不可欠であると同時に、障害によってパフォーマンスが低下する場合、外的な補助を受けないとパフォーマンスが低く、継続のモチベーションを維持することが困難。</a:t>
            </a:r>
            <a:endParaRPr lang="en-US" altLang="ja-JP" sz="2400" dirty="0"/>
          </a:p>
          <a:p>
            <a:r>
              <a:rPr kumimoji="1" lang="ja-JP" altLang="en-US" sz="2400" dirty="0"/>
              <a:t>そこで、アシストロボットを用いたリハビリでは、パフォーマンス向上に多大な効果をもたらすと同時に、ユーザのエンゲージメントを維持させ、最終的にユーザ自身の自己効力感を向上させることが重要な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13119D-ACEF-7799-D491-8031C038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05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40E98-4CB2-E3DB-5F96-35776A37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自己効力と外的補助のトレードオフ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6A07FC-D7B0-2065-2264-4EFE71B0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963"/>
            <a:ext cx="10515600" cy="1252694"/>
          </a:xfrm>
        </p:spPr>
        <p:txBody>
          <a:bodyPr/>
          <a:lstStyle/>
          <a:p>
            <a:r>
              <a:rPr lang="ja-JP" altLang="en-US" dirty="0"/>
              <a:t>多くの場合、ユーザー自身もエンゲージするモチベーションを持っている。</a:t>
            </a:r>
            <a:endParaRPr lang="en-US" altLang="ja-JP" dirty="0"/>
          </a:p>
          <a:p>
            <a:r>
              <a:rPr kumimoji="1" lang="ja-JP" altLang="en-US" dirty="0"/>
              <a:t>このモチベーション</a:t>
            </a:r>
            <a:r>
              <a:rPr lang="ja-JP" altLang="en-US" dirty="0"/>
              <a:t>の個人差が大きく、自己効力感と相互作用する。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6F4B2C-0F4B-6776-27DF-7CE55F17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77266E-32F1-259D-2A80-6A848C75FB1F}"/>
              </a:ext>
            </a:extLst>
          </p:cNvPr>
          <p:cNvSpPr/>
          <p:nvPr/>
        </p:nvSpPr>
        <p:spPr>
          <a:xfrm>
            <a:off x="2944587" y="2732697"/>
            <a:ext cx="1894115" cy="87923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ユーザー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3518C10-96F8-367A-5591-D6D2683D9643}"/>
              </a:ext>
            </a:extLst>
          </p:cNvPr>
          <p:cNvGrpSpPr/>
          <p:nvPr/>
        </p:nvGrpSpPr>
        <p:grpSpPr>
          <a:xfrm>
            <a:off x="936172" y="4117049"/>
            <a:ext cx="5910943" cy="968829"/>
            <a:chOff x="3004458" y="4442208"/>
            <a:chExt cx="5910943" cy="9688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F38CFF1-0E0A-0AD0-EE74-2BF6B8592163}"/>
                </a:ext>
              </a:extLst>
            </p:cNvPr>
            <p:cNvSpPr/>
            <p:nvPr/>
          </p:nvSpPr>
          <p:spPr>
            <a:xfrm>
              <a:off x="6553201" y="4442208"/>
              <a:ext cx="2362200" cy="96882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タスク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パフォーマンス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E84D12-8A3F-8213-72F3-23509911045D}"/>
                </a:ext>
              </a:extLst>
            </p:cNvPr>
            <p:cNvSpPr/>
            <p:nvPr/>
          </p:nvSpPr>
          <p:spPr>
            <a:xfrm>
              <a:off x="3004458" y="4442208"/>
              <a:ext cx="2362200" cy="96882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自身のエンゲージメント</a:t>
              </a:r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8F7CC7C-7A4F-ED26-9F86-7B336477F4B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2117272" y="3483168"/>
            <a:ext cx="1104702" cy="633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8E2CD3-FCA4-2F74-C112-77303FDE5881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4561315" y="3483168"/>
            <a:ext cx="1104700" cy="633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3670436-6C89-3DD1-B57A-3FF573182C1F}"/>
              </a:ext>
            </a:extLst>
          </p:cNvPr>
          <p:cNvSpPr/>
          <p:nvPr/>
        </p:nvSpPr>
        <p:spPr>
          <a:xfrm>
            <a:off x="3004459" y="5590998"/>
            <a:ext cx="1894115" cy="87923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ロボットの補助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81530B-B9AC-38EB-9E1B-B0BF325135E7}"/>
              </a:ext>
            </a:extLst>
          </p:cNvPr>
          <p:cNvSpPr txBox="1"/>
          <p:nvPr/>
        </p:nvSpPr>
        <p:spPr>
          <a:xfrm>
            <a:off x="5073001" y="3385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外的な報酬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6AA63A7-8108-F909-5E86-479BAFE2A5ED}"/>
              </a:ext>
            </a:extLst>
          </p:cNvPr>
          <p:cNvSpPr txBox="1"/>
          <p:nvPr/>
        </p:nvSpPr>
        <p:spPr>
          <a:xfrm>
            <a:off x="1409658" y="34479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内的な報酬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653518B-650E-D62D-D4CC-67A9F36F2B4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298372" y="4601464"/>
            <a:ext cx="1186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C097403-D3B0-8FA5-5613-90124616ED7B}"/>
              </a:ext>
            </a:extLst>
          </p:cNvPr>
          <p:cNvCxnSpPr>
            <a:stCxn id="16" idx="7"/>
            <a:endCxn id="5" idx="2"/>
          </p:cNvCxnSpPr>
          <p:nvPr/>
        </p:nvCxnSpPr>
        <p:spPr>
          <a:xfrm flipV="1">
            <a:off x="4621187" y="5085878"/>
            <a:ext cx="1044828" cy="633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18545A-D5A7-81EE-786F-17EA3D8E80E0}"/>
              </a:ext>
            </a:extLst>
          </p:cNvPr>
          <p:cNvCxnSpPr>
            <a:stCxn id="16" idx="1"/>
            <a:endCxn id="7" idx="2"/>
          </p:cNvCxnSpPr>
          <p:nvPr/>
        </p:nvCxnSpPr>
        <p:spPr>
          <a:xfrm flipH="1" flipV="1">
            <a:off x="2117272" y="5085878"/>
            <a:ext cx="1164574" cy="63388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D365E5B-37A1-A098-A1A4-841A142D7697}"/>
              </a:ext>
            </a:extLst>
          </p:cNvPr>
          <p:cNvCxnSpPr/>
          <p:nvPr/>
        </p:nvCxnSpPr>
        <p:spPr>
          <a:xfrm>
            <a:off x="7663658" y="5073243"/>
            <a:ext cx="9470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5DD1D42-84C5-A427-2C61-5A69EF2B8678}"/>
              </a:ext>
            </a:extLst>
          </p:cNvPr>
          <p:cNvCxnSpPr/>
          <p:nvPr/>
        </p:nvCxnSpPr>
        <p:spPr>
          <a:xfrm>
            <a:off x="7663658" y="5689524"/>
            <a:ext cx="9470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C0AA61E-8B9C-89D2-5176-051978E46991}"/>
              </a:ext>
            </a:extLst>
          </p:cNvPr>
          <p:cNvGrpSpPr/>
          <p:nvPr/>
        </p:nvGrpSpPr>
        <p:grpSpPr>
          <a:xfrm>
            <a:off x="7663658" y="2732697"/>
            <a:ext cx="4125570" cy="1061647"/>
            <a:chOff x="1088572" y="3390603"/>
            <a:chExt cx="5910943" cy="1847675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4F88A91A-AA68-6590-BDD4-BA9353E6719E}"/>
                </a:ext>
              </a:extLst>
            </p:cNvPr>
            <p:cNvGrpSpPr/>
            <p:nvPr/>
          </p:nvGrpSpPr>
          <p:grpSpPr>
            <a:xfrm>
              <a:off x="1088572" y="4269449"/>
              <a:ext cx="5910943" cy="968829"/>
              <a:chOff x="3004458" y="4442208"/>
              <a:chExt cx="5910943" cy="968829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D68072F-0F95-3532-C7CC-A87667E18F27}"/>
                  </a:ext>
                </a:extLst>
              </p:cNvPr>
              <p:cNvSpPr/>
              <p:nvPr/>
            </p:nvSpPr>
            <p:spPr>
              <a:xfrm>
                <a:off x="6825460" y="4442208"/>
                <a:ext cx="2089941" cy="96882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達成できそうなタスクパフォーマンス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39E9F64-5943-2757-50DD-FE430B91C227}"/>
                  </a:ext>
                </a:extLst>
              </p:cNvPr>
              <p:cNvSpPr/>
              <p:nvPr/>
            </p:nvSpPr>
            <p:spPr>
              <a:xfrm>
                <a:off x="3004458" y="4442208"/>
                <a:ext cx="1897347" cy="96882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自身のエンゲージメント</a:t>
                </a:r>
              </a:p>
            </p:txBody>
          </p:sp>
        </p:grp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4DA68D16-2700-9980-5441-5F86DAEEEBD8}"/>
                </a:ext>
              </a:extLst>
            </p:cNvPr>
            <p:cNvCxnSpPr>
              <a:cxnSpLocks/>
              <a:stCxn id="35" idx="3"/>
              <a:endCxn id="34" idx="1"/>
            </p:cNvCxnSpPr>
            <p:nvPr/>
          </p:nvCxnSpPr>
          <p:spPr>
            <a:xfrm>
              <a:off x="2985919" y="4753864"/>
              <a:ext cx="19236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E95D7D19-6682-D0F8-6A6A-2D90E042B41B}"/>
                </a:ext>
              </a:extLst>
            </p:cNvPr>
            <p:cNvSpPr/>
            <p:nvPr/>
          </p:nvSpPr>
          <p:spPr>
            <a:xfrm>
              <a:off x="2835227" y="3390603"/>
              <a:ext cx="2440925" cy="633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自己効力感</a:t>
              </a:r>
            </a:p>
          </p:txBody>
        </p:sp>
      </p:grp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EDF2CD67-878D-07EF-7F36-1F0CCD1C83D6}"/>
              </a:ext>
            </a:extLst>
          </p:cNvPr>
          <p:cNvSpPr/>
          <p:nvPr/>
        </p:nvSpPr>
        <p:spPr>
          <a:xfrm>
            <a:off x="489857" y="3890698"/>
            <a:ext cx="6760029" cy="1421531"/>
          </a:xfrm>
          <a:prstGeom prst="roundRect">
            <a:avLst>
              <a:gd name="adj" fmla="val 12072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FF2DB1A-E671-DBB2-D8BB-2D265B264C15}"/>
              </a:ext>
            </a:extLst>
          </p:cNvPr>
          <p:cNvCxnSpPr>
            <a:cxnSpLocks/>
          </p:cNvCxnSpPr>
          <p:nvPr/>
        </p:nvCxnSpPr>
        <p:spPr>
          <a:xfrm flipV="1">
            <a:off x="6809271" y="3161470"/>
            <a:ext cx="674914" cy="710766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1F59BA4-32CA-4C73-61CA-ECCC62FE984D}"/>
              </a:ext>
            </a:extLst>
          </p:cNvPr>
          <p:cNvSpPr/>
          <p:nvPr/>
        </p:nvSpPr>
        <p:spPr>
          <a:xfrm>
            <a:off x="7484185" y="2570906"/>
            <a:ext cx="4558194" cy="1421531"/>
          </a:xfrm>
          <a:prstGeom prst="roundRect">
            <a:avLst>
              <a:gd name="adj" fmla="val 12072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DEE1FD4-5A47-2953-09BC-B3D5885C03A0}"/>
              </a:ext>
            </a:extLst>
          </p:cNvPr>
          <p:cNvSpPr txBox="1"/>
          <p:nvPr/>
        </p:nvSpPr>
        <p:spPr>
          <a:xfrm>
            <a:off x="8689579" y="4878904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心理的なルート（推定対象）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631279-65A5-8980-D002-66F0E828513E}"/>
              </a:ext>
            </a:extLst>
          </p:cNvPr>
          <p:cNvSpPr txBox="1"/>
          <p:nvPr/>
        </p:nvSpPr>
        <p:spPr>
          <a:xfrm>
            <a:off x="8689579" y="5524146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客観的なルート（測定可能）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C058958-5F7D-AECA-9C29-ED6FB6B44CCA}"/>
              </a:ext>
            </a:extLst>
          </p:cNvPr>
          <p:cNvSpPr txBox="1"/>
          <p:nvPr/>
        </p:nvSpPr>
        <p:spPr>
          <a:xfrm>
            <a:off x="1780791" y="5448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負の相関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01E61C7-945E-B76F-DC8C-EF76FE94FD13}"/>
              </a:ext>
            </a:extLst>
          </p:cNvPr>
          <p:cNvSpPr txBox="1"/>
          <p:nvPr/>
        </p:nvSpPr>
        <p:spPr>
          <a:xfrm>
            <a:off x="4909348" y="5448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向上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95BF1BE-0CDF-22C0-7D14-6EAF743E9F45}"/>
              </a:ext>
            </a:extLst>
          </p:cNvPr>
          <p:cNvSpPr txBox="1"/>
          <p:nvPr/>
        </p:nvSpPr>
        <p:spPr>
          <a:xfrm>
            <a:off x="1918291" y="6503270"/>
            <a:ext cx="449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ロボットのパフォーマンスはユーザーより優れると仮定する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EAADD23-8702-905A-BDE5-23AD58C3B66B}"/>
              </a:ext>
            </a:extLst>
          </p:cNvPr>
          <p:cNvSpPr txBox="1"/>
          <p:nvPr/>
        </p:nvSpPr>
        <p:spPr>
          <a:xfrm>
            <a:off x="3350469" y="429716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低下させる</a:t>
            </a:r>
          </a:p>
        </p:txBody>
      </p:sp>
    </p:spTree>
    <p:extLst>
      <p:ext uri="{BB962C8B-B14F-4D97-AF65-F5344CB8AC3E}">
        <p14:creationId xmlns:p14="http://schemas.microsoft.com/office/powerpoint/2010/main" val="15621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7CA79-5117-9320-5B4D-C5493661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50726"/>
          </a:xfrm>
        </p:spPr>
        <p:txBody>
          <a:bodyPr/>
          <a:lstStyle/>
          <a:p>
            <a:r>
              <a:rPr kumimoji="1" lang="ja-JP" altLang="en-US" dirty="0"/>
              <a:t>本研究の目的とアプローチ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3C4BC-1D0B-FA3B-3DA1-9790FD96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714"/>
            <a:ext cx="10515600" cy="1498000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ユーザーに自身のエンゲージメントを励む</a:t>
            </a:r>
            <a:r>
              <a:rPr lang="ja-JP" altLang="en-US" sz="2000" dirty="0"/>
              <a:t>と同時に、タスクパフォーマンスをフィードバックを与え、</a:t>
            </a:r>
            <a:r>
              <a:rPr lang="ja-JP" altLang="en-US" sz="2000" u="sng" dirty="0"/>
              <a:t>補助レベル</a:t>
            </a:r>
            <a:r>
              <a:rPr lang="ja-JP" altLang="en-US" sz="2000" dirty="0"/>
              <a:t>を自らに選択してもらい、</a:t>
            </a:r>
            <a:r>
              <a:rPr lang="ja-JP" altLang="en-US" sz="2000" u="sng" dirty="0"/>
              <a:t>自己効力感</a:t>
            </a:r>
            <a:r>
              <a:rPr lang="ja-JP" altLang="en-US" sz="2000" dirty="0"/>
              <a:t>を評価してもらう。</a:t>
            </a:r>
            <a:endParaRPr lang="en-US" altLang="ja-JP" sz="2000" dirty="0"/>
          </a:p>
          <a:p>
            <a:r>
              <a:rPr lang="ja-JP" altLang="en-US" sz="2000" dirty="0"/>
              <a:t>ユーザーの選択と自己効力感の評価から、自身のエンゲージメントに対する内的報酬とタスクパフォーマンスに対する外的報酬の大きさを推定する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F5A96F-2EBA-4A20-231F-83151136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B179468-B5C2-F5AE-F8AC-98AD94719184}"/>
              </a:ext>
            </a:extLst>
          </p:cNvPr>
          <p:cNvSpPr/>
          <p:nvPr/>
        </p:nvSpPr>
        <p:spPr>
          <a:xfrm>
            <a:off x="2944587" y="2732697"/>
            <a:ext cx="1894115" cy="87923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ユーザー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7F3FEFE-B44C-507C-6607-D010E640708F}"/>
              </a:ext>
            </a:extLst>
          </p:cNvPr>
          <p:cNvGrpSpPr/>
          <p:nvPr/>
        </p:nvGrpSpPr>
        <p:grpSpPr>
          <a:xfrm>
            <a:off x="936172" y="4117049"/>
            <a:ext cx="5910943" cy="968829"/>
            <a:chOff x="3004458" y="4442208"/>
            <a:chExt cx="5910943" cy="96882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4525D81-AC5A-AC84-6A12-083A5EF29DB1}"/>
                </a:ext>
              </a:extLst>
            </p:cNvPr>
            <p:cNvSpPr/>
            <p:nvPr/>
          </p:nvSpPr>
          <p:spPr>
            <a:xfrm>
              <a:off x="6553201" y="4442208"/>
              <a:ext cx="2362200" cy="96882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タスク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パフォーマンス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863F2C4-F283-E7A9-291B-BBE991315032}"/>
                </a:ext>
              </a:extLst>
            </p:cNvPr>
            <p:cNvSpPr/>
            <p:nvPr/>
          </p:nvSpPr>
          <p:spPr>
            <a:xfrm>
              <a:off x="3004458" y="4442208"/>
              <a:ext cx="2362200" cy="96882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自身のエンゲージメント</a:t>
              </a:r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34FEC3F-F8BE-094B-182F-62E39080A0F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2117272" y="3483168"/>
            <a:ext cx="1104702" cy="633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3552C70-03F4-BCB5-4FBF-45CCB1EDF87C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4561315" y="3483168"/>
            <a:ext cx="1104700" cy="633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64F631DE-E0EB-F6A8-2E24-18A399D9DE7E}"/>
              </a:ext>
            </a:extLst>
          </p:cNvPr>
          <p:cNvSpPr/>
          <p:nvPr/>
        </p:nvSpPr>
        <p:spPr>
          <a:xfrm>
            <a:off x="3004459" y="5590998"/>
            <a:ext cx="1894115" cy="87923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ロボットの補助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47F108-387B-DE03-0C88-CA4E3C017BD5}"/>
              </a:ext>
            </a:extLst>
          </p:cNvPr>
          <p:cNvSpPr txBox="1"/>
          <p:nvPr/>
        </p:nvSpPr>
        <p:spPr>
          <a:xfrm>
            <a:off x="5073001" y="3385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外的な報酬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297C1B-91B0-A6FD-B717-14B5E9DCDB7C}"/>
              </a:ext>
            </a:extLst>
          </p:cNvPr>
          <p:cNvSpPr txBox="1"/>
          <p:nvPr/>
        </p:nvSpPr>
        <p:spPr>
          <a:xfrm>
            <a:off x="1409658" y="34479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内的な報酬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0E940E0-EA19-E393-44FB-377D1B2EF9E3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298372" y="4601464"/>
            <a:ext cx="1186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D6737AC-812C-67EE-E6AD-B5B76B230775}"/>
              </a:ext>
            </a:extLst>
          </p:cNvPr>
          <p:cNvCxnSpPr>
            <a:stCxn id="11" idx="7"/>
            <a:endCxn id="7" idx="2"/>
          </p:cNvCxnSpPr>
          <p:nvPr/>
        </p:nvCxnSpPr>
        <p:spPr>
          <a:xfrm flipV="1">
            <a:off x="4621187" y="5085878"/>
            <a:ext cx="1044828" cy="633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8AE4DB-1429-5899-4124-9E7FE2A634F3}"/>
              </a:ext>
            </a:extLst>
          </p:cNvPr>
          <p:cNvCxnSpPr>
            <a:stCxn id="11" idx="1"/>
            <a:endCxn id="8" idx="2"/>
          </p:cNvCxnSpPr>
          <p:nvPr/>
        </p:nvCxnSpPr>
        <p:spPr>
          <a:xfrm flipH="1" flipV="1">
            <a:off x="2117272" y="5085878"/>
            <a:ext cx="1164574" cy="63388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4E27320-B21B-E3EE-E42C-4FA8A71BEAAD}"/>
              </a:ext>
            </a:extLst>
          </p:cNvPr>
          <p:cNvCxnSpPr/>
          <p:nvPr/>
        </p:nvCxnSpPr>
        <p:spPr>
          <a:xfrm>
            <a:off x="7663658" y="5073243"/>
            <a:ext cx="9470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958FE6A-DBCE-7A51-D8F1-6373BE7354B8}"/>
              </a:ext>
            </a:extLst>
          </p:cNvPr>
          <p:cNvCxnSpPr/>
          <p:nvPr/>
        </p:nvCxnSpPr>
        <p:spPr>
          <a:xfrm>
            <a:off x="7663658" y="5689524"/>
            <a:ext cx="9470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6B393B1-5486-C829-14C8-42EFF4F90600}"/>
              </a:ext>
            </a:extLst>
          </p:cNvPr>
          <p:cNvGrpSpPr/>
          <p:nvPr/>
        </p:nvGrpSpPr>
        <p:grpSpPr>
          <a:xfrm>
            <a:off x="7663658" y="2732697"/>
            <a:ext cx="4125570" cy="1061647"/>
            <a:chOff x="1088572" y="3390603"/>
            <a:chExt cx="5910943" cy="1847675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CAEBF8D1-1938-FE60-0004-7893691AD554}"/>
                </a:ext>
              </a:extLst>
            </p:cNvPr>
            <p:cNvGrpSpPr/>
            <p:nvPr/>
          </p:nvGrpSpPr>
          <p:grpSpPr>
            <a:xfrm>
              <a:off x="1088572" y="4269449"/>
              <a:ext cx="5910943" cy="968829"/>
              <a:chOff x="3004458" y="4442208"/>
              <a:chExt cx="5910943" cy="968829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E07E18E-0176-D338-5534-59F69E3AED10}"/>
                  </a:ext>
                </a:extLst>
              </p:cNvPr>
              <p:cNvSpPr/>
              <p:nvPr/>
            </p:nvSpPr>
            <p:spPr>
              <a:xfrm>
                <a:off x="6825460" y="4442208"/>
                <a:ext cx="2089941" cy="96882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達成できそうなタスクパフォーマンス</a:t>
                </a: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99D410E-07D4-8F0C-1BD4-1606BA412065}"/>
                  </a:ext>
                </a:extLst>
              </p:cNvPr>
              <p:cNvSpPr/>
              <p:nvPr/>
            </p:nvSpPr>
            <p:spPr>
              <a:xfrm>
                <a:off x="3004458" y="4442208"/>
                <a:ext cx="1897347" cy="968829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/>
                  <a:t>自身のエンゲージメント</a:t>
                </a:r>
              </a:p>
            </p:txBody>
          </p:sp>
        </p:grp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0FDDAB6-E0AA-4480-93BC-FE93520BE513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2985919" y="4753864"/>
              <a:ext cx="19236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DCC5B5D4-DBAB-FC75-5AB5-5173861189D8}"/>
                </a:ext>
              </a:extLst>
            </p:cNvPr>
            <p:cNvSpPr/>
            <p:nvPr/>
          </p:nvSpPr>
          <p:spPr>
            <a:xfrm>
              <a:off x="2835227" y="3390603"/>
              <a:ext cx="2440925" cy="633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自己効力感</a:t>
              </a:r>
            </a:p>
          </p:txBody>
        </p:sp>
      </p:grp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59D343C-AD2E-0F4F-FCE3-8AF22FFBD69D}"/>
              </a:ext>
            </a:extLst>
          </p:cNvPr>
          <p:cNvSpPr/>
          <p:nvPr/>
        </p:nvSpPr>
        <p:spPr>
          <a:xfrm>
            <a:off x="489857" y="3890698"/>
            <a:ext cx="6760029" cy="1421531"/>
          </a:xfrm>
          <a:prstGeom prst="roundRect">
            <a:avLst>
              <a:gd name="adj" fmla="val 12072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FA2A6D4-5E75-647B-B6E5-242381365E4A}"/>
              </a:ext>
            </a:extLst>
          </p:cNvPr>
          <p:cNvCxnSpPr>
            <a:cxnSpLocks/>
          </p:cNvCxnSpPr>
          <p:nvPr/>
        </p:nvCxnSpPr>
        <p:spPr>
          <a:xfrm flipV="1">
            <a:off x="6809271" y="3161470"/>
            <a:ext cx="674914" cy="710766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ECC2526-19AD-77D9-ACE9-B60642FBE7F6}"/>
              </a:ext>
            </a:extLst>
          </p:cNvPr>
          <p:cNvSpPr/>
          <p:nvPr/>
        </p:nvSpPr>
        <p:spPr>
          <a:xfrm>
            <a:off x="7484185" y="2570906"/>
            <a:ext cx="4558194" cy="1421531"/>
          </a:xfrm>
          <a:prstGeom prst="roundRect">
            <a:avLst>
              <a:gd name="adj" fmla="val 12072"/>
            </a:avLst>
          </a:prstGeom>
          <a:noFill/>
          <a:ln w="1905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DD5B58A-A6EC-6A92-F873-3831A64331A0}"/>
              </a:ext>
            </a:extLst>
          </p:cNvPr>
          <p:cNvSpPr txBox="1"/>
          <p:nvPr/>
        </p:nvSpPr>
        <p:spPr>
          <a:xfrm>
            <a:off x="8689579" y="4878904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心理的なルート（推定対象）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3EB622-AE0E-E18B-947F-C444690B0F86}"/>
              </a:ext>
            </a:extLst>
          </p:cNvPr>
          <p:cNvSpPr txBox="1"/>
          <p:nvPr/>
        </p:nvSpPr>
        <p:spPr>
          <a:xfrm>
            <a:off x="8689579" y="5524146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客観的なルート（測定可能）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04C1A5F-1078-69C3-AB9F-36C72D29767F}"/>
              </a:ext>
            </a:extLst>
          </p:cNvPr>
          <p:cNvSpPr txBox="1"/>
          <p:nvPr/>
        </p:nvSpPr>
        <p:spPr>
          <a:xfrm>
            <a:off x="1780791" y="5448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負の相関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9674A6B-FB76-4FE9-EF44-E18AF7FFB01A}"/>
              </a:ext>
            </a:extLst>
          </p:cNvPr>
          <p:cNvSpPr txBox="1"/>
          <p:nvPr/>
        </p:nvSpPr>
        <p:spPr>
          <a:xfrm>
            <a:off x="4909348" y="5448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向上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49816A-3BA3-A1D3-1927-9B9A2DA3C6D4}"/>
              </a:ext>
            </a:extLst>
          </p:cNvPr>
          <p:cNvSpPr txBox="1"/>
          <p:nvPr/>
        </p:nvSpPr>
        <p:spPr>
          <a:xfrm>
            <a:off x="1918291" y="6503270"/>
            <a:ext cx="449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ロボットのパフォーマンスはユーザーより優れると仮定する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E5AF51E-F5E6-51AF-4E45-7FFADF8B2252}"/>
              </a:ext>
            </a:extLst>
          </p:cNvPr>
          <p:cNvSpPr txBox="1"/>
          <p:nvPr/>
        </p:nvSpPr>
        <p:spPr>
          <a:xfrm>
            <a:off x="3350469" y="429716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低下させる</a:t>
            </a:r>
          </a:p>
        </p:txBody>
      </p:sp>
    </p:spTree>
    <p:extLst>
      <p:ext uri="{BB962C8B-B14F-4D97-AF65-F5344CB8AC3E}">
        <p14:creationId xmlns:p14="http://schemas.microsoft.com/office/powerpoint/2010/main" val="262543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36631-225F-D625-6EE2-75028B8E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整理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77A369-6F61-DFB1-C75F-82C39F7E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測定項目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ユーザーが各試行で選択する補助レベル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自己効力感（自分でやるとどの位できそうになったのか？）</a:t>
            </a:r>
            <a:endParaRPr kumimoji="1" lang="en-US" altLang="ja-JP" dirty="0"/>
          </a:p>
          <a:p>
            <a:r>
              <a:rPr lang="ja-JP" altLang="en-US" dirty="0"/>
              <a:t>推定項目</a:t>
            </a:r>
            <a:endParaRPr lang="en-US" altLang="ja-JP" dirty="0"/>
          </a:p>
          <a:p>
            <a:pPr lvl="1"/>
            <a:r>
              <a:rPr lang="ja-JP" altLang="en-US" dirty="0"/>
              <a:t>自身のエンゲージメントの内的報酬価値</a:t>
            </a:r>
            <a:endParaRPr lang="en-US" altLang="ja-JP" dirty="0"/>
          </a:p>
          <a:p>
            <a:pPr lvl="1"/>
            <a:r>
              <a:rPr lang="ja-JP" altLang="en-US" dirty="0"/>
              <a:t>パフォーマンスの外的報酬価値</a:t>
            </a:r>
            <a:endParaRPr lang="en-US" altLang="ja-JP" dirty="0"/>
          </a:p>
          <a:p>
            <a:pPr lvl="1"/>
            <a:r>
              <a:rPr lang="ja-JP" altLang="en-US" dirty="0"/>
              <a:t>上記の</a:t>
            </a:r>
            <a:r>
              <a:rPr lang="en-US" altLang="ja-JP" dirty="0"/>
              <a:t>2</a:t>
            </a:r>
            <a:r>
              <a:rPr lang="ja-JP" altLang="en-US" dirty="0"/>
              <a:t>つの項目と自己効力感の関係</a:t>
            </a:r>
            <a:endParaRPr lang="en-US" altLang="ja-JP" dirty="0"/>
          </a:p>
          <a:p>
            <a:r>
              <a:rPr kumimoji="1" lang="ja-JP" altLang="en-US" dirty="0"/>
              <a:t>フィードバック項目</a:t>
            </a:r>
            <a:endParaRPr kumimoji="1" lang="en-US" altLang="ja-JP" dirty="0"/>
          </a:p>
          <a:p>
            <a:pPr lvl="1"/>
            <a:r>
              <a:rPr lang="ja-JP" altLang="en-US" dirty="0"/>
              <a:t>タスクパフォーマンス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39E093-DD57-789D-E7DD-E2608806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1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3F39A-8E3D-20EE-F874-6FA87C6E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ユーザーの認知プロセス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AFAB2-80DD-1A50-4DD6-EA3B7386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F948B-DA9F-490F-97DB-9974CA07BA1D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F146AF6-6592-64FB-1FB3-C35F94EABBC2}"/>
              </a:ext>
            </a:extLst>
          </p:cNvPr>
          <p:cNvSpPr/>
          <p:nvPr/>
        </p:nvSpPr>
        <p:spPr>
          <a:xfrm>
            <a:off x="2879274" y="1553309"/>
            <a:ext cx="1894115" cy="87923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FA8514-D4A0-DB4D-E53A-7B35F7249C11}"/>
              </a:ext>
            </a:extLst>
          </p:cNvPr>
          <p:cNvSpPr/>
          <p:nvPr/>
        </p:nvSpPr>
        <p:spPr>
          <a:xfrm>
            <a:off x="4784375" y="2995403"/>
            <a:ext cx="2362200" cy="9688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予測したタスク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パフォーマンス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B36F00-208E-C3A4-9C81-677D7D4FF48A}"/>
              </a:ext>
            </a:extLst>
          </p:cNvPr>
          <p:cNvSpPr/>
          <p:nvPr/>
        </p:nvSpPr>
        <p:spPr>
          <a:xfrm>
            <a:off x="506088" y="2995404"/>
            <a:ext cx="2362200" cy="9688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自身のエンゲージメント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ACE978E-4914-A8CA-0964-0D0283FC63E7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1687188" y="2303780"/>
            <a:ext cx="1469473" cy="691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E37348E-D582-AC16-02B7-B23C1CFC54EA}"/>
              </a:ext>
            </a:extLst>
          </p:cNvPr>
          <p:cNvCxnSpPr>
            <a:cxnSpLocks/>
            <a:stCxn id="7" idx="0"/>
            <a:endCxn id="5" idx="5"/>
          </p:cNvCxnSpPr>
          <p:nvPr/>
        </p:nvCxnSpPr>
        <p:spPr>
          <a:xfrm flipH="1" flipV="1">
            <a:off x="4496002" y="2303780"/>
            <a:ext cx="1469473" cy="691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92F70ED-55ED-0D87-3EF7-C4B47C1F113D}"/>
              </a:ext>
            </a:extLst>
          </p:cNvPr>
          <p:cNvSpPr/>
          <p:nvPr/>
        </p:nvSpPr>
        <p:spPr>
          <a:xfrm>
            <a:off x="5823858" y="1551923"/>
            <a:ext cx="1894115" cy="87923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ロボットの補助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B45BF37-95F4-D0D9-B67B-26D21104449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4773389" y="1991539"/>
            <a:ext cx="1050469" cy="138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77C1069-5491-4AA1-B685-9175100EADC3}"/>
              </a:ext>
            </a:extLst>
          </p:cNvPr>
          <p:cNvCxnSpPr>
            <a:stCxn id="11" idx="3"/>
          </p:cNvCxnSpPr>
          <p:nvPr/>
        </p:nvCxnSpPr>
        <p:spPr>
          <a:xfrm flipH="1">
            <a:off x="2421924" y="2302394"/>
            <a:ext cx="3679321" cy="69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AF50D48-DA21-C696-2520-BFEFE0E78C7D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5965475" y="2431155"/>
            <a:ext cx="805441" cy="564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A5F189F-556F-6BD2-F8F0-694DE26FDE1B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868288" y="3479818"/>
            <a:ext cx="191608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3D98996-C8F8-387A-8ED2-21C962B8BB98}"/>
              </a:ext>
            </a:extLst>
          </p:cNvPr>
          <p:cNvSpPr/>
          <p:nvPr/>
        </p:nvSpPr>
        <p:spPr>
          <a:xfrm>
            <a:off x="3156661" y="3195432"/>
            <a:ext cx="1339341" cy="5490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自己効力感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DE59F2-9AEC-A99A-8B77-F503103CE7A8}"/>
              </a:ext>
            </a:extLst>
          </p:cNvPr>
          <p:cNvSpPr txBox="1"/>
          <p:nvPr/>
        </p:nvSpPr>
        <p:spPr>
          <a:xfrm>
            <a:off x="4975458" y="1551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選択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C10435-4305-EC7A-9754-70E9CF9520F2}"/>
              </a:ext>
            </a:extLst>
          </p:cNvPr>
          <p:cNvSpPr txBox="1"/>
          <p:nvPr/>
        </p:nvSpPr>
        <p:spPr>
          <a:xfrm>
            <a:off x="3555383" y="3765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認知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5D97E1-4808-6D71-B63A-D9E22E1B3528}"/>
              </a:ext>
            </a:extLst>
          </p:cNvPr>
          <p:cNvSpPr/>
          <p:nvPr/>
        </p:nvSpPr>
        <p:spPr>
          <a:xfrm>
            <a:off x="4784375" y="4448646"/>
            <a:ext cx="2362200" cy="96882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実際のタスク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パフォーマンス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B1C5492-9329-07E1-42BA-04E6A8151A8C}"/>
              </a:ext>
            </a:extLst>
          </p:cNvPr>
          <p:cNvCxnSpPr>
            <a:cxnSpLocks/>
            <a:stCxn id="39" idx="6"/>
            <a:endCxn id="30" idx="2"/>
          </p:cNvCxnSpPr>
          <p:nvPr/>
        </p:nvCxnSpPr>
        <p:spPr>
          <a:xfrm flipH="1" flipV="1">
            <a:off x="3878549" y="4134696"/>
            <a:ext cx="3992205" cy="38491"/>
          </a:xfrm>
          <a:prstGeom prst="bentConnector4">
            <a:avLst>
              <a:gd name="adj1" fmla="val -5726"/>
              <a:gd name="adj2" fmla="val -4256320"/>
            </a:avLst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フローチャート: 和接合 38">
            <a:extLst>
              <a:ext uri="{FF2B5EF4-FFF2-40B4-BE49-F238E27FC236}">
                <a16:creationId xmlns:a16="http://schemas.microsoft.com/office/drawing/2014/main" id="{DBC666BB-7ADF-6F89-242C-12EDEC04FC2D}"/>
              </a:ext>
            </a:extLst>
          </p:cNvPr>
          <p:cNvSpPr/>
          <p:nvPr/>
        </p:nvSpPr>
        <p:spPr>
          <a:xfrm>
            <a:off x="7424440" y="3950030"/>
            <a:ext cx="446314" cy="446314"/>
          </a:xfrm>
          <a:prstGeom prst="flowChartSummingJunct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F9A8E1D7-C393-88F0-A00C-A9F7E249CE23}"/>
              </a:ext>
            </a:extLst>
          </p:cNvPr>
          <p:cNvCxnSpPr>
            <a:cxnSpLocks/>
            <a:stCxn id="7" idx="3"/>
            <a:endCxn id="39" idx="0"/>
          </p:cNvCxnSpPr>
          <p:nvPr/>
        </p:nvCxnSpPr>
        <p:spPr>
          <a:xfrm>
            <a:off x="7146575" y="3479818"/>
            <a:ext cx="501022" cy="4702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770E4E9F-8457-8E05-57F0-8DAE67B2784B}"/>
              </a:ext>
            </a:extLst>
          </p:cNvPr>
          <p:cNvCxnSpPr>
            <a:stCxn id="34" idx="3"/>
            <a:endCxn id="39" idx="4"/>
          </p:cNvCxnSpPr>
          <p:nvPr/>
        </p:nvCxnSpPr>
        <p:spPr>
          <a:xfrm flipV="1">
            <a:off x="7146575" y="4396344"/>
            <a:ext cx="501022" cy="5367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A6ACB4B-9A41-EF90-EF75-9DD7506A3C2E}"/>
              </a:ext>
            </a:extLst>
          </p:cNvPr>
          <p:cNvSpPr txBox="1"/>
          <p:nvPr/>
        </p:nvSpPr>
        <p:spPr>
          <a:xfrm>
            <a:off x="5711664" y="58816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更新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BE524D-3B7F-3734-23ED-67B91929A2F8}"/>
              </a:ext>
            </a:extLst>
          </p:cNvPr>
          <p:cNvSpPr txBox="1"/>
          <p:nvPr/>
        </p:nvSpPr>
        <p:spPr>
          <a:xfrm>
            <a:off x="2579836" y="11427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総報酬を最大化したい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70BE0D8-8067-51F9-58FF-F74DEED128A8}"/>
                  </a:ext>
                </a:extLst>
              </p:cNvPr>
              <p:cNvSpPr txBox="1"/>
              <p:nvPr/>
            </p:nvSpPr>
            <p:spPr>
              <a:xfrm>
                <a:off x="6078013" y="501343"/>
                <a:ext cx="6070444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𝑥𝐶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B70BE0D8-8067-51F9-58FF-F74DEED1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13" y="501343"/>
                <a:ext cx="6070444" cy="347403"/>
              </a:xfrm>
              <a:prstGeom prst="rect">
                <a:avLst/>
              </a:prstGeom>
              <a:blipFill>
                <a:blip r:embed="rId2"/>
                <a:stretch>
                  <a:fillRect r="-602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558B203-6182-B244-61B7-790C16E1B452}"/>
                  </a:ext>
                </a:extLst>
              </p:cNvPr>
              <p:cNvSpPr txBox="1"/>
              <p:nvPr/>
            </p:nvSpPr>
            <p:spPr>
              <a:xfrm>
                <a:off x="8207828" y="2565081"/>
                <a:ext cx="4245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558B203-6182-B244-61B7-790C16E1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28" y="2565081"/>
                <a:ext cx="424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8EF4BBD-D63B-DDF7-8CE7-2C7D9D9F4945}"/>
                  </a:ext>
                </a:extLst>
              </p:cNvPr>
              <p:cNvSpPr txBox="1"/>
              <p:nvPr/>
            </p:nvSpPr>
            <p:spPr>
              <a:xfrm>
                <a:off x="8120742" y="2934805"/>
                <a:ext cx="598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8EF4BBD-D63B-DDF7-8CE7-2C7D9D9F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2" y="2934805"/>
                <a:ext cx="59871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A9B3DE8-D62C-6E85-5CB2-DDF70651BA04}"/>
                  </a:ext>
                </a:extLst>
              </p:cNvPr>
              <p:cNvSpPr txBox="1"/>
              <p:nvPr/>
            </p:nvSpPr>
            <p:spPr>
              <a:xfrm>
                <a:off x="8071756" y="1806873"/>
                <a:ext cx="6966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A9B3DE8-D62C-6E85-5CB2-DDF70651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756" y="1806873"/>
                <a:ext cx="6966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08A42AD-8106-38A2-D09A-5224B179439D}"/>
                  </a:ext>
                </a:extLst>
              </p:cNvPr>
              <p:cNvSpPr txBox="1"/>
              <p:nvPr/>
            </p:nvSpPr>
            <p:spPr>
              <a:xfrm>
                <a:off x="7903028" y="3548001"/>
                <a:ext cx="10341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08A42AD-8106-38A2-D09A-5224B179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28" y="3548001"/>
                <a:ext cx="10341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070F947-42FF-0CA3-E9D9-F46706D184E4}"/>
                  </a:ext>
                </a:extLst>
              </p:cNvPr>
              <p:cNvSpPr txBox="1"/>
              <p:nvPr/>
            </p:nvSpPr>
            <p:spPr>
              <a:xfrm>
                <a:off x="8066313" y="4075474"/>
                <a:ext cx="685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070F947-42FF-0CA3-E9D9-F46706D18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313" y="4075474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67ECF3F-DBED-CBBE-2A42-B005881F4C14}"/>
                  </a:ext>
                </a:extLst>
              </p:cNvPr>
              <p:cNvSpPr txBox="1"/>
              <p:nvPr/>
            </p:nvSpPr>
            <p:spPr>
              <a:xfrm>
                <a:off x="8098970" y="4570523"/>
                <a:ext cx="6204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67ECF3F-DBED-CBBE-2A42-B005881F4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70" y="4570523"/>
                <a:ext cx="6204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76BA122-952C-C926-02CC-0F94588AB51A}"/>
              </a:ext>
            </a:extLst>
          </p:cNvPr>
          <p:cNvSpPr txBox="1"/>
          <p:nvPr/>
        </p:nvSpPr>
        <p:spPr>
          <a:xfrm>
            <a:off x="8719456" y="1787816"/>
            <a:ext cx="342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総報酬　ユーザーはこれを最大化しようとする行動を取る</a:t>
            </a:r>
            <a:endParaRPr kumimoji="1" lang="ja-JP" altLang="en-US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C125D54-CD80-F553-EFBE-9E8B690C7F4E}"/>
              </a:ext>
            </a:extLst>
          </p:cNvPr>
          <p:cNvSpPr txBox="1"/>
          <p:nvPr/>
        </p:nvSpPr>
        <p:spPr>
          <a:xfrm>
            <a:off x="8719456" y="2590309"/>
            <a:ext cx="342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ユーザーが選択した</a:t>
            </a:r>
            <a:r>
              <a:rPr lang="ja-JP" altLang="en-US" sz="1600" dirty="0"/>
              <a:t>補助レベル</a:t>
            </a:r>
            <a:endParaRPr kumimoji="1" lang="ja-JP" altLang="en-US" sz="16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592D720-CC05-5D39-48A7-B12B807838BE}"/>
              </a:ext>
            </a:extLst>
          </p:cNvPr>
          <p:cNvSpPr txBox="1"/>
          <p:nvPr/>
        </p:nvSpPr>
        <p:spPr>
          <a:xfrm>
            <a:off x="8719456" y="2968420"/>
            <a:ext cx="342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自己効力感（自力で達成できるパフォーマンス）</a:t>
            </a:r>
            <a:br>
              <a:rPr lang="en-US" altLang="ja-JP" sz="1600" dirty="0"/>
            </a:br>
            <a:endParaRPr kumimoji="1" lang="ja-JP" altLang="en-US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11E959E-8E6C-1B3D-B57E-D9926C5B4C3C}"/>
              </a:ext>
            </a:extLst>
          </p:cNvPr>
          <p:cNvSpPr txBox="1"/>
          <p:nvPr/>
        </p:nvSpPr>
        <p:spPr>
          <a:xfrm>
            <a:off x="8719456" y="3591782"/>
            <a:ext cx="3569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自身のエンゲージメントの報酬価値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BE20FFA-33EE-45B1-2F29-AAF17D698F83}"/>
              </a:ext>
            </a:extLst>
          </p:cNvPr>
          <p:cNvSpPr txBox="1"/>
          <p:nvPr/>
        </p:nvSpPr>
        <p:spPr>
          <a:xfrm>
            <a:off x="8719456" y="4091004"/>
            <a:ext cx="3569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タスクパフォーマンスの報酬価値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37CC2D0-CAB8-75EE-29D8-E5008B6B810F}"/>
              </a:ext>
            </a:extLst>
          </p:cNvPr>
          <p:cNvSpPr txBox="1"/>
          <p:nvPr/>
        </p:nvSpPr>
        <p:spPr>
          <a:xfrm>
            <a:off x="8719456" y="4556782"/>
            <a:ext cx="3569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ロボットの性能に対する認識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1162F244-295F-2DA5-20F8-F9876A2B5FA5}"/>
                  </a:ext>
                </a:extLst>
              </p:cNvPr>
              <p:cNvSpPr txBox="1"/>
              <p:nvPr/>
            </p:nvSpPr>
            <p:spPr>
              <a:xfrm>
                <a:off x="8098969" y="4983759"/>
                <a:ext cx="8382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1162F244-295F-2DA5-20F8-F9876A2B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69" y="4983759"/>
                <a:ext cx="838201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E8BFE88-25D9-4E64-8653-132AD667FAB1}"/>
              </a:ext>
            </a:extLst>
          </p:cNvPr>
          <p:cNvSpPr txBox="1"/>
          <p:nvPr/>
        </p:nvSpPr>
        <p:spPr>
          <a:xfrm>
            <a:off x="8937170" y="4983759"/>
            <a:ext cx="3569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定数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1301966-92AA-E589-9CB0-2540C3C3886D}"/>
              </a:ext>
            </a:extLst>
          </p:cNvPr>
          <p:cNvCxnSpPr>
            <a:cxnSpLocks/>
          </p:cNvCxnSpPr>
          <p:nvPr/>
        </p:nvCxnSpPr>
        <p:spPr>
          <a:xfrm>
            <a:off x="6600476" y="927356"/>
            <a:ext cx="1839685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1538A21-F0EA-8FCA-ACBE-7F933702E53E}"/>
              </a:ext>
            </a:extLst>
          </p:cNvPr>
          <p:cNvCxnSpPr>
            <a:cxnSpLocks/>
          </p:cNvCxnSpPr>
          <p:nvPr/>
        </p:nvCxnSpPr>
        <p:spPr>
          <a:xfrm>
            <a:off x="8766732" y="927356"/>
            <a:ext cx="2960915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267DC9C-0DFA-6FF2-97C5-C306D00AA96D}"/>
              </a:ext>
            </a:extLst>
          </p:cNvPr>
          <p:cNvSpPr txBox="1"/>
          <p:nvPr/>
        </p:nvSpPr>
        <p:spPr>
          <a:xfrm>
            <a:off x="7093497" y="9857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内的報酬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7DA235B-D656-DA7E-FDC0-625139D1C15D}"/>
              </a:ext>
            </a:extLst>
          </p:cNvPr>
          <p:cNvSpPr txBox="1"/>
          <p:nvPr/>
        </p:nvSpPr>
        <p:spPr>
          <a:xfrm>
            <a:off x="9624824" y="9857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外的報酬</a:t>
            </a:r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35DBACC-E2F6-1C36-45FE-7AB73627F278}"/>
              </a:ext>
            </a:extLst>
          </p:cNvPr>
          <p:cNvCxnSpPr>
            <a:cxnSpLocks/>
          </p:cNvCxnSpPr>
          <p:nvPr/>
        </p:nvCxnSpPr>
        <p:spPr>
          <a:xfrm>
            <a:off x="740151" y="5773807"/>
            <a:ext cx="1839685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852AF92-40C3-407B-027E-08EA282CC59B}"/>
              </a:ext>
            </a:extLst>
          </p:cNvPr>
          <p:cNvCxnSpPr>
            <a:cxnSpLocks/>
          </p:cNvCxnSpPr>
          <p:nvPr/>
        </p:nvCxnSpPr>
        <p:spPr>
          <a:xfrm flipV="1">
            <a:off x="1659994" y="4875933"/>
            <a:ext cx="0" cy="171324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B4AED-F4CF-6802-65B6-A1A56956700A}"/>
              </a:ext>
            </a:extLst>
          </p:cNvPr>
          <p:cNvSpPr txBox="1"/>
          <p:nvPr/>
        </p:nvSpPr>
        <p:spPr>
          <a:xfrm>
            <a:off x="2599331" y="5619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内的報酬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986FDD-6716-AD9E-C043-C2BEE5F26FFF}"/>
              </a:ext>
            </a:extLst>
          </p:cNvPr>
          <p:cNvSpPr txBox="1"/>
          <p:nvPr/>
        </p:nvSpPr>
        <p:spPr>
          <a:xfrm>
            <a:off x="1659993" y="45965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外的報酬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1B2320C-8B1E-70CF-1E2B-8A5985FE6390}"/>
              </a:ext>
            </a:extLst>
          </p:cNvPr>
          <p:cNvSpPr/>
          <p:nvPr/>
        </p:nvSpPr>
        <p:spPr>
          <a:xfrm>
            <a:off x="1051751" y="5459838"/>
            <a:ext cx="1264866" cy="52926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468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951FD6-FBDD-BAED-59C5-E5BB79A3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005" y="6492875"/>
            <a:ext cx="2743200" cy="365125"/>
          </a:xfrm>
        </p:spPr>
        <p:txBody>
          <a:bodyPr/>
          <a:lstStyle/>
          <a:p>
            <a:fld id="{EFBF948B-DA9F-490F-97DB-9974CA07BA1D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19F1C7-7ED8-09E6-4643-16E83064068B}"/>
              </a:ext>
            </a:extLst>
          </p:cNvPr>
          <p:cNvSpPr txBox="1"/>
          <p:nvPr/>
        </p:nvSpPr>
        <p:spPr>
          <a:xfrm>
            <a:off x="2049363" y="1804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自己効力感が低い場合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F59756-8FB6-ECB0-2444-44DDED7F0DD7}"/>
              </a:ext>
            </a:extLst>
          </p:cNvPr>
          <p:cNvSpPr txBox="1"/>
          <p:nvPr/>
        </p:nvSpPr>
        <p:spPr>
          <a:xfrm>
            <a:off x="7649648" y="1804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自己効力感が比較的に高い場合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AD044B0-72DB-E423-24AE-149CC148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39" y="614903"/>
            <a:ext cx="4669254" cy="556818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BB9330A-7302-CC9B-5E29-0AD07F4F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17" y="582244"/>
            <a:ext cx="4290975" cy="5568184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7CF1F40-F4C3-E1DD-93D6-E4E5DE58880D}"/>
              </a:ext>
            </a:extLst>
          </p:cNvPr>
          <p:cNvCxnSpPr>
            <a:cxnSpLocks/>
          </p:cNvCxnSpPr>
          <p:nvPr/>
        </p:nvCxnSpPr>
        <p:spPr>
          <a:xfrm>
            <a:off x="719356" y="6417923"/>
            <a:ext cx="49979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2AB375A-83EB-4C72-06D6-068F2825A901}"/>
              </a:ext>
            </a:extLst>
          </p:cNvPr>
          <p:cNvCxnSpPr>
            <a:cxnSpLocks/>
          </p:cNvCxnSpPr>
          <p:nvPr/>
        </p:nvCxnSpPr>
        <p:spPr>
          <a:xfrm flipV="1">
            <a:off x="719356" y="614903"/>
            <a:ext cx="0" cy="5800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7FE21A-24EB-3BC7-3917-015D5159442A}"/>
              </a:ext>
            </a:extLst>
          </p:cNvPr>
          <p:cNvSpPr txBox="1"/>
          <p:nvPr/>
        </p:nvSpPr>
        <p:spPr>
          <a:xfrm>
            <a:off x="2637469" y="64158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内的報酬価値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D9B8DA-61AA-32B0-84D9-04823219CB6B}"/>
              </a:ext>
            </a:extLst>
          </p:cNvPr>
          <p:cNvSpPr txBox="1"/>
          <p:nvPr/>
        </p:nvSpPr>
        <p:spPr>
          <a:xfrm rot="16200000">
            <a:off x="-332254" y="32154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外的報酬価値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7922650-2980-E4A1-0755-4B3BD1FEAB67}"/>
              </a:ext>
            </a:extLst>
          </p:cNvPr>
          <p:cNvSpPr/>
          <p:nvPr/>
        </p:nvSpPr>
        <p:spPr>
          <a:xfrm>
            <a:off x="6189667" y="4858698"/>
            <a:ext cx="653143" cy="8055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B991B6-4F82-2928-623E-E200FED14A96}"/>
              </a:ext>
            </a:extLst>
          </p:cNvPr>
          <p:cNvSpPr txBox="1"/>
          <p:nvPr/>
        </p:nvSpPr>
        <p:spPr>
          <a:xfrm>
            <a:off x="5977069" y="568307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補助レベル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CB690AF-4F0B-0E5E-72E9-27C79CC501DB}"/>
              </a:ext>
            </a:extLst>
          </p:cNvPr>
          <p:cNvSpPr txBox="1"/>
          <p:nvPr/>
        </p:nvSpPr>
        <p:spPr>
          <a:xfrm rot="16200000">
            <a:off x="5603211" y="50664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総報酬</a:t>
            </a:r>
          </a:p>
        </p:txBody>
      </p:sp>
    </p:spTree>
    <p:extLst>
      <p:ext uri="{BB962C8B-B14F-4D97-AF65-F5344CB8AC3E}">
        <p14:creationId xmlns:p14="http://schemas.microsoft.com/office/powerpoint/2010/main" val="388617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528</Words>
  <Application>Microsoft Office PowerPoint</Application>
  <PresentationFormat>ワイド画面</PresentationFormat>
  <Paragraphs>98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Cambria Math</vt:lpstr>
      <vt:lpstr>Office テーマ</vt:lpstr>
      <vt:lpstr>自己効力とパフォーマンスの報酬価値のベイズ推定</vt:lpstr>
      <vt:lpstr>背景</vt:lpstr>
      <vt:lpstr>自己効力と外的補助のトレードオフ</vt:lpstr>
      <vt:lpstr>本研究の目的とアプローチ</vt:lpstr>
      <vt:lpstr>整理</vt:lpstr>
      <vt:lpstr>ユーザーの認知プロセス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自己効力と外的補助のトレードオフのベイズ推定</dc:title>
  <dc:creator>WEN WEN</dc:creator>
  <cp:lastModifiedBy>WEN WEN</cp:lastModifiedBy>
  <cp:revision>13</cp:revision>
  <dcterms:created xsi:type="dcterms:W3CDTF">2023-09-27T01:50:59Z</dcterms:created>
  <dcterms:modified xsi:type="dcterms:W3CDTF">2023-09-27T06:52:07Z</dcterms:modified>
</cp:coreProperties>
</file>