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ontserrat" charset="1" panose="00000500000000000000"/>
      <p:regular r:id="rId22"/>
    </p:embeddedFont>
    <p:embeddedFont>
      <p:font typeface="Open Sans Bold" charset="1" panose="020B0806030504020204"/>
      <p:regular r:id="rId23"/>
    </p:embeddedFont>
    <p:embeddedFont>
      <p:font typeface="Open Sans" charset="1" panose="020B0606030504020204"/>
      <p:regular r:id="rId24"/>
    </p:embeddedFont>
    <p:embeddedFont>
      <p:font typeface="Montserrat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6188869" y="5923918"/>
            <a:ext cx="5910262" cy="600088"/>
            <a:chOff x="0" y="0"/>
            <a:chExt cx="1556612" cy="158048"/>
          </a:xfrm>
        </p:grpSpPr>
        <p:sp>
          <p:nvSpPr>
            <p:cNvPr name="Freeform 4" id="4"/>
            <p:cNvSpPr/>
            <p:nvPr/>
          </p:nvSpPr>
          <p:spPr>
            <a:xfrm flipH="false" flipV="false" rot="0">
              <a:off x="0" y="0"/>
              <a:ext cx="1556612" cy="158048"/>
            </a:xfrm>
            <a:custGeom>
              <a:avLst/>
              <a:gdLst/>
              <a:ahLst/>
              <a:cxnLst/>
              <a:rect r="r" b="b" t="t" l="l"/>
              <a:pathLst>
                <a:path h="158048" w="1556612">
                  <a:moveTo>
                    <a:pt x="72045" y="0"/>
                  </a:moveTo>
                  <a:lnTo>
                    <a:pt x="1484567" y="0"/>
                  </a:lnTo>
                  <a:cubicBezTo>
                    <a:pt x="1524357" y="0"/>
                    <a:pt x="1556612" y="32256"/>
                    <a:pt x="1556612" y="72045"/>
                  </a:cubicBezTo>
                  <a:lnTo>
                    <a:pt x="1556612" y="86003"/>
                  </a:lnTo>
                  <a:cubicBezTo>
                    <a:pt x="1556612" y="105110"/>
                    <a:pt x="1549022" y="123435"/>
                    <a:pt x="1535511" y="136946"/>
                  </a:cubicBezTo>
                  <a:cubicBezTo>
                    <a:pt x="1522000" y="150457"/>
                    <a:pt x="1503675" y="158048"/>
                    <a:pt x="1484567" y="158048"/>
                  </a:cubicBezTo>
                  <a:lnTo>
                    <a:pt x="72045" y="158048"/>
                  </a:lnTo>
                  <a:cubicBezTo>
                    <a:pt x="32256" y="158048"/>
                    <a:pt x="0" y="125792"/>
                    <a:pt x="0" y="86003"/>
                  </a:cubicBezTo>
                  <a:lnTo>
                    <a:pt x="0" y="72045"/>
                  </a:lnTo>
                  <a:cubicBezTo>
                    <a:pt x="0" y="52938"/>
                    <a:pt x="7590" y="34613"/>
                    <a:pt x="21102" y="21102"/>
                  </a:cubicBezTo>
                  <a:cubicBezTo>
                    <a:pt x="34613" y="7590"/>
                    <a:pt x="52938" y="0"/>
                    <a:pt x="72045" y="0"/>
                  </a:cubicBezTo>
                  <a:close/>
                </a:path>
              </a:pathLst>
            </a:custGeom>
            <a:solidFill>
              <a:srgbClr val="000000">
                <a:alpha val="0"/>
              </a:srgbClr>
            </a:solidFill>
            <a:ln w="47625" cap="rnd">
              <a:gradFill>
                <a:gsLst>
                  <a:gs pos="0">
                    <a:srgbClr val="FF66C4">
                      <a:alpha val="100000"/>
                    </a:srgbClr>
                  </a:gs>
                  <a:gs pos="100000">
                    <a:srgbClr val="FFDE59">
                      <a:alpha val="100000"/>
                    </a:srgbClr>
                  </a:gs>
                </a:gsLst>
                <a:lin ang="0"/>
              </a:gradFill>
              <a:prstDash val="solid"/>
              <a:round/>
            </a:ln>
          </p:spPr>
        </p:sp>
        <p:sp>
          <p:nvSpPr>
            <p:cNvPr name="TextBox 5" id="5"/>
            <p:cNvSpPr txBox="true"/>
            <p:nvPr/>
          </p:nvSpPr>
          <p:spPr>
            <a:xfrm>
              <a:off x="0" y="-38100"/>
              <a:ext cx="1556612" cy="196148"/>
            </a:xfrm>
            <a:prstGeom prst="rect">
              <a:avLst/>
            </a:prstGeom>
          </p:spPr>
          <p:txBody>
            <a:bodyPr anchor="ctr" rtlCol="false" tIns="50800" lIns="50800" bIns="50800" rIns="50800"/>
            <a:lstStyle/>
            <a:p>
              <a:pPr algn="ctr">
                <a:lnSpc>
                  <a:spcPts val="2799"/>
                </a:lnSpc>
                <a:spcBef>
                  <a:spcPct val="0"/>
                </a:spcBef>
              </a:pPr>
            </a:p>
          </p:txBody>
        </p:sp>
      </p:grpSp>
      <p:sp>
        <p:nvSpPr>
          <p:cNvPr name="TextBox 6" id="6"/>
          <p:cNvSpPr txBox="true"/>
          <p:nvPr/>
        </p:nvSpPr>
        <p:spPr>
          <a:xfrm rot="0">
            <a:off x="7038022" y="5989012"/>
            <a:ext cx="4211955" cy="422274"/>
          </a:xfrm>
          <a:prstGeom prst="rect">
            <a:avLst/>
          </a:prstGeom>
        </p:spPr>
        <p:txBody>
          <a:bodyPr anchor="t" rtlCol="false" tIns="0" lIns="0" bIns="0" rIns="0">
            <a:spAutoFit/>
          </a:bodyPr>
          <a:lstStyle/>
          <a:p>
            <a:pPr algn="ctr">
              <a:lnSpc>
                <a:spcPts val="3500"/>
              </a:lnSpc>
              <a:spcBef>
                <a:spcPct val="0"/>
              </a:spcBef>
            </a:pPr>
            <a:r>
              <a:rPr lang="en-US" sz="2500">
                <a:solidFill>
                  <a:srgbClr val="FFFFFF"/>
                </a:solidFill>
                <a:latin typeface="Montserrat"/>
              </a:rPr>
              <a:t>Pemrograman Fungsional</a:t>
            </a:r>
          </a:p>
        </p:txBody>
      </p:sp>
      <p:sp>
        <p:nvSpPr>
          <p:cNvPr name="Freeform 7" id="7"/>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8" id="8"/>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
        <p:nvSpPr>
          <p:cNvPr name="TextBox 9" id="9"/>
          <p:cNvSpPr txBox="true"/>
          <p:nvPr/>
        </p:nvSpPr>
        <p:spPr>
          <a:xfrm rot="0">
            <a:off x="3946743" y="3980517"/>
            <a:ext cx="10394513"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Clustering Gempa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
        <p:nvSpPr>
          <p:cNvPr name="Freeform 5" id="5"/>
          <p:cNvSpPr/>
          <p:nvPr/>
        </p:nvSpPr>
        <p:spPr>
          <a:xfrm flipH="false" flipV="false" rot="0">
            <a:off x="2601885" y="2007374"/>
            <a:ext cx="13084230" cy="6272253"/>
          </a:xfrm>
          <a:custGeom>
            <a:avLst/>
            <a:gdLst/>
            <a:ahLst/>
            <a:cxnLst/>
            <a:rect r="r" b="b" t="t" l="l"/>
            <a:pathLst>
              <a:path h="6272253" w="13084230">
                <a:moveTo>
                  <a:pt x="0" y="0"/>
                </a:moveTo>
                <a:lnTo>
                  <a:pt x="13084230" y="0"/>
                </a:lnTo>
                <a:lnTo>
                  <a:pt x="13084230" y="6272252"/>
                </a:lnTo>
                <a:lnTo>
                  <a:pt x="0" y="6272252"/>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
        <p:nvSpPr>
          <p:cNvPr name="Freeform 5" id="5"/>
          <p:cNvSpPr/>
          <p:nvPr/>
        </p:nvSpPr>
        <p:spPr>
          <a:xfrm flipH="false" flipV="false" rot="0">
            <a:off x="2415840" y="2114250"/>
            <a:ext cx="13456320" cy="6058500"/>
          </a:xfrm>
          <a:custGeom>
            <a:avLst/>
            <a:gdLst/>
            <a:ahLst/>
            <a:cxnLst/>
            <a:rect r="r" b="b" t="t" l="l"/>
            <a:pathLst>
              <a:path h="6058500" w="13456320">
                <a:moveTo>
                  <a:pt x="0" y="0"/>
                </a:moveTo>
                <a:lnTo>
                  <a:pt x="13456320" y="0"/>
                </a:lnTo>
                <a:lnTo>
                  <a:pt x="13456320" y="6058500"/>
                </a:lnTo>
                <a:lnTo>
                  <a:pt x="0" y="6058500"/>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
        <p:nvSpPr>
          <p:cNvPr name="Freeform 5" id="5"/>
          <p:cNvSpPr/>
          <p:nvPr/>
        </p:nvSpPr>
        <p:spPr>
          <a:xfrm flipH="false" flipV="false" rot="0">
            <a:off x="2601885" y="2072795"/>
            <a:ext cx="13084230" cy="6141410"/>
          </a:xfrm>
          <a:custGeom>
            <a:avLst/>
            <a:gdLst/>
            <a:ahLst/>
            <a:cxnLst/>
            <a:rect r="r" b="b" t="t" l="l"/>
            <a:pathLst>
              <a:path h="6141410" w="13084230">
                <a:moveTo>
                  <a:pt x="0" y="0"/>
                </a:moveTo>
                <a:lnTo>
                  <a:pt x="13084230" y="0"/>
                </a:lnTo>
                <a:lnTo>
                  <a:pt x="13084230" y="6141410"/>
                </a:lnTo>
                <a:lnTo>
                  <a:pt x="0" y="6141410"/>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6934795" y="3278763"/>
            <a:ext cx="4418409" cy="1193801"/>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Montserrat Bold"/>
              </a:rPr>
              <a:t>BackEnd </a:t>
            </a:r>
          </a:p>
        </p:txBody>
      </p:sp>
      <p:sp>
        <p:nvSpPr>
          <p:cNvPr name="Freeform 4" id="4"/>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5" id="5"/>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alphaModFix amt="40000"/>
            </a:blip>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alphaModFix amt="40000"/>
            </a:blip>
            <a:stretch>
              <a:fillRect l="0" t="0" r="0" b="0"/>
            </a:stretch>
          </a:blipFill>
        </p:spPr>
      </p:sp>
      <p:sp>
        <p:nvSpPr>
          <p:cNvPr name="AutoShape 5" id="5"/>
          <p:cNvSpPr/>
          <p:nvPr/>
        </p:nvSpPr>
        <p:spPr>
          <a:xfrm flipV="true">
            <a:off x="5361261" y="3429375"/>
            <a:ext cx="0" cy="3428249"/>
          </a:xfrm>
          <a:prstGeom prst="line">
            <a:avLst/>
          </a:prstGeom>
          <a:ln cap="flat" w="38100">
            <a:solidFill>
              <a:srgbClr val="FFFFFF"/>
            </a:solidFill>
            <a:prstDash val="solid"/>
            <a:headEnd type="none" len="sm" w="sm"/>
            <a:tailEnd type="none" len="sm" w="sm"/>
          </a:ln>
        </p:spPr>
      </p:sp>
      <p:sp>
        <p:nvSpPr>
          <p:cNvPr name="Freeform 6" id="6"/>
          <p:cNvSpPr/>
          <p:nvPr/>
        </p:nvSpPr>
        <p:spPr>
          <a:xfrm flipH="false" flipV="false" rot="0">
            <a:off x="5119450" y="2599834"/>
            <a:ext cx="11107608" cy="5043454"/>
          </a:xfrm>
          <a:custGeom>
            <a:avLst/>
            <a:gdLst/>
            <a:ahLst/>
            <a:cxnLst/>
            <a:rect r="r" b="b" t="t" l="l"/>
            <a:pathLst>
              <a:path h="5043454" w="11107608">
                <a:moveTo>
                  <a:pt x="0" y="0"/>
                </a:moveTo>
                <a:lnTo>
                  <a:pt x="11107608" y="0"/>
                </a:lnTo>
                <a:lnTo>
                  <a:pt x="11107608" y="5043454"/>
                </a:lnTo>
                <a:lnTo>
                  <a:pt x="0" y="5043454"/>
                </a:lnTo>
                <a:lnTo>
                  <a:pt x="0" y="0"/>
                </a:lnTo>
                <a:close/>
              </a:path>
            </a:pathLst>
          </a:custGeom>
          <a:blipFill>
            <a:blip r:embed="rId6"/>
            <a:stretch>
              <a:fillRect l="0" t="0" r="0" b="0"/>
            </a:stretch>
          </a:blipFill>
        </p:spPr>
      </p:sp>
      <p:sp>
        <p:nvSpPr>
          <p:cNvPr name="TextBox 7" id="7"/>
          <p:cNvSpPr txBox="true"/>
          <p:nvPr/>
        </p:nvSpPr>
        <p:spPr>
          <a:xfrm rot="0">
            <a:off x="3277985" y="4763790"/>
            <a:ext cx="1083432" cy="793498"/>
          </a:xfrm>
          <a:prstGeom prst="rect">
            <a:avLst/>
          </a:prstGeom>
        </p:spPr>
        <p:txBody>
          <a:bodyPr anchor="t" rtlCol="false" tIns="0" lIns="0" bIns="0" rIns="0">
            <a:spAutoFit/>
          </a:bodyPr>
          <a:lstStyle/>
          <a:p>
            <a:pPr algn="ctr">
              <a:lnSpc>
                <a:spcPts val="6540"/>
              </a:lnSpc>
              <a:spcBef>
                <a:spcPct val="0"/>
              </a:spcBef>
            </a:pPr>
            <a:r>
              <a:rPr lang="en-US" sz="4671">
                <a:solidFill>
                  <a:srgbClr val="FFFFFF"/>
                </a:solidFill>
                <a:latin typeface="Montserrat Bold"/>
              </a:rPr>
              <a:t>API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alphaModFix amt="40000"/>
            </a:blip>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alphaModFix amt="40000"/>
            </a:blip>
            <a:stretch>
              <a:fillRect l="0" t="0" r="0" b="0"/>
            </a:stretch>
          </a:blipFill>
        </p:spPr>
      </p:sp>
      <p:sp>
        <p:nvSpPr>
          <p:cNvPr name="AutoShape 5" id="5"/>
          <p:cNvSpPr/>
          <p:nvPr/>
        </p:nvSpPr>
        <p:spPr>
          <a:xfrm flipV="true">
            <a:off x="5361261" y="3429375"/>
            <a:ext cx="0" cy="3428249"/>
          </a:xfrm>
          <a:prstGeom prst="line">
            <a:avLst/>
          </a:prstGeom>
          <a:ln cap="flat" w="38100">
            <a:solidFill>
              <a:srgbClr val="FFFFFF"/>
            </a:solidFill>
            <a:prstDash val="solid"/>
            <a:headEnd type="none" len="sm" w="sm"/>
            <a:tailEnd type="none" len="sm" w="sm"/>
          </a:ln>
        </p:spPr>
      </p:sp>
      <p:sp>
        <p:nvSpPr>
          <p:cNvPr name="Freeform 6" id="6"/>
          <p:cNvSpPr/>
          <p:nvPr/>
        </p:nvSpPr>
        <p:spPr>
          <a:xfrm flipH="false" flipV="false" rot="0">
            <a:off x="4782432" y="2595043"/>
            <a:ext cx="10376079" cy="5053035"/>
          </a:xfrm>
          <a:custGeom>
            <a:avLst/>
            <a:gdLst/>
            <a:ahLst/>
            <a:cxnLst/>
            <a:rect r="r" b="b" t="t" l="l"/>
            <a:pathLst>
              <a:path h="5053035" w="10376079">
                <a:moveTo>
                  <a:pt x="0" y="0"/>
                </a:moveTo>
                <a:lnTo>
                  <a:pt x="10376080" y="0"/>
                </a:lnTo>
                <a:lnTo>
                  <a:pt x="10376080" y="5053035"/>
                </a:lnTo>
                <a:lnTo>
                  <a:pt x="0" y="5053035"/>
                </a:lnTo>
                <a:lnTo>
                  <a:pt x="0" y="0"/>
                </a:lnTo>
                <a:close/>
              </a:path>
            </a:pathLst>
          </a:custGeom>
          <a:blipFill>
            <a:blip r:embed="rId6"/>
            <a:stretch>
              <a:fillRect l="0" t="0" r="0" b="0"/>
            </a:stretch>
          </a:blipFill>
        </p:spPr>
      </p:sp>
      <p:sp>
        <p:nvSpPr>
          <p:cNvPr name="TextBox 7" id="7"/>
          <p:cNvSpPr txBox="true"/>
          <p:nvPr/>
        </p:nvSpPr>
        <p:spPr>
          <a:xfrm rot="0">
            <a:off x="1104970" y="4409903"/>
            <a:ext cx="3677462" cy="793498"/>
          </a:xfrm>
          <a:prstGeom prst="rect">
            <a:avLst/>
          </a:prstGeom>
        </p:spPr>
        <p:txBody>
          <a:bodyPr anchor="t" rtlCol="false" tIns="0" lIns="0" bIns="0" rIns="0">
            <a:spAutoFit/>
          </a:bodyPr>
          <a:lstStyle/>
          <a:p>
            <a:pPr algn="ctr">
              <a:lnSpc>
                <a:spcPts val="6540"/>
              </a:lnSpc>
              <a:spcBef>
                <a:spcPct val="0"/>
              </a:spcBef>
            </a:pPr>
            <a:r>
              <a:rPr lang="en-US" sz="4671">
                <a:solidFill>
                  <a:srgbClr val="FFFFFF"/>
                </a:solidFill>
                <a:latin typeface="Montserrat Bold"/>
              </a:rPr>
              <a:t>Flask_CORS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
        <p:nvSpPr>
          <p:cNvPr name="TextBox 5" id="5"/>
          <p:cNvSpPr txBox="true"/>
          <p:nvPr/>
        </p:nvSpPr>
        <p:spPr>
          <a:xfrm rot="0">
            <a:off x="6000631" y="4479925"/>
            <a:ext cx="6286738" cy="1193801"/>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Montserrat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5768578" y="3598565"/>
            <a:ext cx="6750844" cy="2444750"/>
          </a:xfrm>
          <a:prstGeom prst="rect">
            <a:avLst/>
          </a:prstGeom>
        </p:spPr>
        <p:txBody>
          <a:bodyPr anchor="t" rtlCol="false" tIns="0" lIns="0" bIns="0" rIns="0">
            <a:spAutoFit/>
          </a:bodyPr>
          <a:lstStyle/>
          <a:p>
            <a:pPr algn="ctr">
              <a:lnSpc>
                <a:spcPts val="4899"/>
              </a:lnSpc>
            </a:pPr>
            <a:r>
              <a:rPr lang="en-US" sz="3499">
                <a:solidFill>
                  <a:srgbClr val="FFFFFF"/>
                </a:solidFill>
                <a:latin typeface="Open Sans"/>
              </a:rPr>
              <a:t>Rizqi Ivah - 1203210021</a:t>
            </a:r>
          </a:p>
          <a:p>
            <a:pPr algn="ctr">
              <a:lnSpc>
                <a:spcPts val="4899"/>
              </a:lnSpc>
            </a:pPr>
            <a:r>
              <a:rPr lang="en-US" sz="3499">
                <a:solidFill>
                  <a:srgbClr val="FFFFFF"/>
                </a:solidFill>
                <a:latin typeface="Open Sans"/>
              </a:rPr>
              <a:t>Amam Rachmanto - 1203210082</a:t>
            </a:r>
          </a:p>
          <a:p>
            <a:pPr algn="ctr">
              <a:lnSpc>
                <a:spcPts val="4899"/>
              </a:lnSpc>
            </a:pPr>
            <a:r>
              <a:rPr lang="en-US" sz="3499">
                <a:solidFill>
                  <a:srgbClr val="FFFFFF"/>
                </a:solidFill>
                <a:latin typeface="Open Sans"/>
              </a:rPr>
              <a:t>Nadief Yanar - 1203210084</a:t>
            </a:r>
          </a:p>
          <a:p>
            <a:pPr algn="ctr">
              <a:lnSpc>
                <a:spcPts val="4899"/>
              </a:lnSpc>
              <a:spcBef>
                <a:spcPct val="0"/>
              </a:spcBef>
            </a:pPr>
            <a:r>
              <a:rPr lang="en-US" sz="3499">
                <a:solidFill>
                  <a:srgbClr val="FFFFFF"/>
                </a:solidFill>
                <a:latin typeface="Open Sans"/>
              </a:rPr>
              <a:t>Leon Lee - 1203210089</a:t>
            </a:r>
          </a:p>
        </p:txBody>
      </p:sp>
      <p:sp>
        <p:nvSpPr>
          <p:cNvPr name="Freeform 4" id="4"/>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5" id="5"/>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alphaModFix amt="39000"/>
            </a:blip>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alphaModFix amt="40000"/>
            </a:blip>
            <a:stretch>
              <a:fillRect l="0" t="0" r="0" b="0"/>
            </a:stretch>
          </a:blipFill>
        </p:spPr>
      </p:sp>
      <p:sp>
        <p:nvSpPr>
          <p:cNvPr name="TextBox 5" id="5"/>
          <p:cNvSpPr txBox="true"/>
          <p:nvPr/>
        </p:nvSpPr>
        <p:spPr>
          <a:xfrm rot="0">
            <a:off x="1067180" y="3429000"/>
            <a:ext cx="3911131" cy="793498"/>
          </a:xfrm>
          <a:prstGeom prst="rect">
            <a:avLst/>
          </a:prstGeom>
        </p:spPr>
        <p:txBody>
          <a:bodyPr anchor="t" rtlCol="false" tIns="0" lIns="0" bIns="0" rIns="0">
            <a:spAutoFit/>
          </a:bodyPr>
          <a:lstStyle/>
          <a:p>
            <a:pPr algn="ctr">
              <a:lnSpc>
                <a:spcPts val="6540"/>
              </a:lnSpc>
              <a:spcBef>
                <a:spcPct val="0"/>
              </a:spcBef>
            </a:pPr>
            <a:r>
              <a:rPr lang="en-US" sz="4671">
                <a:solidFill>
                  <a:srgbClr val="FFFFFF"/>
                </a:solidFill>
                <a:latin typeface="Montserrat Bold"/>
              </a:rPr>
              <a:t>Introduction</a:t>
            </a:r>
          </a:p>
        </p:txBody>
      </p:sp>
      <p:sp>
        <p:nvSpPr>
          <p:cNvPr name="AutoShape 6" id="6"/>
          <p:cNvSpPr/>
          <p:nvPr/>
        </p:nvSpPr>
        <p:spPr>
          <a:xfrm flipV="true">
            <a:off x="5361261" y="3429375"/>
            <a:ext cx="0" cy="3428249"/>
          </a:xfrm>
          <a:prstGeom prst="line">
            <a:avLst/>
          </a:prstGeom>
          <a:ln cap="flat" w="38100">
            <a:solidFill>
              <a:srgbClr val="FFFFFF"/>
            </a:solidFill>
            <a:prstDash val="solid"/>
            <a:headEnd type="none" len="sm" w="sm"/>
            <a:tailEnd type="none" len="sm" w="sm"/>
          </a:ln>
        </p:spPr>
      </p:sp>
      <p:sp>
        <p:nvSpPr>
          <p:cNvPr name="TextBox 7" id="7"/>
          <p:cNvSpPr txBox="true"/>
          <p:nvPr/>
        </p:nvSpPr>
        <p:spPr>
          <a:xfrm rot="0">
            <a:off x="5742261" y="3476625"/>
            <a:ext cx="10667174" cy="2910841"/>
          </a:xfrm>
          <a:prstGeom prst="rect">
            <a:avLst/>
          </a:prstGeom>
        </p:spPr>
        <p:txBody>
          <a:bodyPr anchor="t" rtlCol="false" tIns="0" lIns="0" bIns="0" rIns="0">
            <a:spAutoFit/>
          </a:bodyPr>
          <a:lstStyle/>
          <a:p>
            <a:pPr algn="just">
              <a:lnSpc>
                <a:spcPts val="3359"/>
              </a:lnSpc>
            </a:pPr>
            <a:r>
              <a:rPr lang="en-US" sz="2399">
                <a:solidFill>
                  <a:srgbClr val="FFFFFF"/>
                </a:solidFill>
                <a:latin typeface="Montserrat"/>
              </a:rPr>
              <a:t>Indonesia terletak di kawasan Cincin Api Pasifik, yang merupakan wilayah dengan aktivitas seismik dan vulkanik yang tinggi. Akibatnya, gempa bumi merupakan fenomena alam yang sering terjadi di Indonesia. Data gempa bumi sangat penting bagi masyarakat, pemerintah, dan para ilmuwan untuk memantau, menganalisis, dan mengurangi risiko bencana yang disebabkan oleh gempa bumi.</a:t>
            </a:r>
          </a:p>
          <a:p>
            <a:pPr algn="ctr">
              <a:lnSpc>
                <a:spcPts val="33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alphaModFix amt="40000"/>
            </a:blip>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alphaModFix amt="40000"/>
            </a:blip>
            <a:stretch>
              <a:fillRect l="0" t="0" r="0" b="0"/>
            </a:stretch>
          </a:blipFill>
        </p:spPr>
      </p:sp>
      <p:sp>
        <p:nvSpPr>
          <p:cNvPr name="AutoShape 5" id="5"/>
          <p:cNvSpPr/>
          <p:nvPr/>
        </p:nvSpPr>
        <p:spPr>
          <a:xfrm flipV="true">
            <a:off x="5361261" y="3429375"/>
            <a:ext cx="0" cy="3428249"/>
          </a:xfrm>
          <a:prstGeom prst="line">
            <a:avLst/>
          </a:prstGeom>
          <a:ln cap="flat" w="38100">
            <a:solidFill>
              <a:srgbClr val="FFFFFF"/>
            </a:solidFill>
            <a:prstDash val="solid"/>
            <a:headEnd type="none" len="sm" w="sm"/>
            <a:tailEnd type="none" len="sm" w="sm"/>
          </a:ln>
        </p:spPr>
      </p:sp>
      <p:sp>
        <p:nvSpPr>
          <p:cNvPr name="TextBox 6" id="6"/>
          <p:cNvSpPr txBox="true"/>
          <p:nvPr/>
        </p:nvSpPr>
        <p:spPr>
          <a:xfrm rot="0">
            <a:off x="5742261" y="3476625"/>
            <a:ext cx="10667174" cy="2910841"/>
          </a:xfrm>
          <a:prstGeom prst="rect">
            <a:avLst/>
          </a:prstGeom>
        </p:spPr>
        <p:txBody>
          <a:bodyPr anchor="t" rtlCol="false" tIns="0" lIns="0" bIns="0" rIns="0">
            <a:spAutoFit/>
          </a:bodyPr>
          <a:lstStyle/>
          <a:p>
            <a:pPr algn="l">
              <a:lnSpc>
                <a:spcPts val="3359"/>
              </a:lnSpc>
              <a:spcBef>
                <a:spcPct val="0"/>
              </a:spcBef>
            </a:pPr>
            <a:r>
              <a:rPr lang="en-US" sz="2399">
                <a:solidFill>
                  <a:srgbClr val="FFFFFF"/>
                </a:solidFill>
                <a:latin typeface="Montserrat"/>
              </a:rPr>
              <a:t>Proyek ini bertujuan untuk mengembangkan sebuah aplikasi web sederhana yang dapat menampilkan data gempa bumi secara real-time. Aplikasi ini memanfaatkan API dari BMKG (Badan Meteorologi, Klimatologi, dan Geofisika) untuk mendapatkan data gempa bumi terbaru dan menampilkannya kepada pengguna. Selain itu, aplikasi ini juga menyediakan fitur pencarian dan pemfilteran data gempa bumi berdasarkan magnitudo, kedalaman, dan potensi dampaknya</a:t>
            </a:r>
          </a:p>
        </p:txBody>
      </p:sp>
      <p:sp>
        <p:nvSpPr>
          <p:cNvPr name="TextBox 7" id="7"/>
          <p:cNvSpPr txBox="true"/>
          <p:nvPr/>
        </p:nvSpPr>
        <p:spPr>
          <a:xfrm rot="0">
            <a:off x="1952703" y="3429000"/>
            <a:ext cx="2140084" cy="793498"/>
          </a:xfrm>
          <a:prstGeom prst="rect">
            <a:avLst/>
          </a:prstGeom>
        </p:spPr>
        <p:txBody>
          <a:bodyPr anchor="t" rtlCol="false" tIns="0" lIns="0" bIns="0" rIns="0">
            <a:spAutoFit/>
          </a:bodyPr>
          <a:lstStyle/>
          <a:p>
            <a:pPr algn="ctr">
              <a:lnSpc>
                <a:spcPts val="6540"/>
              </a:lnSpc>
              <a:spcBef>
                <a:spcPct val="0"/>
              </a:spcBef>
            </a:pPr>
            <a:r>
              <a:rPr lang="en-US" sz="4671">
                <a:solidFill>
                  <a:srgbClr val="FFFFFF"/>
                </a:solidFill>
                <a:latin typeface="Montserrat Bold"/>
              </a:rPr>
              <a:t>Tujuan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6619726" y="4185939"/>
            <a:ext cx="5048548" cy="1193801"/>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Montserrat Bold"/>
              </a:rPr>
              <a:t>SeismoNet</a:t>
            </a:r>
          </a:p>
        </p:txBody>
      </p:sp>
      <p:sp>
        <p:nvSpPr>
          <p:cNvPr name="Freeform 4" id="4"/>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5" id="5"/>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alphaModFix amt="40000"/>
            </a:blip>
            <a:stretch>
              <a:fillRect l="0" t="0" r="0" b="0"/>
            </a:stretch>
          </a:blipFill>
        </p:spPr>
      </p:sp>
      <p:sp>
        <p:nvSpPr>
          <p:cNvPr name="TextBox 4" id="4"/>
          <p:cNvSpPr txBox="true"/>
          <p:nvPr/>
        </p:nvSpPr>
        <p:spPr>
          <a:xfrm rot="0">
            <a:off x="6619726" y="2354412"/>
            <a:ext cx="5048548" cy="1193801"/>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Montserrat Bold"/>
              </a:rPr>
              <a:t>SeismoNet</a:t>
            </a:r>
          </a:p>
        </p:txBody>
      </p:sp>
      <p:sp>
        <p:nvSpPr>
          <p:cNvPr name="TextBox 5" id="5"/>
          <p:cNvSpPr txBox="true"/>
          <p:nvPr/>
        </p:nvSpPr>
        <p:spPr>
          <a:xfrm rot="0">
            <a:off x="2652996" y="3872737"/>
            <a:ext cx="12982008" cy="976778"/>
          </a:xfrm>
          <a:prstGeom prst="rect">
            <a:avLst/>
          </a:prstGeom>
        </p:spPr>
        <p:txBody>
          <a:bodyPr anchor="t" rtlCol="false" tIns="0" lIns="0" bIns="0" rIns="0">
            <a:spAutoFit/>
          </a:bodyPr>
          <a:lstStyle/>
          <a:p>
            <a:pPr algn="ctr">
              <a:lnSpc>
                <a:spcPts val="3911"/>
              </a:lnSpc>
            </a:pPr>
            <a:r>
              <a:rPr lang="en-US" sz="2794">
                <a:solidFill>
                  <a:srgbClr val="FFFFFF"/>
                </a:solidFill>
                <a:latin typeface="Open Sans"/>
              </a:rPr>
              <a:t>Kata "seismo" berasal dari bahasa Yunani "seismos," yang berarti gempa bumi. Ini sering digunakan dalam istilah terkait gempa bumi dan seismologi.</a:t>
            </a:r>
          </a:p>
        </p:txBody>
      </p:sp>
      <p:sp>
        <p:nvSpPr>
          <p:cNvPr name="Freeform 6" id="6"/>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alphaModFix amt="40000"/>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6837908" y="3278763"/>
            <a:ext cx="4612184" cy="1193801"/>
          </a:xfrm>
          <a:prstGeom prst="rect">
            <a:avLst/>
          </a:prstGeom>
        </p:spPr>
        <p:txBody>
          <a:bodyPr anchor="t" rtlCol="false" tIns="0" lIns="0" bIns="0" rIns="0">
            <a:spAutoFit/>
          </a:bodyPr>
          <a:lstStyle/>
          <a:p>
            <a:pPr algn="ctr">
              <a:lnSpc>
                <a:spcPts val="9799"/>
              </a:lnSpc>
              <a:spcBef>
                <a:spcPct val="0"/>
              </a:spcBef>
            </a:pPr>
            <a:r>
              <a:rPr lang="en-US" sz="6999">
                <a:solidFill>
                  <a:srgbClr val="FFFFFF"/>
                </a:solidFill>
                <a:latin typeface="Montserrat Bold"/>
              </a:rPr>
              <a:t>FrontEnd </a:t>
            </a:r>
          </a:p>
        </p:txBody>
      </p:sp>
      <p:sp>
        <p:nvSpPr>
          <p:cNvPr name="Freeform 4" id="4"/>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5" id="5"/>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
        <p:nvSpPr>
          <p:cNvPr name="Freeform 5" id="5"/>
          <p:cNvSpPr/>
          <p:nvPr/>
        </p:nvSpPr>
        <p:spPr>
          <a:xfrm flipH="false" flipV="false" rot="0">
            <a:off x="2415840" y="2100226"/>
            <a:ext cx="13456320" cy="6086548"/>
          </a:xfrm>
          <a:custGeom>
            <a:avLst/>
            <a:gdLst/>
            <a:ahLst/>
            <a:cxnLst/>
            <a:rect r="r" b="b" t="t" l="l"/>
            <a:pathLst>
              <a:path h="6086548" w="13456320">
                <a:moveTo>
                  <a:pt x="0" y="0"/>
                </a:moveTo>
                <a:lnTo>
                  <a:pt x="13456320" y="0"/>
                </a:lnTo>
                <a:lnTo>
                  <a:pt x="13456320" y="6086548"/>
                </a:lnTo>
                <a:lnTo>
                  <a:pt x="0" y="6086548"/>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29448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308190" y="-2429217"/>
            <a:ext cx="7286500" cy="7550778"/>
          </a:xfrm>
          <a:custGeom>
            <a:avLst/>
            <a:gdLst/>
            <a:ahLst/>
            <a:cxnLst/>
            <a:rect r="r" b="b" t="t" l="l"/>
            <a:pathLst>
              <a:path h="7550778" w="7286500">
                <a:moveTo>
                  <a:pt x="0" y="0"/>
                </a:moveTo>
                <a:lnTo>
                  <a:pt x="7286501" y="0"/>
                </a:lnTo>
                <a:lnTo>
                  <a:pt x="7286501" y="7550778"/>
                </a:lnTo>
                <a:lnTo>
                  <a:pt x="0" y="7550778"/>
                </a:lnTo>
                <a:lnTo>
                  <a:pt x="0" y="0"/>
                </a:lnTo>
                <a:close/>
              </a:path>
            </a:pathLst>
          </a:custGeom>
          <a:blipFill>
            <a:blip r:embed="rId4"/>
            <a:stretch>
              <a:fillRect l="0" t="0" r="0" b="0"/>
            </a:stretch>
          </a:blipFill>
        </p:spPr>
      </p:sp>
      <p:sp>
        <p:nvSpPr>
          <p:cNvPr name="Freeform 4" id="4"/>
          <p:cNvSpPr/>
          <p:nvPr/>
        </p:nvSpPr>
        <p:spPr>
          <a:xfrm flipH="false" flipV="false" rot="4026129">
            <a:off x="12573436" y="5328418"/>
            <a:ext cx="8318629" cy="6270167"/>
          </a:xfrm>
          <a:custGeom>
            <a:avLst/>
            <a:gdLst/>
            <a:ahLst/>
            <a:cxnLst/>
            <a:rect r="r" b="b" t="t" l="l"/>
            <a:pathLst>
              <a:path h="6270167" w="8318629">
                <a:moveTo>
                  <a:pt x="0" y="0"/>
                </a:moveTo>
                <a:lnTo>
                  <a:pt x="8318629" y="0"/>
                </a:lnTo>
                <a:lnTo>
                  <a:pt x="8318629" y="6270167"/>
                </a:lnTo>
                <a:lnTo>
                  <a:pt x="0" y="6270167"/>
                </a:lnTo>
                <a:lnTo>
                  <a:pt x="0" y="0"/>
                </a:lnTo>
                <a:close/>
              </a:path>
            </a:pathLst>
          </a:custGeom>
          <a:blipFill>
            <a:blip r:embed="rId5"/>
            <a:stretch>
              <a:fillRect l="0" t="0" r="0" b="0"/>
            </a:stretch>
          </a:blipFill>
        </p:spPr>
      </p:sp>
      <p:sp>
        <p:nvSpPr>
          <p:cNvPr name="Freeform 5" id="5"/>
          <p:cNvSpPr/>
          <p:nvPr/>
        </p:nvSpPr>
        <p:spPr>
          <a:xfrm flipH="false" flipV="false" rot="0">
            <a:off x="2415840" y="2103732"/>
            <a:ext cx="13456320" cy="6079536"/>
          </a:xfrm>
          <a:custGeom>
            <a:avLst/>
            <a:gdLst/>
            <a:ahLst/>
            <a:cxnLst/>
            <a:rect r="r" b="b" t="t" l="l"/>
            <a:pathLst>
              <a:path h="6079536" w="13456320">
                <a:moveTo>
                  <a:pt x="0" y="0"/>
                </a:moveTo>
                <a:lnTo>
                  <a:pt x="13456320" y="0"/>
                </a:lnTo>
                <a:lnTo>
                  <a:pt x="13456320" y="6079536"/>
                </a:lnTo>
                <a:lnTo>
                  <a:pt x="0" y="6079536"/>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DAGIEeKuHeI</dc:identifier>
  <dcterms:modified xsi:type="dcterms:W3CDTF">2011-08-01T06:04:30Z</dcterms:modified>
  <cp:revision>1</cp:revision>
  <dc:title>Kelompok 8</dc:title>
</cp:coreProperties>
</file>