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350D6-DC3B-4331-9372-9AF8AC2BBF33}"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6A3A6-4E8F-4360-8C83-CB5437631E93}" type="slidenum">
              <a:rPr lang="en-US" smtClean="0"/>
              <a:t>‹#›</a:t>
            </a:fld>
            <a:endParaRPr lang="en-US"/>
          </a:p>
        </p:txBody>
      </p:sp>
    </p:spTree>
    <p:extLst>
      <p:ext uri="{BB962C8B-B14F-4D97-AF65-F5344CB8AC3E}">
        <p14:creationId xmlns:p14="http://schemas.microsoft.com/office/powerpoint/2010/main" val="388260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Nhiệm vụ là đi tìm ranh giới đơn giản giúp phân chia hai class này. Hay nói cách khác, đây là một bài toán classification, ta cần xây dựng một bộ phân lớp để quyết định việc một điểm dữ liệu mới thuộc vào class nào. Quan sát hình ta thấy rằng ranh giới cho hai class trong bài toán này khá đơn giản–chúng là các đường song song với các trục toạ độ. Nếu một điểm có thành phần thứ nhất, x1x1, nhỏ hơn ngưỡng t1t1, ta quyết định ngay được rằng nó thuộc class lục. Ngoài ra, nếu thành phần thứ hai, x2x2 lớn hơn ngưỡng t2t2, ta quyết định nó cũng thuộc vào class lục. Xét tiếp, nếu thành phần thứ nhất, x1x1, lớn hơn ngưỡng t3t3, ta quyết định nó thuộc vào class lục. Các điểm không thoả mãn các điều kiện trên được xếp vào class đỏ. Việc ra quyết định một điểm thuộc class nào được mô tả trên decision tree</a:t>
            </a:r>
            <a:endParaRPr lang="en-US" dirty="0"/>
          </a:p>
        </p:txBody>
      </p:sp>
      <p:sp>
        <p:nvSpPr>
          <p:cNvPr id="4" name="Slide Number Placeholder 3"/>
          <p:cNvSpPr>
            <a:spLocks noGrp="1"/>
          </p:cNvSpPr>
          <p:nvPr>
            <p:ph type="sldNum" sz="quarter" idx="10"/>
          </p:nvPr>
        </p:nvSpPr>
        <p:spPr/>
        <p:txBody>
          <a:bodyPr/>
          <a:lstStyle/>
          <a:p>
            <a:fld id="{5736A3A6-4E8F-4360-8C83-CB5437631E93}" type="slidenum">
              <a:rPr lang="en-US" smtClean="0"/>
              <a:t>4</a:t>
            </a:fld>
            <a:endParaRPr lang="en-US"/>
          </a:p>
        </p:txBody>
      </p:sp>
    </p:spTree>
    <p:extLst>
      <p:ext uri="{BB962C8B-B14F-4D97-AF65-F5344CB8AC3E}">
        <p14:creationId xmlns:p14="http://schemas.microsoft.com/office/powerpoint/2010/main" val="52667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Các </a:t>
            </a:r>
            <a:r>
              <a:rPr lang="vi-VN" sz="1200" b="0" i="1" kern="1200" dirty="0">
                <a:solidFill>
                  <a:schemeClr val="tx1"/>
                </a:solidFill>
                <a:effectLst/>
                <a:latin typeface="+mn-lt"/>
                <a:ea typeface="+mn-ea"/>
                <a:cs typeface="+mn-cs"/>
              </a:rPr>
              <a:t>non-leaf node</a:t>
            </a:r>
            <a:r>
              <a:rPr lang="vi-VN" sz="1200" b="0" i="0" kern="1200" dirty="0">
                <a:solidFill>
                  <a:schemeClr val="tx1"/>
                </a:solidFill>
                <a:effectLst/>
                <a:latin typeface="+mn-lt"/>
                <a:ea typeface="+mn-ea"/>
                <a:cs typeface="+mn-cs"/>
              </a:rPr>
              <a:t> thường có hai hoặc nhiều </a:t>
            </a:r>
            <a:r>
              <a:rPr lang="vi-VN" sz="1200" b="0" i="1" kern="1200" dirty="0">
                <a:solidFill>
                  <a:schemeClr val="tx1"/>
                </a:solidFill>
                <a:effectLst/>
                <a:latin typeface="+mn-lt"/>
                <a:ea typeface="+mn-ea"/>
                <a:cs typeface="+mn-cs"/>
              </a:rPr>
              <a:t>node con</a:t>
            </a:r>
            <a:r>
              <a:rPr lang="vi-VN" sz="1200" b="0" i="0" kern="1200" dirty="0">
                <a:solidFill>
                  <a:schemeClr val="tx1"/>
                </a:solidFill>
                <a:effectLst/>
                <a:latin typeface="+mn-lt"/>
                <a:ea typeface="+mn-ea"/>
                <a:cs typeface="+mn-cs"/>
              </a:rPr>
              <a:t> (</a:t>
            </a:r>
            <a:r>
              <a:rPr lang="vi-VN" sz="1200" b="0" i="1" kern="1200" dirty="0">
                <a:solidFill>
                  <a:schemeClr val="tx1"/>
                </a:solidFill>
                <a:effectLst/>
                <a:latin typeface="+mn-lt"/>
                <a:ea typeface="+mn-ea"/>
                <a:cs typeface="+mn-cs"/>
              </a:rPr>
              <a:t>child node</a:t>
            </a:r>
            <a:r>
              <a:rPr lang="vi-VN" sz="1200" b="0" i="0" kern="1200" dirty="0">
                <a:solidFill>
                  <a:schemeClr val="tx1"/>
                </a:solidFill>
                <a:effectLst/>
                <a:latin typeface="+mn-lt"/>
                <a:ea typeface="+mn-ea"/>
                <a:cs typeface="+mn-cs"/>
              </a:rPr>
              <a:t>). Các </a:t>
            </a:r>
            <a:r>
              <a:rPr lang="vi-VN" sz="1200" b="0" i="1" kern="1200" dirty="0">
                <a:solidFill>
                  <a:schemeClr val="tx1"/>
                </a:solidFill>
                <a:effectLst/>
                <a:latin typeface="+mn-lt"/>
                <a:ea typeface="+mn-ea"/>
                <a:cs typeface="+mn-cs"/>
              </a:rPr>
              <a:t>child node</a:t>
            </a:r>
            <a:r>
              <a:rPr lang="vi-VN" sz="1200" b="0" i="0" kern="1200" dirty="0">
                <a:solidFill>
                  <a:schemeClr val="tx1"/>
                </a:solidFill>
                <a:effectLst/>
                <a:latin typeface="+mn-lt"/>
                <a:ea typeface="+mn-ea"/>
                <a:cs typeface="+mn-cs"/>
              </a:rPr>
              <a:t> này có thể là một </a:t>
            </a:r>
            <a:r>
              <a:rPr lang="vi-VN" sz="1200" b="0" i="1" kern="1200" dirty="0">
                <a:solidFill>
                  <a:schemeClr val="tx1"/>
                </a:solidFill>
                <a:effectLst/>
                <a:latin typeface="+mn-lt"/>
                <a:ea typeface="+mn-ea"/>
                <a:cs typeface="+mn-cs"/>
              </a:rPr>
              <a:t>leaf node</a:t>
            </a:r>
            <a:r>
              <a:rPr lang="vi-VN" sz="1200" b="0" i="0" kern="1200" dirty="0">
                <a:solidFill>
                  <a:schemeClr val="tx1"/>
                </a:solidFill>
                <a:effectLst/>
                <a:latin typeface="+mn-lt"/>
                <a:ea typeface="+mn-ea"/>
                <a:cs typeface="+mn-cs"/>
              </a:rPr>
              <a:t> hoặc một </a:t>
            </a:r>
            <a:r>
              <a:rPr lang="vi-VN" sz="1200" b="0" i="1" kern="1200" dirty="0">
                <a:solidFill>
                  <a:schemeClr val="tx1"/>
                </a:solidFill>
                <a:effectLst/>
                <a:latin typeface="+mn-lt"/>
                <a:ea typeface="+mn-ea"/>
                <a:cs typeface="+mn-cs"/>
              </a:rPr>
              <a:t>non-leaf node</a:t>
            </a:r>
            <a:r>
              <a:rPr lang="vi-VN" sz="1200" b="0" i="0" kern="1200" dirty="0">
                <a:solidFill>
                  <a:schemeClr val="tx1"/>
                </a:solidFill>
                <a:effectLst/>
                <a:latin typeface="+mn-lt"/>
                <a:ea typeface="+mn-ea"/>
                <a:cs typeface="+mn-cs"/>
              </a:rPr>
              <a:t> khác. Các </a:t>
            </a:r>
            <a:r>
              <a:rPr lang="vi-VN" sz="1200" b="0" i="1" kern="1200" dirty="0">
                <a:solidFill>
                  <a:schemeClr val="tx1"/>
                </a:solidFill>
                <a:effectLst/>
                <a:latin typeface="+mn-lt"/>
                <a:ea typeface="+mn-ea"/>
                <a:cs typeface="+mn-cs"/>
              </a:rPr>
              <a:t>child node</a:t>
            </a:r>
            <a:r>
              <a:rPr lang="vi-VN" sz="1200" b="0" i="0" kern="1200" dirty="0">
                <a:solidFill>
                  <a:schemeClr val="tx1"/>
                </a:solidFill>
                <a:effectLst/>
                <a:latin typeface="+mn-lt"/>
                <a:ea typeface="+mn-ea"/>
                <a:cs typeface="+mn-cs"/>
              </a:rPr>
              <a:t> có cùng </a:t>
            </a:r>
            <a:r>
              <a:rPr lang="vi-VN" sz="1200" b="0" i="1" kern="1200" dirty="0">
                <a:solidFill>
                  <a:schemeClr val="tx1"/>
                </a:solidFill>
                <a:effectLst/>
                <a:latin typeface="+mn-lt"/>
                <a:ea typeface="+mn-ea"/>
                <a:cs typeface="+mn-cs"/>
              </a:rPr>
              <a:t>bố mẹ</a:t>
            </a:r>
            <a:r>
              <a:rPr lang="vi-VN" sz="1200" b="0" i="0" kern="1200" dirty="0">
                <a:solidFill>
                  <a:schemeClr val="tx1"/>
                </a:solidFill>
                <a:effectLst/>
                <a:latin typeface="+mn-lt"/>
                <a:ea typeface="+mn-ea"/>
                <a:cs typeface="+mn-cs"/>
              </a:rPr>
              <a:t> được gọi là </a:t>
            </a:r>
            <a:r>
              <a:rPr lang="vi-VN" sz="1200" b="0" i="1" kern="1200" dirty="0">
                <a:solidFill>
                  <a:schemeClr val="tx1"/>
                </a:solidFill>
                <a:effectLst/>
                <a:latin typeface="+mn-lt"/>
                <a:ea typeface="+mn-ea"/>
                <a:cs typeface="+mn-cs"/>
              </a:rPr>
              <a:t>sibling node</a:t>
            </a:r>
            <a:r>
              <a:rPr lang="vi-VN" sz="1200" b="0" i="0" kern="1200" dirty="0">
                <a:solidFill>
                  <a:schemeClr val="tx1"/>
                </a:solidFill>
                <a:effectLst/>
                <a:latin typeface="+mn-lt"/>
                <a:ea typeface="+mn-ea"/>
                <a:cs typeface="+mn-cs"/>
              </a:rPr>
              <a:t>. Nếu tất cả các </a:t>
            </a:r>
            <a:r>
              <a:rPr lang="vi-VN" sz="1200" b="0" i="1" kern="1200" dirty="0">
                <a:solidFill>
                  <a:schemeClr val="tx1"/>
                </a:solidFill>
                <a:effectLst/>
                <a:latin typeface="+mn-lt"/>
                <a:ea typeface="+mn-ea"/>
                <a:cs typeface="+mn-cs"/>
              </a:rPr>
              <a:t>non-leaf node</a:t>
            </a:r>
            <a:r>
              <a:rPr lang="vi-VN" sz="1200" b="0" i="0" kern="1200" dirty="0">
                <a:solidFill>
                  <a:schemeClr val="tx1"/>
                </a:solidFill>
                <a:effectLst/>
                <a:latin typeface="+mn-lt"/>
                <a:ea typeface="+mn-ea"/>
                <a:cs typeface="+mn-cs"/>
              </a:rPr>
              <a:t> chỉ có hai </a:t>
            </a:r>
            <a:r>
              <a:rPr lang="vi-VN" sz="1200" b="0" i="1" kern="1200" dirty="0">
                <a:solidFill>
                  <a:schemeClr val="tx1"/>
                </a:solidFill>
                <a:effectLst/>
                <a:latin typeface="+mn-lt"/>
                <a:ea typeface="+mn-ea"/>
                <a:cs typeface="+mn-cs"/>
              </a:rPr>
              <a:t>child node</a:t>
            </a:r>
            <a:r>
              <a:rPr lang="vi-VN" sz="1200" b="0" i="0" kern="1200" dirty="0">
                <a:solidFill>
                  <a:schemeClr val="tx1"/>
                </a:solidFill>
                <a:effectLst/>
                <a:latin typeface="+mn-lt"/>
                <a:ea typeface="+mn-ea"/>
                <a:cs typeface="+mn-cs"/>
              </a:rPr>
              <a:t>, ta nói rằng đó là một </a:t>
            </a:r>
            <a:r>
              <a:rPr lang="vi-VN" sz="1200" b="0" i="1" kern="1200" dirty="0">
                <a:solidFill>
                  <a:schemeClr val="tx1"/>
                </a:solidFill>
                <a:effectLst/>
                <a:latin typeface="+mn-lt"/>
                <a:ea typeface="+mn-ea"/>
                <a:cs typeface="+mn-cs"/>
              </a:rPr>
              <a:t>binary decision tree</a:t>
            </a:r>
            <a:r>
              <a:rPr lang="vi-VN" sz="1200" b="0" i="0" kern="1200" dirty="0">
                <a:solidFill>
                  <a:schemeClr val="tx1"/>
                </a:solidFill>
                <a:effectLst/>
                <a:latin typeface="+mn-lt"/>
                <a:ea typeface="+mn-ea"/>
                <a:cs typeface="+mn-cs"/>
              </a:rPr>
              <a:t> (</a:t>
            </a:r>
            <a:r>
              <a:rPr lang="vi-VN" sz="1200" b="0" i="1" kern="1200" dirty="0">
                <a:solidFill>
                  <a:schemeClr val="tx1"/>
                </a:solidFill>
                <a:effectLst/>
                <a:latin typeface="+mn-lt"/>
                <a:ea typeface="+mn-ea"/>
                <a:cs typeface="+mn-cs"/>
              </a:rPr>
              <a:t>cây quyết định nhị phân</a:t>
            </a:r>
            <a:r>
              <a:rPr lang="vi-VN" sz="1200" b="0" i="0" kern="1200" dirty="0">
                <a:solidFill>
                  <a:schemeClr val="tx1"/>
                </a:solidFill>
                <a:effectLst/>
                <a:latin typeface="+mn-lt"/>
                <a:ea typeface="+mn-ea"/>
                <a:cs typeface="+mn-cs"/>
              </a:rPr>
              <a:t>). Các câu hỏi trong binary decision tree đều có thể đưa được về dạng câu hỏi đúng hay sai. Các decision tree mà một </a:t>
            </a:r>
            <a:r>
              <a:rPr lang="vi-VN" sz="1200" b="0" i="1" kern="1200" dirty="0">
                <a:solidFill>
                  <a:schemeClr val="tx1"/>
                </a:solidFill>
                <a:effectLst/>
                <a:latin typeface="+mn-lt"/>
                <a:ea typeface="+mn-ea"/>
                <a:cs typeface="+mn-cs"/>
              </a:rPr>
              <a:t>leaf node</a:t>
            </a:r>
            <a:r>
              <a:rPr lang="vi-VN" sz="1200" b="0" i="0" kern="1200" dirty="0">
                <a:solidFill>
                  <a:schemeClr val="tx1"/>
                </a:solidFill>
                <a:effectLst/>
                <a:latin typeface="+mn-lt"/>
                <a:ea typeface="+mn-ea"/>
                <a:cs typeface="+mn-cs"/>
              </a:rPr>
              <a:t> có nhiều </a:t>
            </a:r>
            <a:r>
              <a:rPr lang="vi-VN" sz="1200" b="0" i="1" kern="1200" dirty="0">
                <a:solidFill>
                  <a:schemeClr val="tx1"/>
                </a:solidFill>
                <a:effectLst/>
                <a:latin typeface="+mn-lt"/>
                <a:ea typeface="+mn-ea"/>
                <a:cs typeface="+mn-cs"/>
              </a:rPr>
              <a:t>child node</a:t>
            </a:r>
            <a:r>
              <a:rPr lang="vi-VN" sz="1200" b="0" i="0" kern="1200" dirty="0">
                <a:solidFill>
                  <a:schemeClr val="tx1"/>
                </a:solidFill>
                <a:effectLst/>
                <a:latin typeface="+mn-lt"/>
                <a:ea typeface="+mn-ea"/>
                <a:cs typeface="+mn-cs"/>
              </a:rPr>
              <a:t> cũng có thể được đưa về dạng một binary decision tree. Điều này có thể đạt được vì hầu hết các câu hỏi đều có thể được đưa về dạng câu hỏi đúng sai.</a:t>
            </a:r>
            <a:endParaRPr lang="en-US" dirty="0"/>
          </a:p>
        </p:txBody>
      </p:sp>
      <p:sp>
        <p:nvSpPr>
          <p:cNvPr id="4" name="Slide Number Placeholder 3"/>
          <p:cNvSpPr>
            <a:spLocks noGrp="1"/>
          </p:cNvSpPr>
          <p:nvPr>
            <p:ph type="sldNum" sz="quarter" idx="10"/>
          </p:nvPr>
        </p:nvSpPr>
        <p:spPr/>
        <p:txBody>
          <a:bodyPr/>
          <a:lstStyle/>
          <a:p>
            <a:fld id="{5736A3A6-4E8F-4360-8C83-CB5437631E93}" type="slidenum">
              <a:rPr lang="en-US" smtClean="0"/>
              <a:t>5</a:t>
            </a:fld>
            <a:endParaRPr lang="en-US"/>
          </a:p>
        </p:txBody>
      </p:sp>
    </p:spTree>
    <p:extLst>
      <p:ext uri="{BB962C8B-B14F-4D97-AF65-F5344CB8AC3E}">
        <p14:creationId xmlns:p14="http://schemas.microsoft.com/office/powerpoint/2010/main" val="417132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743D7C-B076-47EB-9AA4-8D412798277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229759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3D7C-B076-47EB-9AA4-8D412798277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44765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3D7C-B076-47EB-9AA4-8D412798277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27919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3D7C-B076-47EB-9AA4-8D412798277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11328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43D7C-B076-47EB-9AA4-8D412798277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210545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43D7C-B076-47EB-9AA4-8D412798277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66815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43D7C-B076-47EB-9AA4-8D4127982774}"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50934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43D7C-B076-47EB-9AA4-8D4127982774}"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22210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43D7C-B076-47EB-9AA4-8D4127982774}"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32636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43D7C-B076-47EB-9AA4-8D412798277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338948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43D7C-B076-47EB-9AA4-8D412798277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BF64-60AA-4D1B-98C8-F0FE34CA3A00}" type="slidenum">
              <a:rPr lang="en-US" smtClean="0"/>
              <a:t>‹#›</a:t>
            </a:fld>
            <a:endParaRPr lang="en-US"/>
          </a:p>
        </p:txBody>
      </p:sp>
    </p:spTree>
    <p:extLst>
      <p:ext uri="{BB962C8B-B14F-4D97-AF65-F5344CB8AC3E}">
        <p14:creationId xmlns:p14="http://schemas.microsoft.com/office/powerpoint/2010/main" val="112984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43D7C-B076-47EB-9AA4-8D4127982774}" type="datetimeFigureOut">
              <a:rPr lang="en-US" smtClean="0"/>
              <a:t>5/3/2020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BF64-60AA-4D1B-98C8-F0FE34CA3A00}" type="slidenum">
              <a:rPr lang="en-US" smtClean="0"/>
              <a:t>‹#›</a:t>
            </a:fld>
            <a:endParaRPr lang="en-US"/>
          </a:p>
        </p:txBody>
      </p:sp>
    </p:spTree>
    <p:extLst>
      <p:ext uri="{BB962C8B-B14F-4D97-AF65-F5344CB8AC3E}">
        <p14:creationId xmlns:p14="http://schemas.microsoft.com/office/powerpoint/2010/main" val="182777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ID3_algorith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903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t>
            </a:r>
            <a:r>
              <a:rPr lang="vi-VN" dirty="0">
                <a:latin typeface="Times New Roman" panose="02020603050405020304" pitchFamily="18" charset="0"/>
                <a:cs typeface="Times New Roman" panose="02020603050405020304" pitchFamily="18" charset="0"/>
              </a:rPr>
              <a:t>ột phép phân chia là tốt nhất nếu dữ liệu trong mỗi </a:t>
            </a:r>
            <a:r>
              <a:rPr lang="vi-VN" i="1" dirty="0">
                <a:latin typeface="Times New Roman" panose="02020603050405020304" pitchFamily="18" charset="0"/>
                <a:cs typeface="Times New Roman" panose="02020603050405020304" pitchFamily="18" charset="0"/>
              </a:rPr>
              <a:t>child node</a:t>
            </a:r>
            <a:r>
              <a:rPr lang="vi-VN" dirty="0">
                <a:latin typeface="Times New Roman" panose="02020603050405020304" pitchFamily="18" charset="0"/>
                <a:cs typeface="Times New Roman" panose="02020603050405020304" pitchFamily="18" charset="0"/>
              </a:rPr>
              <a:t> hoàn toàn thuộc vào một class–khi đó </a:t>
            </a:r>
            <a:r>
              <a:rPr lang="vi-VN" i="1" dirty="0">
                <a:latin typeface="Times New Roman" panose="02020603050405020304" pitchFamily="18" charset="0"/>
                <a:cs typeface="Times New Roman" panose="02020603050405020304" pitchFamily="18" charset="0"/>
              </a:rPr>
              <a:t>child node</a:t>
            </a:r>
            <a:r>
              <a:rPr lang="vi-VN" dirty="0">
                <a:latin typeface="Times New Roman" panose="02020603050405020304" pitchFamily="18" charset="0"/>
                <a:cs typeface="Times New Roman" panose="02020603050405020304" pitchFamily="18" charset="0"/>
              </a:rPr>
              <a:t> này có thể được coi là một </a:t>
            </a:r>
            <a:r>
              <a:rPr lang="vi-VN" i="1" dirty="0">
                <a:latin typeface="Times New Roman" panose="02020603050405020304" pitchFamily="18" charset="0"/>
                <a:cs typeface="Times New Roman" panose="02020603050405020304" pitchFamily="18" charset="0"/>
              </a:rPr>
              <a:t>leaf node</a:t>
            </a:r>
            <a:r>
              <a:rPr lang="vi-VN" dirty="0">
                <a:latin typeface="Times New Roman" panose="02020603050405020304" pitchFamily="18" charset="0"/>
                <a:cs typeface="Times New Roman" panose="02020603050405020304" pitchFamily="18" charset="0"/>
              </a:rPr>
              <a:t>, tức ta không cần phân chia thêm nữa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độ</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khiết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purity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độ</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vẩn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đục</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impurity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child 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child 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194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số</a:t>
            </a:r>
            <a:r>
              <a:rPr lang="en-US" dirty="0"/>
              <a:t> entropy</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dirty="0">
                    <a:latin typeface="+mj-lt"/>
                  </a:rPr>
                  <a:t>Cho một phân phối xác suất của một biến rời rạc xx có thể nhận nn giá trị khác nhau</a:t>
                </a:r>
                <a:r>
                  <a:rPr lang="en-US" dirty="0">
                    <a:latin typeface="+mj-lt"/>
                  </a:rPr>
                  <a:t> x</a:t>
                </a:r>
                <a:r>
                  <a:rPr lang="en-US" baseline="-25000" dirty="0">
                    <a:latin typeface="+mj-lt"/>
                  </a:rPr>
                  <a:t>1, </a:t>
                </a:r>
                <a:r>
                  <a:rPr lang="en-US" dirty="0">
                    <a:latin typeface="+mj-lt"/>
                  </a:rPr>
                  <a:t>x</a:t>
                </a:r>
                <a:r>
                  <a:rPr lang="en-US" baseline="-25000" dirty="0">
                    <a:latin typeface="+mj-lt"/>
                  </a:rPr>
                  <a:t>2</a:t>
                </a:r>
                <a:r>
                  <a:rPr lang="en-US" dirty="0">
                    <a:latin typeface="+mj-lt"/>
                  </a:rPr>
                  <a:t> , … </a:t>
                </a:r>
                <a:r>
                  <a:rPr lang="en-US" dirty="0" err="1">
                    <a:latin typeface="+mj-lt"/>
                  </a:rPr>
                  <a:t>x</a:t>
                </a:r>
                <a:r>
                  <a:rPr lang="en-US" baseline="-25000" dirty="0" err="1">
                    <a:latin typeface="+mj-lt"/>
                  </a:rPr>
                  <a:t>n</a:t>
                </a:r>
                <a:r>
                  <a:rPr lang="en-US" baseline="-25000" dirty="0">
                    <a:latin typeface="+mj-lt"/>
                  </a:rPr>
                  <a:t> </a:t>
                </a:r>
                <a:r>
                  <a:rPr lang="vi-VN" dirty="0">
                    <a:latin typeface="+mj-lt"/>
                  </a:rPr>
                  <a:t>Giả sử rằng xác suất để x nhận các gi</a:t>
                </a:r>
                <a:r>
                  <a:rPr lang="en-US" dirty="0">
                    <a:latin typeface="+mj-lt"/>
                  </a:rPr>
                  <a:t>á</a:t>
                </a:r>
                <a:r>
                  <a:rPr lang="vi-VN" dirty="0">
                    <a:latin typeface="+mj-lt"/>
                  </a:rPr>
                  <a:t> trị này là p</a:t>
                </a:r>
                <a:r>
                  <a:rPr lang="en-US" dirty="0">
                    <a:latin typeface="+mj-lt"/>
                  </a:rPr>
                  <a:t> </a:t>
                </a:r>
                <a:r>
                  <a:rPr lang="en-US" baseline="-25000" dirty="0" err="1">
                    <a:latin typeface="+mj-lt"/>
                  </a:rPr>
                  <a:t>i</a:t>
                </a:r>
                <a:r>
                  <a:rPr lang="vi-VN" dirty="0">
                    <a:latin typeface="+mj-lt"/>
                  </a:rPr>
                  <a:t>=</a:t>
                </a:r>
                <a:r>
                  <a:rPr lang="en-US" dirty="0">
                    <a:latin typeface="+mj-lt"/>
                  </a:rPr>
                  <a:t> </a:t>
                </a:r>
                <a:r>
                  <a:rPr lang="vi-VN" dirty="0">
                    <a:latin typeface="+mj-lt"/>
                  </a:rPr>
                  <a:t>p(x=x</a:t>
                </a:r>
                <a:r>
                  <a:rPr lang="en-US" baseline="-25000" dirty="0" err="1">
                    <a:latin typeface="+mj-lt"/>
                  </a:rPr>
                  <a:t>i</a:t>
                </a:r>
                <a:r>
                  <a:rPr lang="vi-VN" dirty="0">
                    <a:latin typeface="+mj-lt"/>
                  </a:rPr>
                  <a:t>)</a:t>
                </a:r>
                <a:r>
                  <a:rPr lang="en-US" dirty="0">
                    <a:latin typeface="+mj-lt"/>
                  </a:rPr>
                  <a:t> </a:t>
                </a:r>
                <a:r>
                  <a:rPr lang="vi-VN" dirty="0">
                    <a:latin typeface="+mj-lt"/>
                  </a:rPr>
                  <a:t>với 0</a:t>
                </a:r>
                <a:r>
                  <a:rPr lang="en-US" dirty="0">
                    <a:latin typeface="+mj-lt"/>
                  </a:rPr>
                  <a:t> </a:t>
                </a:r>
                <a:r>
                  <a:rPr lang="vi-VN" dirty="0">
                    <a:latin typeface="+mj-lt"/>
                  </a:rPr>
                  <a:t>≤</a:t>
                </a:r>
                <a:r>
                  <a:rPr lang="en-US" dirty="0">
                    <a:latin typeface="+mj-lt"/>
                  </a:rPr>
                  <a:t> </a:t>
                </a:r>
                <a:r>
                  <a:rPr lang="vi-VN" dirty="0">
                    <a:latin typeface="+mj-lt"/>
                  </a:rPr>
                  <a:t>p</a:t>
                </a:r>
                <a:r>
                  <a:rPr lang="en-US" baseline="-25000" dirty="0" err="1">
                    <a:latin typeface="+mj-lt"/>
                  </a:rPr>
                  <a:t>i</a:t>
                </a:r>
                <a:r>
                  <a:rPr lang="en-US" dirty="0">
                    <a:latin typeface="+mj-lt"/>
                  </a:rPr>
                  <a:t> </a:t>
                </a:r>
                <a:r>
                  <a:rPr lang="vi-VN" dirty="0">
                    <a:latin typeface="+mj-lt"/>
                  </a:rPr>
                  <a:t>≤</a:t>
                </a:r>
                <a:r>
                  <a:rPr lang="en-US" dirty="0">
                    <a:latin typeface="+mj-lt"/>
                  </a:rPr>
                  <a:t> </a:t>
                </a:r>
                <a:r>
                  <a:rPr lang="vi-VN" dirty="0">
                    <a:latin typeface="+mj-lt"/>
                  </a:rPr>
                  <a:t>1</a:t>
                </a:r>
                <a:r>
                  <a:rPr lang="en-US" dirty="0">
                    <a:latin typeface="+mj-lt"/>
                  </a:rPr>
                  <a:t> </a:t>
                </a:r>
                <a:r>
                  <a:rPr lang="vi-VN" dirty="0">
                    <a:latin typeface="+mj-lt"/>
                  </a:rPr>
                  <a:t>,</a:t>
                </a:r>
                <a14:m>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𝑝𝑖</m:t>
                        </m:r>
                        <m:r>
                          <a:rPr lang="en-US" b="0" i="1" smtClean="0">
                            <a:latin typeface="Cambria Math" panose="02040503050406030204" pitchFamily="18" charset="0"/>
                          </a:rPr>
                          <m:t>=1</m:t>
                        </m:r>
                      </m:e>
                    </m:nary>
                  </m:oMath>
                </a14:m>
                <a:r>
                  <a:rPr lang="vi-VN" dirty="0">
                    <a:latin typeface="+mj-lt"/>
                  </a:rPr>
                  <a:t>. Ký hiệu phân phối này là p=(p</a:t>
                </a:r>
                <a:r>
                  <a:rPr lang="en-US" baseline="-25000" dirty="0">
                    <a:latin typeface="+mj-lt"/>
                  </a:rPr>
                  <a:t>1</a:t>
                </a:r>
                <a:r>
                  <a:rPr lang="vi-VN" dirty="0">
                    <a:latin typeface="+mj-lt"/>
                  </a:rPr>
                  <a:t>,</a:t>
                </a:r>
                <a:r>
                  <a:rPr lang="en-US" dirty="0">
                    <a:latin typeface="+mj-lt"/>
                  </a:rPr>
                  <a:t>  p</a:t>
                </a:r>
                <a:r>
                  <a:rPr lang="en-US" baseline="-25000" dirty="0">
                    <a:latin typeface="+mj-lt"/>
                  </a:rPr>
                  <a:t>2</a:t>
                </a:r>
                <a:r>
                  <a:rPr lang="vi-VN" dirty="0">
                    <a:latin typeface="+mj-lt"/>
                  </a:rPr>
                  <a:t>,</a:t>
                </a:r>
                <a:r>
                  <a:rPr lang="en-US" dirty="0">
                    <a:latin typeface="+mj-lt"/>
                  </a:rPr>
                  <a:t> </a:t>
                </a:r>
                <a:r>
                  <a:rPr lang="vi-VN" dirty="0">
                    <a:latin typeface="+mj-lt"/>
                  </a:rPr>
                  <a:t>…,</a:t>
                </a:r>
                <a:r>
                  <a:rPr lang="en-US" dirty="0">
                    <a:latin typeface="+mj-lt"/>
                  </a:rPr>
                  <a:t>)</a:t>
                </a:r>
              </a:p>
              <a:p>
                <a:r>
                  <a:rPr lang="vi-VN" dirty="0">
                    <a:latin typeface="+mj-lt"/>
                  </a:rPr>
                  <a:t> Entropy của phân phối này được định nghĩa là</a:t>
                </a:r>
                <a:r>
                  <a:rPr lang="en-US" dirty="0">
                    <a:latin typeface="+mj-lt"/>
                  </a:rPr>
                  <a:t> </a:t>
                </a:r>
                <a:r>
                  <a:rPr lang="vi-VN" dirty="0">
                    <a:latin typeface="+mj-lt"/>
                  </a:rPr>
                  <a:t>đó </a:t>
                </a:r>
                <a:endParaRPr lang="en-US" dirty="0">
                  <a:latin typeface="+mj-lt"/>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nary>
                    <m:r>
                      <m:rPr>
                        <m:sty m:val="p"/>
                      </m:rPr>
                      <a:rPr lang="en-US" b="0" i="0" smtClean="0">
                        <a:latin typeface="Cambria Math" panose="02040503050406030204" pitchFamily="18" charset="0"/>
                      </a:rPr>
                      <m:t>log</m:t>
                    </m:r>
                    <m:r>
                      <a:rPr lang="en-US" b="0" i="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sub>
                    </m:sSub>
                    <m:r>
                      <a:rPr lang="en-US" b="0" i="0" smtClean="0">
                        <a:latin typeface="Cambria Math" panose="02040503050406030204" pitchFamily="18" charset="0"/>
                      </a:rPr>
                      <m:t>)</m:t>
                    </m:r>
                  </m:oMath>
                </a14:m>
                <a:endParaRPr lang="en-US" dirty="0">
                  <a:latin typeface="+mj-lt"/>
                </a:endParaRPr>
              </a:p>
              <a:p>
                <a:r>
                  <a:rPr lang="vi-VN" dirty="0">
                    <a:latin typeface="+mj-lt"/>
                  </a:rPr>
                  <a:t>log là logarit tự nhiên</a:t>
                </a:r>
                <a:br>
                  <a:rPr lang="en-US" dirty="0">
                    <a:latin typeface="+mj-lt"/>
                  </a:rPr>
                </a:br>
                <a:endParaRPr lang="en-US" dirty="0">
                  <a:latin typeface="+mj-lt"/>
                </a:endParaRPr>
              </a:p>
              <a:p>
                <a:endParaRPr lang="en-US"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507"/>
                </a:stretch>
              </a:blipFill>
            </p:spPr>
            <p:txBody>
              <a:bodyPr/>
              <a:lstStyle/>
              <a:p>
                <a:r>
                  <a:rPr lang="en-US">
                    <a:noFill/>
                  </a:rPr>
                  <a:t> </a:t>
                </a:r>
              </a:p>
            </p:txBody>
          </p:sp>
        </mc:Fallback>
      </mc:AlternateContent>
    </p:spTree>
    <p:extLst>
      <p:ext uri="{BB962C8B-B14F-4D97-AF65-F5344CB8AC3E}">
        <p14:creationId xmlns:p14="http://schemas.microsoft.com/office/powerpoint/2010/main" val="83754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Thuật</a:t>
            </a:r>
            <a:r>
              <a:rPr lang="en-US" dirty="0"/>
              <a:t> </a:t>
            </a:r>
            <a:r>
              <a:rPr lang="en-US" dirty="0" err="1"/>
              <a:t>toán</a:t>
            </a:r>
            <a:r>
              <a:rPr lang="en-US" dirty="0"/>
              <a:t> ID3</a:t>
            </a:r>
          </a:p>
        </p:txBody>
      </p:sp>
      <p:sp>
        <p:nvSpPr>
          <p:cNvPr id="3" name="Content Placeholder 2"/>
          <p:cNvSpPr>
            <a:spLocks noGrp="1"/>
          </p:cNvSpPr>
          <p:nvPr>
            <p:ph idx="1"/>
          </p:nvPr>
        </p:nvSpPr>
        <p:spPr/>
        <p:txBody>
          <a:bodyPr/>
          <a:lstStyle/>
          <a:p>
            <a:r>
              <a:rPr lang="vi-VN" dirty="0">
                <a:latin typeface="+mj-lt"/>
              </a:rPr>
              <a:t>Công việc của ID3 là tìm các cách phân chia hợp lý (thứ tự chọn thuộc tính hợp lý) sao cho hàm mất mát cuối cùng đạt giá trị càng nhỏ càng tốt. Như đã đề cập, việc này đạt được bằng cách chọn ra thuộc tính sao cho nếu dùng thuộc tính đó để phân chia, entropy tại mỗi bước giảm đi một lượng lớn nhất.</a:t>
            </a:r>
            <a:endParaRPr lang="en-US" dirty="0">
              <a:latin typeface="+mj-lt"/>
            </a:endParaRPr>
          </a:p>
          <a:p>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xây</a:t>
            </a:r>
            <a:r>
              <a:rPr lang="en-US" dirty="0">
                <a:latin typeface="+mj-lt"/>
              </a:rPr>
              <a:t> </a:t>
            </a:r>
            <a:r>
              <a:rPr lang="en-US" dirty="0" err="1">
                <a:latin typeface="+mj-lt"/>
              </a:rPr>
              <a:t>dựng</a:t>
            </a:r>
            <a:r>
              <a:rPr lang="en-US" dirty="0">
                <a:latin typeface="+mj-lt"/>
              </a:rPr>
              <a:t> </a:t>
            </a:r>
            <a:r>
              <a:rPr lang="en-US" dirty="0" err="1">
                <a:latin typeface="+mj-lt"/>
              </a:rPr>
              <a:t>một</a:t>
            </a:r>
            <a:r>
              <a:rPr lang="en-US" dirty="0">
                <a:latin typeface="+mj-lt"/>
              </a:rPr>
              <a:t> decision tree </a:t>
            </a:r>
            <a:r>
              <a:rPr lang="en-US" dirty="0" err="1">
                <a:latin typeface="+mj-lt"/>
              </a:rPr>
              <a:t>bằng</a:t>
            </a:r>
            <a:r>
              <a:rPr lang="en-US" dirty="0">
                <a:latin typeface="+mj-lt"/>
              </a:rPr>
              <a:t> ID3 </a:t>
            </a:r>
            <a:r>
              <a:rPr lang="en-US" dirty="0" err="1">
                <a:latin typeface="+mj-lt"/>
              </a:rPr>
              <a:t>có</a:t>
            </a:r>
            <a:r>
              <a:rPr lang="en-US" dirty="0">
                <a:latin typeface="+mj-lt"/>
              </a:rPr>
              <a:t> </a:t>
            </a:r>
            <a:r>
              <a:rPr lang="en-US" dirty="0" err="1">
                <a:latin typeface="+mj-lt"/>
              </a:rPr>
              <a:t>thể</a:t>
            </a:r>
            <a:r>
              <a:rPr lang="en-US" dirty="0">
                <a:latin typeface="+mj-lt"/>
              </a:rPr>
              <a:t> chia </a:t>
            </a:r>
            <a:r>
              <a:rPr lang="en-US" dirty="0" err="1">
                <a:latin typeface="+mj-lt"/>
              </a:rPr>
              <a:t>thành</a:t>
            </a:r>
            <a:r>
              <a:rPr lang="en-US" dirty="0">
                <a:latin typeface="+mj-lt"/>
              </a:rPr>
              <a:t> </a:t>
            </a:r>
            <a:r>
              <a:rPr lang="en-US" dirty="0" err="1">
                <a:latin typeface="+mj-lt"/>
              </a:rPr>
              <a:t>các</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nhỏ</a:t>
            </a:r>
            <a:r>
              <a:rPr lang="en-US" dirty="0">
                <a:latin typeface="+mj-lt"/>
              </a:rPr>
              <a:t>, </a:t>
            </a:r>
            <a:r>
              <a:rPr lang="en-US" dirty="0" err="1">
                <a:latin typeface="+mj-lt"/>
              </a:rPr>
              <a:t>trong</a:t>
            </a:r>
            <a:r>
              <a:rPr lang="en-US" dirty="0">
                <a:latin typeface="+mj-lt"/>
              </a:rPr>
              <a:t> </a:t>
            </a:r>
            <a:r>
              <a:rPr lang="en-US" dirty="0" err="1">
                <a:latin typeface="+mj-lt"/>
              </a:rPr>
              <a:t>mỗi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ta </a:t>
            </a:r>
            <a:r>
              <a:rPr lang="en-US" dirty="0" err="1">
                <a:latin typeface="+mj-lt"/>
              </a:rPr>
              <a:t>chỉ</a:t>
            </a:r>
            <a:r>
              <a:rPr lang="en-US" dirty="0">
                <a:latin typeface="+mj-lt"/>
              </a:rPr>
              <a:t> </a:t>
            </a:r>
            <a:r>
              <a:rPr lang="en-US" dirty="0" err="1">
                <a:latin typeface="+mj-lt"/>
              </a:rPr>
              <a:t>cần</a:t>
            </a:r>
            <a:r>
              <a:rPr lang="en-US" dirty="0">
                <a:latin typeface="+mj-lt"/>
              </a:rPr>
              <a:t> </a:t>
            </a:r>
            <a:r>
              <a:rPr lang="en-US" dirty="0" err="1">
                <a:latin typeface="+mj-lt"/>
              </a:rPr>
              <a:t>chọn</a:t>
            </a:r>
            <a:r>
              <a:rPr lang="en-US" dirty="0">
                <a:latin typeface="+mj-lt"/>
              </a:rPr>
              <a:t> </a:t>
            </a:r>
            <a:r>
              <a:rPr lang="en-US" dirty="0" err="1">
                <a:latin typeface="+mj-lt"/>
              </a:rPr>
              <a:t>ra</a:t>
            </a:r>
            <a:r>
              <a:rPr lang="en-US" dirty="0">
                <a:latin typeface="+mj-lt"/>
              </a:rPr>
              <a:t> </a:t>
            </a:r>
            <a:r>
              <a:rPr lang="en-US" dirty="0" err="1">
                <a:latin typeface="+mj-lt"/>
              </a:rPr>
              <a:t>thuộc</a:t>
            </a:r>
            <a:r>
              <a:rPr lang="en-US" dirty="0">
                <a:latin typeface="+mj-lt"/>
              </a:rPr>
              <a:t> </a:t>
            </a:r>
            <a:r>
              <a:rPr lang="en-US" dirty="0" err="1">
                <a:latin typeface="+mj-lt"/>
              </a:rPr>
              <a:t>tính</a:t>
            </a:r>
            <a:r>
              <a:rPr lang="en-US" dirty="0">
                <a:latin typeface="+mj-lt"/>
              </a:rPr>
              <a:t> </a:t>
            </a:r>
            <a:r>
              <a:rPr lang="en-US" dirty="0" err="1">
                <a:latin typeface="+mj-lt"/>
              </a:rPr>
              <a:t>giúp</a:t>
            </a:r>
            <a:r>
              <a:rPr lang="en-US" dirty="0">
                <a:latin typeface="+mj-lt"/>
              </a:rPr>
              <a:t> </a:t>
            </a:r>
            <a:r>
              <a:rPr lang="en-US" dirty="0" err="1">
                <a:latin typeface="+mj-lt"/>
              </a:rPr>
              <a:t>cho</a:t>
            </a:r>
            <a:r>
              <a:rPr lang="en-US" dirty="0">
                <a:latin typeface="+mj-lt"/>
              </a:rPr>
              <a:t> </a:t>
            </a:r>
            <a:r>
              <a:rPr lang="en-US" dirty="0" err="1">
                <a:latin typeface="+mj-lt"/>
              </a:rPr>
              <a:t>việc</a:t>
            </a:r>
            <a:r>
              <a:rPr lang="en-US" dirty="0">
                <a:latin typeface="+mj-lt"/>
              </a:rPr>
              <a:t> </a:t>
            </a:r>
            <a:r>
              <a:rPr lang="en-US" dirty="0" err="1">
                <a:latin typeface="+mj-lt"/>
              </a:rPr>
              <a:t>phân</a:t>
            </a:r>
            <a:r>
              <a:rPr lang="en-US" dirty="0">
                <a:latin typeface="+mj-lt"/>
              </a:rPr>
              <a:t> chia </a:t>
            </a:r>
            <a:r>
              <a:rPr lang="en-US" dirty="0" err="1">
                <a:latin typeface="+mj-lt"/>
              </a:rPr>
              <a:t>đạt</a:t>
            </a:r>
            <a:r>
              <a:rPr lang="en-US" dirty="0">
                <a:latin typeface="+mj-lt"/>
              </a:rPr>
              <a:t> </a:t>
            </a:r>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a:t>
            </a:r>
          </a:p>
        </p:txBody>
      </p:sp>
    </p:spTree>
    <p:extLst>
      <p:ext uri="{BB962C8B-B14F-4D97-AF65-F5344CB8AC3E}">
        <p14:creationId xmlns:p14="http://schemas.microsoft.com/office/powerpoint/2010/main" val="20841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latin typeface="+mj-lt"/>
              </a:rPr>
              <a:t>Người ta có khái niệm </a:t>
            </a:r>
            <a:r>
              <a:rPr lang="vi-VN" b="1" dirty="0">
                <a:latin typeface="+mj-lt"/>
              </a:rPr>
              <a:t>Information Gain</a:t>
            </a:r>
            <a:r>
              <a:rPr lang="vi-VN" dirty="0">
                <a:latin typeface="+mj-lt"/>
              </a:rPr>
              <a:t> </a:t>
            </a:r>
            <a:r>
              <a:rPr lang="en-US" dirty="0">
                <a:latin typeface="+mj-lt"/>
              </a:rPr>
              <a:t>, </a:t>
            </a:r>
          </a:p>
          <a:p>
            <a:r>
              <a:rPr lang="vi-VN" dirty="0">
                <a:latin typeface="+mj-lt"/>
              </a:rPr>
              <a:t>Gain(S,f) = H(S) - H(f,S</a:t>
            </a:r>
            <a:r>
              <a:rPr lang="en-US" dirty="0">
                <a:latin typeface="+mj-lt"/>
              </a:rPr>
              <a:t>)</a:t>
            </a:r>
            <a:r>
              <a:rPr lang="vi-VN" dirty="0">
                <a:latin typeface="+mj-lt"/>
              </a:rPr>
              <a:t>trong đó:</a:t>
            </a:r>
            <a:br>
              <a:rPr lang="vi-VN" dirty="0">
                <a:latin typeface="+mj-lt"/>
              </a:rPr>
            </a:br>
            <a:r>
              <a:rPr lang="en-US" dirty="0">
                <a:latin typeface="+mj-lt"/>
              </a:rPr>
              <a:t>	</a:t>
            </a:r>
            <a:r>
              <a:rPr lang="vi-VN" dirty="0">
                <a:latin typeface="+mj-lt"/>
              </a:rPr>
              <a:t>H({S})</a:t>
            </a:r>
            <a:r>
              <a:rPr lang="vi-VN" i="1" dirty="0">
                <a:latin typeface="+mj-lt"/>
              </a:rPr>
              <a:t> </a:t>
            </a:r>
            <a:r>
              <a:rPr lang="vi-VN" dirty="0">
                <a:latin typeface="+mj-lt"/>
              </a:rPr>
              <a:t> là Entropy tổng của toàn bộ tập data set </a:t>
            </a:r>
            <a:r>
              <a:rPr lang="vi-VN" i="1" dirty="0">
                <a:latin typeface="+mj-lt"/>
              </a:rPr>
              <a:t>S</a:t>
            </a:r>
            <a:r>
              <a:rPr lang="en-US" dirty="0">
                <a:latin typeface="+mj-lt"/>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br>
              <a:rPr lang="vi-VN" dirty="0">
                <a:latin typeface="+mj-lt"/>
              </a:rPr>
            </a:br>
            <a:r>
              <a:rPr lang="en-US" dirty="0">
                <a:latin typeface="+mj-lt"/>
              </a:rPr>
              <a:t>	</a:t>
            </a:r>
            <a:r>
              <a:rPr lang="vi-VN" dirty="0">
                <a:latin typeface="+mj-lt"/>
              </a:rPr>
              <a:t>H(f, S) là Entropy được tính trên thuộc tính </a:t>
            </a:r>
            <a:r>
              <a:rPr lang="vi-VN" i="1" dirty="0">
                <a:latin typeface="+mj-lt"/>
              </a:rPr>
              <a:t>f</a:t>
            </a:r>
            <a:r>
              <a:rPr lang="vi-VN" dirty="0">
                <a:latin typeface="+mj-lt"/>
              </a:rPr>
              <a:t>.</a:t>
            </a:r>
          </a:p>
          <a:p>
            <a:r>
              <a:rPr lang="vi-VN" dirty="0">
                <a:latin typeface="+mj-lt"/>
              </a:rPr>
              <a:t>Do H({S})</a:t>
            </a:r>
            <a:r>
              <a:rPr lang="vi-VN" i="1" dirty="0">
                <a:latin typeface="+mj-lt"/>
              </a:rPr>
              <a:t> </a:t>
            </a:r>
            <a:r>
              <a:rPr lang="vi-VN" dirty="0">
                <a:latin typeface="+mj-lt"/>
              </a:rPr>
              <a:t>là không đổi với mỗi tầng, ta chọn thuộc tính </a:t>
            </a:r>
            <a:r>
              <a:rPr lang="vi-VN" i="1" dirty="0">
                <a:latin typeface="+mj-lt"/>
              </a:rPr>
              <a:t>f</a:t>
            </a:r>
            <a:r>
              <a:rPr lang="vi-VN" dirty="0">
                <a:latin typeface="+mj-lt"/>
              </a:rPr>
              <a:t> có Entropy nhỏ nhất để thu được Gain(S,f) lớn nhất.</a:t>
            </a:r>
            <a:endParaRPr lang="en-US" dirty="0">
              <a:latin typeface="+mj-lt"/>
            </a:endParaRP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f,S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 ta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ta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340681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r>
              <a:rPr lang="vi-VN" dirty="0">
                <a:latin typeface="+mj-lt"/>
              </a:rPr>
              <a:t>David là quản lý của một câu lạc bộ đánh golf nổi tiếng. Anh ta đang có rắc rối chuyện các thành viên đến hay không đến. Có ngày ai cũng muốn chơi golf nhưng số nhân viên câu lạc bộ lại không đủ phục vụ. Có hôm, không hiểu vì lý do gì mà chẳng ai đến chơi, và câu lạc bộ lại thừa nhân viên.</a:t>
            </a:r>
          </a:p>
          <a:p>
            <a:r>
              <a:rPr lang="vi-VN" dirty="0">
                <a:latin typeface="+mj-lt"/>
              </a:rPr>
              <a:t>Mục tiêu của David là tối ưu hóa số nhân viên phục vụ mỗi ngày bằng cách dựa theo thông tin dự báo thời tiết để đoán xem khi nào người ta sẽ đến chơi golf. Để thực hiện điều đó, anh cần hiểu được tại sao khách hàng quyết định chơi và tìm hiểu xem có cách giải thích nào cho việc đó hay không.</a:t>
            </a:r>
          </a:p>
          <a:p>
            <a:endParaRPr lang="en-US" dirty="0">
              <a:latin typeface="+mj-lt"/>
            </a:endParaRPr>
          </a:p>
        </p:txBody>
      </p:sp>
    </p:spTree>
    <p:extLst>
      <p:ext uri="{BB962C8B-B14F-4D97-AF65-F5344CB8AC3E}">
        <p14:creationId xmlns:p14="http://schemas.microsoft.com/office/powerpoint/2010/main" val="87368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7136201"/>
              </p:ext>
            </p:extLst>
          </p:nvPr>
        </p:nvGraphicFramePr>
        <p:xfrm>
          <a:off x="0" y="1349684"/>
          <a:ext cx="12192000" cy="5508317"/>
        </p:xfrm>
        <a:graphic>
          <a:graphicData uri="http://schemas.openxmlformats.org/drawingml/2006/table">
            <a:tbl>
              <a:tblPr/>
              <a:tblGrid>
                <a:gridCol w="2032000">
                  <a:extLst>
                    <a:ext uri="{9D8B030D-6E8A-4147-A177-3AD203B41FA5}">
                      <a16:colId xmlns:a16="http://schemas.microsoft.com/office/drawing/2014/main" val="3795556038"/>
                    </a:ext>
                  </a:extLst>
                </a:gridCol>
                <a:gridCol w="2032000">
                  <a:extLst>
                    <a:ext uri="{9D8B030D-6E8A-4147-A177-3AD203B41FA5}">
                      <a16:colId xmlns:a16="http://schemas.microsoft.com/office/drawing/2014/main" val="2203947902"/>
                    </a:ext>
                  </a:extLst>
                </a:gridCol>
                <a:gridCol w="2032000">
                  <a:extLst>
                    <a:ext uri="{9D8B030D-6E8A-4147-A177-3AD203B41FA5}">
                      <a16:colId xmlns:a16="http://schemas.microsoft.com/office/drawing/2014/main" val="4197845799"/>
                    </a:ext>
                  </a:extLst>
                </a:gridCol>
                <a:gridCol w="2032000">
                  <a:extLst>
                    <a:ext uri="{9D8B030D-6E8A-4147-A177-3AD203B41FA5}">
                      <a16:colId xmlns:a16="http://schemas.microsoft.com/office/drawing/2014/main" val="1598378578"/>
                    </a:ext>
                  </a:extLst>
                </a:gridCol>
                <a:gridCol w="2032000">
                  <a:extLst>
                    <a:ext uri="{9D8B030D-6E8A-4147-A177-3AD203B41FA5}">
                      <a16:colId xmlns:a16="http://schemas.microsoft.com/office/drawing/2014/main" val="554604594"/>
                    </a:ext>
                  </a:extLst>
                </a:gridCol>
                <a:gridCol w="2032000">
                  <a:extLst>
                    <a:ext uri="{9D8B030D-6E8A-4147-A177-3AD203B41FA5}">
                      <a16:colId xmlns:a16="http://schemas.microsoft.com/office/drawing/2014/main" val="2382120200"/>
                    </a:ext>
                  </a:extLst>
                </a:gridCol>
              </a:tblGrid>
              <a:tr h="600155">
                <a:tc>
                  <a:txBody>
                    <a:bodyPr/>
                    <a:lstStyle/>
                    <a:p>
                      <a:pPr algn="ctr"/>
                      <a:r>
                        <a:rPr lang="en-US" sz="1400" dirty="0">
                          <a:solidFill>
                            <a:srgbClr val="FF0000"/>
                          </a:solidFill>
                          <a:effectLst/>
                        </a:rPr>
                        <a:t>id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solidFill>
                            <a:srgbClr val="FF0000"/>
                          </a:solidFill>
                          <a:effectLst/>
                        </a:rPr>
                        <a:t>outlook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solidFill>
                            <a:srgbClr val="FF0000"/>
                          </a:solidFill>
                          <a:effectLst/>
                        </a:rPr>
                        <a:t>temperature</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solidFill>
                            <a:srgbClr val="FF0000"/>
                          </a:solidFill>
                          <a:effectLst/>
                        </a:rPr>
                        <a:t>humidity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solidFill>
                            <a:srgbClr val="FF0000"/>
                          </a:solidFill>
                          <a:effectLst/>
                        </a:rPr>
                        <a:t>wind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solidFill>
                            <a:srgbClr val="FF0000"/>
                          </a:solidFill>
                          <a:effectLst/>
                        </a:rPr>
                        <a:t>play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786971120"/>
                  </a:ext>
                </a:extLst>
              </a:tr>
              <a:tr h="350583">
                <a:tc>
                  <a:txBody>
                    <a:bodyPr/>
                    <a:lstStyle/>
                    <a:p>
                      <a:pPr algn="ctr"/>
                      <a:r>
                        <a:rPr lang="en-US" sz="1400" dirty="0">
                          <a:solidFill>
                            <a:schemeClr val="accent1">
                              <a:lumMod val="75000"/>
                            </a:schemeClr>
                          </a:solidFill>
                          <a:effectLst/>
                        </a:rPr>
                        <a:t>1</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sunny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hot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558531908"/>
                  </a:ext>
                </a:extLst>
              </a:tr>
              <a:tr h="350583">
                <a:tc>
                  <a:txBody>
                    <a:bodyPr/>
                    <a:lstStyle/>
                    <a:p>
                      <a:pPr algn="ctr"/>
                      <a:r>
                        <a:rPr lang="en-US" sz="1400" dirty="0">
                          <a:solidFill>
                            <a:schemeClr val="accent1">
                              <a:lumMod val="75000"/>
                            </a:schemeClr>
                          </a:solidFill>
                          <a:effectLst/>
                        </a:rPr>
                        <a:t>2</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sunny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hot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623421098"/>
                  </a:ext>
                </a:extLst>
              </a:tr>
              <a:tr h="350583">
                <a:tc>
                  <a:txBody>
                    <a:bodyPr/>
                    <a:lstStyle/>
                    <a:p>
                      <a:pPr algn="ctr"/>
                      <a:r>
                        <a:rPr lang="en-US" sz="1400" dirty="0">
                          <a:solidFill>
                            <a:schemeClr val="accent1">
                              <a:lumMod val="75000"/>
                            </a:schemeClr>
                          </a:solidFill>
                          <a:effectLst/>
                        </a:rPr>
                        <a:t>3</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overcast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hot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866036083"/>
                  </a:ext>
                </a:extLst>
              </a:tr>
              <a:tr h="350583">
                <a:tc>
                  <a:txBody>
                    <a:bodyPr/>
                    <a:lstStyle/>
                    <a:p>
                      <a:pPr algn="ctr"/>
                      <a:r>
                        <a:rPr lang="en-US" sz="1400" dirty="0">
                          <a:solidFill>
                            <a:schemeClr val="accent1">
                              <a:lumMod val="75000"/>
                            </a:schemeClr>
                          </a:solidFill>
                          <a:effectLst/>
                        </a:rPr>
                        <a:t>4</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rainy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968046824"/>
                  </a:ext>
                </a:extLst>
              </a:tr>
              <a:tr h="350583">
                <a:tc>
                  <a:txBody>
                    <a:bodyPr/>
                    <a:lstStyle/>
                    <a:p>
                      <a:pPr algn="ctr"/>
                      <a:r>
                        <a:rPr lang="en-US" sz="1400" dirty="0">
                          <a:solidFill>
                            <a:schemeClr val="accent1">
                              <a:lumMod val="75000"/>
                            </a:schemeClr>
                          </a:solidFill>
                          <a:effectLst/>
                        </a:rPr>
                        <a:t>5</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rainy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cool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977901444"/>
                  </a:ext>
                </a:extLst>
              </a:tr>
              <a:tr h="350583">
                <a:tc>
                  <a:txBody>
                    <a:bodyPr/>
                    <a:lstStyle/>
                    <a:p>
                      <a:pPr algn="ctr"/>
                      <a:r>
                        <a:rPr lang="en-US" sz="1400" dirty="0">
                          <a:solidFill>
                            <a:schemeClr val="accent1">
                              <a:lumMod val="75000"/>
                            </a:schemeClr>
                          </a:solidFill>
                          <a:effectLst/>
                        </a:rPr>
                        <a:t>6</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rainy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cool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912802162"/>
                  </a:ext>
                </a:extLst>
              </a:tr>
              <a:tr h="350583">
                <a:tc>
                  <a:txBody>
                    <a:bodyPr/>
                    <a:lstStyle/>
                    <a:p>
                      <a:pPr algn="ctr"/>
                      <a:r>
                        <a:rPr lang="en-US" sz="1400" dirty="0">
                          <a:solidFill>
                            <a:schemeClr val="accent1">
                              <a:lumMod val="75000"/>
                            </a:schemeClr>
                          </a:solidFill>
                          <a:effectLst/>
                        </a:rPr>
                        <a:t>7</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overcast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cool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168786410"/>
                  </a:ext>
                </a:extLst>
              </a:tr>
              <a:tr h="350583">
                <a:tc>
                  <a:txBody>
                    <a:bodyPr/>
                    <a:lstStyle/>
                    <a:p>
                      <a:pPr algn="ctr"/>
                      <a:r>
                        <a:rPr lang="en-US" sz="1400" dirty="0">
                          <a:solidFill>
                            <a:schemeClr val="accent1">
                              <a:lumMod val="75000"/>
                            </a:schemeClr>
                          </a:solidFill>
                          <a:effectLst/>
                        </a:rPr>
                        <a:t>8</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sunny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2950720637"/>
                  </a:ext>
                </a:extLst>
              </a:tr>
              <a:tr h="350583">
                <a:tc>
                  <a:txBody>
                    <a:bodyPr/>
                    <a:lstStyle/>
                    <a:p>
                      <a:pPr algn="ctr"/>
                      <a:r>
                        <a:rPr lang="en-US" sz="1400" dirty="0">
                          <a:solidFill>
                            <a:schemeClr val="accent1">
                              <a:lumMod val="75000"/>
                            </a:schemeClr>
                          </a:solidFill>
                          <a:effectLst/>
                        </a:rPr>
                        <a:t>9</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sunny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cool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919925131"/>
                  </a:ext>
                </a:extLst>
              </a:tr>
              <a:tr h="350583">
                <a:tc>
                  <a:txBody>
                    <a:bodyPr/>
                    <a:lstStyle/>
                    <a:p>
                      <a:pPr algn="ctr"/>
                      <a:r>
                        <a:rPr lang="en-US" sz="1400" dirty="0">
                          <a:solidFill>
                            <a:schemeClr val="accent1">
                              <a:lumMod val="75000"/>
                            </a:schemeClr>
                          </a:solidFill>
                          <a:effectLst/>
                        </a:rPr>
                        <a:t>10</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rainy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899517251"/>
                  </a:ext>
                </a:extLst>
              </a:tr>
              <a:tr h="350583">
                <a:tc>
                  <a:txBody>
                    <a:bodyPr/>
                    <a:lstStyle/>
                    <a:p>
                      <a:pPr algn="ctr"/>
                      <a:r>
                        <a:rPr lang="en-US" sz="1400" dirty="0">
                          <a:solidFill>
                            <a:schemeClr val="accent1">
                              <a:lumMod val="75000"/>
                            </a:schemeClr>
                          </a:solidFill>
                          <a:effectLst/>
                        </a:rPr>
                        <a:t>11</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sunny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886314120"/>
                  </a:ext>
                </a:extLst>
              </a:tr>
              <a:tr h="350583">
                <a:tc>
                  <a:txBody>
                    <a:bodyPr/>
                    <a:lstStyle/>
                    <a:p>
                      <a:pPr algn="ctr"/>
                      <a:r>
                        <a:rPr lang="en-US" sz="1400" dirty="0">
                          <a:solidFill>
                            <a:schemeClr val="accent1">
                              <a:lumMod val="75000"/>
                            </a:schemeClr>
                          </a:solidFill>
                          <a:effectLst/>
                        </a:rPr>
                        <a:t>12</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overcast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864379844"/>
                  </a:ext>
                </a:extLst>
              </a:tr>
              <a:tr h="350583">
                <a:tc>
                  <a:txBody>
                    <a:bodyPr/>
                    <a:lstStyle/>
                    <a:p>
                      <a:pPr algn="ctr"/>
                      <a:r>
                        <a:rPr lang="en-US" sz="1400" dirty="0">
                          <a:solidFill>
                            <a:schemeClr val="accent1">
                              <a:lumMod val="75000"/>
                            </a:schemeClr>
                          </a:solidFill>
                          <a:effectLst/>
                        </a:rPr>
                        <a:t>13</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overcast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hot</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normal</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weak</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yes</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3750685980"/>
                  </a:ext>
                </a:extLst>
              </a:tr>
              <a:tr h="350583">
                <a:tc>
                  <a:txBody>
                    <a:bodyPr/>
                    <a:lstStyle/>
                    <a:p>
                      <a:pPr algn="ctr"/>
                      <a:r>
                        <a:rPr lang="en-US" sz="1400" dirty="0">
                          <a:solidFill>
                            <a:schemeClr val="accent1">
                              <a:lumMod val="75000"/>
                            </a:schemeClr>
                          </a:solidFill>
                          <a:effectLst/>
                        </a:rPr>
                        <a:t>14</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rainy</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mild</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high</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a:effectLst/>
                        </a:rPr>
                        <a:t>strong</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tc>
                  <a:txBody>
                    <a:bodyPr/>
                    <a:lstStyle/>
                    <a:p>
                      <a:pPr algn="ctr"/>
                      <a:r>
                        <a:rPr lang="en-US" sz="1400" dirty="0">
                          <a:effectLst/>
                        </a:rPr>
                        <a:t>no</a:t>
                      </a:r>
                    </a:p>
                  </a:txBody>
                  <a:tcPr marL="57557" marR="69069" marT="34534" marB="34534" anchor="ctr">
                    <a:lnL w="7620" cap="flat" cmpd="sng" algn="ctr">
                      <a:solidFill>
                        <a:srgbClr val="111111"/>
                      </a:solidFill>
                      <a:prstDash val="solid"/>
                      <a:round/>
                      <a:headEnd type="none" w="med" len="med"/>
                      <a:tailEnd type="none" w="med" len="med"/>
                    </a:lnL>
                    <a:lnR w="7620" cap="flat" cmpd="sng" algn="ctr">
                      <a:solidFill>
                        <a:srgbClr val="111111"/>
                      </a:solidFill>
                      <a:prstDash val="solid"/>
                      <a:round/>
                      <a:headEnd type="none" w="med" len="med"/>
                      <a:tailEnd type="none" w="med" len="med"/>
                    </a:lnR>
                    <a:lnT w="7620" cap="flat" cmpd="sng" algn="ctr">
                      <a:solidFill>
                        <a:srgbClr val="111111"/>
                      </a:solidFill>
                      <a:prstDash val="solid"/>
                      <a:round/>
                      <a:headEnd type="none" w="med" len="med"/>
                      <a:tailEnd type="none" w="med" len="med"/>
                    </a:lnT>
                    <a:lnB w="7620"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924113104"/>
                  </a:ext>
                </a:extLst>
              </a:tr>
            </a:tbl>
          </a:graphicData>
        </a:graphic>
      </p:graphicFrame>
      <p:sp>
        <p:nvSpPr>
          <p:cNvPr id="5" name="Rectangle 1"/>
          <p:cNvSpPr>
            <a:spLocks noChangeArrowheads="1"/>
          </p:cNvSpPr>
          <p:nvPr/>
        </p:nvSpPr>
        <p:spPr bwMode="auto">
          <a:xfrm>
            <a:off x="-11130189" y="-323165"/>
            <a:ext cx="344523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96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bằng</a:t>
            </a:r>
            <a:r>
              <a:rPr lang="en-US" dirty="0"/>
              <a:t>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Entroy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root 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log(</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log(</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 0.65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8441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B2.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(outlook, temperature, humidity, windy).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B2.1.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H(outlook, S)</a:t>
            </a:r>
          </a:p>
          <a:p>
            <a:pPr lvl="1"/>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outlook,S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entropy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outlook (sunny, overcast, rainy). Ta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944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5213607"/>
              </p:ext>
            </p:extLst>
          </p:nvPr>
        </p:nvGraphicFramePr>
        <p:xfrm>
          <a:off x="838200" y="1862196"/>
          <a:ext cx="5664200" cy="15697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56170625"/>
                    </a:ext>
                  </a:extLst>
                </a:gridCol>
                <a:gridCol w="1168400">
                  <a:extLst>
                    <a:ext uri="{9D8B030D-6E8A-4147-A177-3AD203B41FA5}">
                      <a16:colId xmlns:a16="http://schemas.microsoft.com/office/drawing/2014/main" val="3318830083"/>
                    </a:ext>
                  </a:extLst>
                </a:gridCol>
                <a:gridCol w="1270000">
                  <a:extLst>
                    <a:ext uri="{9D8B030D-6E8A-4147-A177-3AD203B41FA5}">
                      <a16:colId xmlns:a16="http://schemas.microsoft.com/office/drawing/2014/main" val="2799566772"/>
                    </a:ext>
                  </a:extLst>
                </a:gridCol>
                <a:gridCol w="1117600">
                  <a:extLst>
                    <a:ext uri="{9D8B030D-6E8A-4147-A177-3AD203B41FA5}">
                      <a16:colId xmlns:a16="http://schemas.microsoft.com/office/drawing/2014/main" val="1503917869"/>
                    </a:ext>
                  </a:extLst>
                </a:gridCol>
                <a:gridCol w="889000">
                  <a:extLst>
                    <a:ext uri="{9D8B030D-6E8A-4147-A177-3AD203B41FA5}">
                      <a16:colId xmlns:a16="http://schemas.microsoft.com/office/drawing/2014/main" val="2183531706"/>
                    </a:ext>
                  </a:extLst>
                </a:gridCol>
                <a:gridCol w="609600">
                  <a:extLst>
                    <a:ext uri="{9D8B030D-6E8A-4147-A177-3AD203B41FA5}">
                      <a16:colId xmlns:a16="http://schemas.microsoft.com/office/drawing/2014/main" val="2614570497"/>
                    </a:ext>
                  </a:extLst>
                </a:gridCol>
              </a:tblGrid>
              <a:tr h="426720">
                <a:tc>
                  <a:txBody>
                    <a:bodyPr/>
                    <a:lstStyle/>
                    <a:p>
                      <a:pPr algn="l" rtl="0" fontAlgn="ctr"/>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92914461"/>
                  </a:ext>
                </a:extLst>
              </a:tr>
              <a:tr h="228600">
                <a:tc>
                  <a:txBody>
                    <a:bodyPr/>
                    <a:lstStyle/>
                    <a:p>
                      <a:pPr algn="l"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47140557"/>
                  </a:ext>
                </a:extLst>
              </a:tr>
              <a:tr h="228600">
                <a:tc>
                  <a:txBody>
                    <a:bodyPr/>
                    <a:lstStyle/>
                    <a:p>
                      <a:pPr algn="l" rtl="0"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51360601"/>
                  </a:ext>
                </a:extLst>
              </a:tr>
              <a:tr h="228600">
                <a:tc>
                  <a:txBody>
                    <a:bodyPr/>
                    <a:lstStyle/>
                    <a:p>
                      <a:pPr algn="l" rtl="0" fontAlgn="ctr"/>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44953699"/>
                  </a:ext>
                </a:extLst>
              </a:tr>
              <a:tr h="228600">
                <a:tc>
                  <a:txBody>
                    <a:bodyPr/>
                    <a:lstStyle/>
                    <a:p>
                      <a:pPr algn="l" rtl="0" fontAlgn="ctr"/>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2016158"/>
                  </a:ext>
                </a:extLst>
              </a:tr>
              <a:tr h="228600">
                <a:tc>
                  <a:txBody>
                    <a:bodyPr/>
                    <a:lstStyle/>
                    <a:p>
                      <a:pPr algn="l" rtl="0" fontAlgn="ctr"/>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0412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2784629"/>
              </p:ext>
            </p:extLst>
          </p:nvPr>
        </p:nvGraphicFramePr>
        <p:xfrm>
          <a:off x="838200" y="3603424"/>
          <a:ext cx="5664200" cy="13411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274511266"/>
                    </a:ext>
                  </a:extLst>
                </a:gridCol>
                <a:gridCol w="1168400">
                  <a:extLst>
                    <a:ext uri="{9D8B030D-6E8A-4147-A177-3AD203B41FA5}">
                      <a16:colId xmlns:a16="http://schemas.microsoft.com/office/drawing/2014/main" val="3853621507"/>
                    </a:ext>
                  </a:extLst>
                </a:gridCol>
                <a:gridCol w="1270000">
                  <a:extLst>
                    <a:ext uri="{9D8B030D-6E8A-4147-A177-3AD203B41FA5}">
                      <a16:colId xmlns:a16="http://schemas.microsoft.com/office/drawing/2014/main" val="49620399"/>
                    </a:ext>
                  </a:extLst>
                </a:gridCol>
                <a:gridCol w="1117600">
                  <a:extLst>
                    <a:ext uri="{9D8B030D-6E8A-4147-A177-3AD203B41FA5}">
                      <a16:colId xmlns:a16="http://schemas.microsoft.com/office/drawing/2014/main" val="3203166735"/>
                    </a:ext>
                  </a:extLst>
                </a:gridCol>
                <a:gridCol w="889000">
                  <a:extLst>
                    <a:ext uri="{9D8B030D-6E8A-4147-A177-3AD203B41FA5}">
                      <a16:colId xmlns:a16="http://schemas.microsoft.com/office/drawing/2014/main" val="3659523633"/>
                    </a:ext>
                  </a:extLst>
                </a:gridCol>
                <a:gridCol w="609600">
                  <a:extLst>
                    <a:ext uri="{9D8B030D-6E8A-4147-A177-3AD203B41FA5}">
                      <a16:colId xmlns:a16="http://schemas.microsoft.com/office/drawing/2014/main" val="453072626"/>
                    </a:ext>
                  </a:extLst>
                </a:gridCol>
              </a:tblGrid>
              <a:tr h="426720">
                <a:tc>
                  <a:txBody>
                    <a:bodyPr/>
                    <a:lstStyle/>
                    <a:p>
                      <a:pPr algn="l" rtl="0"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2463448"/>
                  </a:ext>
                </a:extLst>
              </a:tr>
              <a:tr h="228600">
                <a:tc>
                  <a:txBody>
                    <a:bodyPr/>
                    <a:lstStyle/>
                    <a:p>
                      <a:pPr algn="l" rtl="0"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high</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79665262"/>
                  </a:ext>
                </a:extLst>
              </a:tr>
              <a:tr h="228600">
                <a:tc>
                  <a:txBody>
                    <a:bodyPr/>
                    <a:lstStyle/>
                    <a:p>
                      <a:pPr algn="l" rtl="0" fontAlgn="ctr"/>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normal</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59300966"/>
                  </a:ext>
                </a:extLst>
              </a:tr>
              <a:tr h="228600">
                <a:tc>
                  <a:txBody>
                    <a:bodyPr/>
                    <a:lstStyle/>
                    <a:p>
                      <a:pPr algn="l" rtl="0" fontAlgn="ctr"/>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high</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92835194"/>
                  </a:ext>
                </a:extLst>
              </a:tr>
              <a:tr h="228600">
                <a:tc>
                  <a:txBody>
                    <a:bodyPr/>
                    <a:lstStyle/>
                    <a:p>
                      <a:pPr algn="l" rtl="0" fontAlgn="ctr"/>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normal</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795264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71009657"/>
              </p:ext>
            </p:extLst>
          </p:nvPr>
        </p:nvGraphicFramePr>
        <p:xfrm>
          <a:off x="838200" y="5151961"/>
          <a:ext cx="5664200" cy="15697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487461814"/>
                    </a:ext>
                  </a:extLst>
                </a:gridCol>
                <a:gridCol w="1168400">
                  <a:extLst>
                    <a:ext uri="{9D8B030D-6E8A-4147-A177-3AD203B41FA5}">
                      <a16:colId xmlns:a16="http://schemas.microsoft.com/office/drawing/2014/main" val="4083838865"/>
                    </a:ext>
                  </a:extLst>
                </a:gridCol>
                <a:gridCol w="1270000">
                  <a:extLst>
                    <a:ext uri="{9D8B030D-6E8A-4147-A177-3AD203B41FA5}">
                      <a16:colId xmlns:a16="http://schemas.microsoft.com/office/drawing/2014/main" val="364634921"/>
                    </a:ext>
                  </a:extLst>
                </a:gridCol>
                <a:gridCol w="1117600">
                  <a:extLst>
                    <a:ext uri="{9D8B030D-6E8A-4147-A177-3AD203B41FA5}">
                      <a16:colId xmlns:a16="http://schemas.microsoft.com/office/drawing/2014/main" val="2153402116"/>
                    </a:ext>
                  </a:extLst>
                </a:gridCol>
                <a:gridCol w="889000">
                  <a:extLst>
                    <a:ext uri="{9D8B030D-6E8A-4147-A177-3AD203B41FA5}">
                      <a16:colId xmlns:a16="http://schemas.microsoft.com/office/drawing/2014/main" val="881139346"/>
                    </a:ext>
                  </a:extLst>
                </a:gridCol>
                <a:gridCol w="609600">
                  <a:extLst>
                    <a:ext uri="{9D8B030D-6E8A-4147-A177-3AD203B41FA5}">
                      <a16:colId xmlns:a16="http://schemas.microsoft.com/office/drawing/2014/main" val="3397843413"/>
                    </a:ext>
                  </a:extLst>
                </a:gridCol>
              </a:tblGrid>
              <a:tr h="426720">
                <a:tc>
                  <a:txBody>
                    <a:bodyPr/>
                    <a:lstStyle/>
                    <a:p>
                      <a:pPr algn="l" rtl="0" fontAlgn="ctr"/>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2213988"/>
                  </a:ext>
                </a:extLst>
              </a:tr>
              <a:tr h="228600">
                <a:tc>
                  <a:txBody>
                    <a:bodyPr/>
                    <a:lstStyle/>
                    <a:p>
                      <a:pPr algn="l" rtl="0"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97319741"/>
                  </a:ext>
                </a:extLst>
              </a:tr>
              <a:tr h="228600">
                <a:tc>
                  <a:txBody>
                    <a:bodyPr/>
                    <a:lstStyle/>
                    <a:p>
                      <a:pPr algn="l" rtl="0"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761007"/>
                  </a:ext>
                </a:extLst>
              </a:tr>
              <a:tr h="228600">
                <a:tc>
                  <a:txBody>
                    <a:bodyPr/>
                    <a:lstStyle/>
                    <a:p>
                      <a:pPr algn="l" rtl="0"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37176601"/>
                  </a:ext>
                </a:extLst>
              </a:tr>
              <a:tr h="228600">
                <a:tc>
                  <a:txBody>
                    <a:bodyPr/>
                    <a:lstStyle/>
                    <a:p>
                      <a:pPr algn="l" rtl="0" fontAlgn="ctr"/>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240711"/>
                  </a:ext>
                </a:extLst>
              </a:tr>
              <a:tr h="228600">
                <a:tc>
                  <a:txBody>
                    <a:bodyPr/>
                    <a:lstStyle/>
                    <a:p>
                      <a:pPr algn="l" rtl="0" fontAlgn="ctr"/>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1976642"/>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690167" y="1862196"/>
                <a:ext cx="4745620" cy="78553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Bảng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no 2 yes</a:t>
                </a: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sunny</a:t>
                </a:r>
                <a:r>
                  <a:rPr lang="en-US" dirty="0">
                    <a:latin typeface="Times New Roman" panose="02020603050405020304" pitchFamily="18" charset="0"/>
                    <a:cs typeface="Times New Roman" panose="02020603050405020304" pitchFamily="18" charset="0"/>
                  </a:rPr>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a14:m>
                <a:r>
                  <a:rPr lang="en-US" dirty="0">
                    <a:latin typeface="Times New Roman" panose="02020603050405020304" pitchFamily="18" charset="0"/>
                    <a:cs typeface="Times New Roman" panose="02020603050405020304" pitchFamily="18" charset="0"/>
                  </a:rPr>
                  <a:t> log(</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r>
                  <a:rPr lang="en-US" dirty="0">
                    <a:latin typeface="Times New Roman" panose="02020603050405020304" pitchFamily="18" charset="0"/>
                    <a:cs typeface="Times New Roman" panose="02020603050405020304" pitchFamily="18" charset="0"/>
                  </a:rPr>
                  <a:t> log(</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r>
                  <a:rPr lang="en-US" dirty="0">
                    <a:latin typeface="Times New Roman" panose="02020603050405020304" pitchFamily="18" charset="0"/>
                    <a:cs typeface="Times New Roman" panose="02020603050405020304" pitchFamily="18" charset="0"/>
                  </a:rPr>
                  <a:t>) = 0.673  </a:t>
                </a:r>
              </a:p>
            </p:txBody>
          </p:sp>
        </mc:Choice>
        <mc:Fallback xmlns="">
          <p:sp>
            <p:nvSpPr>
              <p:cNvPr id="7" name="TextBox 6"/>
              <p:cNvSpPr txBox="1">
                <a:spLocks noRot="1" noChangeAspect="1" noMove="1" noResize="1" noEditPoints="1" noAdjustHandles="1" noChangeArrowheads="1" noChangeShapeType="1" noTextEdit="1"/>
              </p:cNvSpPr>
              <p:nvPr/>
            </p:nvSpPr>
            <p:spPr>
              <a:xfrm>
                <a:off x="6690167" y="1862196"/>
                <a:ext cx="4745620" cy="785536"/>
              </a:xfrm>
              <a:prstGeom prst="rect">
                <a:avLst/>
              </a:prstGeom>
              <a:blipFill>
                <a:blip r:embed="rId2"/>
                <a:stretch>
                  <a:fillRect l="-1027" t="-3876" b="-775"/>
                </a:stretch>
              </a:blipFill>
            </p:spPr>
            <p:txBody>
              <a:bodyPr/>
              <a:lstStyle/>
              <a:p>
                <a:r>
                  <a:rPr lang="en-US">
                    <a:noFill/>
                  </a:rPr>
                  <a:t> </a:t>
                </a:r>
              </a:p>
            </p:txBody>
          </p:sp>
        </mc:Fallback>
      </mc:AlternateContent>
      <p:sp>
        <p:nvSpPr>
          <p:cNvPr id="8" name="TextBox 7"/>
          <p:cNvSpPr txBox="1"/>
          <p:nvPr/>
        </p:nvSpPr>
        <p:spPr>
          <a:xfrm>
            <a:off x="6690167" y="3603424"/>
            <a:ext cx="5023413"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4 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overcast</a:t>
            </a:r>
            <a:r>
              <a:rPr lang="en-US" dirty="0">
                <a:latin typeface="Times New Roman" panose="02020603050405020304" pitchFamily="18" charset="0"/>
                <a:cs typeface="Times New Roman" panose="02020603050405020304" pitchFamily="18" charset="0"/>
              </a:rPr>
              <a:t>) = 0</a:t>
            </a:r>
          </a:p>
        </p:txBody>
      </p:sp>
      <p:sp>
        <p:nvSpPr>
          <p:cNvPr id="9" name="TextBox 8"/>
          <p:cNvSpPr txBox="1"/>
          <p:nvPr/>
        </p:nvSpPr>
        <p:spPr>
          <a:xfrm>
            <a:off x="6805914" y="5290507"/>
            <a:ext cx="4907666"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yes 2 no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rainy</a:t>
            </a:r>
            <a:r>
              <a:rPr lang="en-US" dirty="0">
                <a:latin typeface="Times New Roman" panose="02020603050405020304" pitchFamily="18" charset="0"/>
                <a:cs typeface="Times New Roman" panose="02020603050405020304" pitchFamily="18" charset="0"/>
              </a:rPr>
              <a:t>)= 0.673</a:t>
            </a:r>
          </a:p>
        </p:txBody>
      </p:sp>
    </p:spTree>
    <p:extLst>
      <p:ext uri="{BB962C8B-B14F-4D97-AF65-F5344CB8AC3E}">
        <p14:creationId xmlns:p14="http://schemas.microsoft.com/office/powerpoint/2010/main" val="350449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outlook,S</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H(</a:t>
                </a:r>
                <a:r>
                  <a:rPr lang="en-US" dirty="0" err="1">
                    <a:latin typeface="Times New Roman" panose="02020603050405020304" pitchFamily="18" charset="0"/>
                    <a:cs typeface="Times New Roman" panose="02020603050405020304" pitchFamily="18" charset="0"/>
                  </a:rPr>
                  <a:t>S</a:t>
                </a:r>
                <a:r>
                  <a:rPr lang="en-US" baseline="-25000" dirty="0" err="1">
                    <a:latin typeface="Times New Roman" panose="02020603050405020304" pitchFamily="18" charset="0"/>
                    <a:cs typeface="Times New Roman" panose="02020603050405020304" pitchFamily="18" charset="0"/>
                  </a:rPr>
                  <a:t>sunny</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H(S</a:t>
                </a:r>
                <a:r>
                  <a:rPr lang="en-US" baseline="-25000" dirty="0">
                    <a:latin typeface="Times New Roman" panose="02020603050405020304" pitchFamily="18" charset="0"/>
                    <a:cs typeface="Times New Roman" panose="02020603050405020304" pitchFamily="18" charset="0"/>
                  </a:rPr>
                  <a:t>overcast</a:t>
                </a:r>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dirty="0">
                    <a:latin typeface="Times New Roman" panose="02020603050405020304" pitchFamily="18" charset="0"/>
                    <a:cs typeface="Times New Roman" panose="02020603050405020304" pitchFamily="18" charset="0"/>
                  </a:rPr>
                  <a:t> H(S</a:t>
                </a:r>
                <a:r>
                  <a:rPr lang="en-US" baseline="-25000" dirty="0">
                    <a:latin typeface="Times New Roman" panose="02020603050405020304" pitchFamily="18" charset="0"/>
                    <a:cs typeface="Times New Roman" panose="02020603050405020304" pitchFamily="18" charset="0"/>
                  </a:rPr>
                  <a:t>rainy</a:t>
                </a:r>
                <a:r>
                  <a:rPr lang="en-US" dirty="0">
                    <a:latin typeface="Times New Roman" panose="02020603050405020304" pitchFamily="18" charset="0"/>
                    <a:cs typeface="Times New Roman" panose="02020603050405020304" pitchFamily="18" charset="0"/>
                  </a:rPr>
                  <a:t>)  =0. 48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B2.2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Information Gain </a:t>
                </a:r>
              </a:p>
              <a:p>
                <a:pPr lvl="1"/>
                <a:r>
                  <a:rPr lang="en-US" dirty="0">
                    <a:latin typeface="Times New Roman" panose="02020603050405020304" pitchFamily="18" charset="0"/>
                    <a:cs typeface="Times New Roman" panose="02020603050405020304" pitchFamily="18" charset="0"/>
                  </a:rPr>
                  <a:t>Gain(S, outlook) = 0.65 - 0.48 = 0.17</a:t>
                </a:r>
              </a:p>
              <a:p>
                <a:pPr marL="457200" lvl="1"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2.1, 2.2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420"/>
                </a:stretch>
              </a:blipFill>
            </p:spPr>
            <p:txBody>
              <a:bodyPr/>
              <a:lstStyle/>
              <a:p>
                <a:r>
                  <a:rPr lang="en-US">
                    <a:noFill/>
                  </a:rPr>
                  <a:t> </a:t>
                </a:r>
              </a:p>
            </p:txBody>
          </p:sp>
        </mc:Fallback>
      </mc:AlternateContent>
    </p:spTree>
    <p:extLst>
      <p:ext uri="{BB962C8B-B14F-4D97-AF65-F5344CB8AC3E}">
        <p14:creationId xmlns:p14="http://schemas.microsoft.com/office/powerpoint/2010/main" val="164819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Chơi</a:t>
            </a:r>
            <a:r>
              <a:rPr lang="en-US" dirty="0"/>
              <a:t> hay </a:t>
            </a:r>
            <a:r>
              <a:rPr lang="en-US" dirty="0" err="1"/>
              <a:t>học</a:t>
            </a:r>
            <a:endParaRPr lang="en-US" dirty="0"/>
          </a:p>
        </p:txBody>
      </p:sp>
      <p:sp>
        <p:nvSpPr>
          <p:cNvPr id="3" name="Content Placeholder 2"/>
          <p:cNvSpPr>
            <a:spLocks noGrp="1"/>
          </p:cNvSpPr>
          <p:nvPr>
            <p:ph idx="1"/>
          </p:nvPr>
        </p:nvSpPr>
        <p:spPr>
          <a:xfrm>
            <a:off x="838200" y="1825625"/>
            <a:ext cx="5257800" cy="4351338"/>
          </a:xfrm>
        </p:spPr>
        <p:txBody>
          <a:bodyPr/>
          <a:lstStyle/>
          <a:p>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p:txBody>
      </p:sp>
      <p:pic>
        <p:nvPicPr>
          <p:cNvPr id="1026" name="Picture 2" descr="https://machinelearningcoban.com/assets/34_id3/dt_ex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027906"/>
            <a:ext cx="5471502" cy="5134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11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651358"/>
          </a:xfrm>
        </p:spPr>
        <p:txBody>
          <a:bodyPr/>
          <a:lstStyle/>
          <a:p>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H(temperature, S).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7047634"/>
              </p:ext>
            </p:extLst>
          </p:nvPr>
        </p:nvGraphicFramePr>
        <p:xfrm>
          <a:off x="838200" y="2476983"/>
          <a:ext cx="5664200" cy="13411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33255171"/>
                    </a:ext>
                  </a:extLst>
                </a:gridCol>
                <a:gridCol w="1168400">
                  <a:extLst>
                    <a:ext uri="{9D8B030D-6E8A-4147-A177-3AD203B41FA5}">
                      <a16:colId xmlns:a16="http://schemas.microsoft.com/office/drawing/2014/main" val="3955034237"/>
                    </a:ext>
                  </a:extLst>
                </a:gridCol>
                <a:gridCol w="1270000">
                  <a:extLst>
                    <a:ext uri="{9D8B030D-6E8A-4147-A177-3AD203B41FA5}">
                      <a16:colId xmlns:a16="http://schemas.microsoft.com/office/drawing/2014/main" val="2712622656"/>
                    </a:ext>
                  </a:extLst>
                </a:gridCol>
                <a:gridCol w="1117600">
                  <a:extLst>
                    <a:ext uri="{9D8B030D-6E8A-4147-A177-3AD203B41FA5}">
                      <a16:colId xmlns:a16="http://schemas.microsoft.com/office/drawing/2014/main" val="3219579649"/>
                    </a:ext>
                  </a:extLst>
                </a:gridCol>
                <a:gridCol w="889000">
                  <a:extLst>
                    <a:ext uri="{9D8B030D-6E8A-4147-A177-3AD203B41FA5}">
                      <a16:colId xmlns:a16="http://schemas.microsoft.com/office/drawing/2014/main" val="2136667107"/>
                    </a:ext>
                  </a:extLst>
                </a:gridCol>
                <a:gridCol w="609600">
                  <a:extLst>
                    <a:ext uri="{9D8B030D-6E8A-4147-A177-3AD203B41FA5}">
                      <a16:colId xmlns:a16="http://schemas.microsoft.com/office/drawing/2014/main" val="3054699315"/>
                    </a:ext>
                  </a:extLst>
                </a:gridCol>
              </a:tblGrid>
              <a:tr h="426720">
                <a:tc>
                  <a:txBody>
                    <a:bodyPr/>
                    <a:lstStyle/>
                    <a:p>
                      <a:pPr algn="l" rtl="0" fontAlgn="ctr"/>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8859845"/>
                  </a:ext>
                </a:extLst>
              </a:tr>
              <a:tr h="228600">
                <a:tc>
                  <a:txBody>
                    <a:bodyPr/>
                    <a:lstStyle/>
                    <a:p>
                      <a:pPr algn="l"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63053"/>
                  </a:ext>
                </a:extLst>
              </a:tr>
              <a:tr h="228600">
                <a:tc>
                  <a:txBody>
                    <a:bodyPr/>
                    <a:lstStyle/>
                    <a:p>
                      <a:pPr algn="l" rtl="0"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68954450"/>
                  </a:ext>
                </a:extLst>
              </a:tr>
              <a:tr h="228600">
                <a:tc>
                  <a:txBody>
                    <a:bodyPr/>
                    <a:lstStyle/>
                    <a:p>
                      <a:pPr algn="l" rtl="0"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01534789"/>
                  </a:ext>
                </a:extLst>
              </a:tr>
              <a:tr h="228600">
                <a:tc>
                  <a:txBody>
                    <a:bodyPr/>
                    <a:lstStyle/>
                    <a:p>
                      <a:pPr algn="l" rtl="0" fontAlgn="ctr"/>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hot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3699519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9456493"/>
              </p:ext>
            </p:extLst>
          </p:nvPr>
        </p:nvGraphicFramePr>
        <p:xfrm>
          <a:off x="838200" y="3962842"/>
          <a:ext cx="5664200" cy="13411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356463677"/>
                    </a:ext>
                  </a:extLst>
                </a:gridCol>
                <a:gridCol w="1168400">
                  <a:extLst>
                    <a:ext uri="{9D8B030D-6E8A-4147-A177-3AD203B41FA5}">
                      <a16:colId xmlns:a16="http://schemas.microsoft.com/office/drawing/2014/main" val="3334354724"/>
                    </a:ext>
                  </a:extLst>
                </a:gridCol>
                <a:gridCol w="1270000">
                  <a:extLst>
                    <a:ext uri="{9D8B030D-6E8A-4147-A177-3AD203B41FA5}">
                      <a16:colId xmlns:a16="http://schemas.microsoft.com/office/drawing/2014/main" val="463308953"/>
                    </a:ext>
                  </a:extLst>
                </a:gridCol>
                <a:gridCol w="1117600">
                  <a:extLst>
                    <a:ext uri="{9D8B030D-6E8A-4147-A177-3AD203B41FA5}">
                      <a16:colId xmlns:a16="http://schemas.microsoft.com/office/drawing/2014/main" val="1775468637"/>
                    </a:ext>
                  </a:extLst>
                </a:gridCol>
                <a:gridCol w="889000">
                  <a:extLst>
                    <a:ext uri="{9D8B030D-6E8A-4147-A177-3AD203B41FA5}">
                      <a16:colId xmlns:a16="http://schemas.microsoft.com/office/drawing/2014/main" val="3423642228"/>
                    </a:ext>
                  </a:extLst>
                </a:gridCol>
                <a:gridCol w="609600">
                  <a:extLst>
                    <a:ext uri="{9D8B030D-6E8A-4147-A177-3AD203B41FA5}">
                      <a16:colId xmlns:a16="http://schemas.microsoft.com/office/drawing/2014/main" val="445310461"/>
                    </a:ext>
                  </a:extLst>
                </a:gridCol>
              </a:tblGrid>
              <a:tr h="426720">
                <a:tc>
                  <a:txBody>
                    <a:bodyPr/>
                    <a:lstStyle/>
                    <a:p>
                      <a:pPr algn="l" rtl="0"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5040106"/>
                  </a:ext>
                </a:extLst>
              </a:tr>
              <a:tr h="228600">
                <a:tc>
                  <a:txBody>
                    <a:bodyPr/>
                    <a:lstStyle/>
                    <a:p>
                      <a:pPr algn="l" rtl="0"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46990828"/>
                  </a:ext>
                </a:extLst>
              </a:tr>
              <a:tr h="228600">
                <a:tc>
                  <a:txBody>
                    <a:bodyPr/>
                    <a:lstStyle/>
                    <a:p>
                      <a:pPr algn="l" rtl="0"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rainy</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3808564"/>
                  </a:ext>
                </a:extLst>
              </a:tr>
              <a:tr h="228600">
                <a:tc>
                  <a:txBody>
                    <a:bodyPr/>
                    <a:lstStyle/>
                    <a:p>
                      <a:pPr algn="l" rtl="0" fontAlgn="ctr"/>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overcast</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7076354"/>
                  </a:ext>
                </a:extLst>
              </a:tr>
              <a:tr h="228600">
                <a:tc>
                  <a:txBody>
                    <a:bodyPr/>
                    <a:lstStyle/>
                    <a:p>
                      <a:pPr algn="l" rtl="0" fontAlgn="ctr"/>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sunny</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cool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239042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83483880"/>
              </p:ext>
            </p:extLst>
          </p:nvPr>
        </p:nvGraphicFramePr>
        <p:xfrm>
          <a:off x="838200" y="5448701"/>
          <a:ext cx="5664200" cy="17983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372579778"/>
                    </a:ext>
                  </a:extLst>
                </a:gridCol>
                <a:gridCol w="1168400">
                  <a:extLst>
                    <a:ext uri="{9D8B030D-6E8A-4147-A177-3AD203B41FA5}">
                      <a16:colId xmlns:a16="http://schemas.microsoft.com/office/drawing/2014/main" val="168265696"/>
                    </a:ext>
                  </a:extLst>
                </a:gridCol>
                <a:gridCol w="1270000">
                  <a:extLst>
                    <a:ext uri="{9D8B030D-6E8A-4147-A177-3AD203B41FA5}">
                      <a16:colId xmlns:a16="http://schemas.microsoft.com/office/drawing/2014/main" val="636472944"/>
                    </a:ext>
                  </a:extLst>
                </a:gridCol>
                <a:gridCol w="1117600">
                  <a:extLst>
                    <a:ext uri="{9D8B030D-6E8A-4147-A177-3AD203B41FA5}">
                      <a16:colId xmlns:a16="http://schemas.microsoft.com/office/drawing/2014/main" val="456331739"/>
                    </a:ext>
                  </a:extLst>
                </a:gridCol>
                <a:gridCol w="889000">
                  <a:extLst>
                    <a:ext uri="{9D8B030D-6E8A-4147-A177-3AD203B41FA5}">
                      <a16:colId xmlns:a16="http://schemas.microsoft.com/office/drawing/2014/main" val="3869570984"/>
                    </a:ext>
                  </a:extLst>
                </a:gridCol>
                <a:gridCol w="609600">
                  <a:extLst>
                    <a:ext uri="{9D8B030D-6E8A-4147-A177-3AD203B41FA5}">
                      <a16:colId xmlns:a16="http://schemas.microsoft.com/office/drawing/2014/main" val="3437719931"/>
                    </a:ext>
                  </a:extLst>
                </a:gridCol>
              </a:tblGrid>
              <a:tr h="426720">
                <a:tc>
                  <a:txBody>
                    <a:bodyPr/>
                    <a:lstStyle/>
                    <a:p>
                      <a:pPr algn="l" rtl="0" fontAlgn="ctr"/>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outlook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temperature</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humidity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wind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play</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8636362"/>
                  </a:ext>
                </a:extLst>
              </a:tr>
              <a:tr h="228600">
                <a:tc>
                  <a:txBody>
                    <a:bodyPr/>
                    <a:lstStyle/>
                    <a:p>
                      <a:pPr algn="l" rtl="0"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41138307"/>
                  </a:ext>
                </a:extLst>
              </a:tr>
              <a:tr h="228600">
                <a:tc>
                  <a:txBody>
                    <a:bodyPr/>
                    <a:lstStyle/>
                    <a:p>
                      <a:pPr algn="l" rtl="0" fontAlgn="ctr"/>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4527288"/>
                  </a:ext>
                </a:extLst>
              </a:tr>
              <a:tr h="228600">
                <a:tc>
                  <a:txBody>
                    <a:bodyPr/>
                    <a:lstStyle/>
                    <a:p>
                      <a:pPr algn="l" rtl="0" fontAlgn="ctr"/>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weak</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75592557"/>
                  </a:ext>
                </a:extLst>
              </a:tr>
              <a:tr h="228600">
                <a:tc>
                  <a:txBody>
                    <a:bodyPr/>
                    <a:lstStyle/>
                    <a:p>
                      <a:pPr algn="l" rtl="0" fontAlgn="ctr"/>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sunny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normal</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03788900"/>
                  </a:ext>
                </a:extLst>
              </a:tr>
              <a:tr h="228600">
                <a:tc>
                  <a:txBody>
                    <a:bodyPr/>
                    <a:lstStyle/>
                    <a:p>
                      <a:pPr algn="l" rtl="0" fontAlgn="ctr"/>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overcast</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48812027"/>
                  </a:ext>
                </a:extLst>
              </a:tr>
              <a:tr h="228600">
                <a:tc>
                  <a:txBody>
                    <a:bodyPr/>
                    <a:lstStyle/>
                    <a:p>
                      <a:pPr algn="l" rtl="0" fontAlgn="ctr"/>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rainy</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mild</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high</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a:effectLst/>
                        </a:rPr>
                        <a:t>strong</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64118425"/>
                  </a:ext>
                </a:extLst>
              </a:tr>
            </a:tbl>
          </a:graphicData>
        </a:graphic>
      </p:graphicFrame>
      <p:sp>
        <p:nvSpPr>
          <p:cNvPr id="7" name="TextBox 6"/>
          <p:cNvSpPr txBox="1"/>
          <p:nvPr/>
        </p:nvSpPr>
        <p:spPr>
          <a:xfrm>
            <a:off x="6759615" y="2476983"/>
            <a:ext cx="4352081" cy="369332"/>
          </a:xfrm>
          <a:prstGeom prst="rect">
            <a:avLst/>
          </a:prstGeom>
          <a:noFill/>
        </p:spPr>
        <p:txBody>
          <a:bodyPr wrap="square" rtlCol="0">
            <a:spAutoFit/>
          </a:bodyPr>
          <a:lstStyle/>
          <a:p>
            <a:r>
              <a:rPr lang="en-US" dirty="0"/>
              <a:t>H(S</a:t>
            </a:r>
            <a:r>
              <a:rPr lang="en-US" baseline="-25000" dirty="0"/>
              <a:t>hot</a:t>
            </a:r>
            <a:r>
              <a:rPr lang="en-US" dirty="0"/>
              <a:t>) = 0.693</a:t>
            </a:r>
          </a:p>
        </p:txBody>
      </p:sp>
      <p:sp>
        <p:nvSpPr>
          <p:cNvPr id="8" name="TextBox 7"/>
          <p:cNvSpPr txBox="1"/>
          <p:nvPr/>
        </p:nvSpPr>
        <p:spPr>
          <a:xfrm>
            <a:off x="6759615" y="5448701"/>
            <a:ext cx="4352081" cy="369332"/>
          </a:xfrm>
          <a:prstGeom prst="rect">
            <a:avLst/>
          </a:prstGeom>
          <a:noFill/>
        </p:spPr>
        <p:txBody>
          <a:bodyPr wrap="square" rtlCol="0">
            <a:spAutoFit/>
          </a:bodyPr>
          <a:lstStyle/>
          <a:p>
            <a:r>
              <a:rPr lang="en-US" dirty="0"/>
              <a:t>H(</a:t>
            </a:r>
            <a:r>
              <a:rPr lang="en-US" dirty="0" err="1"/>
              <a:t>S</a:t>
            </a:r>
            <a:r>
              <a:rPr lang="en-US" baseline="-25000" dirty="0" err="1"/>
              <a:t>mild</a:t>
            </a:r>
            <a:r>
              <a:rPr lang="en-US" dirty="0"/>
              <a:t>) = 0.637</a:t>
            </a:r>
          </a:p>
        </p:txBody>
      </p:sp>
      <p:sp>
        <p:nvSpPr>
          <p:cNvPr id="9" name="TextBox 8"/>
          <p:cNvSpPr txBox="1"/>
          <p:nvPr/>
        </p:nvSpPr>
        <p:spPr>
          <a:xfrm>
            <a:off x="6759615" y="3962314"/>
            <a:ext cx="4352081" cy="369332"/>
          </a:xfrm>
          <a:prstGeom prst="rect">
            <a:avLst/>
          </a:prstGeom>
          <a:noFill/>
        </p:spPr>
        <p:txBody>
          <a:bodyPr wrap="square" rtlCol="0">
            <a:spAutoFit/>
          </a:bodyPr>
          <a:lstStyle/>
          <a:p>
            <a:r>
              <a:rPr lang="en-US" dirty="0"/>
              <a:t>H(</a:t>
            </a:r>
            <a:r>
              <a:rPr lang="en-US" dirty="0" err="1"/>
              <a:t>S</a:t>
            </a:r>
            <a:r>
              <a:rPr lang="en-US" baseline="-25000" dirty="0" err="1"/>
              <a:t>cool</a:t>
            </a:r>
            <a:r>
              <a:rPr lang="en-US" dirty="0"/>
              <a:t>) = 0.562</a:t>
            </a:r>
          </a:p>
        </p:txBody>
      </p:sp>
    </p:spTree>
    <p:extLst>
      <p:ext uri="{BB962C8B-B14F-4D97-AF65-F5344CB8AC3E}">
        <p14:creationId xmlns:p14="http://schemas.microsoft.com/office/powerpoint/2010/main" val="337936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temperture,S</a:t>
            </a:r>
            <a:r>
              <a:rPr lang="en-US" dirty="0">
                <a:latin typeface="Times New Roman" panose="02020603050405020304" pitchFamily="18" charset="0"/>
                <a:cs typeface="Times New Roman" panose="02020603050405020304" pitchFamily="18" charset="0"/>
              </a:rPr>
              <a:t>) = 0.631</a:t>
            </a: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humidity,S</a:t>
            </a:r>
            <a:r>
              <a:rPr lang="en-US" dirty="0">
                <a:latin typeface="Times New Roman" panose="02020603050405020304" pitchFamily="18" charset="0"/>
                <a:cs typeface="Times New Roman" panose="02020603050405020304" pitchFamily="18" charset="0"/>
              </a:rPr>
              <a:t>) =0.547</a:t>
            </a:r>
          </a:p>
          <a:p>
            <a:r>
              <a:rPr lang="en-US" dirty="0">
                <a:latin typeface="Times New Roman" panose="02020603050405020304" pitchFamily="18" charset="0"/>
                <a:cs typeface="Times New Roman" panose="02020603050405020304" pitchFamily="18" charset="0"/>
              </a:rPr>
              <a:t>H(</a:t>
            </a:r>
            <a:r>
              <a:rPr lang="en-US" dirty="0" err="1">
                <a:latin typeface="Times New Roman" panose="02020603050405020304" pitchFamily="18" charset="0"/>
                <a:cs typeface="Times New Roman" panose="02020603050405020304" pitchFamily="18" charset="0"/>
              </a:rPr>
              <a:t>windy,S</a:t>
            </a:r>
            <a:r>
              <a:rPr lang="en-US" dirty="0">
                <a:latin typeface="Times New Roman" panose="02020603050405020304" pitchFamily="18" charset="0"/>
                <a:cs typeface="Times New Roman" panose="02020603050405020304" pitchFamily="18" charset="0"/>
              </a:rPr>
              <a:t>) =0.618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 H(</a:t>
            </a:r>
            <a:r>
              <a:rPr lang="en-US" dirty="0" err="1">
                <a:latin typeface="Times New Roman" panose="02020603050405020304" pitchFamily="18" charset="0"/>
                <a:cs typeface="Times New Roman" panose="02020603050405020304" pitchFamily="18" charset="0"/>
              </a:rPr>
              <a:t>outlook,S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Information Gain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outlook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sunny, overcast, rainy,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(slide 18). Ta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(node )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này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8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pic>
        <p:nvPicPr>
          <p:cNvPr id="6146" name="Picture 2" descr="https://machinelearningcoban.com/assets/34_id3/dt_res.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01386" y="1825625"/>
            <a:ext cx="65892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8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dừng</a:t>
            </a:r>
            <a:r>
              <a:rPr lang="en-US" dirty="0"/>
              <a:t> </a:t>
            </a:r>
            <a:r>
              <a:rPr lang="en-US" dirty="0" err="1"/>
              <a:t>thuật</a:t>
            </a:r>
            <a:r>
              <a:rPr lang="en-US" dirty="0"/>
              <a:t> </a:t>
            </a:r>
            <a:r>
              <a:rPr lang="en-US" dirty="0" err="1"/>
              <a:t>toán</a:t>
            </a:r>
            <a:endParaRPr lang="en-US" dirty="0"/>
          </a:p>
        </p:txBody>
      </p:sp>
      <p:sp>
        <p:nvSpPr>
          <p:cNvPr id="3" name="Content Placeholder 2"/>
          <p:cNvSpPr>
            <a:spLocks noGrp="1"/>
          </p:cNvSpPr>
          <p:nvPr>
            <p:ph idx="1"/>
          </p:nvPr>
        </p:nvSpPr>
        <p:spPr/>
        <p:txBody>
          <a:bodyPr>
            <a:normAutofit fontScale="77500" lnSpcReduction="20000"/>
          </a:bodyPr>
          <a:lstStyle/>
          <a:p>
            <a:r>
              <a:rPr lang="vi-VN" dirty="0">
                <a:latin typeface="+mj-lt"/>
              </a:rPr>
              <a:t>nếu node đó có entropy bằng 0, tức mọi điểm trong node đều thuộc một class.</a:t>
            </a:r>
          </a:p>
          <a:p>
            <a:endParaRPr lang="vi-VN" dirty="0">
              <a:latin typeface="+mj-lt"/>
            </a:endParaRPr>
          </a:p>
          <a:p>
            <a:r>
              <a:rPr lang="vi-VN" dirty="0">
                <a:latin typeface="+mj-lt"/>
              </a:rPr>
              <a:t>nếu node đó có số phần tử nhỏ hơn một ngưỡng nào đó. Trong trường hợp này, ta chấp nhận có một số điểm bị phân lớp sai để tránh overfitting. Class cho leaf node này có thể được xác định dựa trên class chiếm đa số trong node.</a:t>
            </a:r>
          </a:p>
          <a:p>
            <a:endParaRPr lang="vi-VN" dirty="0">
              <a:latin typeface="+mj-lt"/>
            </a:endParaRPr>
          </a:p>
          <a:p>
            <a:r>
              <a:rPr lang="vi-VN" dirty="0">
                <a:latin typeface="+mj-lt"/>
              </a:rPr>
              <a:t>nếu khoảng cách từ node đó đến root node đạt tới một giá trị nào đó. Việc hạn chế chiều sâu của tree này làm giảm độ phức tạp của tree và phần nào giúp tránh overfitting.</a:t>
            </a:r>
          </a:p>
          <a:p>
            <a:endParaRPr lang="vi-VN" dirty="0">
              <a:latin typeface="+mj-lt"/>
            </a:endParaRPr>
          </a:p>
          <a:p>
            <a:r>
              <a:rPr lang="vi-VN" dirty="0">
                <a:latin typeface="+mj-lt"/>
              </a:rPr>
              <a:t>nếu tổng số leaf node vượt quá một ngưỡng nào đó.</a:t>
            </a:r>
          </a:p>
          <a:p>
            <a:endParaRPr lang="vi-VN" dirty="0">
              <a:latin typeface="+mj-lt"/>
            </a:endParaRPr>
          </a:p>
          <a:p>
            <a:r>
              <a:rPr lang="vi-VN" dirty="0">
                <a:latin typeface="+mj-lt"/>
              </a:rPr>
              <a:t>nếu việc phân chia node đó không làm giảm entropy quá nhiều (information gain nhỏ hơn một ngưỡng nào đó).</a:t>
            </a:r>
            <a:endParaRPr lang="en-US" dirty="0">
              <a:latin typeface="+mj-lt"/>
            </a:endParaRPr>
          </a:p>
        </p:txBody>
      </p:sp>
    </p:spTree>
    <p:extLst>
      <p:ext uri="{BB962C8B-B14F-4D97-AF65-F5344CB8AC3E}">
        <p14:creationId xmlns:p14="http://schemas.microsoft.com/office/powerpoint/2010/main" val="2956444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302720"/>
              </p:ext>
            </p:extLst>
          </p:nvPr>
        </p:nvGraphicFramePr>
        <p:xfrm>
          <a:off x="3443224" y="2811881"/>
          <a:ext cx="5711952" cy="3154680"/>
        </p:xfrm>
        <a:graphic>
          <a:graphicData uri="http://schemas.openxmlformats.org/drawingml/2006/table">
            <a:tbl>
              <a:tblPr/>
              <a:tblGrid>
                <a:gridCol w="951992">
                  <a:extLst>
                    <a:ext uri="{9D8B030D-6E8A-4147-A177-3AD203B41FA5}">
                      <a16:colId xmlns:a16="http://schemas.microsoft.com/office/drawing/2014/main" val="1362523717"/>
                    </a:ext>
                  </a:extLst>
                </a:gridCol>
                <a:gridCol w="951992">
                  <a:extLst>
                    <a:ext uri="{9D8B030D-6E8A-4147-A177-3AD203B41FA5}">
                      <a16:colId xmlns:a16="http://schemas.microsoft.com/office/drawing/2014/main" val="4056034675"/>
                    </a:ext>
                  </a:extLst>
                </a:gridCol>
                <a:gridCol w="951992">
                  <a:extLst>
                    <a:ext uri="{9D8B030D-6E8A-4147-A177-3AD203B41FA5}">
                      <a16:colId xmlns:a16="http://schemas.microsoft.com/office/drawing/2014/main" val="3699715628"/>
                    </a:ext>
                  </a:extLst>
                </a:gridCol>
                <a:gridCol w="951992">
                  <a:extLst>
                    <a:ext uri="{9D8B030D-6E8A-4147-A177-3AD203B41FA5}">
                      <a16:colId xmlns:a16="http://schemas.microsoft.com/office/drawing/2014/main" val="4176261163"/>
                    </a:ext>
                  </a:extLst>
                </a:gridCol>
                <a:gridCol w="951992">
                  <a:extLst>
                    <a:ext uri="{9D8B030D-6E8A-4147-A177-3AD203B41FA5}">
                      <a16:colId xmlns:a16="http://schemas.microsoft.com/office/drawing/2014/main" val="2987355674"/>
                    </a:ext>
                  </a:extLst>
                </a:gridCol>
                <a:gridCol w="951992">
                  <a:extLst>
                    <a:ext uri="{9D8B030D-6E8A-4147-A177-3AD203B41FA5}">
                      <a16:colId xmlns:a16="http://schemas.microsoft.com/office/drawing/2014/main" val="4195359941"/>
                    </a:ext>
                  </a:extLst>
                </a:gridCol>
              </a:tblGrid>
              <a:tr h="0">
                <a:tc>
                  <a:txBody>
                    <a:bodyPr/>
                    <a:lstStyle/>
                    <a:p>
                      <a:r>
                        <a:rPr lang="en-US" b="1">
                          <a:effectLst/>
                        </a:rPr>
                        <a:t>ID</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tc>
                  <a:txBody>
                    <a:bodyPr/>
                    <a:lstStyle/>
                    <a:p>
                      <a:r>
                        <a:rPr lang="en-US" b="1">
                          <a:effectLst/>
                        </a:rPr>
                        <a:t>Engine</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tc>
                  <a:txBody>
                    <a:bodyPr/>
                    <a:lstStyle/>
                    <a:p>
                      <a:r>
                        <a:rPr lang="en-US" b="1">
                          <a:effectLst/>
                        </a:rPr>
                        <a:t>Type</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tc>
                  <a:txBody>
                    <a:bodyPr/>
                    <a:lstStyle/>
                    <a:p>
                      <a:r>
                        <a:rPr lang="en-US" b="1">
                          <a:effectLst/>
                        </a:rPr>
                        <a:t>Color</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tc>
                  <a:txBody>
                    <a:bodyPr/>
                    <a:lstStyle/>
                    <a:p>
                      <a:r>
                        <a:rPr lang="en-US" b="1">
                          <a:effectLst/>
                        </a:rPr>
                        <a:t>4WD</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tc>
                  <a:txBody>
                    <a:bodyPr/>
                    <a:lstStyle/>
                    <a:p>
                      <a:r>
                        <a:rPr lang="en-US" b="1">
                          <a:effectLst/>
                        </a:rPr>
                        <a:t>Want?</a:t>
                      </a:r>
                    </a:p>
                  </a:txBody>
                  <a:tcPr marL="76200" marR="76200" marT="38100" marB="38100" anchor="ctr">
                    <a:lnL>
                      <a:noFill/>
                    </a:lnL>
                    <a:lnR>
                      <a:noFill/>
                    </a:lnR>
                    <a:lnT>
                      <a:noFill/>
                    </a:lnT>
                    <a:lnB w="15240" cap="flat" cmpd="sng" algn="ctr">
                      <a:solidFill>
                        <a:srgbClr val="909BA2"/>
                      </a:solidFill>
                      <a:prstDash val="solid"/>
                      <a:round/>
                      <a:headEnd type="none" w="med" len="med"/>
                      <a:tailEnd type="none" w="med" len="med"/>
                    </a:lnB>
                    <a:solidFill>
                      <a:srgbClr val="FFFFFF"/>
                    </a:solidFill>
                  </a:tcPr>
                </a:tc>
                <a:extLst>
                  <a:ext uri="{0D108BD9-81ED-4DB2-BD59-A6C34878D82A}">
                    <a16:rowId xmlns:a16="http://schemas.microsoft.com/office/drawing/2014/main" val="765768352"/>
                  </a:ext>
                </a:extLst>
              </a:tr>
              <a:tr h="0">
                <a:tc>
                  <a:txBody>
                    <a:bodyPr/>
                    <a:lstStyle/>
                    <a:p>
                      <a:r>
                        <a:rPr lang="en-US">
                          <a:effectLst/>
                        </a:rPr>
                        <a:t>1</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tc>
                  <a:txBody>
                    <a:bodyPr/>
                    <a:lstStyle/>
                    <a:p>
                      <a:r>
                        <a:rPr lang="en-US">
                          <a:effectLst/>
                        </a:rPr>
                        <a:t>2000cc</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tc>
                  <a:txBody>
                    <a:bodyPr/>
                    <a:lstStyle/>
                    <a:p>
                      <a:r>
                        <a:rPr lang="en-US">
                          <a:effectLst/>
                        </a:rPr>
                        <a:t>SUV</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tc>
                  <a:txBody>
                    <a:bodyPr/>
                    <a:lstStyle/>
                    <a:p>
                      <a:r>
                        <a:rPr lang="en-US">
                          <a:effectLst/>
                        </a:rPr>
                        <a:t>Silver</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tc>
                  <a:txBody>
                    <a:bodyPr/>
                    <a:lstStyle/>
                    <a:p>
                      <a:r>
                        <a:rPr lang="en-US">
                          <a:effectLst/>
                        </a:rPr>
                        <a:t>Yes</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tc>
                  <a:txBody>
                    <a:bodyPr/>
                    <a:lstStyle/>
                    <a:p>
                      <a:r>
                        <a:rPr lang="en-US">
                          <a:effectLst/>
                        </a:rPr>
                        <a:t>Yes</a:t>
                      </a:r>
                    </a:p>
                  </a:txBody>
                  <a:tcPr marL="76200" marR="76200" marT="38100" marB="38100" anchor="ctr">
                    <a:lnL>
                      <a:noFill/>
                    </a:lnL>
                    <a:lnR>
                      <a:noFill/>
                    </a:lnR>
                    <a:lnT w="15240" cap="flat" cmpd="sng" algn="ctr">
                      <a:solidFill>
                        <a:srgbClr val="909BA2"/>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92717732"/>
                  </a:ext>
                </a:extLst>
              </a:tr>
              <a:tr h="0">
                <a:tc>
                  <a:txBody>
                    <a:bodyPr/>
                    <a:lstStyle/>
                    <a:p>
                      <a:r>
                        <a:rPr lang="en-US">
                          <a:effectLst/>
                        </a:rPr>
                        <a:t>2</a:t>
                      </a:r>
                    </a:p>
                  </a:txBody>
                  <a:tcPr marL="76200" marR="76200" marT="38100" marB="38100" anchor="ctr">
                    <a:lnL>
                      <a:noFill/>
                    </a:lnL>
                    <a:lnR>
                      <a:noFill/>
                    </a:lnR>
                    <a:lnT>
                      <a:noFill/>
                    </a:lnT>
                    <a:lnB>
                      <a:noFill/>
                    </a:lnB>
                    <a:solidFill>
                      <a:srgbClr val="F7F8F8"/>
                    </a:solidFill>
                  </a:tcPr>
                </a:tc>
                <a:tc>
                  <a:txBody>
                    <a:bodyPr/>
                    <a:lstStyle/>
                    <a:p>
                      <a:r>
                        <a:rPr lang="en-US">
                          <a:effectLst/>
                        </a:rPr>
                        <a:t>1000cc</a:t>
                      </a:r>
                    </a:p>
                  </a:txBody>
                  <a:tcPr marL="76200" marR="76200" marT="38100" marB="38100" anchor="ctr">
                    <a:lnL>
                      <a:noFill/>
                    </a:lnL>
                    <a:lnR>
                      <a:noFill/>
                    </a:lnR>
                    <a:lnT>
                      <a:noFill/>
                    </a:lnT>
                    <a:lnB>
                      <a:noFill/>
                    </a:lnB>
                    <a:solidFill>
                      <a:srgbClr val="F7F8F8"/>
                    </a:solidFill>
                  </a:tcPr>
                </a:tc>
                <a:tc>
                  <a:txBody>
                    <a:bodyPr/>
                    <a:lstStyle/>
                    <a:p>
                      <a:r>
                        <a:rPr lang="en-US">
                          <a:effectLst/>
                        </a:rPr>
                        <a:t>Sedan</a:t>
                      </a:r>
                    </a:p>
                  </a:txBody>
                  <a:tcPr marL="76200" marR="76200" marT="38100" marB="38100" anchor="ctr">
                    <a:lnL>
                      <a:noFill/>
                    </a:lnL>
                    <a:lnR>
                      <a:noFill/>
                    </a:lnR>
                    <a:lnT>
                      <a:noFill/>
                    </a:lnT>
                    <a:lnB>
                      <a:noFill/>
                    </a:lnB>
                    <a:solidFill>
                      <a:srgbClr val="F7F8F8"/>
                    </a:solidFill>
                  </a:tcPr>
                </a:tc>
                <a:tc>
                  <a:txBody>
                    <a:bodyPr/>
                    <a:lstStyle/>
                    <a:p>
                      <a:r>
                        <a:rPr lang="en-US">
                          <a:effectLst/>
                        </a:rPr>
                        <a:t>Silver</a:t>
                      </a:r>
                    </a:p>
                  </a:txBody>
                  <a:tcPr marL="76200" marR="76200" marT="38100" marB="38100" anchor="ctr">
                    <a:lnL>
                      <a:noFill/>
                    </a:lnL>
                    <a:lnR>
                      <a:noFill/>
                    </a:lnR>
                    <a:lnT>
                      <a:noFill/>
                    </a:lnT>
                    <a:lnB>
                      <a:noFill/>
                    </a:lnB>
                    <a:solidFill>
                      <a:srgbClr val="F7F8F8"/>
                    </a:solidFill>
                  </a:tcPr>
                </a:tc>
                <a:tc>
                  <a:txBody>
                    <a:bodyPr/>
                    <a:lstStyle/>
                    <a:p>
                      <a:r>
                        <a:rPr lang="en-US">
                          <a:effectLst/>
                        </a:rPr>
                        <a:t>Yes</a:t>
                      </a:r>
                    </a:p>
                  </a:txBody>
                  <a:tcPr marL="76200" marR="76200" marT="38100" marB="38100" anchor="ctr">
                    <a:lnL>
                      <a:noFill/>
                    </a:lnL>
                    <a:lnR>
                      <a:noFill/>
                    </a:lnR>
                    <a:lnT>
                      <a:noFill/>
                    </a:lnT>
                    <a:lnB>
                      <a:noFill/>
                    </a:lnB>
                    <a:solidFill>
                      <a:srgbClr val="F7F8F8"/>
                    </a:solidFill>
                  </a:tcPr>
                </a:tc>
                <a:tc>
                  <a:txBody>
                    <a:bodyPr/>
                    <a:lstStyle/>
                    <a:p>
                      <a:r>
                        <a:rPr lang="en-US">
                          <a:effectLst/>
                        </a:rPr>
                        <a:t>Yes</a:t>
                      </a:r>
                    </a:p>
                  </a:txBody>
                  <a:tcPr marL="76200" marR="76200" marT="38100" marB="38100" anchor="ctr">
                    <a:lnL>
                      <a:noFill/>
                    </a:lnL>
                    <a:lnR>
                      <a:noFill/>
                    </a:lnR>
                    <a:lnT>
                      <a:noFill/>
                    </a:lnT>
                    <a:lnB>
                      <a:noFill/>
                    </a:lnB>
                    <a:solidFill>
                      <a:srgbClr val="F7F8F8"/>
                    </a:solidFill>
                  </a:tcPr>
                </a:tc>
                <a:extLst>
                  <a:ext uri="{0D108BD9-81ED-4DB2-BD59-A6C34878D82A}">
                    <a16:rowId xmlns:a16="http://schemas.microsoft.com/office/drawing/2014/main" val="491397620"/>
                  </a:ext>
                </a:extLst>
              </a:tr>
              <a:tr h="0">
                <a:tc>
                  <a:txBody>
                    <a:bodyPr/>
                    <a:lstStyle/>
                    <a:p>
                      <a:r>
                        <a:rPr lang="en-US">
                          <a:effectLst/>
                        </a:rPr>
                        <a:t>3</a:t>
                      </a:r>
                    </a:p>
                  </a:txBody>
                  <a:tcPr marL="76200" marR="76200" marT="38100" marB="38100" anchor="ctr">
                    <a:lnL>
                      <a:noFill/>
                    </a:lnL>
                    <a:lnR>
                      <a:noFill/>
                    </a:lnR>
                    <a:lnT>
                      <a:noFill/>
                    </a:lnT>
                    <a:lnB>
                      <a:noFill/>
                    </a:lnB>
                    <a:solidFill>
                      <a:srgbClr val="FFFFFF"/>
                    </a:solidFill>
                  </a:tcPr>
                </a:tc>
                <a:tc>
                  <a:txBody>
                    <a:bodyPr/>
                    <a:lstStyle/>
                    <a:p>
                      <a:r>
                        <a:rPr lang="en-US">
                          <a:effectLst/>
                        </a:rPr>
                        <a:t>2000cc</a:t>
                      </a:r>
                    </a:p>
                  </a:txBody>
                  <a:tcPr marL="76200" marR="76200" marT="38100" marB="38100" anchor="ctr">
                    <a:lnL>
                      <a:noFill/>
                    </a:lnL>
                    <a:lnR>
                      <a:noFill/>
                    </a:lnR>
                    <a:lnT>
                      <a:noFill/>
                    </a:lnT>
                    <a:lnB>
                      <a:noFill/>
                    </a:lnB>
                    <a:solidFill>
                      <a:srgbClr val="FFFFFF"/>
                    </a:solidFill>
                  </a:tcPr>
                </a:tc>
                <a:tc>
                  <a:txBody>
                    <a:bodyPr/>
                    <a:lstStyle/>
                    <a:p>
                      <a:r>
                        <a:rPr lang="en-US">
                          <a:effectLst/>
                        </a:rPr>
                        <a:t>Sport</a:t>
                      </a:r>
                    </a:p>
                  </a:txBody>
                  <a:tcPr marL="76200" marR="76200" marT="38100" marB="38100" anchor="ctr">
                    <a:lnL>
                      <a:noFill/>
                    </a:lnL>
                    <a:lnR>
                      <a:noFill/>
                    </a:lnR>
                    <a:lnT>
                      <a:noFill/>
                    </a:lnT>
                    <a:lnB>
                      <a:noFill/>
                    </a:lnB>
                    <a:solidFill>
                      <a:srgbClr val="FFFFFF"/>
                    </a:solidFill>
                  </a:tcPr>
                </a:tc>
                <a:tc>
                  <a:txBody>
                    <a:bodyPr/>
                    <a:lstStyle/>
                    <a:p>
                      <a:r>
                        <a:rPr lang="en-US">
                          <a:effectLst/>
                        </a:rPr>
                        <a:t>Blue</a:t>
                      </a:r>
                    </a:p>
                  </a:txBody>
                  <a:tcPr marL="76200" marR="76200" marT="38100" marB="38100" anchor="ctr">
                    <a:lnL>
                      <a:noFill/>
                    </a:lnL>
                    <a:lnR>
                      <a:noFill/>
                    </a:lnR>
                    <a:lnT>
                      <a:noFill/>
                    </a:lnT>
                    <a:lnB>
                      <a:noFill/>
                    </a:lnB>
                    <a:solidFill>
                      <a:srgbClr val="FFFFFF"/>
                    </a:solidFill>
                  </a:tcPr>
                </a:tc>
                <a:tc>
                  <a:txBody>
                    <a:bodyPr/>
                    <a:lstStyle/>
                    <a:p>
                      <a:r>
                        <a:rPr lang="en-US">
                          <a:effectLst/>
                        </a:rPr>
                        <a:t>No</a:t>
                      </a:r>
                    </a:p>
                  </a:txBody>
                  <a:tcPr marL="76200" marR="76200" marT="38100" marB="38100" anchor="ctr">
                    <a:lnL>
                      <a:noFill/>
                    </a:lnL>
                    <a:lnR>
                      <a:noFill/>
                    </a:lnR>
                    <a:lnT>
                      <a:noFill/>
                    </a:lnT>
                    <a:lnB>
                      <a:noFill/>
                    </a:lnB>
                    <a:solidFill>
                      <a:srgbClr val="FFFFFF"/>
                    </a:solidFill>
                  </a:tcPr>
                </a:tc>
                <a:tc>
                  <a:txBody>
                    <a:bodyPr/>
                    <a:lstStyle/>
                    <a:p>
                      <a:r>
                        <a:rPr lang="en-US">
                          <a:effectLst/>
                        </a:rPr>
                        <a:t>No</a:t>
                      </a:r>
                    </a:p>
                  </a:txBody>
                  <a:tcPr marL="76200" marR="76200" marT="38100" marB="38100" anchor="ctr">
                    <a:lnL>
                      <a:noFill/>
                    </a:lnL>
                    <a:lnR>
                      <a:noFill/>
                    </a:lnR>
                    <a:lnT>
                      <a:noFill/>
                    </a:lnT>
                    <a:lnB>
                      <a:noFill/>
                    </a:lnB>
                    <a:solidFill>
                      <a:srgbClr val="FFFFFF"/>
                    </a:solidFill>
                  </a:tcPr>
                </a:tc>
                <a:extLst>
                  <a:ext uri="{0D108BD9-81ED-4DB2-BD59-A6C34878D82A}">
                    <a16:rowId xmlns:a16="http://schemas.microsoft.com/office/drawing/2014/main" val="2644933722"/>
                  </a:ext>
                </a:extLst>
              </a:tr>
              <a:tr h="0">
                <a:tc>
                  <a:txBody>
                    <a:bodyPr/>
                    <a:lstStyle/>
                    <a:p>
                      <a:r>
                        <a:rPr lang="en-US">
                          <a:effectLst/>
                        </a:rPr>
                        <a:t>4</a:t>
                      </a:r>
                    </a:p>
                  </a:txBody>
                  <a:tcPr marL="76200" marR="76200" marT="38100" marB="38100" anchor="ctr">
                    <a:lnL>
                      <a:noFill/>
                    </a:lnL>
                    <a:lnR>
                      <a:noFill/>
                    </a:lnR>
                    <a:lnT>
                      <a:noFill/>
                    </a:lnT>
                    <a:lnB>
                      <a:noFill/>
                    </a:lnB>
                    <a:solidFill>
                      <a:srgbClr val="F7F8F8"/>
                    </a:solidFill>
                  </a:tcPr>
                </a:tc>
                <a:tc>
                  <a:txBody>
                    <a:bodyPr/>
                    <a:lstStyle/>
                    <a:p>
                      <a:r>
                        <a:rPr lang="en-US">
                          <a:effectLst/>
                        </a:rPr>
                        <a:t>1000cc</a:t>
                      </a:r>
                    </a:p>
                  </a:txBody>
                  <a:tcPr marL="76200" marR="76200" marT="38100" marB="38100" anchor="ctr">
                    <a:lnL>
                      <a:noFill/>
                    </a:lnL>
                    <a:lnR>
                      <a:noFill/>
                    </a:lnR>
                    <a:lnT>
                      <a:noFill/>
                    </a:lnT>
                    <a:lnB>
                      <a:noFill/>
                    </a:lnB>
                    <a:solidFill>
                      <a:srgbClr val="F7F8F8"/>
                    </a:solidFill>
                  </a:tcPr>
                </a:tc>
                <a:tc>
                  <a:txBody>
                    <a:bodyPr/>
                    <a:lstStyle/>
                    <a:p>
                      <a:r>
                        <a:rPr lang="en-US">
                          <a:effectLst/>
                        </a:rPr>
                        <a:t>SUV</a:t>
                      </a:r>
                    </a:p>
                  </a:txBody>
                  <a:tcPr marL="76200" marR="76200" marT="38100" marB="38100" anchor="ctr">
                    <a:lnL>
                      <a:noFill/>
                    </a:lnL>
                    <a:lnR>
                      <a:noFill/>
                    </a:lnR>
                    <a:lnT>
                      <a:noFill/>
                    </a:lnT>
                    <a:lnB>
                      <a:noFill/>
                    </a:lnB>
                    <a:solidFill>
                      <a:srgbClr val="F7F8F8"/>
                    </a:solidFill>
                  </a:tcPr>
                </a:tc>
                <a:tc>
                  <a:txBody>
                    <a:bodyPr/>
                    <a:lstStyle/>
                    <a:p>
                      <a:r>
                        <a:rPr lang="en-US">
                          <a:effectLst/>
                        </a:rPr>
                        <a:t>Blue</a:t>
                      </a:r>
                    </a:p>
                  </a:txBody>
                  <a:tcPr marL="76200" marR="76200" marT="38100" marB="38100" anchor="ctr">
                    <a:lnL>
                      <a:noFill/>
                    </a:lnL>
                    <a:lnR>
                      <a:noFill/>
                    </a:lnR>
                    <a:lnT>
                      <a:noFill/>
                    </a:lnT>
                    <a:lnB>
                      <a:noFill/>
                    </a:lnB>
                    <a:solidFill>
                      <a:srgbClr val="F7F8F8"/>
                    </a:solidFill>
                  </a:tcPr>
                </a:tc>
                <a:tc>
                  <a:txBody>
                    <a:bodyPr/>
                    <a:lstStyle/>
                    <a:p>
                      <a:r>
                        <a:rPr lang="en-US">
                          <a:effectLst/>
                        </a:rPr>
                        <a:t>No</a:t>
                      </a:r>
                    </a:p>
                  </a:txBody>
                  <a:tcPr marL="76200" marR="76200" marT="38100" marB="38100" anchor="ctr">
                    <a:lnL>
                      <a:noFill/>
                    </a:lnL>
                    <a:lnR>
                      <a:noFill/>
                    </a:lnR>
                    <a:lnT>
                      <a:noFill/>
                    </a:lnT>
                    <a:lnB>
                      <a:noFill/>
                    </a:lnB>
                    <a:solidFill>
                      <a:srgbClr val="F7F8F8"/>
                    </a:solidFill>
                  </a:tcPr>
                </a:tc>
                <a:tc>
                  <a:txBody>
                    <a:bodyPr/>
                    <a:lstStyle/>
                    <a:p>
                      <a:r>
                        <a:rPr lang="en-US">
                          <a:effectLst/>
                        </a:rPr>
                        <a:t>Yes</a:t>
                      </a:r>
                    </a:p>
                  </a:txBody>
                  <a:tcPr marL="76200" marR="76200" marT="38100" marB="38100" anchor="ctr">
                    <a:lnL>
                      <a:noFill/>
                    </a:lnL>
                    <a:lnR>
                      <a:noFill/>
                    </a:lnR>
                    <a:lnT>
                      <a:noFill/>
                    </a:lnT>
                    <a:lnB>
                      <a:noFill/>
                    </a:lnB>
                    <a:solidFill>
                      <a:srgbClr val="F7F8F8"/>
                    </a:solidFill>
                  </a:tcPr>
                </a:tc>
                <a:extLst>
                  <a:ext uri="{0D108BD9-81ED-4DB2-BD59-A6C34878D82A}">
                    <a16:rowId xmlns:a16="http://schemas.microsoft.com/office/drawing/2014/main" val="2907774382"/>
                  </a:ext>
                </a:extLst>
              </a:tr>
              <a:tr h="0">
                <a:tc>
                  <a:txBody>
                    <a:bodyPr/>
                    <a:lstStyle/>
                    <a:p>
                      <a:r>
                        <a:rPr lang="en-US">
                          <a:effectLst/>
                        </a:rPr>
                        <a:t>5</a:t>
                      </a:r>
                    </a:p>
                  </a:txBody>
                  <a:tcPr marL="76200" marR="76200" marT="38100" marB="38100" anchor="ctr">
                    <a:lnL>
                      <a:noFill/>
                    </a:lnL>
                    <a:lnR>
                      <a:noFill/>
                    </a:lnR>
                    <a:lnT>
                      <a:noFill/>
                    </a:lnT>
                    <a:lnB>
                      <a:noFill/>
                    </a:lnB>
                    <a:solidFill>
                      <a:srgbClr val="FFFFFF"/>
                    </a:solidFill>
                  </a:tcPr>
                </a:tc>
                <a:tc>
                  <a:txBody>
                    <a:bodyPr/>
                    <a:lstStyle/>
                    <a:p>
                      <a:r>
                        <a:rPr lang="en-US">
                          <a:effectLst/>
                        </a:rPr>
                        <a:t>2000cc</a:t>
                      </a:r>
                    </a:p>
                  </a:txBody>
                  <a:tcPr marL="76200" marR="76200" marT="38100" marB="38100" anchor="ctr">
                    <a:lnL>
                      <a:noFill/>
                    </a:lnL>
                    <a:lnR>
                      <a:noFill/>
                    </a:lnR>
                    <a:lnT>
                      <a:noFill/>
                    </a:lnT>
                    <a:lnB>
                      <a:noFill/>
                    </a:lnB>
                    <a:solidFill>
                      <a:srgbClr val="FFFFFF"/>
                    </a:solidFill>
                  </a:tcPr>
                </a:tc>
                <a:tc>
                  <a:txBody>
                    <a:bodyPr/>
                    <a:lstStyle/>
                    <a:p>
                      <a:r>
                        <a:rPr lang="en-US">
                          <a:effectLst/>
                        </a:rPr>
                        <a:t>Sedan</a:t>
                      </a:r>
                    </a:p>
                  </a:txBody>
                  <a:tcPr marL="76200" marR="76200" marT="38100" marB="38100" anchor="ctr">
                    <a:lnL>
                      <a:noFill/>
                    </a:lnL>
                    <a:lnR>
                      <a:noFill/>
                    </a:lnR>
                    <a:lnT>
                      <a:noFill/>
                    </a:lnT>
                    <a:lnB>
                      <a:noFill/>
                    </a:lnB>
                    <a:solidFill>
                      <a:srgbClr val="FFFFFF"/>
                    </a:solidFill>
                  </a:tcPr>
                </a:tc>
                <a:tc>
                  <a:txBody>
                    <a:bodyPr/>
                    <a:lstStyle/>
                    <a:p>
                      <a:r>
                        <a:rPr lang="en-US">
                          <a:effectLst/>
                        </a:rPr>
                        <a:t>Silver</a:t>
                      </a:r>
                    </a:p>
                  </a:txBody>
                  <a:tcPr marL="76200" marR="76200" marT="38100" marB="38100" anchor="ctr">
                    <a:lnL>
                      <a:noFill/>
                    </a:lnL>
                    <a:lnR>
                      <a:noFill/>
                    </a:lnR>
                    <a:lnT>
                      <a:noFill/>
                    </a:lnT>
                    <a:lnB>
                      <a:noFill/>
                    </a:lnB>
                    <a:solidFill>
                      <a:srgbClr val="FFFFFF"/>
                    </a:solidFill>
                  </a:tcPr>
                </a:tc>
                <a:tc>
                  <a:txBody>
                    <a:bodyPr/>
                    <a:lstStyle/>
                    <a:p>
                      <a:r>
                        <a:rPr lang="en-US">
                          <a:effectLst/>
                        </a:rPr>
                        <a:t>Yes</a:t>
                      </a:r>
                    </a:p>
                  </a:txBody>
                  <a:tcPr marL="76200" marR="76200" marT="38100" marB="38100" anchor="ctr">
                    <a:lnL>
                      <a:noFill/>
                    </a:lnL>
                    <a:lnR>
                      <a:noFill/>
                    </a:lnR>
                    <a:lnT>
                      <a:noFill/>
                    </a:lnT>
                    <a:lnB>
                      <a:noFill/>
                    </a:lnB>
                    <a:solidFill>
                      <a:srgbClr val="FFFFFF"/>
                    </a:solidFill>
                  </a:tcPr>
                </a:tc>
                <a:tc>
                  <a:txBody>
                    <a:bodyPr/>
                    <a:lstStyle/>
                    <a:p>
                      <a:r>
                        <a:rPr lang="en-US">
                          <a:effectLst/>
                        </a:rPr>
                        <a:t>No</a:t>
                      </a:r>
                    </a:p>
                  </a:txBody>
                  <a:tcPr marL="76200" marR="76200" marT="38100" marB="38100" anchor="ctr">
                    <a:lnL>
                      <a:noFill/>
                    </a:lnL>
                    <a:lnR>
                      <a:noFill/>
                    </a:lnR>
                    <a:lnT>
                      <a:noFill/>
                    </a:lnT>
                    <a:lnB>
                      <a:noFill/>
                    </a:lnB>
                    <a:solidFill>
                      <a:srgbClr val="FFFFFF"/>
                    </a:solidFill>
                  </a:tcPr>
                </a:tc>
                <a:extLst>
                  <a:ext uri="{0D108BD9-81ED-4DB2-BD59-A6C34878D82A}">
                    <a16:rowId xmlns:a16="http://schemas.microsoft.com/office/drawing/2014/main" val="2369087693"/>
                  </a:ext>
                </a:extLst>
              </a:tr>
              <a:tr h="0">
                <a:tc>
                  <a:txBody>
                    <a:bodyPr/>
                    <a:lstStyle/>
                    <a:p>
                      <a:r>
                        <a:rPr lang="en-US">
                          <a:effectLst/>
                        </a:rPr>
                        <a:t>6</a:t>
                      </a:r>
                    </a:p>
                  </a:txBody>
                  <a:tcPr marL="76200" marR="76200" marT="38100" marB="38100" anchor="ctr">
                    <a:lnL>
                      <a:noFill/>
                    </a:lnL>
                    <a:lnR>
                      <a:noFill/>
                    </a:lnR>
                    <a:lnT>
                      <a:noFill/>
                    </a:lnT>
                    <a:lnB>
                      <a:noFill/>
                    </a:lnB>
                    <a:solidFill>
                      <a:srgbClr val="F7F8F8"/>
                    </a:solidFill>
                  </a:tcPr>
                </a:tc>
                <a:tc>
                  <a:txBody>
                    <a:bodyPr/>
                    <a:lstStyle/>
                    <a:p>
                      <a:r>
                        <a:rPr lang="en-US">
                          <a:effectLst/>
                        </a:rPr>
                        <a:t>2000cc</a:t>
                      </a:r>
                    </a:p>
                  </a:txBody>
                  <a:tcPr marL="76200" marR="76200" marT="38100" marB="38100" anchor="ctr">
                    <a:lnL>
                      <a:noFill/>
                    </a:lnL>
                    <a:lnR>
                      <a:noFill/>
                    </a:lnR>
                    <a:lnT>
                      <a:noFill/>
                    </a:lnT>
                    <a:lnB>
                      <a:noFill/>
                    </a:lnB>
                    <a:solidFill>
                      <a:srgbClr val="F7F8F8"/>
                    </a:solidFill>
                  </a:tcPr>
                </a:tc>
                <a:tc>
                  <a:txBody>
                    <a:bodyPr/>
                    <a:lstStyle/>
                    <a:p>
                      <a:r>
                        <a:rPr lang="en-US">
                          <a:effectLst/>
                        </a:rPr>
                        <a:t>Sport</a:t>
                      </a:r>
                    </a:p>
                  </a:txBody>
                  <a:tcPr marL="76200" marR="76200" marT="38100" marB="38100" anchor="ctr">
                    <a:lnL>
                      <a:noFill/>
                    </a:lnL>
                    <a:lnR>
                      <a:noFill/>
                    </a:lnR>
                    <a:lnT>
                      <a:noFill/>
                    </a:lnT>
                    <a:lnB>
                      <a:noFill/>
                    </a:lnB>
                    <a:solidFill>
                      <a:srgbClr val="F7F8F8"/>
                    </a:solidFill>
                  </a:tcPr>
                </a:tc>
                <a:tc>
                  <a:txBody>
                    <a:bodyPr/>
                    <a:lstStyle/>
                    <a:p>
                      <a:r>
                        <a:rPr lang="en-US">
                          <a:effectLst/>
                        </a:rPr>
                        <a:t>Blue</a:t>
                      </a:r>
                    </a:p>
                  </a:txBody>
                  <a:tcPr marL="76200" marR="76200" marT="38100" marB="38100" anchor="ctr">
                    <a:lnL>
                      <a:noFill/>
                    </a:lnL>
                    <a:lnR>
                      <a:noFill/>
                    </a:lnR>
                    <a:lnT>
                      <a:noFill/>
                    </a:lnT>
                    <a:lnB>
                      <a:noFill/>
                    </a:lnB>
                    <a:solidFill>
                      <a:srgbClr val="F7F8F8"/>
                    </a:solidFill>
                  </a:tcPr>
                </a:tc>
                <a:tc>
                  <a:txBody>
                    <a:bodyPr/>
                    <a:lstStyle/>
                    <a:p>
                      <a:r>
                        <a:rPr lang="en-US">
                          <a:effectLst/>
                        </a:rPr>
                        <a:t>Yes</a:t>
                      </a:r>
                    </a:p>
                  </a:txBody>
                  <a:tcPr marL="76200" marR="76200" marT="38100" marB="38100" anchor="ctr">
                    <a:lnL>
                      <a:noFill/>
                    </a:lnL>
                    <a:lnR>
                      <a:noFill/>
                    </a:lnR>
                    <a:lnT>
                      <a:noFill/>
                    </a:lnT>
                    <a:lnB>
                      <a:noFill/>
                    </a:lnB>
                    <a:solidFill>
                      <a:srgbClr val="F7F8F8"/>
                    </a:solidFill>
                  </a:tcPr>
                </a:tc>
                <a:tc>
                  <a:txBody>
                    <a:bodyPr/>
                    <a:lstStyle/>
                    <a:p>
                      <a:r>
                        <a:rPr lang="en-US">
                          <a:effectLst/>
                        </a:rPr>
                        <a:t>Yes</a:t>
                      </a:r>
                    </a:p>
                  </a:txBody>
                  <a:tcPr marL="76200" marR="76200" marT="38100" marB="38100" anchor="ctr">
                    <a:lnL>
                      <a:noFill/>
                    </a:lnL>
                    <a:lnR>
                      <a:noFill/>
                    </a:lnR>
                    <a:lnT>
                      <a:noFill/>
                    </a:lnT>
                    <a:lnB>
                      <a:noFill/>
                    </a:lnB>
                    <a:solidFill>
                      <a:srgbClr val="F7F8F8"/>
                    </a:solidFill>
                  </a:tcPr>
                </a:tc>
                <a:extLst>
                  <a:ext uri="{0D108BD9-81ED-4DB2-BD59-A6C34878D82A}">
                    <a16:rowId xmlns:a16="http://schemas.microsoft.com/office/drawing/2014/main" val="1599497403"/>
                  </a:ext>
                </a:extLst>
              </a:tr>
              <a:tr h="0">
                <a:tc>
                  <a:txBody>
                    <a:bodyPr/>
                    <a:lstStyle/>
                    <a:p>
                      <a:r>
                        <a:rPr lang="en-US">
                          <a:effectLst/>
                        </a:rPr>
                        <a:t>7</a:t>
                      </a:r>
                    </a:p>
                  </a:txBody>
                  <a:tcPr marL="76200" marR="76200" marT="38100" marB="38100" anchor="ctr">
                    <a:lnL>
                      <a:noFill/>
                    </a:lnL>
                    <a:lnR>
                      <a:noFill/>
                    </a:lnR>
                    <a:lnT>
                      <a:noFill/>
                    </a:lnT>
                    <a:lnB>
                      <a:noFill/>
                    </a:lnB>
                    <a:solidFill>
                      <a:srgbClr val="FFFFFF"/>
                    </a:solidFill>
                  </a:tcPr>
                </a:tc>
                <a:tc>
                  <a:txBody>
                    <a:bodyPr/>
                    <a:lstStyle/>
                    <a:p>
                      <a:r>
                        <a:rPr lang="en-US">
                          <a:effectLst/>
                        </a:rPr>
                        <a:t>1000cc</a:t>
                      </a:r>
                    </a:p>
                  </a:txBody>
                  <a:tcPr marL="76200" marR="76200" marT="38100" marB="38100" anchor="ctr">
                    <a:lnL>
                      <a:noFill/>
                    </a:lnL>
                    <a:lnR>
                      <a:noFill/>
                    </a:lnR>
                    <a:lnT>
                      <a:noFill/>
                    </a:lnT>
                    <a:lnB>
                      <a:noFill/>
                    </a:lnB>
                    <a:solidFill>
                      <a:srgbClr val="FFFFFF"/>
                    </a:solidFill>
                  </a:tcPr>
                </a:tc>
                <a:tc>
                  <a:txBody>
                    <a:bodyPr/>
                    <a:lstStyle/>
                    <a:p>
                      <a:r>
                        <a:rPr lang="en-US">
                          <a:effectLst/>
                        </a:rPr>
                        <a:t>Sedan</a:t>
                      </a:r>
                    </a:p>
                  </a:txBody>
                  <a:tcPr marL="76200" marR="76200" marT="38100" marB="38100" anchor="ctr">
                    <a:lnL>
                      <a:noFill/>
                    </a:lnL>
                    <a:lnR>
                      <a:noFill/>
                    </a:lnR>
                    <a:lnT>
                      <a:noFill/>
                    </a:lnT>
                    <a:lnB>
                      <a:noFill/>
                    </a:lnB>
                    <a:solidFill>
                      <a:srgbClr val="FFFFFF"/>
                    </a:solidFill>
                  </a:tcPr>
                </a:tc>
                <a:tc>
                  <a:txBody>
                    <a:bodyPr/>
                    <a:lstStyle/>
                    <a:p>
                      <a:r>
                        <a:rPr lang="en-US">
                          <a:effectLst/>
                        </a:rPr>
                        <a:t>Blue</a:t>
                      </a:r>
                    </a:p>
                  </a:txBody>
                  <a:tcPr marL="76200" marR="76200" marT="38100" marB="38100" anchor="ctr">
                    <a:lnL>
                      <a:noFill/>
                    </a:lnL>
                    <a:lnR>
                      <a:noFill/>
                    </a:lnR>
                    <a:lnT>
                      <a:noFill/>
                    </a:lnT>
                    <a:lnB>
                      <a:noFill/>
                    </a:lnB>
                    <a:solidFill>
                      <a:srgbClr val="FFFFFF"/>
                    </a:solidFill>
                  </a:tcPr>
                </a:tc>
                <a:tc>
                  <a:txBody>
                    <a:bodyPr/>
                    <a:lstStyle/>
                    <a:p>
                      <a:r>
                        <a:rPr lang="en-US">
                          <a:effectLst/>
                        </a:rPr>
                        <a:t>No</a:t>
                      </a:r>
                    </a:p>
                  </a:txBody>
                  <a:tcPr marL="76200" marR="76200" marT="38100" marB="38100" anchor="ctr">
                    <a:lnL>
                      <a:noFill/>
                    </a:lnL>
                    <a:lnR>
                      <a:noFill/>
                    </a:lnR>
                    <a:lnT>
                      <a:noFill/>
                    </a:lnT>
                    <a:lnB>
                      <a:noFill/>
                    </a:lnB>
                    <a:solidFill>
                      <a:srgbClr val="FFFFFF"/>
                    </a:solidFill>
                  </a:tcPr>
                </a:tc>
                <a:tc>
                  <a:txBody>
                    <a:bodyPr/>
                    <a:lstStyle/>
                    <a:p>
                      <a:r>
                        <a:rPr lang="en-US">
                          <a:effectLst/>
                        </a:rPr>
                        <a:t>Yes</a:t>
                      </a:r>
                    </a:p>
                  </a:txBody>
                  <a:tcPr marL="76200" marR="76200" marT="38100" marB="38100" anchor="ctr">
                    <a:lnL>
                      <a:noFill/>
                    </a:lnL>
                    <a:lnR>
                      <a:noFill/>
                    </a:lnR>
                    <a:lnT>
                      <a:noFill/>
                    </a:lnT>
                    <a:lnB>
                      <a:noFill/>
                    </a:lnB>
                    <a:solidFill>
                      <a:srgbClr val="FFFFFF"/>
                    </a:solidFill>
                  </a:tcPr>
                </a:tc>
                <a:extLst>
                  <a:ext uri="{0D108BD9-81ED-4DB2-BD59-A6C34878D82A}">
                    <a16:rowId xmlns:a16="http://schemas.microsoft.com/office/drawing/2014/main" val="2882856715"/>
                  </a:ext>
                </a:extLst>
              </a:tr>
              <a:tr h="0">
                <a:tc>
                  <a:txBody>
                    <a:bodyPr/>
                    <a:lstStyle/>
                    <a:p>
                      <a:r>
                        <a:rPr lang="en-US">
                          <a:effectLst/>
                        </a:rPr>
                        <a:t>8</a:t>
                      </a:r>
                    </a:p>
                  </a:txBody>
                  <a:tcPr marL="76200" marR="76200" marT="38100" marB="38100" anchor="ctr">
                    <a:lnL>
                      <a:noFill/>
                    </a:lnL>
                    <a:lnR>
                      <a:noFill/>
                    </a:lnR>
                    <a:lnT>
                      <a:noFill/>
                    </a:lnT>
                    <a:lnB>
                      <a:noFill/>
                    </a:lnB>
                    <a:solidFill>
                      <a:srgbClr val="F7F8F8"/>
                    </a:solidFill>
                  </a:tcPr>
                </a:tc>
                <a:tc>
                  <a:txBody>
                    <a:bodyPr/>
                    <a:lstStyle/>
                    <a:p>
                      <a:r>
                        <a:rPr lang="en-US">
                          <a:effectLst/>
                        </a:rPr>
                        <a:t>1000cc</a:t>
                      </a:r>
                    </a:p>
                  </a:txBody>
                  <a:tcPr marL="76200" marR="76200" marT="38100" marB="38100" anchor="ctr">
                    <a:lnL>
                      <a:noFill/>
                    </a:lnL>
                    <a:lnR>
                      <a:noFill/>
                    </a:lnR>
                    <a:lnT>
                      <a:noFill/>
                    </a:lnT>
                    <a:lnB>
                      <a:noFill/>
                    </a:lnB>
                    <a:solidFill>
                      <a:srgbClr val="F7F8F8"/>
                    </a:solidFill>
                  </a:tcPr>
                </a:tc>
                <a:tc>
                  <a:txBody>
                    <a:bodyPr/>
                    <a:lstStyle/>
                    <a:p>
                      <a:r>
                        <a:rPr lang="en-US">
                          <a:effectLst/>
                        </a:rPr>
                        <a:t>SUV</a:t>
                      </a:r>
                    </a:p>
                  </a:txBody>
                  <a:tcPr marL="76200" marR="76200" marT="38100" marB="38100" anchor="ctr">
                    <a:lnL>
                      <a:noFill/>
                    </a:lnL>
                    <a:lnR>
                      <a:noFill/>
                    </a:lnR>
                    <a:lnT>
                      <a:noFill/>
                    </a:lnT>
                    <a:lnB>
                      <a:noFill/>
                    </a:lnB>
                    <a:solidFill>
                      <a:srgbClr val="F7F8F8"/>
                    </a:solidFill>
                  </a:tcPr>
                </a:tc>
                <a:tc>
                  <a:txBody>
                    <a:bodyPr/>
                    <a:lstStyle/>
                    <a:p>
                      <a:r>
                        <a:rPr lang="en-US">
                          <a:effectLst/>
                        </a:rPr>
                        <a:t>Silver</a:t>
                      </a:r>
                    </a:p>
                  </a:txBody>
                  <a:tcPr marL="76200" marR="76200" marT="38100" marB="38100" anchor="ctr">
                    <a:lnL>
                      <a:noFill/>
                    </a:lnL>
                    <a:lnR>
                      <a:noFill/>
                    </a:lnR>
                    <a:lnT>
                      <a:noFill/>
                    </a:lnT>
                    <a:lnB>
                      <a:noFill/>
                    </a:lnB>
                    <a:solidFill>
                      <a:srgbClr val="F7F8F8"/>
                    </a:solidFill>
                  </a:tcPr>
                </a:tc>
                <a:tc>
                  <a:txBody>
                    <a:bodyPr/>
                    <a:lstStyle/>
                    <a:p>
                      <a:r>
                        <a:rPr lang="en-US">
                          <a:effectLst/>
                        </a:rPr>
                        <a:t>No</a:t>
                      </a:r>
                    </a:p>
                  </a:txBody>
                  <a:tcPr marL="76200" marR="76200" marT="38100" marB="38100" anchor="ctr">
                    <a:lnL>
                      <a:noFill/>
                    </a:lnL>
                    <a:lnR>
                      <a:noFill/>
                    </a:lnR>
                    <a:lnT>
                      <a:noFill/>
                    </a:lnT>
                    <a:lnB>
                      <a:noFill/>
                    </a:lnB>
                    <a:solidFill>
                      <a:srgbClr val="F7F8F8"/>
                    </a:solidFill>
                  </a:tcPr>
                </a:tc>
                <a:tc>
                  <a:txBody>
                    <a:bodyPr/>
                    <a:lstStyle/>
                    <a:p>
                      <a:r>
                        <a:rPr lang="en-US" dirty="0">
                          <a:effectLst/>
                        </a:rPr>
                        <a:t>Yes</a:t>
                      </a:r>
                    </a:p>
                  </a:txBody>
                  <a:tcPr marL="76200" marR="76200" marT="38100" marB="38100" anchor="ctr">
                    <a:lnL>
                      <a:noFill/>
                    </a:lnL>
                    <a:lnR>
                      <a:noFill/>
                    </a:lnR>
                    <a:lnT>
                      <a:noFill/>
                    </a:lnT>
                    <a:lnB>
                      <a:noFill/>
                    </a:lnB>
                    <a:solidFill>
                      <a:srgbClr val="F7F8F8"/>
                    </a:solidFill>
                  </a:tcPr>
                </a:tc>
                <a:extLst>
                  <a:ext uri="{0D108BD9-81ED-4DB2-BD59-A6C34878D82A}">
                    <a16:rowId xmlns:a16="http://schemas.microsoft.com/office/drawing/2014/main" val="1268029025"/>
                  </a:ext>
                </a:extLst>
              </a:tr>
            </a:tbl>
          </a:graphicData>
        </a:graphic>
      </p:graphicFrame>
      <p:sp>
        <p:nvSpPr>
          <p:cNvPr id="5" name="TextBox 4"/>
          <p:cNvSpPr txBox="1"/>
          <p:nvPr/>
        </p:nvSpPr>
        <p:spPr>
          <a:xfrm>
            <a:off x="969818" y="1588655"/>
            <a:ext cx="8580582" cy="369332"/>
          </a:xfrm>
          <a:prstGeom prst="rect">
            <a:avLst/>
          </a:prstGeom>
          <a:noFill/>
        </p:spPr>
        <p:txBody>
          <a:bodyPr wrap="square" rtlCol="0">
            <a:spAutoFit/>
          </a:bodyPr>
          <a:lstStyle/>
          <a:p>
            <a:r>
              <a:rPr lang="en-US" dirty="0" err="1"/>
              <a:t>Xây</a:t>
            </a:r>
            <a:r>
              <a:rPr lang="en-US" dirty="0"/>
              <a:t> </a:t>
            </a:r>
            <a:r>
              <a:rPr lang="en-US" dirty="0" err="1"/>
              <a:t>dựng</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cho</a:t>
            </a:r>
            <a:r>
              <a:rPr lang="en-US" dirty="0"/>
              <a:t> </a:t>
            </a:r>
            <a:r>
              <a:rPr lang="en-US" dirty="0" err="1"/>
              <a:t>bảng</a:t>
            </a:r>
            <a:r>
              <a:rPr lang="en-US" dirty="0"/>
              <a:t> </a:t>
            </a:r>
            <a:r>
              <a:rPr lang="en-US" dirty="0" err="1"/>
              <a:t>sau</a:t>
            </a:r>
            <a:r>
              <a:rPr lang="en-US" dirty="0"/>
              <a:t> </a:t>
            </a:r>
            <a:r>
              <a:rPr lang="en-US" dirty="0" err="1"/>
              <a:t>đây</a:t>
            </a:r>
            <a:r>
              <a:rPr lang="en-US"/>
              <a:t>.</a:t>
            </a:r>
            <a:endParaRPr lang="en-US" dirty="0"/>
          </a:p>
        </p:txBody>
      </p:sp>
    </p:spTree>
    <p:extLst>
      <p:ext uri="{BB962C8B-B14F-4D97-AF65-F5344CB8AC3E}">
        <p14:creationId xmlns:p14="http://schemas.microsoft.com/office/powerpoint/2010/main" val="3001467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CAF2-E5F1-4298-9E33-C575CFA6AC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62B5C3B-D2F0-4987-A9FB-AEEA70F4506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6AEA1EE-7AE4-43D1-B34E-949979B66757}"/>
              </a:ext>
            </a:extLst>
          </p:cNvPr>
          <p:cNvSpPr/>
          <p:nvPr/>
        </p:nvSpPr>
        <p:spPr>
          <a:xfrm>
            <a:off x="3048000" y="-10328612"/>
            <a:ext cx="6096000" cy="27515225"/>
          </a:xfrm>
          <a:prstGeom prst="rect">
            <a:avLst/>
          </a:prstGeom>
        </p:spPr>
        <p:txBody>
          <a:bodyPr>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result_Algrithm</a:t>
            </a:r>
            <a:r>
              <a:rPr lang="en-US" dirty="0">
                <a:solidFill>
                  <a:srgbClr val="000000"/>
                </a:solidFill>
                <a:latin typeface="Consolas" panose="020B0609020204030204" pitchFamily="49" charset="0"/>
              </a:rPr>
              <a:t>(List&lt;Attribute&gt; attributes, </a:t>
            </a:r>
            <a:r>
              <a:rPr lang="en-US" dirty="0" err="1">
                <a:solidFill>
                  <a:srgbClr val="000000"/>
                </a:solidFill>
                <a:latin typeface="Consolas" panose="020B0609020204030204" pitchFamily="49" charset="0"/>
              </a:rPr>
              <a:t>DecisionQuery</a:t>
            </a:r>
            <a:r>
              <a:rPr lang="en-US" dirty="0">
                <a:solidFill>
                  <a:srgbClr val="000000"/>
                </a:solidFill>
                <a:latin typeface="Consolas" panose="020B0609020204030204" pitchFamily="49" charset="0"/>
              </a:rPr>
              <a:t> result, List&lt;</a:t>
            </a:r>
            <a:r>
              <a:rPr lang="en-US" dirty="0" err="1">
                <a:solidFill>
                  <a:srgbClr val="000000"/>
                </a:solidFill>
                <a:latin typeface="Consolas" panose="020B0609020204030204" pitchFamily="49" charset="0"/>
              </a:rPr>
              <a:t>DecisionQuery</a:t>
            </a:r>
            <a:r>
              <a:rPr lang="en-US" dirty="0">
                <a:solidFill>
                  <a:srgbClr val="000000"/>
                </a:solidFill>
                <a:latin typeface="Consolas" panose="020B0609020204030204" pitchFamily="49" charset="0"/>
              </a:rPr>
              <a:t>&gt; decisions)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total = </a:t>
            </a:r>
            <a:r>
              <a:rPr lang="en-US" dirty="0" err="1">
                <a:solidFill>
                  <a:srgbClr val="000000"/>
                </a:solidFill>
                <a:latin typeface="Consolas" panose="020B0609020204030204" pitchFamily="49" charset="0"/>
              </a:rPr>
              <a:t>attributes.Count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j = 0; j &lt; </a:t>
            </a:r>
            <a:r>
              <a:rPr lang="en-US" dirty="0" err="1">
                <a:solidFill>
                  <a:srgbClr val="000000"/>
                </a:solidFill>
                <a:latin typeface="Consolas" panose="020B0609020204030204" pitchFamily="49" charset="0"/>
              </a:rPr>
              <a:t>result.possibleAnswers.Count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count = 0;</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attributes.Count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result.possibleAnswers</a:t>
            </a:r>
            <a:r>
              <a:rPr lang="en-US" dirty="0">
                <a:solidFill>
                  <a:srgbClr val="000000"/>
                </a:solidFill>
                <a:latin typeface="Consolas" panose="020B0609020204030204" pitchFamily="49" charset="0"/>
              </a:rPr>
              <a:t>[j].answer == attributes[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].answers[attributes[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answers.Count</a:t>
            </a:r>
            <a:r>
              <a:rPr lang="en-US" dirty="0">
                <a:solidFill>
                  <a:srgbClr val="000000"/>
                </a:solidFill>
                <a:latin typeface="Consolas" panose="020B0609020204030204" pitchFamily="49" charset="0"/>
              </a:rPr>
              <a:t> - 1])</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count++;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ratioHS.Add</a:t>
            </a:r>
            <a:r>
              <a:rPr lang="en-US" dirty="0">
                <a:solidFill>
                  <a:srgbClr val="000000"/>
                </a:solidFill>
                <a:latin typeface="Consolas" panose="020B0609020204030204" pitchFamily="49" charset="0"/>
              </a:rPr>
              <a:t>(count);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HS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[0] / total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Math.Log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[0] / total)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[1] / total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Math.Log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[1] / total);</a:t>
            </a:r>
          </a:p>
          <a:p>
            <a:r>
              <a:rPr lang="en-US" dirty="0">
                <a:solidFill>
                  <a:srgbClr val="000000"/>
                </a:solidFill>
                <a:latin typeface="Consolas" panose="020B0609020204030204" pitchFamily="49" charset="0"/>
              </a:rPr>
              <a:t>            richTextBox1.Text += </a:t>
            </a:r>
            <a:r>
              <a:rPr lang="en-US" dirty="0">
                <a:solidFill>
                  <a:srgbClr val="A31515"/>
                </a:solidFill>
                <a:latin typeface="Consolas" panose="020B0609020204030204" pitchFamily="49" charset="0"/>
              </a:rPr>
              <a:t>"Entropy </a:t>
            </a:r>
            <a:r>
              <a:rPr lang="en-US" dirty="0" err="1">
                <a:solidFill>
                  <a:srgbClr val="A31515"/>
                </a:solidFill>
                <a:latin typeface="Consolas" panose="020B0609020204030204" pitchFamily="49" charset="0"/>
              </a:rPr>
              <a:t>tại</a:t>
            </a:r>
            <a:r>
              <a:rPr lang="en-US" dirty="0">
                <a:solidFill>
                  <a:srgbClr val="A31515"/>
                </a:solidFill>
                <a:latin typeface="Consolas" panose="020B0609020204030204" pitchFamily="49" charset="0"/>
              </a:rPr>
              <a:t> root node  </a:t>
            </a:r>
            <a:r>
              <a:rPr lang="en-US" dirty="0" err="1">
                <a:solidFill>
                  <a:srgbClr val="A31515"/>
                </a:solidFill>
                <a:latin typeface="Consolas" panose="020B0609020204030204" pitchFamily="49" charset="0"/>
              </a:rPr>
              <a:t>của</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bài</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toán</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là</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richTextBox1.Text += </a:t>
            </a:r>
            <a:r>
              <a:rPr lang="en-US" dirty="0">
                <a:solidFill>
                  <a:srgbClr val="A31515"/>
                </a:solidFill>
                <a:latin typeface="Consolas" panose="020B0609020204030204" pitchFamily="49" charset="0"/>
              </a:rPr>
              <a:t>"H(S)="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[0]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 + </a:t>
            </a:r>
            <a:r>
              <a:rPr lang="en-US" dirty="0">
                <a:solidFill>
                  <a:srgbClr val="A31515"/>
                </a:solidFill>
                <a:latin typeface="Consolas" panose="020B0609020204030204" pitchFamily="49" charset="0"/>
              </a:rPr>
              <a:t>".log("</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[0]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 + </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[1]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 + </a:t>
            </a:r>
            <a:r>
              <a:rPr lang="en-US" dirty="0">
                <a:solidFill>
                  <a:srgbClr val="A31515"/>
                </a:solidFill>
                <a:latin typeface="Consolas" panose="020B0609020204030204" pitchFamily="49" charset="0"/>
              </a:rPr>
              <a:t>".log("</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ratioHS</a:t>
            </a:r>
            <a:r>
              <a:rPr lang="en-US" dirty="0">
                <a:solidFill>
                  <a:srgbClr val="000000"/>
                </a:solidFill>
                <a:latin typeface="Consolas" panose="020B0609020204030204" pitchFamily="49" charset="0"/>
              </a:rPr>
              <a:t>[1]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richTextBox1.Text += HS +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Hmin</a:t>
            </a:r>
            <a:r>
              <a:rPr lang="en-US" dirty="0">
                <a:solidFill>
                  <a:srgbClr val="000000"/>
                </a:solidFill>
                <a:latin typeface="Consolas" panose="020B0609020204030204" pitchFamily="49" charset="0"/>
              </a:rPr>
              <a:t> = 0;</a:t>
            </a:r>
          </a:p>
          <a:p>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&gt; H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temp = 0;</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decisions.Count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Hsum</a:t>
            </a:r>
            <a:r>
              <a:rPr lang="en-US" dirty="0">
                <a:solidFill>
                  <a:srgbClr val="000000"/>
                </a:solidFill>
                <a:latin typeface="Consolas" panose="020B0609020204030204" pitchFamily="49" charset="0"/>
              </a:rPr>
              <a:t> = 0;</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j = 0; j &lt; decisions[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possibleAnswers.Count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yes = decisions[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possibleAnswers</a:t>
            </a:r>
            <a:r>
              <a:rPr lang="en-US" dirty="0">
                <a:solidFill>
                  <a:srgbClr val="000000"/>
                </a:solidFill>
                <a:latin typeface="Consolas" panose="020B0609020204030204" pitchFamily="49" charset="0"/>
              </a:rPr>
              <a:t>[j].yes;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no = decisions[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possibleAnswers</a:t>
            </a:r>
            <a:r>
              <a:rPr lang="en-US" dirty="0">
                <a:solidFill>
                  <a:srgbClr val="000000"/>
                </a:solidFill>
                <a:latin typeface="Consolas" panose="020B0609020204030204" pitchFamily="49" charset="0"/>
              </a:rPr>
              <a:t>[j].no;</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total1 = yes + no;</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HS1 = -yes / total1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Math.Log</a:t>
            </a:r>
            <a:r>
              <a:rPr lang="en-US" dirty="0">
                <a:solidFill>
                  <a:srgbClr val="000000"/>
                </a:solidFill>
                <a:latin typeface="Consolas" panose="020B0609020204030204" pitchFamily="49" charset="0"/>
              </a:rPr>
              <a:t>(yes / total1) - no / total1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Math.Log</a:t>
            </a:r>
            <a:r>
              <a:rPr lang="en-US" dirty="0">
                <a:solidFill>
                  <a:srgbClr val="000000"/>
                </a:solidFill>
                <a:latin typeface="Consolas" panose="020B0609020204030204" pitchFamily="49" charset="0"/>
              </a:rPr>
              <a:t>(no / total1);</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(yes == 0 || no == 0)</a:t>
            </a:r>
          </a:p>
          <a:p>
            <a:r>
              <a:rPr lang="en-US" dirty="0">
                <a:solidFill>
                  <a:srgbClr val="000000"/>
                </a:solidFill>
                <a:latin typeface="Consolas" panose="020B0609020204030204" pitchFamily="49" charset="0"/>
              </a:rPr>
              <a:t>                        HS1 = 0;</a:t>
            </a:r>
          </a:p>
          <a:p>
            <a:r>
              <a:rPr lang="en-US" dirty="0">
                <a:solidFill>
                  <a:srgbClr val="000000"/>
                </a:solidFill>
                <a:latin typeface="Consolas" panose="020B0609020204030204" pitchFamily="49" charset="0"/>
              </a:rPr>
              <a:t>                    richTextBox1.Text += </a:t>
            </a:r>
            <a:r>
              <a:rPr lang="en-US" dirty="0">
                <a:solidFill>
                  <a:srgbClr val="A31515"/>
                </a:solidFill>
                <a:latin typeface="Consolas" panose="020B0609020204030204" pitchFamily="49" charset="0"/>
              </a:rPr>
              <a:t>"H(S"</a:t>
            </a:r>
            <a:r>
              <a:rPr lang="en-US" dirty="0">
                <a:solidFill>
                  <a:srgbClr val="000000"/>
                </a:solidFill>
                <a:latin typeface="Consolas" panose="020B0609020204030204" pitchFamily="49" charset="0"/>
              </a:rPr>
              <a:t> + decisions[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possibleAnswers</a:t>
            </a:r>
            <a:r>
              <a:rPr lang="en-US" dirty="0">
                <a:solidFill>
                  <a:srgbClr val="000000"/>
                </a:solidFill>
                <a:latin typeface="Consolas" panose="020B0609020204030204" pitchFamily="49" charset="0"/>
              </a:rPr>
              <a:t>[j].answer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-yes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total1 + </a:t>
            </a:r>
            <a:r>
              <a:rPr lang="en-US" dirty="0">
                <a:solidFill>
                  <a:srgbClr val="A31515"/>
                </a:solidFill>
                <a:latin typeface="Consolas" panose="020B0609020204030204" pitchFamily="49" charset="0"/>
              </a:rPr>
              <a:t>".log("</a:t>
            </a:r>
            <a:r>
              <a:rPr lang="en-US" dirty="0">
                <a:solidFill>
                  <a:srgbClr val="000000"/>
                </a:solidFill>
                <a:latin typeface="Consolas" panose="020B0609020204030204" pitchFamily="49" charset="0"/>
              </a:rPr>
              <a:t> + yes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total1 + </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-no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total1 + </a:t>
            </a:r>
            <a:r>
              <a:rPr lang="en-US" dirty="0">
                <a:solidFill>
                  <a:srgbClr val="A31515"/>
                </a:solidFill>
                <a:latin typeface="Consolas" panose="020B0609020204030204" pitchFamily="49" charset="0"/>
              </a:rPr>
              <a:t>".log("</a:t>
            </a:r>
            <a:r>
              <a:rPr lang="en-US" dirty="0">
                <a:solidFill>
                  <a:srgbClr val="000000"/>
                </a:solidFill>
                <a:latin typeface="Consolas" panose="020B0609020204030204" pitchFamily="49" charset="0"/>
              </a:rPr>
              <a:t> + no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total1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richTextBox1.Text += HS1 +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Hsum</a:t>
            </a:r>
            <a:r>
              <a:rPr lang="en-US" dirty="0">
                <a:solidFill>
                  <a:srgbClr val="000000"/>
                </a:solidFill>
                <a:latin typeface="Consolas" panose="020B0609020204030204" pitchFamily="49" charset="0"/>
              </a:rPr>
              <a:t> += HS1 * total1 / total;</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H.Add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Hsum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richTextBox1.Text += </a:t>
            </a:r>
            <a:r>
              <a:rPr lang="pt-BR" dirty="0">
                <a:solidFill>
                  <a:srgbClr val="A31515"/>
                </a:solidFill>
                <a:latin typeface="Consolas" panose="020B0609020204030204" pitchFamily="49" charset="0"/>
              </a:rPr>
              <a:t>"H("</a:t>
            </a:r>
            <a:r>
              <a:rPr lang="pt-BR" dirty="0">
                <a:solidFill>
                  <a:srgbClr val="000000"/>
                </a:solidFill>
                <a:latin typeface="Consolas" panose="020B0609020204030204" pitchFamily="49" charset="0"/>
              </a:rPr>
              <a:t> + decisions[i].question + </a:t>
            </a:r>
            <a:r>
              <a:rPr lang="pt-BR" dirty="0">
                <a:solidFill>
                  <a:srgbClr val="A31515"/>
                </a:solidFill>
                <a:latin typeface="Consolas" panose="020B0609020204030204" pitchFamily="49" charset="0"/>
              </a:rPr>
              <a:t>",S)="</a:t>
            </a:r>
            <a:r>
              <a:rPr lang="pt-BR" dirty="0">
                <a:solidFill>
                  <a:srgbClr val="000000"/>
                </a:solidFill>
                <a:latin typeface="Consolas" panose="020B0609020204030204" pitchFamily="49" charset="0"/>
              </a:rPr>
              <a:t> + Hsum +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Hmin</a:t>
            </a:r>
            <a:r>
              <a:rPr lang="en-US" dirty="0">
                <a:solidFill>
                  <a:srgbClr val="000000"/>
                </a:solidFill>
                <a:latin typeface="Consolas" panose="020B0609020204030204" pitchFamily="49" charset="0"/>
              </a:rPr>
              <a:t> = H[0];</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k = 1; k &lt; </a:t>
            </a:r>
            <a:r>
              <a:rPr lang="en-US" dirty="0" err="1">
                <a:solidFill>
                  <a:srgbClr val="000000"/>
                </a:solidFill>
                <a:latin typeface="Consolas" panose="020B0609020204030204" pitchFamily="49" charset="0"/>
              </a:rPr>
              <a:t>H.Count</a:t>
            </a:r>
            <a:r>
              <a:rPr lang="en-US" dirty="0">
                <a:solidFill>
                  <a:srgbClr val="000000"/>
                </a:solidFill>
                <a:latin typeface="Consolas" panose="020B0609020204030204" pitchFamily="49" charset="0"/>
              </a:rPr>
              <a:t>; k++)</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H[k]&lt;</a:t>
            </a:r>
            <a:r>
              <a:rPr lang="en-US" dirty="0" err="1">
                <a:solidFill>
                  <a:srgbClr val="000000"/>
                </a:solidFill>
                <a:latin typeface="Consolas" panose="020B0609020204030204" pitchFamily="49" charset="0"/>
              </a:rPr>
              <a:t>Hmin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Hmin</a:t>
            </a:r>
            <a:r>
              <a:rPr lang="en-US" dirty="0">
                <a:solidFill>
                  <a:srgbClr val="000000"/>
                </a:solidFill>
                <a:latin typeface="Consolas" panose="020B0609020204030204" pitchFamily="49" charset="0"/>
              </a:rPr>
              <a:t> = H[k];</a:t>
            </a:r>
          </a:p>
          <a:p>
            <a:r>
              <a:rPr lang="en-US" dirty="0">
                <a:solidFill>
                  <a:srgbClr val="000000"/>
                </a:solidFill>
                <a:latin typeface="Consolas" panose="020B0609020204030204" pitchFamily="49" charset="0"/>
              </a:rPr>
              <a:t>                    temp = k;</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decisions.Count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temp)</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richTextBox1.Text += </a:t>
            </a:r>
            <a:r>
              <a:rPr lang="en-US" dirty="0">
                <a:solidFill>
                  <a:srgbClr val="A31515"/>
                </a:solidFill>
                <a:latin typeface="Consolas" panose="020B0609020204030204" pitchFamily="49" charset="0"/>
              </a:rPr>
              <a:t>"H("</a:t>
            </a:r>
            <a:r>
              <a:rPr lang="en-US" dirty="0">
                <a:solidFill>
                  <a:srgbClr val="000000"/>
                </a:solidFill>
                <a:latin typeface="Consolas" panose="020B0609020204030204" pitchFamily="49" charset="0"/>
              </a:rPr>
              <a:t> + decisions[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].question + </a:t>
            </a:r>
            <a:r>
              <a:rPr lang="en-US" dirty="0">
                <a:solidFill>
                  <a:srgbClr val="A31515"/>
                </a:solidFill>
                <a:latin typeface="Consolas" panose="020B0609020204030204" pitchFamily="49" charset="0"/>
              </a:rPr>
              <a:t>",S) </a:t>
            </a:r>
            <a:r>
              <a:rPr lang="en-US" dirty="0" err="1">
                <a:solidFill>
                  <a:srgbClr val="A31515"/>
                </a:solidFill>
                <a:latin typeface="Consolas" panose="020B0609020204030204" pitchFamily="49" charset="0"/>
              </a:rPr>
              <a:t>nhỏ</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nhất</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nên</a:t>
            </a:r>
            <a:r>
              <a:rPr lang="en-US" dirty="0">
                <a:solidFill>
                  <a:srgbClr val="A31515"/>
                </a:solidFill>
                <a:latin typeface="Consolas" panose="020B0609020204030204" pitchFamily="49" charset="0"/>
              </a:rPr>
              <a:t> Gain </a:t>
            </a:r>
            <a:r>
              <a:rPr lang="en-US" dirty="0" err="1">
                <a:solidFill>
                  <a:srgbClr val="A31515"/>
                </a:solidFill>
                <a:latin typeface="Consolas" panose="020B0609020204030204" pitchFamily="49" charset="0"/>
              </a:rPr>
              <a:t>lớn</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nhất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Chọn "</a:t>
            </a:r>
            <a:r>
              <a:rPr lang="pt-BR" dirty="0">
                <a:solidFill>
                  <a:srgbClr val="000000"/>
                </a:solidFill>
                <a:latin typeface="Consolas" panose="020B0609020204030204" pitchFamily="49" charset="0"/>
              </a:rPr>
              <a:t> + decisions[i].question + </a:t>
            </a:r>
            <a:r>
              <a:rPr lang="pt-BR" dirty="0">
                <a:solidFill>
                  <a:srgbClr val="A31515"/>
                </a:solidFill>
                <a:latin typeface="Consolas" panose="020B0609020204030204" pitchFamily="49" charset="0"/>
              </a:rPr>
              <a:t>" làm node gốc \n"</a:t>
            </a:r>
            <a:r>
              <a:rPr lang="pt-B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29867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Cây</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p:txBody>
          <a:bodyPr/>
          <a:lstStyle/>
          <a:p>
            <a:r>
              <a:rPr lang="vi-VN" dirty="0">
                <a:latin typeface="+mj-lt"/>
              </a:rPr>
              <a:t>Việc quan sát, suy nghĩ và ra các quyết định của con người thường được bắt đầu từ các câu hỏi. Machine learning cũng có một mô hình ra quyết định dựa trên các câu hỏi. Mô hình này có tên là </a:t>
            </a:r>
            <a:r>
              <a:rPr lang="vi-VN" i="1" dirty="0">
                <a:latin typeface="+mj-lt"/>
              </a:rPr>
              <a:t>cây quyết định</a:t>
            </a:r>
            <a:r>
              <a:rPr lang="vi-VN" dirty="0">
                <a:latin typeface="+mj-lt"/>
              </a:rPr>
              <a:t> (</a:t>
            </a:r>
            <a:r>
              <a:rPr lang="vi-VN" i="1" dirty="0">
                <a:latin typeface="+mj-lt"/>
              </a:rPr>
              <a:t>decision tree</a:t>
            </a:r>
            <a:r>
              <a:rPr lang="vi-VN" dirty="0">
                <a:latin typeface="+mj-lt"/>
              </a:rPr>
              <a:t>).</a:t>
            </a:r>
            <a:endParaRPr lang="en-US" dirty="0">
              <a:latin typeface="+mj-lt"/>
            </a:endParaRPr>
          </a:p>
        </p:txBody>
      </p:sp>
    </p:spTree>
    <p:extLst>
      <p:ext uri="{BB962C8B-B14F-4D97-AF65-F5344CB8AC3E}">
        <p14:creationId xmlns:p14="http://schemas.microsoft.com/office/powerpoint/2010/main" val="332741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phân</a:t>
            </a:r>
            <a:r>
              <a:rPr lang="en-US" dirty="0"/>
              <a:t> </a:t>
            </a:r>
            <a:r>
              <a:rPr lang="en-US" dirty="0" err="1"/>
              <a:t>lớp</a:t>
            </a:r>
            <a:r>
              <a:rPr lang="en-US" dirty="0"/>
              <a:t> </a:t>
            </a:r>
            <a:r>
              <a:rPr lang="en-US" dirty="0" err="1"/>
              <a:t>sử</a:t>
            </a:r>
            <a:r>
              <a:rPr lang="en-US" dirty="0"/>
              <a:t> </a:t>
            </a:r>
            <a:r>
              <a:rPr lang="en-US" dirty="0" err="1"/>
              <a:t>dụng</a:t>
            </a:r>
            <a:r>
              <a:rPr lang="en-US" dirty="0"/>
              <a:t> decision tree.</a:t>
            </a:r>
          </a:p>
        </p:txBody>
      </p:sp>
      <p:sp>
        <p:nvSpPr>
          <p:cNvPr id="3" name="Content Placeholder 2"/>
          <p:cNvSpPr>
            <a:spLocks noGrp="1"/>
          </p:cNvSpPr>
          <p:nvPr>
            <p:ph idx="1"/>
          </p:nvPr>
        </p:nvSpPr>
        <p:spPr/>
        <p:txBody>
          <a:bodyPr/>
          <a:lstStyle/>
          <a:p>
            <a:endParaRPr lang="en-US"/>
          </a:p>
        </p:txBody>
      </p:sp>
      <p:pic>
        <p:nvPicPr>
          <p:cNvPr id="2050" name="Picture 2" descr="https://machinelearningcoban.com/assets/34_id3/dt_ex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5446" y="1825625"/>
            <a:ext cx="10148354" cy="477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latin typeface="+mj-lt"/>
              </a:rPr>
              <a:t>các ô màu xám, lục, đỏ trên được gọi là các </a:t>
            </a:r>
            <a:r>
              <a:rPr lang="vi-VN" i="1" dirty="0">
                <a:latin typeface="+mj-lt"/>
              </a:rPr>
              <a:t>node</a:t>
            </a:r>
            <a:r>
              <a:rPr lang="en-US" i="1" dirty="0">
                <a:latin typeface="+mj-lt"/>
              </a:rPr>
              <a:t>.</a:t>
            </a:r>
          </a:p>
          <a:p>
            <a:r>
              <a:rPr lang="vi-VN" dirty="0">
                <a:latin typeface="+mj-lt"/>
              </a:rPr>
              <a:t>Các </a:t>
            </a:r>
            <a:r>
              <a:rPr lang="vi-VN" i="1" dirty="0">
                <a:latin typeface="+mj-lt"/>
              </a:rPr>
              <a:t>node</a:t>
            </a:r>
            <a:r>
              <a:rPr lang="vi-VN" dirty="0">
                <a:latin typeface="+mj-lt"/>
              </a:rPr>
              <a:t> thể hiện đầu ra (màu lục và đỏ) được gọi là </a:t>
            </a:r>
            <a:r>
              <a:rPr lang="vi-VN" i="1" dirty="0">
                <a:latin typeface="+mj-lt"/>
              </a:rPr>
              <a:t>node lá</a:t>
            </a:r>
            <a:r>
              <a:rPr lang="vi-VN" dirty="0">
                <a:latin typeface="+mj-lt"/>
              </a:rPr>
              <a:t> (</a:t>
            </a:r>
            <a:r>
              <a:rPr lang="vi-VN" i="1" dirty="0">
                <a:latin typeface="+mj-lt"/>
              </a:rPr>
              <a:t>leaf node</a:t>
            </a:r>
            <a:r>
              <a:rPr lang="vi-VN" dirty="0">
                <a:latin typeface="+mj-lt"/>
              </a:rPr>
              <a:t> hoặc </a:t>
            </a:r>
            <a:r>
              <a:rPr lang="vi-VN" i="1" dirty="0">
                <a:latin typeface="+mj-lt"/>
              </a:rPr>
              <a:t>terminal node</a:t>
            </a:r>
            <a:r>
              <a:rPr lang="vi-VN" dirty="0">
                <a:latin typeface="+mj-lt"/>
              </a:rPr>
              <a:t>). Các </a:t>
            </a:r>
            <a:r>
              <a:rPr lang="vi-VN" i="1" dirty="0">
                <a:latin typeface="+mj-lt"/>
              </a:rPr>
              <a:t>node</a:t>
            </a:r>
            <a:r>
              <a:rPr lang="vi-VN" dirty="0">
                <a:latin typeface="+mj-lt"/>
              </a:rPr>
              <a:t> thể hiện câu hỏi là các </a:t>
            </a:r>
            <a:r>
              <a:rPr lang="vi-VN" i="1" dirty="0">
                <a:latin typeface="+mj-lt"/>
              </a:rPr>
              <a:t>non-leaf node</a:t>
            </a:r>
            <a:endParaRPr lang="en-US" i="1" dirty="0">
              <a:latin typeface="+mj-lt"/>
            </a:endParaRPr>
          </a:p>
          <a:p>
            <a:r>
              <a:rPr lang="vi-VN" i="1" dirty="0">
                <a:latin typeface="+mj-lt"/>
              </a:rPr>
              <a:t>Non-leaf node</a:t>
            </a:r>
            <a:r>
              <a:rPr lang="vi-VN" dirty="0">
                <a:latin typeface="+mj-lt"/>
              </a:rPr>
              <a:t> trên cùng (câu hỏi đầu tiên) được gọi là </a:t>
            </a:r>
            <a:r>
              <a:rPr lang="vi-VN" i="1" dirty="0">
                <a:latin typeface="+mj-lt"/>
              </a:rPr>
              <a:t>node gốc</a:t>
            </a:r>
            <a:r>
              <a:rPr lang="vi-VN" dirty="0">
                <a:latin typeface="+mj-lt"/>
              </a:rPr>
              <a:t> (</a:t>
            </a:r>
            <a:r>
              <a:rPr lang="vi-VN" i="1" dirty="0">
                <a:latin typeface="+mj-lt"/>
              </a:rPr>
              <a:t>root node</a:t>
            </a:r>
            <a:r>
              <a:rPr lang="vi-VN" dirty="0">
                <a:latin typeface="+mj-lt"/>
              </a:rPr>
              <a:t>)</a:t>
            </a:r>
            <a:endParaRPr lang="en-US" dirty="0">
              <a:latin typeface="+mj-lt"/>
            </a:endParaRPr>
          </a:p>
        </p:txBody>
      </p:sp>
    </p:spTree>
    <p:extLst>
      <p:ext uri="{BB962C8B-B14F-4D97-AF65-F5344CB8AC3E}">
        <p14:creationId xmlns:p14="http://schemas.microsoft.com/office/powerpoint/2010/main" val="22624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
            </a:r>
            <a:r>
              <a:rPr lang="vi-VN" dirty="0">
                <a:latin typeface="Times New Roman" panose="02020603050405020304" pitchFamily="18" charset="0"/>
                <a:cs typeface="Times New Roman" panose="02020603050405020304" pitchFamily="18" charset="0"/>
              </a:rPr>
              <a:t>ecision tree có thể làm việc với các đặc trưng (trong các tài liệu về decision tree, các đặc trưng thường được gọi là </a:t>
            </a:r>
            <a:r>
              <a:rPr lang="vi-VN" i="1" dirty="0">
                <a:latin typeface="Times New Roman" panose="02020603050405020304" pitchFamily="18" charset="0"/>
                <a:cs typeface="Times New Roman" panose="02020603050405020304" pitchFamily="18" charset="0"/>
              </a:rPr>
              <a:t>thuộc tính</a:t>
            </a:r>
            <a:r>
              <a:rPr lang="vi-VN" dirty="0">
                <a:latin typeface="Times New Roman" panose="02020603050405020304" pitchFamily="18" charset="0"/>
                <a:cs typeface="Times New Roman" panose="02020603050405020304" pitchFamily="18" charset="0"/>
              </a:rPr>
              <a:t> – </a:t>
            </a:r>
            <a:r>
              <a:rPr lang="vi-VN" i="1" dirty="0">
                <a:latin typeface="Times New Roman" panose="02020603050405020304" pitchFamily="18" charset="0"/>
                <a:cs typeface="Times New Roman" panose="02020603050405020304" pitchFamily="18" charset="0"/>
              </a:rPr>
              <a:t>attribute</a:t>
            </a:r>
            <a:r>
              <a:rPr lang="vi-VN" dirty="0">
                <a:latin typeface="Times New Roman" panose="02020603050405020304" pitchFamily="18" charset="0"/>
                <a:cs typeface="Times New Roman" panose="02020603050405020304" pitchFamily="18" charset="0"/>
              </a:rPr>
              <a:t>) dạng </a:t>
            </a:r>
            <a:r>
              <a:rPr lang="vi-VN" i="1" dirty="0">
                <a:latin typeface="Times New Roman" panose="02020603050405020304" pitchFamily="18" charset="0"/>
                <a:cs typeface="Times New Roman" panose="02020603050405020304" pitchFamily="18" charset="0"/>
              </a:rPr>
              <a:t>categorical</a:t>
            </a:r>
            <a:r>
              <a:rPr lang="vi-VN" dirty="0">
                <a:latin typeface="Times New Roman" panose="02020603050405020304" pitchFamily="18" charset="0"/>
                <a:cs typeface="Times New Roman" panose="02020603050405020304" pitchFamily="18" charset="0"/>
              </a:rPr>
              <a:t>, thường là rời rạc và không có thứ tự. Ví dụ, </a:t>
            </a:r>
            <a:r>
              <a:rPr lang="vi-VN" i="1" dirty="0">
                <a:latin typeface="Times New Roman" panose="02020603050405020304" pitchFamily="18" charset="0"/>
                <a:cs typeface="Times New Roman" panose="02020603050405020304" pitchFamily="18" charset="0"/>
              </a:rPr>
              <a:t>mưa, nắng</a:t>
            </a:r>
            <a:r>
              <a:rPr lang="vi-VN" dirty="0">
                <a:latin typeface="Times New Roman" panose="02020603050405020304" pitchFamily="18" charset="0"/>
                <a:cs typeface="Times New Roman" panose="02020603050405020304" pitchFamily="18" charset="0"/>
              </a:rPr>
              <a:t> hay </a:t>
            </a:r>
            <a:r>
              <a:rPr lang="vi-VN" i="1" dirty="0">
                <a:latin typeface="Times New Roman" panose="02020603050405020304" pitchFamily="18" charset="0"/>
                <a:cs typeface="Times New Roman" panose="02020603050405020304" pitchFamily="18" charset="0"/>
              </a:rPr>
              <a:t>xanh, đỏ</a:t>
            </a:r>
            <a:r>
              <a:rPr lang="vi-VN" dirty="0">
                <a:latin typeface="Times New Roman" panose="02020603050405020304" pitchFamily="18" charset="0"/>
                <a:cs typeface="Times New Roman" panose="02020603050405020304" pitchFamily="18" charset="0"/>
              </a:rPr>
              <a:t>, v.v.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Decision tree cũng làm việc với dữ liệu có vector đặc trưng bao gồm cả thuộc tính dạng categorical và liên tục (</a:t>
            </a:r>
            <a:r>
              <a:rPr lang="vi-VN" i="1" dirty="0">
                <a:latin typeface="Times New Roman" panose="02020603050405020304" pitchFamily="18" charset="0"/>
                <a:cs typeface="Times New Roman" panose="02020603050405020304" pitchFamily="18" charset="0"/>
              </a:rPr>
              <a:t>numeric</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vi-VN" dirty="0">
                <a:latin typeface="Times New Roman" panose="02020603050405020304" pitchFamily="18" charset="0"/>
                <a:cs typeface="Times New Roman" panose="02020603050405020304" pitchFamily="18" charset="0"/>
              </a:rPr>
              <a:t>ecision tree ít yêu cầu việc chuẩn hoá dữ liệu.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92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latin typeface="+mj-lt"/>
              </a:rPr>
              <a:t>Việc xây dựng một decision tree trên dữ liệu huấn luyện cho trước là việc đi </a:t>
            </a:r>
            <a:r>
              <a:rPr lang="vi-VN" dirty="0">
                <a:solidFill>
                  <a:srgbClr val="FF0000"/>
                </a:solidFill>
                <a:latin typeface="+mj-lt"/>
              </a:rPr>
              <a:t>xác định các </a:t>
            </a:r>
            <a:r>
              <a:rPr lang="vi-VN" i="1" dirty="0">
                <a:solidFill>
                  <a:srgbClr val="FF0000"/>
                </a:solidFill>
                <a:latin typeface="+mj-lt"/>
              </a:rPr>
              <a:t>câu hỏi</a:t>
            </a:r>
            <a:r>
              <a:rPr lang="vi-VN" dirty="0">
                <a:solidFill>
                  <a:srgbClr val="FF0000"/>
                </a:solidFill>
                <a:latin typeface="+mj-lt"/>
              </a:rPr>
              <a:t> và </a:t>
            </a:r>
            <a:r>
              <a:rPr lang="vi-VN" i="1" dirty="0">
                <a:solidFill>
                  <a:srgbClr val="FF0000"/>
                </a:solidFill>
                <a:latin typeface="+mj-lt"/>
              </a:rPr>
              <a:t>thứ tự của chúng</a:t>
            </a:r>
            <a:r>
              <a:rPr lang="en-US" i="1" dirty="0">
                <a:solidFill>
                  <a:srgbClr val="FF0000"/>
                </a:solidFill>
                <a:latin typeface="+mj-lt"/>
              </a:rPr>
              <a:t>.</a:t>
            </a:r>
          </a:p>
          <a:p>
            <a:r>
              <a:rPr lang="en-US" dirty="0" err="1">
                <a:latin typeface="+mj-lt"/>
              </a:rPr>
              <a:t>Ví</a:t>
            </a:r>
            <a:r>
              <a:rPr lang="en-US" dirty="0">
                <a:latin typeface="+mj-lt"/>
              </a:rPr>
              <a:t> </a:t>
            </a:r>
            <a:r>
              <a:rPr lang="en-US" dirty="0" err="1">
                <a:latin typeface="+mj-lt"/>
              </a:rPr>
              <a:t>dụ</a:t>
            </a:r>
            <a:r>
              <a:rPr lang="en-US" dirty="0">
                <a:latin typeface="+mj-lt"/>
              </a:rPr>
              <a:t>:</a:t>
            </a:r>
          </a:p>
          <a:p>
            <a:pPr lvl="1"/>
            <a:r>
              <a:rPr lang="en-US" dirty="0" err="1">
                <a:latin typeface="+mj-lt"/>
              </a:rPr>
              <a:t>Xét</a:t>
            </a:r>
            <a:r>
              <a:rPr lang="en-US" dirty="0">
                <a:latin typeface="+mj-lt"/>
              </a:rPr>
              <a:t> </a:t>
            </a:r>
            <a:r>
              <a:rPr lang="en-US" dirty="0" err="1">
                <a:latin typeface="+mj-lt"/>
              </a:rPr>
              <a:t>những</a:t>
            </a:r>
            <a:r>
              <a:rPr lang="en-US" dirty="0">
                <a:latin typeface="+mj-lt"/>
              </a:rPr>
              <a:t> </a:t>
            </a:r>
            <a:r>
              <a:rPr lang="en-US" dirty="0" err="1">
                <a:latin typeface="+mj-lt"/>
              </a:rPr>
              <a:t>câu</a:t>
            </a:r>
            <a:r>
              <a:rPr lang="en-US" dirty="0">
                <a:latin typeface="+mj-lt"/>
              </a:rPr>
              <a:t> </a:t>
            </a:r>
            <a:r>
              <a:rPr lang="en-US" dirty="0" err="1">
                <a:latin typeface="+mj-lt"/>
              </a:rPr>
              <a:t>hỏi</a:t>
            </a:r>
            <a:r>
              <a:rPr lang="en-US" dirty="0">
                <a:latin typeface="+mj-lt"/>
              </a:rPr>
              <a:t> </a:t>
            </a:r>
            <a:r>
              <a:rPr lang="en-US" dirty="0" err="1">
                <a:latin typeface="+mj-lt"/>
              </a:rPr>
              <a:t>ảnh</a:t>
            </a:r>
            <a:r>
              <a:rPr lang="en-US" dirty="0">
                <a:latin typeface="+mj-lt"/>
              </a:rPr>
              <a:t> </a:t>
            </a:r>
            <a:r>
              <a:rPr lang="en-US" dirty="0" err="1">
                <a:latin typeface="+mj-lt"/>
              </a:rPr>
              <a:t>hưởng</a:t>
            </a:r>
            <a:r>
              <a:rPr lang="en-US" dirty="0">
                <a:latin typeface="+mj-lt"/>
              </a:rPr>
              <a:t> </a:t>
            </a:r>
            <a:r>
              <a:rPr lang="en-US" dirty="0" err="1">
                <a:latin typeface="+mj-lt"/>
              </a:rPr>
              <a:t>đến</a:t>
            </a:r>
            <a:r>
              <a:rPr lang="en-US" dirty="0">
                <a:latin typeface="+mj-lt"/>
              </a:rPr>
              <a:t> </a:t>
            </a:r>
            <a:r>
              <a:rPr lang="en-US" dirty="0" err="1">
                <a:latin typeface="+mj-lt"/>
              </a:rPr>
              <a:t>việc</a:t>
            </a:r>
            <a:r>
              <a:rPr lang="en-US" dirty="0">
                <a:latin typeface="+mj-lt"/>
              </a:rPr>
              <a:t> </a:t>
            </a:r>
            <a:r>
              <a:rPr lang="en-US" dirty="0" err="1">
                <a:latin typeface="+mj-lt"/>
              </a:rPr>
              <a:t>bạn</a:t>
            </a:r>
            <a:r>
              <a:rPr lang="en-US" dirty="0">
                <a:latin typeface="+mj-lt"/>
              </a:rPr>
              <a:t> </a:t>
            </a:r>
            <a:r>
              <a:rPr lang="en-US" dirty="0" err="1">
                <a:latin typeface="+mj-lt"/>
              </a:rPr>
              <a:t>đi</a:t>
            </a:r>
            <a:r>
              <a:rPr lang="en-US" dirty="0">
                <a:latin typeface="+mj-lt"/>
              </a:rPr>
              <a:t> </a:t>
            </a:r>
            <a:r>
              <a:rPr lang="en-US" dirty="0" err="1">
                <a:latin typeface="+mj-lt"/>
              </a:rPr>
              <a:t>học</a:t>
            </a:r>
            <a:r>
              <a:rPr lang="en-US" dirty="0">
                <a:latin typeface="+mj-lt"/>
              </a:rPr>
              <a:t> </a:t>
            </a:r>
            <a:r>
              <a:rPr lang="en-US" dirty="0" err="1">
                <a:latin typeface="+mj-lt"/>
              </a:rPr>
              <a:t>đúng</a:t>
            </a:r>
            <a:r>
              <a:rPr lang="en-US" dirty="0">
                <a:latin typeface="+mj-lt"/>
              </a:rPr>
              <a:t> </a:t>
            </a:r>
            <a:r>
              <a:rPr lang="en-US" dirty="0" err="1">
                <a:latin typeface="+mj-lt"/>
              </a:rPr>
              <a:t>giờ</a:t>
            </a:r>
            <a:r>
              <a:rPr lang="en-US" dirty="0">
                <a:latin typeface="+mj-lt"/>
              </a:rPr>
              <a:t>?</a:t>
            </a:r>
          </a:p>
          <a:p>
            <a:pPr lvl="2"/>
            <a:r>
              <a:rPr lang="en-US" dirty="0" err="1">
                <a:latin typeface="+mj-lt"/>
              </a:rPr>
              <a:t>Có</a:t>
            </a:r>
            <a:r>
              <a:rPr lang="en-US" dirty="0">
                <a:latin typeface="+mj-lt"/>
              </a:rPr>
              <a:t> </a:t>
            </a:r>
            <a:r>
              <a:rPr lang="en-US" dirty="0" err="1">
                <a:latin typeface="+mj-lt"/>
              </a:rPr>
              <a:t>thức</a:t>
            </a:r>
            <a:r>
              <a:rPr lang="en-US" dirty="0">
                <a:latin typeface="+mj-lt"/>
              </a:rPr>
              <a:t> </a:t>
            </a:r>
            <a:r>
              <a:rPr lang="en-US" dirty="0" err="1">
                <a:latin typeface="+mj-lt"/>
              </a:rPr>
              <a:t>dậy</a:t>
            </a:r>
            <a:r>
              <a:rPr lang="en-US" dirty="0">
                <a:latin typeface="+mj-lt"/>
              </a:rPr>
              <a:t> </a:t>
            </a:r>
            <a:r>
              <a:rPr lang="en-US" dirty="0" err="1">
                <a:latin typeface="+mj-lt"/>
              </a:rPr>
              <a:t>sớm</a:t>
            </a:r>
            <a:r>
              <a:rPr lang="en-US" dirty="0">
                <a:latin typeface="+mj-lt"/>
              </a:rPr>
              <a:t> </a:t>
            </a:r>
            <a:r>
              <a:rPr lang="en-US" dirty="0" err="1">
                <a:latin typeface="+mj-lt"/>
              </a:rPr>
              <a:t>không</a:t>
            </a:r>
            <a:r>
              <a:rPr lang="en-US" dirty="0">
                <a:latin typeface="+mj-lt"/>
              </a:rPr>
              <a:t>?</a:t>
            </a:r>
          </a:p>
          <a:p>
            <a:pPr lvl="2"/>
            <a:r>
              <a:rPr lang="en-US" dirty="0" err="1">
                <a:latin typeface="+mj-lt"/>
              </a:rPr>
              <a:t>Xe</a:t>
            </a:r>
            <a:r>
              <a:rPr lang="en-US" dirty="0">
                <a:latin typeface="+mj-lt"/>
              </a:rPr>
              <a:t> </a:t>
            </a:r>
            <a:r>
              <a:rPr lang="en-US" dirty="0" err="1">
                <a:latin typeface="+mj-lt"/>
              </a:rPr>
              <a:t>có</a:t>
            </a:r>
            <a:r>
              <a:rPr lang="en-US" dirty="0">
                <a:latin typeface="+mj-lt"/>
              </a:rPr>
              <a:t> </a:t>
            </a:r>
            <a:r>
              <a:rPr lang="en-US" dirty="0" err="1">
                <a:latin typeface="+mj-lt"/>
              </a:rPr>
              <a:t>trục</a:t>
            </a:r>
            <a:r>
              <a:rPr lang="en-US" dirty="0">
                <a:latin typeface="+mj-lt"/>
              </a:rPr>
              <a:t> </a:t>
            </a:r>
            <a:r>
              <a:rPr lang="en-US" dirty="0" err="1">
                <a:latin typeface="+mj-lt"/>
              </a:rPr>
              <a:t>trặc</a:t>
            </a:r>
            <a:r>
              <a:rPr lang="en-US" dirty="0">
                <a:latin typeface="+mj-lt"/>
              </a:rPr>
              <a:t> </a:t>
            </a:r>
            <a:r>
              <a:rPr lang="en-US" dirty="0" err="1">
                <a:latin typeface="+mj-lt"/>
              </a:rPr>
              <a:t>gì</a:t>
            </a:r>
            <a:r>
              <a:rPr lang="en-US" dirty="0">
                <a:latin typeface="+mj-lt"/>
              </a:rPr>
              <a:t> </a:t>
            </a:r>
            <a:r>
              <a:rPr lang="en-US" dirty="0" err="1">
                <a:latin typeface="+mj-lt"/>
              </a:rPr>
              <a:t>không</a:t>
            </a:r>
            <a:r>
              <a:rPr lang="en-US" dirty="0">
                <a:latin typeface="+mj-lt"/>
              </a:rPr>
              <a:t>?</a:t>
            </a:r>
          </a:p>
          <a:p>
            <a:pPr lvl="2"/>
            <a:r>
              <a:rPr lang="en-US" dirty="0" err="1">
                <a:latin typeface="+mj-lt"/>
              </a:rPr>
              <a:t>Đoạn</a:t>
            </a:r>
            <a:r>
              <a:rPr lang="en-US" dirty="0">
                <a:latin typeface="+mj-lt"/>
              </a:rPr>
              <a:t>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có</a:t>
            </a:r>
            <a:r>
              <a:rPr lang="en-US" dirty="0">
                <a:latin typeface="+mj-lt"/>
              </a:rPr>
              <a:t> </a:t>
            </a:r>
            <a:r>
              <a:rPr lang="en-US" dirty="0" err="1">
                <a:latin typeface="+mj-lt"/>
              </a:rPr>
              <a:t>gặp</a:t>
            </a:r>
            <a:r>
              <a:rPr lang="en-US" dirty="0">
                <a:latin typeface="+mj-lt"/>
              </a:rPr>
              <a:t> tai </a:t>
            </a:r>
            <a:r>
              <a:rPr lang="en-US" dirty="0" err="1">
                <a:latin typeface="+mj-lt"/>
              </a:rPr>
              <a:t>nạn</a:t>
            </a:r>
            <a:r>
              <a:rPr lang="en-US" dirty="0">
                <a:latin typeface="+mj-lt"/>
              </a:rPr>
              <a:t>?</a:t>
            </a:r>
          </a:p>
          <a:p>
            <a:pPr lvl="2"/>
            <a:r>
              <a:rPr lang="en-US" dirty="0" err="1">
                <a:latin typeface="+mj-lt"/>
              </a:rPr>
              <a:t>Có</a:t>
            </a:r>
            <a:r>
              <a:rPr lang="en-US" dirty="0">
                <a:latin typeface="+mj-lt"/>
              </a:rPr>
              <a:t> </a:t>
            </a:r>
            <a:r>
              <a:rPr lang="en-US" dirty="0" err="1">
                <a:latin typeface="+mj-lt"/>
              </a:rPr>
              <a:t>phải</a:t>
            </a:r>
            <a:r>
              <a:rPr lang="en-US" dirty="0">
                <a:latin typeface="+mj-lt"/>
              </a:rPr>
              <a:t> </a:t>
            </a:r>
            <a:r>
              <a:rPr lang="en-US" dirty="0" err="1">
                <a:latin typeface="+mj-lt"/>
              </a:rPr>
              <a:t>đi</a:t>
            </a:r>
            <a:r>
              <a:rPr lang="en-US" dirty="0">
                <a:latin typeface="+mj-lt"/>
              </a:rPr>
              <a:t> </a:t>
            </a:r>
            <a:r>
              <a:rPr lang="en-US" dirty="0" err="1">
                <a:latin typeface="+mj-lt"/>
              </a:rPr>
              <a:t>đón</a:t>
            </a:r>
            <a:r>
              <a:rPr lang="en-US" dirty="0">
                <a:latin typeface="+mj-lt"/>
              </a:rPr>
              <a:t> </a:t>
            </a:r>
            <a:r>
              <a:rPr lang="en-US" dirty="0" err="1">
                <a:latin typeface="+mj-lt"/>
              </a:rPr>
              <a:t>ai</a:t>
            </a:r>
            <a:r>
              <a:rPr lang="en-US" dirty="0">
                <a:latin typeface="+mj-lt"/>
              </a:rPr>
              <a:t> </a:t>
            </a:r>
            <a:r>
              <a:rPr lang="en-US" dirty="0" err="1">
                <a:latin typeface="+mj-lt"/>
              </a:rPr>
              <a:t>nữa</a:t>
            </a:r>
            <a:r>
              <a:rPr lang="en-US" dirty="0">
                <a:latin typeface="+mj-lt"/>
              </a:rPr>
              <a:t> </a:t>
            </a:r>
            <a:r>
              <a:rPr lang="en-US" dirty="0" err="1">
                <a:latin typeface="+mj-lt"/>
              </a:rPr>
              <a:t>không</a:t>
            </a:r>
            <a:r>
              <a:rPr lang="en-US" dirty="0">
                <a:latin typeface="+mj-lt"/>
              </a:rPr>
              <a:t>?</a:t>
            </a:r>
          </a:p>
        </p:txBody>
      </p:sp>
    </p:spTree>
    <p:extLst>
      <p:ext uri="{BB962C8B-B14F-4D97-AF65-F5344CB8AC3E}">
        <p14:creationId xmlns:p14="http://schemas.microsoft.com/office/powerpoint/2010/main" val="90630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thuật</a:t>
            </a:r>
            <a:r>
              <a:rPr lang="en-US" dirty="0"/>
              <a:t> ID3 ( </a:t>
            </a:r>
            <a:r>
              <a:rPr lang="en-US" dirty="0">
                <a:hlinkClick r:id="rId2"/>
              </a:rPr>
              <a:t>Iterative </a:t>
            </a:r>
            <a:r>
              <a:rPr lang="en-US" dirty="0" err="1">
                <a:hlinkClick r:id="rId2"/>
              </a:rPr>
              <a:t>Dichotomiser</a:t>
            </a:r>
            <a:r>
              <a:rPr lang="en-US" dirty="0"/>
              <a:t> 3)</a:t>
            </a:r>
          </a:p>
        </p:txBody>
      </p:sp>
      <p:sp>
        <p:nvSpPr>
          <p:cNvPr id="3" name="Content Placeholder 2"/>
          <p:cNvSpPr>
            <a:spLocks noGrp="1"/>
          </p:cNvSpPr>
          <p:nvPr>
            <p:ph idx="1"/>
          </p:nvPr>
        </p:nvSpPr>
        <p:spPr/>
        <p:txBody>
          <a:bodyPr/>
          <a:lstStyle/>
          <a:p>
            <a:r>
              <a:rPr lang="vi-VN" dirty="0">
                <a:latin typeface="+mj-lt"/>
              </a:rPr>
              <a:t>ID3 là một thuật toán decision tree được áp dụng cho các bài toán classification mà tất cả các thuộc tính đều ở dạng categorical</a:t>
            </a:r>
            <a:endParaRPr lang="en-US" dirty="0">
              <a:latin typeface="+mj-lt"/>
            </a:endParaRPr>
          </a:p>
        </p:txBody>
      </p:sp>
    </p:spTree>
    <p:extLst>
      <p:ext uri="{BB962C8B-B14F-4D97-AF65-F5344CB8AC3E}">
        <p14:creationId xmlns:p14="http://schemas.microsoft.com/office/powerpoint/2010/main" val="212495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Ý </a:t>
            </a:r>
            <a:r>
              <a:rPr lang="en-US" dirty="0" err="1"/>
              <a:t>tưởng</a:t>
            </a:r>
            <a:r>
              <a:rPr lang="en-US" dirty="0"/>
              <a:t> ID3</a:t>
            </a:r>
          </a:p>
        </p:txBody>
      </p:sp>
      <p:sp>
        <p:nvSpPr>
          <p:cNvPr id="3" name="Content Placeholder 2"/>
          <p:cNvSpPr>
            <a:spLocks noGrp="1"/>
          </p:cNvSpPr>
          <p:nvPr>
            <p:ph idx="1"/>
          </p:nvPr>
        </p:nvSpPr>
        <p:spPr/>
        <p:txBody>
          <a:bodyPr/>
          <a:lstStyle/>
          <a:p>
            <a:r>
              <a:rPr lang="vi-VN" dirty="0">
                <a:latin typeface="+mj-lt"/>
              </a:rPr>
              <a:t>Trong ID3, chúng ta cần xác định thứ tự của thuộc tính cần được xem xét tại mỗi bước</a:t>
            </a:r>
            <a:endParaRPr lang="en-US" dirty="0">
              <a:latin typeface="+mj-lt"/>
            </a:endParaRPr>
          </a:p>
          <a:p>
            <a:r>
              <a:rPr lang="vi-VN" dirty="0">
                <a:latin typeface="+mj-lt"/>
              </a:rPr>
              <a:t> </a:t>
            </a:r>
            <a:r>
              <a:rPr lang="en-US" dirty="0">
                <a:latin typeface="+mj-lt"/>
              </a:rPr>
              <a:t>T</a:t>
            </a:r>
            <a:r>
              <a:rPr lang="vi-VN" dirty="0">
                <a:latin typeface="+mj-lt"/>
              </a:rPr>
              <a:t>ại mỗi bước, một thuộc tính </a:t>
            </a:r>
            <a:r>
              <a:rPr lang="vi-VN" i="1" dirty="0">
                <a:latin typeface="+mj-lt"/>
              </a:rPr>
              <a:t>tốt nhất</a:t>
            </a:r>
            <a:r>
              <a:rPr lang="vi-VN" dirty="0">
                <a:latin typeface="+mj-lt"/>
              </a:rPr>
              <a:t> sẽ được chọn ra dựa trên một tiêu chuẩn nào đó</a:t>
            </a:r>
            <a:r>
              <a:rPr lang="en-US" dirty="0">
                <a:latin typeface="+mj-lt"/>
              </a:rPr>
              <a:t>.</a:t>
            </a:r>
          </a:p>
          <a:p>
            <a:r>
              <a:rPr lang="vi-VN" dirty="0">
                <a:latin typeface="+mj-lt"/>
              </a:rPr>
              <a:t>Với mỗi thuộc tính được chọn, ta</a:t>
            </a:r>
            <a:r>
              <a:rPr lang="vi-VN" dirty="0">
                <a:solidFill>
                  <a:srgbClr val="FF0000"/>
                </a:solidFill>
                <a:latin typeface="+mj-lt"/>
              </a:rPr>
              <a:t> chia dữ liệu vào các </a:t>
            </a:r>
            <a:r>
              <a:rPr lang="vi-VN" i="1" dirty="0">
                <a:solidFill>
                  <a:srgbClr val="FF0000"/>
                </a:solidFill>
                <a:latin typeface="+mj-lt"/>
              </a:rPr>
              <a:t>child node</a:t>
            </a:r>
            <a:r>
              <a:rPr lang="vi-VN" dirty="0">
                <a:solidFill>
                  <a:srgbClr val="FF0000"/>
                </a:solidFill>
                <a:latin typeface="+mj-lt"/>
              </a:rPr>
              <a:t> tương ứng với các giá trị của thuộc tính </a:t>
            </a:r>
            <a:r>
              <a:rPr lang="vi-VN" dirty="0">
                <a:latin typeface="+mj-lt"/>
              </a:rPr>
              <a:t>đó rồi tiếp tục áp dụng phương pháp này cho mỗi </a:t>
            </a:r>
            <a:r>
              <a:rPr lang="vi-VN" i="1" dirty="0">
                <a:latin typeface="+mj-lt"/>
              </a:rPr>
              <a:t>child node</a:t>
            </a:r>
            <a:endParaRPr lang="en-US" dirty="0">
              <a:latin typeface="+mj-lt"/>
            </a:endParaRPr>
          </a:p>
        </p:txBody>
      </p:sp>
    </p:spTree>
    <p:extLst>
      <p:ext uri="{BB962C8B-B14F-4D97-AF65-F5344CB8AC3E}">
        <p14:creationId xmlns:p14="http://schemas.microsoft.com/office/powerpoint/2010/main" val="172260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2131</Words>
  <Application>Microsoft Office PowerPoint</Application>
  <PresentationFormat>Widescreen</PresentationFormat>
  <Paragraphs>507</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Consolas</vt:lpstr>
      <vt:lpstr>Times New Roman</vt:lpstr>
      <vt:lpstr>Office Theme</vt:lpstr>
      <vt:lpstr>Cây quyết định</vt:lpstr>
      <vt:lpstr>Chơi hay học</vt:lpstr>
      <vt:lpstr>Cây quyết định</vt:lpstr>
      <vt:lpstr>Bài toán phân lớp sử dụng decision tree.</vt:lpstr>
      <vt:lpstr>PowerPoint Presentation</vt:lpstr>
      <vt:lpstr>PowerPoint Presentation</vt:lpstr>
      <vt:lpstr>PowerPoint Presentation</vt:lpstr>
      <vt:lpstr>Giải thuật ID3 ( Iterative Dichotomiser 3)</vt:lpstr>
      <vt:lpstr>Ý tưởng ID3</vt:lpstr>
      <vt:lpstr>PowerPoint Presentation</vt:lpstr>
      <vt:lpstr>Hàm số entropy </vt:lpstr>
      <vt:lpstr>Thuật toán ID3</vt:lpstr>
      <vt:lpstr>PowerPoint Presentation</vt:lpstr>
      <vt:lpstr>Ví dụ bài toán</vt:lpstr>
      <vt:lpstr>Ví dụ: </vt:lpstr>
      <vt:lpstr>Xây dựng cây quyết định bằng ID3</vt:lpstr>
      <vt:lpstr>PowerPoint Presentation</vt:lpstr>
      <vt:lpstr>PowerPoint Presentation</vt:lpstr>
      <vt:lpstr>PowerPoint Presentation</vt:lpstr>
      <vt:lpstr>PowerPoint Presentation</vt:lpstr>
      <vt:lpstr>PowerPoint Presentation</vt:lpstr>
      <vt:lpstr>Cây quyết định</vt:lpstr>
      <vt:lpstr>Điều kiện dừng thuật toán</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Cây quyết định</dc:title>
  <dc:creator>ADMIN</dc:creator>
  <cp:lastModifiedBy>Dung Nguyen</cp:lastModifiedBy>
  <cp:revision>21</cp:revision>
  <dcterms:created xsi:type="dcterms:W3CDTF">2020-04-22T02:34:18Z</dcterms:created>
  <dcterms:modified xsi:type="dcterms:W3CDTF">2020-05-03T12:45:17Z</dcterms:modified>
</cp:coreProperties>
</file>