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Now" charset="1" panose="00000500000000000000"/>
      <p:regular r:id="rId13"/>
    </p:embeddedFont>
    <p:embeddedFont>
      <p:font typeface="Poppins Bold" charset="1" panose="00000800000000000000"/>
      <p:regular r:id="rId14"/>
    </p:embeddedFont>
    <p:embeddedFont>
      <p:font typeface="Poppins" charset="1" panose="00000500000000000000"/>
      <p:regular r:id="rId15"/>
    </p:embeddedFont>
    <p:embeddedFont>
      <p:font typeface="Lilita One" charset="1" panose="02000000000000000000"/>
      <p:regular r:id="rId16"/>
    </p:embeddedFont>
    <p:embeddedFont>
      <p:font typeface="Now Bold" charset="1" panose="000008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1.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png" Type="http://schemas.openxmlformats.org/officeDocument/2006/relationships/image"/><Relationship Id="rId5"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828764" y="3727870"/>
            <a:ext cx="15923561" cy="3533191"/>
          </a:xfrm>
          <a:custGeom>
            <a:avLst/>
            <a:gdLst/>
            <a:ahLst/>
            <a:cxnLst/>
            <a:rect r="r" b="b" t="t" l="l"/>
            <a:pathLst>
              <a:path h="3533191" w="15923561">
                <a:moveTo>
                  <a:pt x="0" y="0"/>
                </a:moveTo>
                <a:lnTo>
                  <a:pt x="15923560" y="0"/>
                </a:lnTo>
                <a:lnTo>
                  <a:pt x="15923560" y="3533191"/>
                </a:lnTo>
                <a:lnTo>
                  <a:pt x="0" y="3533191"/>
                </a:lnTo>
                <a:lnTo>
                  <a:pt x="0" y="0"/>
                </a:lnTo>
                <a:close/>
              </a:path>
            </a:pathLst>
          </a:custGeom>
          <a:blipFill>
            <a:blip r:embed="rId2"/>
            <a:stretch>
              <a:fillRect l="0" t="0" r="0" b="0"/>
            </a:stretch>
          </a:blipFill>
        </p:spPr>
      </p:sp>
      <p:sp>
        <p:nvSpPr>
          <p:cNvPr name="TextBox 3" id="3"/>
          <p:cNvSpPr txBox="true"/>
          <p:nvPr/>
        </p:nvSpPr>
        <p:spPr>
          <a:xfrm rot="0">
            <a:off x="961125" y="962025"/>
            <a:ext cx="7829419" cy="592336"/>
          </a:xfrm>
          <a:prstGeom prst="rect">
            <a:avLst/>
          </a:prstGeom>
        </p:spPr>
        <p:txBody>
          <a:bodyPr anchor="t" rtlCol="false" tIns="0" lIns="0" bIns="0" rIns="0">
            <a:spAutoFit/>
          </a:bodyPr>
          <a:lstStyle/>
          <a:p>
            <a:pPr algn="l">
              <a:lnSpc>
                <a:spcPts val="4857"/>
              </a:lnSpc>
            </a:pPr>
            <a:r>
              <a:rPr lang="en-US" sz="3469">
                <a:solidFill>
                  <a:srgbClr val="0D524F"/>
                </a:solidFill>
                <a:latin typeface="Now"/>
                <a:ea typeface="Now"/>
                <a:cs typeface="Now"/>
                <a:sym typeface="Now"/>
              </a:rPr>
              <a:t>ITAHARI NAMUNA COLLEGE TEAM A</a:t>
            </a:r>
          </a:p>
        </p:txBody>
      </p:sp>
      <p:sp>
        <p:nvSpPr>
          <p:cNvPr name="TextBox 4" id="4"/>
          <p:cNvSpPr txBox="true"/>
          <p:nvPr/>
        </p:nvSpPr>
        <p:spPr>
          <a:xfrm rot="0">
            <a:off x="4535864" y="7871109"/>
            <a:ext cx="10892543" cy="573147"/>
          </a:xfrm>
          <a:prstGeom prst="rect">
            <a:avLst/>
          </a:prstGeom>
        </p:spPr>
        <p:txBody>
          <a:bodyPr anchor="t" rtlCol="false" tIns="0" lIns="0" bIns="0" rIns="0">
            <a:spAutoFit/>
          </a:bodyPr>
          <a:lstStyle/>
          <a:p>
            <a:pPr algn="l">
              <a:lnSpc>
                <a:spcPts val="4713"/>
              </a:lnSpc>
            </a:pPr>
            <a:r>
              <a:rPr lang="en-US" sz="3366">
                <a:solidFill>
                  <a:srgbClr val="0D524F"/>
                </a:solidFill>
                <a:latin typeface="Now"/>
                <a:ea typeface="Now"/>
                <a:cs typeface="Now"/>
                <a:sym typeface="Now"/>
              </a:rPr>
              <a:t>Health made simple, Care made personal</a:t>
            </a:r>
          </a:p>
        </p:txBody>
      </p:sp>
      <p:sp>
        <p:nvSpPr>
          <p:cNvPr name="TextBox 5" id="5"/>
          <p:cNvSpPr txBox="true"/>
          <p:nvPr/>
        </p:nvSpPr>
        <p:spPr>
          <a:xfrm rot="0">
            <a:off x="3274340" y="1639659"/>
            <a:ext cx="7829419" cy="592336"/>
          </a:xfrm>
          <a:prstGeom prst="rect">
            <a:avLst/>
          </a:prstGeom>
        </p:spPr>
        <p:txBody>
          <a:bodyPr anchor="t" rtlCol="false" tIns="0" lIns="0" bIns="0" rIns="0">
            <a:spAutoFit/>
          </a:bodyPr>
          <a:lstStyle/>
          <a:p>
            <a:pPr algn="l">
              <a:lnSpc>
                <a:spcPts val="4857"/>
              </a:lnSpc>
            </a:pPr>
            <a:r>
              <a:rPr lang="en-US" sz="3469">
                <a:solidFill>
                  <a:srgbClr val="0D524F"/>
                </a:solidFill>
                <a:latin typeface="Now"/>
                <a:ea typeface="Now"/>
                <a:cs typeface="Now"/>
                <a:sym typeface="Now"/>
              </a:rPr>
              <a:t>presents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0466074" y="1975196"/>
            <a:ext cx="7821926" cy="6336609"/>
          </a:xfrm>
          <a:custGeom>
            <a:avLst/>
            <a:gdLst/>
            <a:ahLst/>
            <a:cxnLst/>
            <a:rect r="r" b="b" t="t" l="l"/>
            <a:pathLst>
              <a:path h="6336609" w="7821926">
                <a:moveTo>
                  <a:pt x="0" y="0"/>
                </a:moveTo>
                <a:lnTo>
                  <a:pt x="7821926" y="0"/>
                </a:lnTo>
                <a:lnTo>
                  <a:pt x="7821926" y="6336608"/>
                </a:lnTo>
                <a:lnTo>
                  <a:pt x="0" y="6336608"/>
                </a:lnTo>
                <a:lnTo>
                  <a:pt x="0" y="0"/>
                </a:lnTo>
                <a:close/>
              </a:path>
            </a:pathLst>
          </a:custGeom>
          <a:blipFill>
            <a:blip r:embed="rId2"/>
            <a:stretch>
              <a:fillRect l="0" t="0" r="0" b="-23440"/>
            </a:stretch>
          </a:blipFill>
        </p:spPr>
      </p:sp>
      <p:sp>
        <p:nvSpPr>
          <p:cNvPr name="Freeform 3" id="3"/>
          <p:cNvSpPr/>
          <p:nvPr/>
        </p:nvSpPr>
        <p:spPr>
          <a:xfrm flipH="false" flipV="false" rot="0">
            <a:off x="15850720" y="165619"/>
            <a:ext cx="2206660" cy="489624"/>
          </a:xfrm>
          <a:custGeom>
            <a:avLst/>
            <a:gdLst/>
            <a:ahLst/>
            <a:cxnLst/>
            <a:rect r="r" b="b" t="t" l="l"/>
            <a:pathLst>
              <a:path h="489624" w="2206660">
                <a:moveTo>
                  <a:pt x="0" y="0"/>
                </a:moveTo>
                <a:lnTo>
                  <a:pt x="2206660" y="0"/>
                </a:lnTo>
                <a:lnTo>
                  <a:pt x="2206660" y="489623"/>
                </a:lnTo>
                <a:lnTo>
                  <a:pt x="0" y="489623"/>
                </a:lnTo>
                <a:lnTo>
                  <a:pt x="0" y="0"/>
                </a:lnTo>
                <a:close/>
              </a:path>
            </a:pathLst>
          </a:custGeom>
          <a:blipFill>
            <a:blip r:embed="rId3"/>
            <a:stretch>
              <a:fillRect l="0" t="0" r="0" b="0"/>
            </a:stretch>
          </a:blipFill>
        </p:spPr>
      </p:sp>
      <p:sp>
        <p:nvSpPr>
          <p:cNvPr name="TextBox 4" id="4"/>
          <p:cNvSpPr txBox="true"/>
          <p:nvPr/>
        </p:nvSpPr>
        <p:spPr>
          <a:xfrm rot="0">
            <a:off x="1129559" y="885825"/>
            <a:ext cx="8014441" cy="1716482"/>
          </a:xfrm>
          <a:prstGeom prst="rect">
            <a:avLst/>
          </a:prstGeom>
        </p:spPr>
        <p:txBody>
          <a:bodyPr anchor="t" rtlCol="false" tIns="0" lIns="0" bIns="0" rIns="0">
            <a:spAutoFit/>
          </a:bodyPr>
          <a:lstStyle/>
          <a:p>
            <a:pPr algn="ctr">
              <a:lnSpc>
                <a:spcPts val="6715"/>
              </a:lnSpc>
            </a:pPr>
            <a:r>
              <a:rPr lang="en-US" sz="4796" b="true">
                <a:solidFill>
                  <a:srgbClr val="000000"/>
                </a:solidFill>
                <a:latin typeface="Poppins Bold"/>
                <a:ea typeface="Poppins Bold"/>
                <a:cs typeface="Poppins Bold"/>
                <a:sym typeface="Poppins Bold"/>
              </a:rPr>
              <a:t>problems that we are trying to tackle</a:t>
            </a:r>
          </a:p>
        </p:txBody>
      </p:sp>
      <p:sp>
        <p:nvSpPr>
          <p:cNvPr name="TextBox 5" id="5"/>
          <p:cNvSpPr txBox="true"/>
          <p:nvPr/>
        </p:nvSpPr>
        <p:spPr>
          <a:xfrm rot="0">
            <a:off x="734786" y="3312296"/>
            <a:ext cx="7883630" cy="121856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00000"/>
                </a:solidFill>
                <a:latin typeface="Poppins"/>
                <a:ea typeface="Poppins"/>
                <a:cs typeface="Poppins"/>
                <a:sym typeface="Poppins"/>
              </a:rPr>
              <a:t>Lack of a unified system for medical records</a:t>
            </a:r>
          </a:p>
        </p:txBody>
      </p:sp>
      <p:sp>
        <p:nvSpPr>
          <p:cNvPr name="TextBox 6" id="6"/>
          <p:cNvSpPr txBox="true"/>
          <p:nvPr/>
        </p:nvSpPr>
        <p:spPr>
          <a:xfrm rot="0">
            <a:off x="734786" y="4689339"/>
            <a:ext cx="7910845" cy="121856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00000"/>
                </a:solidFill>
                <a:latin typeface="Poppins"/>
                <a:ea typeface="Poppins"/>
                <a:cs typeface="Poppins"/>
                <a:sym typeface="Poppins"/>
              </a:rPr>
              <a:t>Insurance processes are outdated and confusing</a:t>
            </a:r>
          </a:p>
        </p:txBody>
      </p:sp>
      <p:sp>
        <p:nvSpPr>
          <p:cNvPr name="TextBox 7" id="7"/>
          <p:cNvSpPr txBox="true"/>
          <p:nvPr/>
        </p:nvSpPr>
        <p:spPr>
          <a:xfrm rot="0">
            <a:off x="1028700" y="6069829"/>
            <a:ext cx="7910845" cy="121856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00000"/>
                </a:solidFill>
                <a:latin typeface="Poppins"/>
                <a:ea typeface="Poppins"/>
                <a:cs typeface="Poppins"/>
                <a:sym typeface="Poppins"/>
              </a:rPr>
              <a:t>lack of personalized AI health assistant</a:t>
            </a:r>
          </a:p>
        </p:txBody>
      </p:sp>
      <p:sp>
        <p:nvSpPr>
          <p:cNvPr name="TextBox 8" id="8"/>
          <p:cNvSpPr txBox="true"/>
          <p:nvPr/>
        </p:nvSpPr>
        <p:spPr>
          <a:xfrm rot="0">
            <a:off x="1129559" y="7450319"/>
            <a:ext cx="8455130" cy="121856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00000"/>
                </a:solidFill>
                <a:latin typeface="Poppins"/>
                <a:ea typeface="Poppins"/>
                <a:cs typeface="Poppins"/>
                <a:sym typeface="Poppins"/>
              </a:rPr>
              <a:t>ambiguous talk between the patient and doctor leads to issues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5850720" y="165619"/>
            <a:ext cx="2206660" cy="489624"/>
          </a:xfrm>
          <a:custGeom>
            <a:avLst/>
            <a:gdLst/>
            <a:ahLst/>
            <a:cxnLst/>
            <a:rect r="r" b="b" t="t" l="l"/>
            <a:pathLst>
              <a:path h="489624" w="2206660">
                <a:moveTo>
                  <a:pt x="0" y="0"/>
                </a:moveTo>
                <a:lnTo>
                  <a:pt x="2206660" y="0"/>
                </a:lnTo>
                <a:lnTo>
                  <a:pt x="2206660" y="489623"/>
                </a:lnTo>
                <a:lnTo>
                  <a:pt x="0" y="489623"/>
                </a:lnTo>
                <a:lnTo>
                  <a:pt x="0" y="0"/>
                </a:lnTo>
                <a:close/>
              </a:path>
            </a:pathLst>
          </a:custGeom>
          <a:blipFill>
            <a:blip r:embed="rId2"/>
            <a:stretch>
              <a:fillRect l="0" t="0" r="0" b="0"/>
            </a:stretch>
          </a:blipFill>
        </p:spPr>
      </p:sp>
      <p:sp>
        <p:nvSpPr>
          <p:cNvPr name="Freeform 3" id="3"/>
          <p:cNvSpPr/>
          <p:nvPr/>
        </p:nvSpPr>
        <p:spPr>
          <a:xfrm flipH="false" flipV="false" rot="0">
            <a:off x="3066141" y="1609496"/>
            <a:ext cx="11061442" cy="5364800"/>
          </a:xfrm>
          <a:custGeom>
            <a:avLst/>
            <a:gdLst/>
            <a:ahLst/>
            <a:cxnLst/>
            <a:rect r="r" b="b" t="t" l="l"/>
            <a:pathLst>
              <a:path h="5364800" w="11061442">
                <a:moveTo>
                  <a:pt x="0" y="0"/>
                </a:moveTo>
                <a:lnTo>
                  <a:pt x="11061442" y="0"/>
                </a:lnTo>
                <a:lnTo>
                  <a:pt x="11061442" y="5364800"/>
                </a:lnTo>
                <a:lnTo>
                  <a:pt x="0" y="5364800"/>
                </a:lnTo>
                <a:lnTo>
                  <a:pt x="0" y="0"/>
                </a:lnTo>
                <a:close/>
              </a:path>
            </a:pathLst>
          </a:custGeom>
          <a:blipFill>
            <a:blip r:embed="rId3"/>
            <a:stretch>
              <a:fillRect l="0" t="0" r="0" b="0"/>
            </a:stretch>
          </a:blipFill>
        </p:spPr>
      </p:sp>
      <p:sp>
        <p:nvSpPr>
          <p:cNvPr name="TextBox 4" id="4"/>
          <p:cNvSpPr txBox="true"/>
          <p:nvPr/>
        </p:nvSpPr>
        <p:spPr>
          <a:xfrm rot="0">
            <a:off x="1028700" y="522884"/>
            <a:ext cx="13756655" cy="868757"/>
          </a:xfrm>
          <a:prstGeom prst="rect">
            <a:avLst/>
          </a:prstGeom>
        </p:spPr>
        <p:txBody>
          <a:bodyPr anchor="t" rtlCol="false" tIns="0" lIns="0" bIns="0" rIns="0">
            <a:spAutoFit/>
          </a:bodyPr>
          <a:lstStyle/>
          <a:p>
            <a:pPr algn="ctr">
              <a:lnSpc>
                <a:spcPts val="6715"/>
              </a:lnSpc>
            </a:pPr>
            <a:r>
              <a:rPr lang="en-US" sz="4796" b="true">
                <a:solidFill>
                  <a:srgbClr val="000000"/>
                </a:solidFill>
                <a:latin typeface="Poppins Bold"/>
                <a:ea typeface="Poppins Bold"/>
                <a:cs typeface="Poppins Bold"/>
                <a:sym typeface="Poppins Bold"/>
              </a:rPr>
              <a:t>What is the solution,then ?</a:t>
            </a:r>
          </a:p>
        </p:txBody>
      </p:sp>
      <p:sp>
        <p:nvSpPr>
          <p:cNvPr name="TextBox 5" id="5"/>
          <p:cNvSpPr txBox="true"/>
          <p:nvPr/>
        </p:nvSpPr>
        <p:spPr>
          <a:xfrm rot="0">
            <a:off x="586511" y="7322639"/>
            <a:ext cx="16020702" cy="2418715"/>
          </a:xfrm>
          <a:prstGeom prst="rect">
            <a:avLst/>
          </a:prstGeom>
        </p:spPr>
        <p:txBody>
          <a:bodyPr anchor="t" rtlCol="false" tIns="0" lIns="0" bIns="0" rIns="0">
            <a:spAutoFit/>
          </a:bodyPr>
          <a:lstStyle/>
          <a:p>
            <a:pPr algn="ctr">
              <a:lnSpc>
                <a:spcPts val="4759"/>
              </a:lnSpc>
            </a:pPr>
            <a:r>
              <a:rPr lang="en-US" b="true" sz="3399">
                <a:solidFill>
                  <a:srgbClr val="000000"/>
                </a:solidFill>
                <a:latin typeface="Poppins Bold"/>
                <a:ea typeface="Poppins Bold"/>
                <a:cs typeface="Poppins Bold"/>
                <a:sym typeface="Poppins Bold"/>
              </a:rPr>
              <a:t>AroHealth</a:t>
            </a:r>
            <a:r>
              <a:rPr lang="en-US" sz="3399">
                <a:solidFill>
                  <a:srgbClr val="000000"/>
                </a:solidFill>
                <a:latin typeface="Poppins"/>
                <a:ea typeface="Poppins"/>
                <a:cs typeface="Poppins"/>
                <a:sym typeface="Poppins"/>
              </a:rPr>
              <a:t> is a SaaS platform connecting users, doctors, and insurance companies in one ecosystem. It tracks insurance plans, stores medical histories, and provides an AI companion, ‘</a:t>
            </a:r>
            <a:r>
              <a:rPr lang="en-US" b="true" sz="3399">
                <a:solidFill>
                  <a:srgbClr val="000000"/>
                </a:solidFill>
                <a:latin typeface="Poppins Bold"/>
                <a:ea typeface="Poppins Bold"/>
                <a:cs typeface="Poppins Bold"/>
                <a:sym typeface="Poppins Bold"/>
              </a:rPr>
              <a:t>Arogen</a:t>
            </a:r>
            <a:r>
              <a:rPr lang="en-US" sz="3399">
                <a:solidFill>
                  <a:srgbClr val="000000"/>
                </a:solidFill>
                <a:latin typeface="Poppins"/>
                <a:ea typeface="Poppins"/>
                <a:cs typeface="Poppins"/>
                <a:sym typeface="Poppins"/>
              </a:rPr>
              <a:t>,’ for personalized health advice. It’s like LinkedIn for healthcare, but better!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360807" y="-1648950"/>
            <a:ext cx="18288000" cy="4147357"/>
            <a:chOff x="0" y="0"/>
            <a:chExt cx="4816593" cy="1092308"/>
          </a:xfrm>
        </p:grpSpPr>
        <p:sp>
          <p:nvSpPr>
            <p:cNvPr name="Freeform 3" id="3"/>
            <p:cNvSpPr/>
            <p:nvPr/>
          </p:nvSpPr>
          <p:spPr>
            <a:xfrm flipH="false" flipV="false" rot="0">
              <a:off x="0" y="0"/>
              <a:ext cx="4816592" cy="1092308"/>
            </a:xfrm>
            <a:custGeom>
              <a:avLst/>
              <a:gdLst/>
              <a:ahLst/>
              <a:cxnLst/>
              <a:rect r="r" b="b" t="t" l="l"/>
              <a:pathLst>
                <a:path h="1092308" w="4816592">
                  <a:moveTo>
                    <a:pt x="0" y="0"/>
                  </a:moveTo>
                  <a:lnTo>
                    <a:pt x="4816592" y="0"/>
                  </a:lnTo>
                  <a:lnTo>
                    <a:pt x="4816592" y="1092308"/>
                  </a:lnTo>
                  <a:lnTo>
                    <a:pt x="0" y="1092308"/>
                  </a:lnTo>
                  <a:close/>
                </a:path>
              </a:pathLst>
            </a:custGeom>
            <a:solidFill>
              <a:srgbClr val="39CB69"/>
            </a:solidFill>
          </p:spPr>
        </p:sp>
        <p:sp>
          <p:nvSpPr>
            <p:cNvPr name="TextBox 4" id="4"/>
            <p:cNvSpPr txBox="true"/>
            <p:nvPr/>
          </p:nvSpPr>
          <p:spPr>
            <a:xfrm>
              <a:off x="0" y="-57150"/>
              <a:ext cx="4816593" cy="1149458"/>
            </a:xfrm>
            <a:prstGeom prst="rect">
              <a:avLst/>
            </a:prstGeom>
          </p:spPr>
          <p:txBody>
            <a:bodyPr anchor="ctr" rtlCol="false" tIns="50800" lIns="50800" bIns="50800" rIns="50800"/>
            <a:lstStyle/>
            <a:p>
              <a:pPr algn="ctr">
                <a:lnSpc>
                  <a:spcPts val="3640"/>
                </a:lnSpc>
              </a:pPr>
            </a:p>
          </p:txBody>
        </p:sp>
      </p:grpSp>
      <p:grpSp>
        <p:nvGrpSpPr>
          <p:cNvPr name="Group 5" id="5"/>
          <p:cNvGrpSpPr/>
          <p:nvPr/>
        </p:nvGrpSpPr>
        <p:grpSpPr>
          <a:xfrm rot="0">
            <a:off x="3268081" y="424729"/>
            <a:ext cx="8678202" cy="1649527"/>
            <a:chOff x="0" y="0"/>
            <a:chExt cx="11570936" cy="2199369"/>
          </a:xfrm>
        </p:grpSpPr>
        <p:grpSp>
          <p:nvGrpSpPr>
            <p:cNvPr name="Group 6" id="6"/>
            <p:cNvGrpSpPr/>
            <p:nvPr/>
          </p:nvGrpSpPr>
          <p:grpSpPr>
            <a:xfrm rot="0">
              <a:off x="0" y="77957"/>
              <a:ext cx="1655965" cy="165596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5D27"/>
              </a:solidFill>
            </p:spPr>
          </p:sp>
          <p:sp>
            <p:nvSpPr>
              <p:cNvPr name="TextBox 8" id="8"/>
              <p:cNvSpPr txBox="true"/>
              <p:nvPr/>
            </p:nvSpPr>
            <p:spPr>
              <a:xfrm>
                <a:off x="76200" y="19050"/>
                <a:ext cx="660400" cy="717550"/>
              </a:xfrm>
              <a:prstGeom prst="rect">
                <a:avLst/>
              </a:prstGeom>
            </p:spPr>
            <p:txBody>
              <a:bodyPr anchor="ctr" rtlCol="false" tIns="50800" lIns="50800" bIns="50800" rIns="50800"/>
              <a:lstStyle/>
              <a:p>
                <a:pPr algn="ctr">
                  <a:lnSpc>
                    <a:spcPts val="3640"/>
                  </a:lnSpc>
                </a:pPr>
              </a:p>
            </p:txBody>
          </p:sp>
        </p:grpSp>
        <p:sp>
          <p:nvSpPr>
            <p:cNvPr name="TextBox 9" id="9"/>
            <p:cNvSpPr txBox="true"/>
            <p:nvPr/>
          </p:nvSpPr>
          <p:spPr>
            <a:xfrm rot="0">
              <a:off x="785121" y="136332"/>
              <a:ext cx="9523695" cy="1405865"/>
            </a:xfrm>
            <a:prstGeom prst="rect">
              <a:avLst/>
            </a:prstGeom>
          </p:spPr>
          <p:txBody>
            <a:bodyPr anchor="t" rtlCol="false" tIns="0" lIns="0" bIns="0" rIns="0">
              <a:spAutoFit/>
            </a:bodyPr>
            <a:lstStyle/>
            <a:p>
              <a:pPr algn="l">
                <a:lnSpc>
                  <a:spcPts val="8819"/>
                </a:lnSpc>
              </a:pPr>
              <a:r>
                <a:rPr lang="en-US" sz="6299">
                  <a:solidFill>
                    <a:srgbClr val="FFFFFF"/>
                  </a:solidFill>
                  <a:latin typeface="Lilita One"/>
                  <a:ea typeface="Lilita One"/>
                  <a:cs typeface="Lilita One"/>
                  <a:sym typeface="Lilita One"/>
                </a:rPr>
                <a:t>WHY </a:t>
              </a:r>
            </a:p>
          </p:txBody>
        </p:sp>
        <p:sp>
          <p:nvSpPr>
            <p:cNvPr name="Freeform 10" id="10"/>
            <p:cNvSpPr/>
            <p:nvPr/>
          </p:nvSpPr>
          <p:spPr>
            <a:xfrm flipH="false" flipV="false" rot="0">
              <a:off x="3348997" y="0"/>
              <a:ext cx="8221939" cy="2199369"/>
            </a:xfrm>
            <a:custGeom>
              <a:avLst/>
              <a:gdLst/>
              <a:ahLst/>
              <a:cxnLst/>
              <a:rect r="r" b="b" t="t" l="l"/>
              <a:pathLst>
                <a:path h="2199369" w="8221939">
                  <a:moveTo>
                    <a:pt x="0" y="0"/>
                  </a:moveTo>
                  <a:lnTo>
                    <a:pt x="8221939" y="0"/>
                  </a:lnTo>
                  <a:lnTo>
                    <a:pt x="8221939" y="2199369"/>
                  </a:lnTo>
                  <a:lnTo>
                    <a:pt x="0" y="2199369"/>
                  </a:lnTo>
                  <a:lnTo>
                    <a:pt x="0" y="0"/>
                  </a:lnTo>
                  <a:close/>
                </a:path>
              </a:pathLst>
            </a:custGeom>
            <a:blipFill>
              <a:blip r:embed="rId2"/>
              <a:stretch>
                <a:fillRect l="0" t="0" r="0" b="0"/>
              </a:stretch>
            </a:blipFill>
          </p:spPr>
        </p:sp>
        <p:sp>
          <p:nvSpPr>
            <p:cNvPr name="Freeform 11" id="11"/>
            <p:cNvSpPr/>
            <p:nvPr/>
          </p:nvSpPr>
          <p:spPr>
            <a:xfrm flipH="false" flipV="false" rot="0">
              <a:off x="4931824" y="538729"/>
              <a:ext cx="5056286" cy="1121911"/>
            </a:xfrm>
            <a:custGeom>
              <a:avLst/>
              <a:gdLst/>
              <a:ahLst/>
              <a:cxnLst/>
              <a:rect r="r" b="b" t="t" l="l"/>
              <a:pathLst>
                <a:path h="1121911" w="5056286">
                  <a:moveTo>
                    <a:pt x="0" y="0"/>
                  </a:moveTo>
                  <a:lnTo>
                    <a:pt x="5056286" y="0"/>
                  </a:lnTo>
                  <a:lnTo>
                    <a:pt x="5056286" y="1121911"/>
                  </a:lnTo>
                  <a:lnTo>
                    <a:pt x="0" y="1121911"/>
                  </a:lnTo>
                  <a:lnTo>
                    <a:pt x="0" y="0"/>
                  </a:lnTo>
                  <a:close/>
                </a:path>
              </a:pathLst>
            </a:custGeom>
            <a:blipFill>
              <a:blip r:embed="rId3"/>
              <a:stretch>
                <a:fillRect l="0" t="0" r="0" b="0"/>
              </a:stretch>
            </a:blipFill>
          </p:spPr>
        </p:sp>
      </p:grpSp>
      <p:sp>
        <p:nvSpPr>
          <p:cNvPr name="Freeform 12" id="12"/>
          <p:cNvSpPr/>
          <p:nvPr/>
        </p:nvSpPr>
        <p:spPr>
          <a:xfrm flipH="false" flipV="false" rot="0">
            <a:off x="11681950" y="308556"/>
            <a:ext cx="1492762" cy="1698620"/>
          </a:xfrm>
          <a:custGeom>
            <a:avLst/>
            <a:gdLst/>
            <a:ahLst/>
            <a:cxnLst/>
            <a:rect r="r" b="b" t="t" l="l"/>
            <a:pathLst>
              <a:path h="1698620" w="1492762">
                <a:moveTo>
                  <a:pt x="0" y="0"/>
                </a:moveTo>
                <a:lnTo>
                  <a:pt x="1492762" y="0"/>
                </a:lnTo>
                <a:lnTo>
                  <a:pt x="1492762" y="1698620"/>
                </a:lnTo>
                <a:lnTo>
                  <a:pt x="0" y="1698620"/>
                </a:lnTo>
                <a:lnTo>
                  <a:pt x="0" y="0"/>
                </a:lnTo>
                <a:close/>
              </a:path>
            </a:pathLst>
          </a:custGeom>
          <a:blipFill>
            <a:blip r:embed="rId4"/>
            <a:stretch>
              <a:fillRect l="-43161" t="0" r="-41666" b="-14918"/>
            </a:stretch>
          </a:blipFill>
        </p:spPr>
      </p:sp>
      <p:sp>
        <p:nvSpPr>
          <p:cNvPr name="Freeform 13" id="13"/>
          <p:cNvSpPr/>
          <p:nvPr/>
        </p:nvSpPr>
        <p:spPr>
          <a:xfrm flipH="false" flipV="false" rot="0">
            <a:off x="4818323" y="2498407"/>
            <a:ext cx="7872639" cy="7488848"/>
          </a:xfrm>
          <a:custGeom>
            <a:avLst/>
            <a:gdLst/>
            <a:ahLst/>
            <a:cxnLst/>
            <a:rect r="r" b="b" t="t" l="l"/>
            <a:pathLst>
              <a:path h="7488848" w="7872639">
                <a:moveTo>
                  <a:pt x="0" y="0"/>
                </a:moveTo>
                <a:lnTo>
                  <a:pt x="7872639" y="0"/>
                </a:lnTo>
                <a:lnTo>
                  <a:pt x="7872639" y="7488848"/>
                </a:lnTo>
                <a:lnTo>
                  <a:pt x="0" y="74888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7724465" y="3761719"/>
            <a:ext cx="2060355" cy="752476"/>
          </a:xfrm>
          <a:prstGeom prst="rect">
            <a:avLst/>
          </a:prstGeom>
        </p:spPr>
        <p:txBody>
          <a:bodyPr anchor="t" rtlCol="false" tIns="0" lIns="0" bIns="0" rIns="0">
            <a:spAutoFit/>
          </a:bodyPr>
          <a:lstStyle/>
          <a:p>
            <a:pPr algn="just">
              <a:lnSpc>
                <a:spcPts val="6119"/>
              </a:lnSpc>
            </a:pPr>
            <a:r>
              <a:rPr lang="en-US" sz="3599">
                <a:solidFill>
                  <a:srgbClr val="0D524F"/>
                </a:solidFill>
                <a:latin typeface="Poppins"/>
                <a:ea typeface="Poppins"/>
                <a:cs typeface="Poppins"/>
                <a:sym typeface="Poppins"/>
              </a:rPr>
              <a:t>Hospital</a:t>
            </a:r>
          </a:p>
        </p:txBody>
      </p:sp>
      <p:sp>
        <p:nvSpPr>
          <p:cNvPr name="TextBox 15" id="15"/>
          <p:cNvSpPr txBox="true"/>
          <p:nvPr/>
        </p:nvSpPr>
        <p:spPr>
          <a:xfrm rot="0">
            <a:off x="9728764" y="7126084"/>
            <a:ext cx="2943148" cy="1390651"/>
          </a:xfrm>
          <a:prstGeom prst="rect">
            <a:avLst/>
          </a:prstGeom>
        </p:spPr>
        <p:txBody>
          <a:bodyPr anchor="t" rtlCol="false" tIns="0" lIns="0" bIns="0" rIns="0">
            <a:spAutoFit/>
          </a:bodyPr>
          <a:lstStyle/>
          <a:p>
            <a:pPr algn="just">
              <a:lnSpc>
                <a:spcPts val="5609"/>
              </a:lnSpc>
            </a:pPr>
            <a:r>
              <a:rPr lang="en-US" sz="3299">
                <a:solidFill>
                  <a:srgbClr val="0D524F"/>
                </a:solidFill>
                <a:latin typeface="Poppins"/>
                <a:ea typeface="Poppins"/>
                <a:cs typeface="Poppins"/>
                <a:sym typeface="Poppins"/>
              </a:rPr>
              <a:t>Insurance</a:t>
            </a:r>
          </a:p>
          <a:p>
            <a:pPr algn="just">
              <a:lnSpc>
                <a:spcPts val="5609"/>
              </a:lnSpc>
            </a:pPr>
            <a:r>
              <a:rPr lang="en-US" sz="3299">
                <a:solidFill>
                  <a:srgbClr val="0D524F"/>
                </a:solidFill>
                <a:latin typeface="Poppins"/>
                <a:ea typeface="Poppins"/>
                <a:cs typeface="Poppins"/>
                <a:sym typeface="Poppins"/>
              </a:rPr>
              <a:t>companies</a:t>
            </a:r>
          </a:p>
        </p:txBody>
      </p:sp>
      <p:sp>
        <p:nvSpPr>
          <p:cNvPr name="TextBox 16" id="16"/>
          <p:cNvSpPr txBox="true"/>
          <p:nvPr/>
        </p:nvSpPr>
        <p:spPr>
          <a:xfrm rot="0">
            <a:off x="5304854" y="7126084"/>
            <a:ext cx="2302329" cy="752476"/>
          </a:xfrm>
          <a:prstGeom prst="rect">
            <a:avLst/>
          </a:prstGeom>
        </p:spPr>
        <p:txBody>
          <a:bodyPr anchor="t" rtlCol="false" tIns="0" lIns="0" bIns="0" rIns="0">
            <a:spAutoFit/>
          </a:bodyPr>
          <a:lstStyle/>
          <a:p>
            <a:pPr algn="just">
              <a:lnSpc>
                <a:spcPts val="6119"/>
              </a:lnSpc>
            </a:pPr>
            <a:r>
              <a:rPr lang="en-US" sz="3599">
                <a:solidFill>
                  <a:srgbClr val="0D524F"/>
                </a:solidFill>
                <a:latin typeface="Poppins"/>
                <a:ea typeface="Poppins"/>
                <a:cs typeface="Poppins"/>
                <a:sym typeface="Poppins"/>
              </a:rPr>
              <a:t>patient</a:t>
            </a:r>
          </a:p>
        </p:txBody>
      </p:sp>
      <p:sp>
        <p:nvSpPr>
          <p:cNvPr name="TextBox 17" id="17"/>
          <p:cNvSpPr txBox="true"/>
          <p:nvPr/>
        </p:nvSpPr>
        <p:spPr>
          <a:xfrm rot="0">
            <a:off x="962099" y="7540423"/>
            <a:ext cx="3856224" cy="228663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Poppins"/>
                <a:ea typeface="Poppins"/>
                <a:cs typeface="Poppins"/>
                <a:sym typeface="Poppins"/>
              </a:rPr>
              <a:t>For Users: Simplified health tracking, AI-powered assistance, and secure access to medical records.</a:t>
            </a:r>
          </a:p>
        </p:txBody>
      </p:sp>
      <p:sp>
        <p:nvSpPr>
          <p:cNvPr name="TextBox 18" id="18"/>
          <p:cNvSpPr txBox="true"/>
          <p:nvPr/>
        </p:nvSpPr>
        <p:spPr>
          <a:xfrm rot="0">
            <a:off x="10762850" y="2856865"/>
            <a:ext cx="3856224" cy="182943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Poppins"/>
                <a:ea typeface="Poppins"/>
                <a:cs typeface="Poppins"/>
                <a:sym typeface="Poppins"/>
              </a:rPr>
              <a:t>Instant access to patient data and seamless record updates.</a:t>
            </a:r>
          </a:p>
        </p:txBody>
      </p:sp>
      <p:sp>
        <p:nvSpPr>
          <p:cNvPr name="TextBox 19" id="19"/>
          <p:cNvSpPr txBox="true"/>
          <p:nvPr/>
        </p:nvSpPr>
        <p:spPr>
          <a:xfrm rot="0">
            <a:off x="12428331" y="8025880"/>
            <a:ext cx="4184871" cy="91503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Poppins"/>
                <a:ea typeface="Poppins"/>
                <a:cs typeface="Poppins"/>
                <a:sym typeface="Poppins"/>
              </a:rPr>
              <a:t>Real-time tracking of claims and user insights.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2075651" y="-934043"/>
            <a:ext cx="16781247" cy="1678124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9CB69"/>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602921" y="559211"/>
            <a:ext cx="1838784" cy="183878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5D27"/>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640"/>
                </a:lnSpc>
              </a:pPr>
            </a:p>
          </p:txBody>
        </p:sp>
      </p:grpSp>
      <p:sp>
        <p:nvSpPr>
          <p:cNvPr name="Freeform 8" id="8"/>
          <p:cNvSpPr/>
          <p:nvPr/>
        </p:nvSpPr>
        <p:spPr>
          <a:xfrm flipH="false" flipV="false" rot="0">
            <a:off x="11123191" y="2929044"/>
            <a:ext cx="7164809" cy="7357956"/>
          </a:xfrm>
          <a:custGeom>
            <a:avLst/>
            <a:gdLst/>
            <a:ahLst/>
            <a:cxnLst/>
            <a:rect r="r" b="b" t="t" l="l"/>
            <a:pathLst>
              <a:path h="7357956" w="7164809">
                <a:moveTo>
                  <a:pt x="0" y="0"/>
                </a:moveTo>
                <a:lnTo>
                  <a:pt x="7164809" y="0"/>
                </a:lnTo>
                <a:lnTo>
                  <a:pt x="7164809" y="7357956"/>
                </a:lnTo>
                <a:lnTo>
                  <a:pt x="0" y="73579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2522313" y="444735"/>
            <a:ext cx="7131306" cy="1953260"/>
          </a:xfrm>
          <a:prstGeom prst="rect">
            <a:avLst/>
          </a:prstGeom>
        </p:spPr>
        <p:txBody>
          <a:bodyPr anchor="t" rtlCol="false" tIns="0" lIns="0" bIns="0" rIns="0">
            <a:spAutoFit/>
          </a:bodyPr>
          <a:lstStyle/>
          <a:p>
            <a:pPr algn="l">
              <a:lnSpc>
                <a:spcPts val="7840"/>
              </a:lnSpc>
            </a:pPr>
            <a:r>
              <a:rPr lang="en-US" sz="5600">
                <a:solidFill>
                  <a:srgbClr val="FFFFFF"/>
                </a:solidFill>
                <a:latin typeface="Lilita One"/>
                <a:ea typeface="Lilita One"/>
                <a:cs typeface="Lilita One"/>
                <a:sym typeface="Lilita One"/>
              </a:rPr>
              <a:t>BUSINESS MODEL &amp; REVENUE STREAMS</a:t>
            </a:r>
          </a:p>
        </p:txBody>
      </p:sp>
      <p:sp>
        <p:nvSpPr>
          <p:cNvPr name="TextBox 10" id="10"/>
          <p:cNvSpPr txBox="true"/>
          <p:nvPr/>
        </p:nvSpPr>
        <p:spPr>
          <a:xfrm rot="0">
            <a:off x="1273875" y="2757594"/>
            <a:ext cx="9305030" cy="634672"/>
          </a:xfrm>
          <a:prstGeom prst="rect">
            <a:avLst/>
          </a:prstGeom>
        </p:spPr>
        <p:txBody>
          <a:bodyPr anchor="t" rtlCol="false" tIns="0" lIns="0" bIns="0" rIns="0">
            <a:spAutoFit/>
          </a:bodyPr>
          <a:lstStyle/>
          <a:p>
            <a:pPr algn="just">
              <a:lnSpc>
                <a:spcPts val="5193"/>
              </a:lnSpc>
            </a:pPr>
            <a:r>
              <a:rPr lang="en-US" sz="3055">
                <a:solidFill>
                  <a:srgbClr val="000000"/>
                </a:solidFill>
                <a:latin typeface="Poppins"/>
                <a:ea typeface="Poppins"/>
                <a:cs typeface="Poppins"/>
                <a:sym typeface="Poppins"/>
              </a:rPr>
              <a:t>AroHealth will operate on a B2B SaaS model</a:t>
            </a:r>
          </a:p>
        </p:txBody>
      </p:sp>
      <p:sp>
        <p:nvSpPr>
          <p:cNvPr name="TextBox 11" id="11"/>
          <p:cNvSpPr txBox="true"/>
          <p:nvPr/>
        </p:nvSpPr>
        <p:spPr>
          <a:xfrm rot="0">
            <a:off x="1273875" y="4304815"/>
            <a:ext cx="8911816" cy="1083251"/>
          </a:xfrm>
          <a:prstGeom prst="rect">
            <a:avLst/>
          </a:prstGeom>
        </p:spPr>
        <p:txBody>
          <a:bodyPr anchor="t" rtlCol="false" tIns="0" lIns="0" bIns="0" rIns="0">
            <a:spAutoFit/>
          </a:bodyPr>
          <a:lstStyle/>
          <a:p>
            <a:pPr algn="ctr">
              <a:lnSpc>
                <a:spcPts val="4280"/>
              </a:lnSpc>
              <a:spcBef>
                <a:spcPct val="0"/>
              </a:spcBef>
            </a:pPr>
            <a:r>
              <a:rPr lang="en-US" sz="3057">
                <a:solidFill>
                  <a:srgbClr val="000000"/>
                </a:solidFill>
                <a:latin typeface="Poppins"/>
                <a:ea typeface="Poppins"/>
                <a:cs typeface="Poppins"/>
                <a:sym typeface="Poppins"/>
              </a:rPr>
              <a:t>I</a:t>
            </a:r>
            <a:r>
              <a:rPr lang="en-US" sz="3057">
                <a:solidFill>
                  <a:srgbClr val="000000"/>
                </a:solidFill>
                <a:latin typeface="Poppins"/>
                <a:ea typeface="Poppins"/>
                <a:cs typeface="Poppins"/>
                <a:sym typeface="Poppins"/>
              </a:rPr>
              <a:t>nsurance companies purchase the platform and provide it to users as part of their plans</a:t>
            </a:r>
          </a:p>
        </p:txBody>
      </p:sp>
      <p:sp>
        <p:nvSpPr>
          <p:cNvPr name="TextBox 12" id="12"/>
          <p:cNvSpPr txBox="true"/>
          <p:nvPr/>
        </p:nvSpPr>
        <p:spPr>
          <a:xfrm rot="0">
            <a:off x="1159573" y="5835741"/>
            <a:ext cx="9963618" cy="1620840"/>
          </a:xfrm>
          <a:prstGeom prst="rect">
            <a:avLst/>
          </a:prstGeom>
        </p:spPr>
        <p:txBody>
          <a:bodyPr anchor="t" rtlCol="false" tIns="0" lIns="0" bIns="0" rIns="0">
            <a:spAutoFit/>
          </a:bodyPr>
          <a:lstStyle/>
          <a:p>
            <a:pPr algn="ctr">
              <a:lnSpc>
                <a:spcPts val="4280"/>
              </a:lnSpc>
              <a:spcBef>
                <a:spcPct val="0"/>
              </a:spcBef>
            </a:pPr>
            <a:r>
              <a:rPr lang="en-US" sz="3057">
                <a:solidFill>
                  <a:srgbClr val="000000"/>
                </a:solidFill>
                <a:latin typeface="Poppins"/>
                <a:ea typeface="Poppins"/>
                <a:cs typeface="Poppins"/>
                <a:sym typeface="Poppins"/>
              </a:rPr>
              <a:t>Insurance companies will onboard the hospitals to our app as well for better insurance tracking with additional user care feature</a:t>
            </a:r>
          </a:p>
        </p:txBody>
      </p:sp>
      <p:sp>
        <p:nvSpPr>
          <p:cNvPr name="TextBox 13" id="13"/>
          <p:cNvSpPr txBox="true"/>
          <p:nvPr/>
        </p:nvSpPr>
        <p:spPr>
          <a:xfrm rot="0">
            <a:off x="1316855" y="7913781"/>
            <a:ext cx="8868837" cy="1545590"/>
          </a:xfrm>
          <a:prstGeom prst="rect">
            <a:avLst/>
          </a:prstGeom>
        </p:spPr>
        <p:txBody>
          <a:bodyPr anchor="t" rtlCol="false" tIns="0" lIns="0" bIns="0" rIns="0">
            <a:spAutoFit/>
          </a:bodyPr>
          <a:lstStyle/>
          <a:p>
            <a:pPr algn="ctr">
              <a:lnSpc>
                <a:spcPts val="4059"/>
              </a:lnSpc>
              <a:spcBef>
                <a:spcPct val="0"/>
              </a:spcBef>
            </a:pPr>
            <a:r>
              <a:rPr lang="en-US" sz="2899">
                <a:solidFill>
                  <a:srgbClr val="000000"/>
                </a:solidFill>
                <a:latin typeface="Poppins"/>
                <a:ea typeface="Poppins"/>
                <a:cs typeface="Poppins"/>
                <a:sym typeface="Poppins"/>
              </a:rPr>
              <a:t>Our revenue comes from subscription fees that we charge to the Insurance companies as  per the number of users they onboard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0" y="-1072470"/>
            <a:ext cx="9920428" cy="3390221"/>
            <a:chOff x="0" y="0"/>
            <a:chExt cx="2612788" cy="892898"/>
          </a:xfrm>
        </p:grpSpPr>
        <p:sp>
          <p:nvSpPr>
            <p:cNvPr name="Freeform 3" id="3"/>
            <p:cNvSpPr/>
            <p:nvPr/>
          </p:nvSpPr>
          <p:spPr>
            <a:xfrm flipH="false" flipV="false" rot="0">
              <a:off x="0" y="0"/>
              <a:ext cx="2612788" cy="892898"/>
            </a:xfrm>
            <a:custGeom>
              <a:avLst/>
              <a:gdLst/>
              <a:ahLst/>
              <a:cxnLst/>
              <a:rect r="r" b="b" t="t" l="l"/>
              <a:pathLst>
                <a:path h="892898" w="2612788">
                  <a:moveTo>
                    <a:pt x="0" y="0"/>
                  </a:moveTo>
                  <a:lnTo>
                    <a:pt x="2612788" y="0"/>
                  </a:lnTo>
                  <a:lnTo>
                    <a:pt x="2612788" y="892898"/>
                  </a:lnTo>
                  <a:lnTo>
                    <a:pt x="0" y="892898"/>
                  </a:lnTo>
                  <a:close/>
                </a:path>
              </a:pathLst>
            </a:custGeom>
            <a:solidFill>
              <a:srgbClr val="39CB69"/>
            </a:solidFill>
          </p:spPr>
        </p:sp>
        <p:sp>
          <p:nvSpPr>
            <p:cNvPr name="TextBox 4" id="4"/>
            <p:cNvSpPr txBox="true"/>
            <p:nvPr/>
          </p:nvSpPr>
          <p:spPr>
            <a:xfrm>
              <a:off x="0" y="-57150"/>
              <a:ext cx="2612788" cy="950048"/>
            </a:xfrm>
            <a:prstGeom prst="rect">
              <a:avLst/>
            </a:prstGeom>
          </p:spPr>
          <p:txBody>
            <a:bodyPr anchor="ctr" rtlCol="false" tIns="50800" lIns="50800" bIns="50800" rIns="50800"/>
            <a:lstStyle/>
            <a:p>
              <a:pPr algn="ctr">
                <a:lnSpc>
                  <a:spcPts val="3640"/>
                </a:lnSpc>
              </a:pPr>
            </a:p>
          </p:txBody>
        </p:sp>
      </p:grpSp>
      <p:grpSp>
        <p:nvGrpSpPr>
          <p:cNvPr name="Group 5" id="5"/>
          <p:cNvGrpSpPr/>
          <p:nvPr/>
        </p:nvGrpSpPr>
        <p:grpSpPr>
          <a:xfrm rot="0">
            <a:off x="1205505" y="622640"/>
            <a:ext cx="1471479" cy="147147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5D27"/>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640"/>
                </a:lnSpc>
              </a:pPr>
            </a:p>
          </p:txBody>
        </p:sp>
      </p:grpSp>
      <p:sp>
        <p:nvSpPr>
          <p:cNvPr name="Freeform 8" id="8"/>
          <p:cNvSpPr/>
          <p:nvPr/>
        </p:nvSpPr>
        <p:spPr>
          <a:xfrm flipH="false" flipV="false" rot="0">
            <a:off x="4335700" y="3484081"/>
            <a:ext cx="2131240" cy="1326697"/>
          </a:xfrm>
          <a:custGeom>
            <a:avLst/>
            <a:gdLst/>
            <a:ahLst/>
            <a:cxnLst/>
            <a:rect r="r" b="b" t="t" l="l"/>
            <a:pathLst>
              <a:path h="1326697" w="2131240">
                <a:moveTo>
                  <a:pt x="0" y="0"/>
                </a:moveTo>
                <a:lnTo>
                  <a:pt x="2131240" y="0"/>
                </a:lnTo>
                <a:lnTo>
                  <a:pt x="2131240" y="1326697"/>
                </a:lnTo>
                <a:lnTo>
                  <a:pt x="0" y="13266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796741" y="293738"/>
            <a:ext cx="2206660" cy="489624"/>
          </a:xfrm>
          <a:custGeom>
            <a:avLst/>
            <a:gdLst/>
            <a:ahLst/>
            <a:cxnLst/>
            <a:rect r="r" b="b" t="t" l="l"/>
            <a:pathLst>
              <a:path h="489624" w="2206660">
                <a:moveTo>
                  <a:pt x="0" y="0"/>
                </a:moveTo>
                <a:lnTo>
                  <a:pt x="2206660" y="0"/>
                </a:lnTo>
                <a:lnTo>
                  <a:pt x="2206660" y="489624"/>
                </a:lnTo>
                <a:lnTo>
                  <a:pt x="0" y="489624"/>
                </a:lnTo>
                <a:lnTo>
                  <a:pt x="0" y="0"/>
                </a:lnTo>
                <a:close/>
              </a:path>
            </a:pathLst>
          </a:custGeom>
          <a:blipFill>
            <a:blip r:embed="rId4"/>
            <a:stretch>
              <a:fillRect l="0" t="0" r="0" b="0"/>
            </a:stretch>
          </a:blipFill>
        </p:spPr>
      </p:sp>
      <p:sp>
        <p:nvSpPr>
          <p:cNvPr name="Freeform 10" id="10"/>
          <p:cNvSpPr/>
          <p:nvPr/>
        </p:nvSpPr>
        <p:spPr>
          <a:xfrm flipH="false" flipV="false" rot="0">
            <a:off x="11263161" y="3106738"/>
            <a:ext cx="8080467" cy="5181600"/>
          </a:xfrm>
          <a:custGeom>
            <a:avLst/>
            <a:gdLst/>
            <a:ahLst/>
            <a:cxnLst/>
            <a:rect r="r" b="b" t="t" l="l"/>
            <a:pathLst>
              <a:path h="5181600" w="8080467">
                <a:moveTo>
                  <a:pt x="0" y="0"/>
                </a:moveTo>
                <a:lnTo>
                  <a:pt x="8080467" y="0"/>
                </a:lnTo>
                <a:lnTo>
                  <a:pt x="8080467" y="5181600"/>
                </a:lnTo>
                <a:lnTo>
                  <a:pt x="0" y="5181600"/>
                </a:lnTo>
                <a:lnTo>
                  <a:pt x="0" y="0"/>
                </a:lnTo>
                <a:close/>
              </a:path>
            </a:pathLst>
          </a:custGeom>
          <a:blipFill>
            <a:blip r:embed="rId5"/>
            <a:stretch>
              <a:fillRect l="0" t="0" r="0" b="0"/>
            </a:stretch>
          </a:blipFill>
        </p:spPr>
      </p:sp>
      <p:sp>
        <p:nvSpPr>
          <p:cNvPr name="TextBox 11" id="11"/>
          <p:cNvSpPr txBox="true"/>
          <p:nvPr/>
        </p:nvSpPr>
        <p:spPr>
          <a:xfrm rot="0">
            <a:off x="2162707" y="179438"/>
            <a:ext cx="7757722" cy="1953260"/>
          </a:xfrm>
          <a:prstGeom prst="rect">
            <a:avLst/>
          </a:prstGeom>
        </p:spPr>
        <p:txBody>
          <a:bodyPr anchor="t" rtlCol="false" tIns="0" lIns="0" bIns="0" rIns="0">
            <a:spAutoFit/>
          </a:bodyPr>
          <a:lstStyle/>
          <a:p>
            <a:pPr algn="l">
              <a:lnSpc>
                <a:spcPts val="7840"/>
              </a:lnSpc>
            </a:pPr>
            <a:r>
              <a:rPr lang="en-US" sz="5600">
                <a:solidFill>
                  <a:srgbClr val="FFFFFF"/>
                </a:solidFill>
                <a:latin typeface="Lilita One"/>
                <a:ea typeface="Lilita One"/>
                <a:cs typeface="Lilita One"/>
                <a:sym typeface="Lilita One"/>
              </a:rPr>
              <a:t>CHANNELS TO REACH TARGET CUSTOMERS</a:t>
            </a:r>
          </a:p>
        </p:txBody>
      </p:sp>
      <p:sp>
        <p:nvSpPr>
          <p:cNvPr name="TextBox 12" id="12"/>
          <p:cNvSpPr txBox="true"/>
          <p:nvPr/>
        </p:nvSpPr>
        <p:spPr>
          <a:xfrm rot="0">
            <a:off x="1205505" y="2774951"/>
            <a:ext cx="7832711" cy="530225"/>
          </a:xfrm>
          <a:prstGeom prst="rect">
            <a:avLst/>
          </a:prstGeom>
        </p:spPr>
        <p:txBody>
          <a:bodyPr anchor="t" rtlCol="false" tIns="0" lIns="0" bIns="0" rIns="0">
            <a:spAutoFit/>
          </a:bodyPr>
          <a:lstStyle/>
          <a:p>
            <a:pPr algn="just">
              <a:lnSpc>
                <a:spcPts val="4420"/>
              </a:lnSpc>
            </a:pPr>
            <a:r>
              <a:rPr lang="en-US" b="true" sz="2600">
                <a:solidFill>
                  <a:srgbClr val="0D524F"/>
                </a:solidFill>
                <a:latin typeface="Now Bold"/>
                <a:ea typeface="Now Bold"/>
                <a:cs typeface="Now Bold"/>
                <a:sym typeface="Now Bold"/>
              </a:rPr>
              <a:t>OUR END USERS ARE THE GENERAL PEOPLES</a:t>
            </a:r>
          </a:p>
        </p:txBody>
      </p:sp>
      <p:sp>
        <p:nvSpPr>
          <p:cNvPr name="TextBox 13" id="13"/>
          <p:cNvSpPr txBox="true"/>
          <p:nvPr/>
        </p:nvSpPr>
        <p:spPr>
          <a:xfrm rot="0">
            <a:off x="882212" y="4903959"/>
            <a:ext cx="9038216" cy="3743325"/>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Poppins"/>
                <a:ea typeface="Poppins"/>
                <a:cs typeface="Poppins"/>
                <a:sym typeface="Poppins"/>
              </a:rPr>
              <a:t>reaching the end user  is very very difficult so we partner up with the insurance company since they have access to our large customer base and  adding just some morre features on top for insurance companies reduces our marketing effort and helps us crack the market easily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1575947" y="2168504"/>
            <a:ext cx="6091537" cy="5375781"/>
          </a:xfrm>
          <a:custGeom>
            <a:avLst/>
            <a:gdLst/>
            <a:ahLst/>
            <a:cxnLst/>
            <a:rect r="r" b="b" t="t" l="l"/>
            <a:pathLst>
              <a:path h="5375781" w="6091537">
                <a:moveTo>
                  <a:pt x="0" y="0"/>
                </a:moveTo>
                <a:lnTo>
                  <a:pt x="6091537" y="0"/>
                </a:lnTo>
                <a:lnTo>
                  <a:pt x="6091537" y="5375781"/>
                </a:lnTo>
                <a:lnTo>
                  <a:pt x="0" y="5375781"/>
                </a:lnTo>
                <a:lnTo>
                  <a:pt x="0" y="0"/>
                </a:lnTo>
                <a:close/>
              </a:path>
            </a:pathLst>
          </a:custGeom>
          <a:blipFill>
            <a:blip r:embed="rId2"/>
            <a:stretch>
              <a:fillRect l="0" t="0" r="0" b="0"/>
            </a:stretch>
          </a:blipFill>
        </p:spPr>
      </p:sp>
      <p:sp>
        <p:nvSpPr>
          <p:cNvPr name="Freeform 3" id="3"/>
          <p:cNvSpPr/>
          <p:nvPr/>
        </p:nvSpPr>
        <p:spPr>
          <a:xfrm flipH="false" flipV="false" rot="0">
            <a:off x="1028700" y="344856"/>
            <a:ext cx="3898104" cy="864929"/>
          </a:xfrm>
          <a:custGeom>
            <a:avLst/>
            <a:gdLst/>
            <a:ahLst/>
            <a:cxnLst/>
            <a:rect r="r" b="b" t="t" l="l"/>
            <a:pathLst>
              <a:path h="864929" w="3898104">
                <a:moveTo>
                  <a:pt x="0" y="0"/>
                </a:moveTo>
                <a:lnTo>
                  <a:pt x="3898104" y="0"/>
                </a:lnTo>
                <a:lnTo>
                  <a:pt x="3898104" y="864929"/>
                </a:lnTo>
                <a:lnTo>
                  <a:pt x="0" y="864929"/>
                </a:lnTo>
                <a:lnTo>
                  <a:pt x="0" y="0"/>
                </a:lnTo>
                <a:close/>
              </a:path>
            </a:pathLst>
          </a:custGeom>
          <a:blipFill>
            <a:blip r:embed="rId3"/>
            <a:stretch>
              <a:fillRect l="0" t="0" r="0" b="0"/>
            </a:stretch>
          </a:blipFill>
        </p:spPr>
      </p:sp>
      <p:sp>
        <p:nvSpPr>
          <p:cNvPr name="TextBox 4" id="4"/>
          <p:cNvSpPr txBox="true"/>
          <p:nvPr/>
        </p:nvSpPr>
        <p:spPr>
          <a:xfrm rot="0">
            <a:off x="1363839" y="4006262"/>
            <a:ext cx="10901485" cy="1919341"/>
          </a:xfrm>
          <a:prstGeom prst="rect">
            <a:avLst/>
          </a:prstGeom>
        </p:spPr>
        <p:txBody>
          <a:bodyPr anchor="t" rtlCol="false" tIns="0" lIns="0" bIns="0" rIns="0">
            <a:spAutoFit/>
          </a:bodyPr>
          <a:lstStyle/>
          <a:p>
            <a:pPr algn="l">
              <a:lnSpc>
                <a:spcPts val="7237"/>
              </a:lnSpc>
            </a:pPr>
            <a:r>
              <a:rPr lang="en-US" sz="8041">
                <a:solidFill>
                  <a:srgbClr val="EF5D27"/>
                </a:solidFill>
                <a:latin typeface="Lilita One"/>
                <a:ea typeface="Lilita One"/>
                <a:cs typeface="Lilita One"/>
                <a:sym typeface="Lilita One"/>
              </a:rPr>
              <a:t>TALK IS CHEAP,</a:t>
            </a:r>
          </a:p>
          <a:p>
            <a:pPr algn="l">
              <a:lnSpc>
                <a:spcPts val="7237"/>
              </a:lnSpc>
            </a:pPr>
            <a:r>
              <a:rPr lang="en-US" sz="8041">
                <a:solidFill>
                  <a:srgbClr val="EF5D27"/>
                </a:solidFill>
                <a:latin typeface="Lilita One"/>
                <a:ea typeface="Lilita One"/>
                <a:cs typeface="Lilita One"/>
                <a:sym typeface="Lilita One"/>
              </a:rPr>
              <a:t>LETS SEE SOME ACTION</a:t>
            </a:r>
          </a:p>
        </p:txBody>
      </p:sp>
      <p:sp>
        <p:nvSpPr>
          <p:cNvPr name="TextBox 5" id="5"/>
          <p:cNvSpPr txBox="true"/>
          <p:nvPr/>
        </p:nvSpPr>
        <p:spPr>
          <a:xfrm rot="0">
            <a:off x="1363839" y="9144000"/>
            <a:ext cx="6619577" cy="684530"/>
          </a:xfrm>
          <a:prstGeom prst="rect">
            <a:avLst/>
          </a:prstGeom>
        </p:spPr>
        <p:txBody>
          <a:bodyPr anchor="t" rtlCol="false" tIns="0" lIns="0" bIns="0" rIns="0">
            <a:spAutoFit/>
          </a:bodyPr>
          <a:lstStyle/>
          <a:p>
            <a:pPr algn="ctr">
              <a:lnSpc>
                <a:spcPts val="5319"/>
              </a:lnSpc>
              <a:spcBef>
                <a:spcPct val="0"/>
              </a:spcBef>
            </a:pPr>
            <a:r>
              <a:rPr lang="en-US" sz="3799">
                <a:solidFill>
                  <a:srgbClr val="000000"/>
                </a:solidFill>
                <a:latin typeface="Poppins"/>
                <a:ea typeface="Poppins"/>
                <a:cs typeface="Poppins"/>
                <a:sym typeface="Poppins"/>
              </a:rPr>
              <a:t>Lets have a look at our </a:t>
            </a:r>
            <a:r>
              <a:rPr lang="en-US" b="true" sz="3799">
                <a:solidFill>
                  <a:srgbClr val="000000"/>
                </a:solidFill>
                <a:latin typeface="Poppins Bold"/>
                <a:ea typeface="Poppins Bold"/>
                <a:cs typeface="Poppins Bold"/>
                <a:sym typeface="Poppins Bold"/>
              </a:rPr>
              <a:t>MVP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DAGZD5yqQHI</dc:identifier>
  <dcterms:modified xsi:type="dcterms:W3CDTF">2011-08-01T06:04:30Z</dcterms:modified>
  <cp:revision>1</cp:revision>
  <dc:title>ITAHARI NAMUNA COLLEGE TEAM A</dc:title>
</cp:coreProperties>
</file>