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  <p:sldMasterId id="2147483694" r:id="rId6"/>
    <p:sldMasterId id="2147483712" r:id="rId7"/>
  </p:sldMasterIdLst>
  <p:notesMasterIdLst>
    <p:notesMasterId r:id="rId20"/>
  </p:notesMasterIdLst>
  <p:handoutMasterIdLst>
    <p:handoutMasterId r:id="rId21"/>
  </p:handoutMasterIdLst>
  <p:sldIdLst>
    <p:sldId id="256" r:id="rId8"/>
    <p:sldId id="257" r:id="rId9"/>
    <p:sldId id="278" r:id="rId10"/>
    <p:sldId id="279" r:id="rId11"/>
    <p:sldId id="258" r:id="rId12"/>
    <p:sldId id="285" r:id="rId13"/>
    <p:sldId id="280" r:id="rId14"/>
    <p:sldId id="281" r:id="rId15"/>
    <p:sldId id="282" r:id="rId16"/>
    <p:sldId id="266" r:id="rId17"/>
    <p:sldId id="28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BC8132-E5A1-4872-B634-1E3866C3D65C}">
          <p14:sldIdLst>
            <p14:sldId id="256"/>
            <p14:sldId id="257"/>
            <p14:sldId id="278"/>
          </p14:sldIdLst>
        </p14:section>
        <p14:section name="Untitled Section" id="{A332B809-9623-48C9-860F-0CADAD9D7B2F}">
          <p14:sldIdLst>
            <p14:sldId id="279"/>
            <p14:sldId id="258"/>
            <p14:sldId id="285"/>
            <p14:sldId id="280"/>
            <p14:sldId id="281"/>
            <p14:sldId id="282"/>
            <p14:sldId id="266"/>
            <p14:sldId id="28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0655" autoAdjust="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4F9CC-5ED2-451D-940C-557459AD22E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609999-8066-4E9B-B5F4-1BF4D30E1676}">
      <dgm:prSet phldrT="[Text]"/>
      <dgm:spPr/>
      <dgm:t>
        <a:bodyPr/>
        <a:lstStyle/>
        <a:p>
          <a:r>
            <a:rPr lang="en-US" dirty="0"/>
            <a:t>CREATE THREE STACKS</a:t>
          </a:r>
        </a:p>
        <a:p>
          <a:r>
            <a:rPr lang="en-US" dirty="0"/>
            <a:t>-INPUT</a:t>
          </a:r>
        </a:p>
        <a:p>
          <a:r>
            <a:rPr lang="en-US" dirty="0"/>
            <a:t>-OUTPUT</a:t>
          </a:r>
        </a:p>
        <a:p>
          <a:r>
            <a:rPr lang="en-US" dirty="0"/>
            <a:t>-TEMPORARY</a:t>
          </a:r>
        </a:p>
      </dgm:t>
    </dgm:pt>
    <dgm:pt modelId="{CDFC0873-D457-428D-A5BB-97CA19F95332}" type="parTrans" cxnId="{65841D4C-9F97-44A3-8C6E-31D0244D41F5}">
      <dgm:prSet/>
      <dgm:spPr/>
      <dgm:t>
        <a:bodyPr/>
        <a:lstStyle/>
        <a:p>
          <a:endParaRPr lang="en-US"/>
        </a:p>
      </dgm:t>
    </dgm:pt>
    <dgm:pt modelId="{F398F2A3-443F-4AD7-B5DC-2AAFD23DC46D}" type="sibTrans" cxnId="{65841D4C-9F97-44A3-8C6E-31D0244D41F5}">
      <dgm:prSet/>
      <dgm:spPr/>
      <dgm:t>
        <a:bodyPr/>
        <a:lstStyle/>
        <a:p>
          <a:endParaRPr lang="en-US"/>
        </a:p>
      </dgm:t>
    </dgm:pt>
    <dgm:pt modelId="{50CCC7AF-1DEF-4E2C-A996-57D0C263CD2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PUSH THE INPUT STRING (CHARACTER BY CHARACTER) ONTO THE INPUT AND TEMPORARY STACKS</a:t>
          </a:r>
        </a:p>
      </dgm:t>
    </dgm:pt>
    <dgm:pt modelId="{C2727FE6-C8F1-489B-91F2-198B79047BC9}" type="parTrans" cxnId="{C9541BD1-6D5E-4C21-90BD-17163C95BE73}">
      <dgm:prSet/>
      <dgm:spPr/>
      <dgm:t>
        <a:bodyPr/>
        <a:lstStyle/>
        <a:p>
          <a:endParaRPr lang="en-US"/>
        </a:p>
      </dgm:t>
    </dgm:pt>
    <dgm:pt modelId="{88063482-25D6-4C44-8E39-A0479FF16CAD}" type="sibTrans" cxnId="{C9541BD1-6D5E-4C21-90BD-17163C95BE73}">
      <dgm:prSet/>
      <dgm:spPr/>
      <dgm:t>
        <a:bodyPr/>
        <a:lstStyle/>
        <a:p>
          <a:endParaRPr lang="en-US"/>
        </a:p>
      </dgm:t>
    </dgm:pt>
    <dgm:pt modelId="{0AC68558-12DC-4F24-A525-FF9F7215861C}">
      <dgm:prSet phldrT="[Text]"/>
      <dgm:spPr/>
      <dgm:t>
        <a:bodyPr/>
        <a:lstStyle/>
        <a:p>
          <a:r>
            <a:rPr lang="en-US" dirty="0"/>
            <a:t>POP THE TEMPORARY STACK INTO THE OUTPUT STACK(REVERSING ROUTINE)</a:t>
          </a:r>
        </a:p>
      </dgm:t>
    </dgm:pt>
    <dgm:pt modelId="{407AB164-B1D0-4F7D-9AA2-FD1417BE7C79}" type="parTrans" cxnId="{FB4822A2-8B9D-4183-A0BF-79B6383A56B9}">
      <dgm:prSet/>
      <dgm:spPr/>
      <dgm:t>
        <a:bodyPr/>
        <a:lstStyle/>
        <a:p>
          <a:endParaRPr lang="en-US"/>
        </a:p>
      </dgm:t>
    </dgm:pt>
    <dgm:pt modelId="{21AEDD2B-EBE0-4BD1-A0AD-EB2D482041E6}" type="sibTrans" cxnId="{FB4822A2-8B9D-4183-A0BF-79B6383A56B9}">
      <dgm:prSet/>
      <dgm:spPr/>
      <dgm:t>
        <a:bodyPr/>
        <a:lstStyle/>
        <a:p>
          <a:endParaRPr lang="en-US"/>
        </a:p>
      </dgm:t>
    </dgm:pt>
    <dgm:pt modelId="{80BFD030-3F11-4665-AEB5-138FC71399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COMPARE OUTPUT STACK AND INPUT STACK(DECISION ROUTINE)</a:t>
          </a:r>
        </a:p>
      </dgm:t>
    </dgm:pt>
    <dgm:pt modelId="{2EB1C40F-32EF-4936-B6D9-A72C19B20E3A}" type="parTrans" cxnId="{0C0ED093-739A-46EB-9F72-E69C5C6A02AD}">
      <dgm:prSet/>
      <dgm:spPr/>
      <dgm:t>
        <a:bodyPr/>
        <a:lstStyle/>
        <a:p>
          <a:endParaRPr lang="en-US"/>
        </a:p>
      </dgm:t>
    </dgm:pt>
    <dgm:pt modelId="{9857552E-04E4-4860-892D-389A30752EDD}" type="sibTrans" cxnId="{0C0ED093-739A-46EB-9F72-E69C5C6A02AD}">
      <dgm:prSet/>
      <dgm:spPr/>
      <dgm:t>
        <a:bodyPr/>
        <a:lstStyle/>
        <a:p>
          <a:endParaRPr lang="en-US"/>
        </a:p>
      </dgm:t>
    </dgm:pt>
    <dgm:pt modelId="{A7030DB8-A899-42DF-A4C3-51D19BD25878}" type="pres">
      <dgm:prSet presAssocID="{0BE4F9CC-5ED2-451D-940C-557459AD22E0}" presName="outerComposite" presStyleCnt="0">
        <dgm:presLayoutVars>
          <dgm:chMax val="5"/>
          <dgm:dir/>
          <dgm:resizeHandles val="exact"/>
        </dgm:presLayoutVars>
      </dgm:prSet>
      <dgm:spPr/>
    </dgm:pt>
    <dgm:pt modelId="{E255AA45-4495-4DEB-835E-39A99D144ED2}" type="pres">
      <dgm:prSet presAssocID="{0BE4F9CC-5ED2-451D-940C-557459AD22E0}" presName="dummyMaxCanvas" presStyleCnt="0">
        <dgm:presLayoutVars/>
      </dgm:prSet>
      <dgm:spPr/>
    </dgm:pt>
    <dgm:pt modelId="{C4BBD5A8-6C07-4FA2-A2BB-E15F9606B210}" type="pres">
      <dgm:prSet presAssocID="{0BE4F9CC-5ED2-451D-940C-557459AD22E0}" presName="FourNodes_1" presStyleLbl="node1" presStyleIdx="0" presStyleCnt="4">
        <dgm:presLayoutVars>
          <dgm:bulletEnabled val="1"/>
        </dgm:presLayoutVars>
      </dgm:prSet>
      <dgm:spPr/>
    </dgm:pt>
    <dgm:pt modelId="{51E39E95-FF4F-4B45-B71E-0F775CDB5555}" type="pres">
      <dgm:prSet presAssocID="{0BE4F9CC-5ED2-451D-940C-557459AD22E0}" presName="FourNodes_2" presStyleLbl="node1" presStyleIdx="1" presStyleCnt="4">
        <dgm:presLayoutVars>
          <dgm:bulletEnabled val="1"/>
        </dgm:presLayoutVars>
      </dgm:prSet>
      <dgm:spPr/>
    </dgm:pt>
    <dgm:pt modelId="{382A0931-69E8-410E-9761-028B07A7BFD0}" type="pres">
      <dgm:prSet presAssocID="{0BE4F9CC-5ED2-451D-940C-557459AD22E0}" presName="FourNodes_3" presStyleLbl="node1" presStyleIdx="2" presStyleCnt="4">
        <dgm:presLayoutVars>
          <dgm:bulletEnabled val="1"/>
        </dgm:presLayoutVars>
      </dgm:prSet>
      <dgm:spPr/>
    </dgm:pt>
    <dgm:pt modelId="{10A0E26F-F703-47D5-ACFC-02FA6E337DDA}" type="pres">
      <dgm:prSet presAssocID="{0BE4F9CC-5ED2-451D-940C-557459AD22E0}" presName="FourNodes_4" presStyleLbl="node1" presStyleIdx="3" presStyleCnt="4" custLinFactNeighborX="-1345" custLinFactNeighborY="3435">
        <dgm:presLayoutVars>
          <dgm:bulletEnabled val="1"/>
        </dgm:presLayoutVars>
      </dgm:prSet>
      <dgm:spPr/>
    </dgm:pt>
    <dgm:pt modelId="{89EE23BE-1854-4F08-BCF5-9A5D34032673}" type="pres">
      <dgm:prSet presAssocID="{0BE4F9CC-5ED2-451D-940C-557459AD22E0}" presName="FourConn_1-2" presStyleLbl="fgAccFollowNode1" presStyleIdx="0" presStyleCnt="3">
        <dgm:presLayoutVars>
          <dgm:bulletEnabled val="1"/>
        </dgm:presLayoutVars>
      </dgm:prSet>
      <dgm:spPr/>
    </dgm:pt>
    <dgm:pt modelId="{2CA81D35-F910-4F3B-B0CA-218E8003873E}" type="pres">
      <dgm:prSet presAssocID="{0BE4F9CC-5ED2-451D-940C-557459AD22E0}" presName="FourConn_2-3" presStyleLbl="fgAccFollowNode1" presStyleIdx="1" presStyleCnt="3">
        <dgm:presLayoutVars>
          <dgm:bulletEnabled val="1"/>
        </dgm:presLayoutVars>
      </dgm:prSet>
      <dgm:spPr/>
    </dgm:pt>
    <dgm:pt modelId="{495F9956-9939-416A-9353-1CCCF3AB5535}" type="pres">
      <dgm:prSet presAssocID="{0BE4F9CC-5ED2-451D-940C-557459AD22E0}" presName="FourConn_3-4" presStyleLbl="fgAccFollowNode1" presStyleIdx="2" presStyleCnt="3">
        <dgm:presLayoutVars>
          <dgm:bulletEnabled val="1"/>
        </dgm:presLayoutVars>
      </dgm:prSet>
      <dgm:spPr/>
    </dgm:pt>
    <dgm:pt modelId="{29873693-F269-4FA6-91C9-97C5EF5B86A6}" type="pres">
      <dgm:prSet presAssocID="{0BE4F9CC-5ED2-451D-940C-557459AD22E0}" presName="FourNodes_1_text" presStyleLbl="node1" presStyleIdx="3" presStyleCnt="4">
        <dgm:presLayoutVars>
          <dgm:bulletEnabled val="1"/>
        </dgm:presLayoutVars>
      </dgm:prSet>
      <dgm:spPr/>
    </dgm:pt>
    <dgm:pt modelId="{77B74416-5A57-4DC3-9D27-FB94D2F5BFB8}" type="pres">
      <dgm:prSet presAssocID="{0BE4F9CC-5ED2-451D-940C-557459AD22E0}" presName="FourNodes_2_text" presStyleLbl="node1" presStyleIdx="3" presStyleCnt="4">
        <dgm:presLayoutVars>
          <dgm:bulletEnabled val="1"/>
        </dgm:presLayoutVars>
      </dgm:prSet>
      <dgm:spPr/>
    </dgm:pt>
    <dgm:pt modelId="{553A002A-20B5-434A-B8B5-F16D00502AE5}" type="pres">
      <dgm:prSet presAssocID="{0BE4F9CC-5ED2-451D-940C-557459AD22E0}" presName="FourNodes_3_text" presStyleLbl="node1" presStyleIdx="3" presStyleCnt="4">
        <dgm:presLayoutVars>
          <dgm:bulletEnabled val="1"/>
        </dgm:presLayoutVars>
      </dgm:prSet>
      <dgm:spPr/>
    </dgm:pt>
    <dgm:pt modelId="{AA43E6B2-D35D-4D03-8196-BCB94AE238B4}" type="pres">
      <dgm:prSet presAssocID="{0BE4F9CC-5ED2-451D-940C-557459AD22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8EEA12-5258-4466-9C9D-8A7EBB484A70}" type="presOf" srcId="{21AEDD2B-EBE0-4BD1-A0AD-EB2D482041E6}" destId="{495F9956-9939-416A-9353-1CCCF3AB5535}" srcOrd="0" destOrd="0" presId="urn:microsoft.com/office/officeart/2005/8/layout/vProcess5"/>
    <dgm:cxn modelId="{1DA99A1A-3232-4247-B779-93D565DA8054}" type="presOf" srcId="{0BE4F9CC-5ED2-451D-940C-557459AD22E0}" destId="{A7030DB8-A899-42DF-A4C3-51D19BD25878}" srcOrd="0" destOrd="0" presId="urn:microsoft.com/office/officeart/2005/8/layout/vProcess5"/>
    <dgm:cxn modelId="{5648682B-BE86-4894-BC3E-0131D6FA3590}" type="presOf" srcId="{0AC68558-12DC-4F24-A525-FF9F7215861C}" destId="{553A002A-20B5-434A-B8B5-F16D00502AE5}" srcOrd="1" destOrd="0" presId="urn:microsoft.com/office/officeart/2005/8/layout/vProcess5"/>
    <dgm:cxn modelId="{9F674641-0CF8-420E-BE2A-1B766C59DCDA}" type="presOf" srcId="{80BFD030-3F11-4665-AEB5-138FC713992C}" destId="{10A0E26F-F703-47D5-ACFC-02FA6E337DDA}" srcOrd="0" destOrd="0" presId="urn:microsoft.com/office/officeart/2005/8/layout/vProcess5"/>
    <dgm:cxn modelId="{3E125049-9901-4EF8-A2CD-A0D299404426}" type="presOf" srcId="{50CCC7AF-1DEF-4E2C-A996-57D0C263CD28}" destId="{51E39E95-FF4F-4B45-B71E-0F775CDB5555}" srcOrd="0" destOrd="0" presId="urn:microsoft.com/office/officeart/2005/8/layout/vProcess5"/>
    <dgm:cxn modelId="{65841D4C-9F97-44A3-8C6E-31D0244D41F5}" srcId="{0BE4F9CC-5ED2-451D-940C-557459AD22E0}" destId="{41609999-8066-4E9B-B5F4-1BF4D30E1676}" srcOrd="0" destOrd="0" parTransId="{CDFC0873-D457-428D-A5BB-97CA19F95332}" sibTransId="{F398F2A3-443F-4AD7-B5DC-2AAFD23DC46D}"/>
    <dgm:cxn modelId="{AB649D6E-12A8-4DB0-A0EB-C93DCA5B79C5}" type="presOf" srcId="{80BFD030-3F11-4665-AEB5-138FC713992C}" destId="{AA43E6B2-D35D-4D03-8196-BCB94AE238B4}" srcOrd="1" destOrd="0" presId="urn:microsoft.com/office/officeart/2005/8/layout/vProcess5"/>
    <dgm:cxn modelId="{1D56A451-525F-43FC-AD71-7C8861999521}" type="presOf" srcId="{41609999-8066-4E9B-B5F4-1BF4D30E1676}" destId="{C4BBD5A8-6C07-4FA2-A2BB-E15F9606B210}" srcOrd="0" destOrd="0" presId="urn:microsoft.com/office/officeart/2005/8/layout/vProcess5"/>
    <dgm:cxn modelId="{D95CDC51-E01E-461A-B47F-D8DD8B66B6BD}" type="presOf" srcId="{0AC68558-12DC-4F24-A525-FF9F7215861C}" destId="{382A0931-69E8-410E-9761-028B07A7BFD0}" srcOrd="0" destOrd="0" presId="urn:microsoft.com/office/officeart/2005/8/layout/vProcess5"/>
    <dgm:cxn modelId="{2BAF1580-F9F2-46ED-98BB-C3EE855B1F23}" type="presOf" srcId="{50CCC7AF-1DEF-4E2C-A996-57D0C263CD28}" destId="{77B74416-5A57-4DC3-9D27-FB94D2F5BFB8}" srcOrd="1" destOrd="0" presId="urn:microsoft.com/office/officeart/2005/8/layout/vProcess5"/>
    <dgm:cxn modelId="{1F947F85-0683-4BF5-ACE9-CC6283F86DDB}" type="presOf" srcId="{41609999-8066-4E9B-B5F4-1BF4D30E1676}" destId="{29873693-F269-4FA6-91C9-97C5EF5B86A6}" srcOrd="1" destOrd="0" presId="urn:microsoft.com/office/officeart/2005/8/layout/vProcess5"/>
    <dgm:cxn modelId="{0C0ED093-739A-46EB-9F72-E69C5C6A02AD}" srcId="{0BE4F9CC-5ED2-451D-940C-557459AD22E0}" destId="{80BFD030-3F11-4665-AEB5-138FC713992C}" srcOrd="3" destOrd="0" parTransId="{2EB1C40F-32EF-4936-B6D9-A72C19B20E3A}" sibTransId="{9857552E-04E4-4860-892D-389A30752EDD}"/>
    <dgm:cxn modelId="{FB4822A2-8B9D-4183-A0BF-79B6383A56B9}" srcId="{0BE4F9CC-5ED2-451D-940C-557459AD22E0}" destId="{0AC68558-12DC-4F24-A525-FF9F7215861C}" srcOrd="2" destOrd="0" parTransId="{407AB164-B1D0-4F7D-9AA2-FD1417BE7C79}" sibTransId="{21AEDD2B-EBE0-4BD1-A0AD-EB2D482041E6}"/>
    <dgm:cxn modelId="{89BF93C1-B943-4506-BE13-58B749C667C3}" type="presOf" srcId="{F398F2A3-443F-4AD7-B5DC-2AAFD23DC46D}" destId="{89EE23BE-1854-4F08-BCF5-9A5D34032673}" srcOrd="0" destOrd="0" presId="urn:microsoft.com/office/officeart/2005/8/layout/vProcess5"/>
    <dgm:cxn modelId="{C9541BD1-6D5E-4C21-90BD-17163C95BE73}" srcId="{0BE4F9CC-5ED2-451D-940C-557459AD22E0}" destId="{50CCC7AF-1DEF-4E2C-A996-57D0C263CD28}" srcOrd="1" destOrd="0" parTransId="{C2727FE6-C8F1-489B-91F2-198B79047BC9}" sibTransId="{88063482-25D6-4C44-8E39-A0479FF16CAD}"/>
    <dgm:cxn modelId="{A5EC51DA-706A-48D4-BF45-B71BCDF7D822}" type="presOf" srcId="{88063482-25D6-4C44-8E39-A0479FF16CAD}" destId="{2CA81D35-F910-4F3B-B0CA-218E8003873E}" srcOrd="0" destOrd="0" presId="urn:microsoft.com/office/officeart/2005/8/layout/vProcess5"/>
    <dgm:cxn modelId="{1D9C3065-4ECA-43F3-AC7D-FB965C884237}" type="presParOf" srcId="{A7030DB8-A899-42DF-A4C3-51D19BD25878}" destId="{E255AA45-4495-4DEB-835E-39A99D144ED2}" srcOrd="0" destOrd="0" presId="urn:microsoft.com/office/officeart/2005/8/layout/vProcess5"/>
    <dgm:cxn modelId="{28E76C95-2AA6-4E6F-9831-0AF02DFA0731}" type="presParOf" srcId="{A7030DB8-A899-42DF-A4C3-51D19BD25878}" destId="{C4BBD5A8-6C07-4FA2-A2BB-E15F9606B210}" srcOrd="1" destOrd="0" presId="urn:microsoft.com/office/officeart/2005/8/layout/vProcess5"/>
    <dgm:cxn modelId="{1A8DDD33-236B-418B-903B-E843B4E89EF4}" type="presParOf" srcId="{A7030DB8-A899-42DF-A4C3-51D19BD25878}" destId="{51E39E95-FF4F-4B45-B71E-0F775CDB5555}" srcOrd="2" destOrd="0" presId="urn:microsoft.com/office/officeart/2005/8/layout/vProcess5"/>
    <dgm:cxn modelId="{A0C20265-B40F-4001-A37D-D10109830338}" type="presParOf" srcId="{A7030DB8-A899-42DF-A4C3-51D19BD25878}" destId="{382A0931-69E8-410E-9761-028B07A7BFD0}" srcOrd="3" destOrd="0" presId="urn:microsoft.com/office/officeart/2005/8/layout/vProcess5"/>
    <dgm:cxn modelId="{16C863A9-9FB1-4743-A178-685C9936A9AA}" type="presParOf" srcId="{A7030DB8-A899-42DF-A4C3-51D19BD25878}" destId="{10A0E26F-F703-47D5-ACFC-02FA6E337DDA}" srcOrd="4" destOrd="0" presId="urn:microsoft.com/office/officeart/2005/8/layout/vProcess5"/>
    <dgm:cxn modelId="{008122B2-FFF4-4E5F-B6A9-0B542550B5A0}" type="presParOf" srcId="{A7030DB8-A899-42DF-A4C3-51D19BD25878}" destId="{89EE23BE-1854-4F08-BCF5-9A5D34032673}" srcOrd="5" destOrd="0" presId="urn:microsoft.com/office/officeart/2005/8/layout/vProcess5"/>
    <dgm:cxn modelId="{AD162CBB-0EDC-43F3-80F0-A165D5CA91F7}" type="presParOf" srcId="{A7030DB8-A899-42DF-A4C3-51D19BD25878}" destId="{2CA81D35-F910-4F3B-B0CA-218E8003873E}" srcOrd="6" destOrd="0" presId="urn:microsoft.com/office/officeart/2005/8/layout/vProcess5"/>
    <dgm:cxn modelId="{23E84C07-121A-4EEE-9A21-6B1EAC201B15}" type="presParOf" srcId="{A7030DB8-A899-42DF-A4C3-51D19BD25878}" destId="{495F9956-9939-416A-9353-1CCCF3AB5535}" srcOrd="7" destOrd="0" presId="urn:microsoft.com/office/officeart/2005/8/layout/vProcess5"/>
    <dgm:cxn modelId="{4A94FC8F-6197-4730-A1CC-D90D709246D7}" type="presParOf" srcId="{A7030DB8-A899-42DF-A4C3-51D19BD25878}" destId="{29873693-F269-4FA6-91C9-97C5EF5B86A6}" srcOrd="8" destOrd="0" presId="urn:microsoft.com/office/officeart/2005/8/layout/vProcess5"/>
    <dgm:cxn modelId="{23410418-3C44-46FC-8BB7-DED49567317D}" type="presParOf" srcId="{A7030DB8-A899-42DF-A4C3-51D19BD25878}" destId="{77B74416-5A57-4DC3-9D27-FB94D2F5BFB8}" srcOrd="9" destOrd="0" presId="urn:microsoft.com/office/officeart/2005/8/layout/vProcess5"/>
    <dgm:cxn modelId="{166C9E87-55D3-41F1-B684-3C0921D2B6BA}" type="presParOf" srcId="{A7030DB8-A899-42DF-A4C3-51D19BD25878}" destId="{553A002A-20B5-434A-B8B5-F16D00502AE5}" srcOrd="10" destOrd="0" presId="urn:microsoft.com/office/officeart/2005/8/layout/vProcess5"/>
    <dgm:cxn modelId="{433B2E25-E295-4DE2-A718-7106FE776D5C}" type="presParOf" srcId="{A7030DB8-A899-42DF-A4C3-51D19BD25878}" destId="{AA43E6B2-D35D-4D03-8196-BCB94AE238B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BD5A8-6C07-4FA2-A2BB-E15F9606B210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THREE STACKS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-INPUT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-OUTPUT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-TEMPORARY</a:t>
          </a:r>
        </a:p>
      </dsp:txBody>
      <dsp:txXfrm>
        <a:off x="34916" y="34916"/>
        <a:ext cx="5115290" cy="1122274"/>
      </dsp:txXfrm>
    </dsp:sp>
    <dsp:sp modelId="{51E39E95-FF4F-4B45-B71E-0F775CDB5555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accent2">
            <a:hueOff val="397245"/>
            <a:satOff val="2304"/>
            <a:lumOff val="22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PUSH THE INPUT STRING (CHARACTER BY CHARACTER) ONTO THE INPUT AND TEMPORARY STACKS</a:t>
          </a:r>
        </a:p>
      </dsp:txBody>
      <dsp:txXfrm>
        <a:off x="579491" y="1443769"/>
        <a:ext cx="5113122" cy="1122274"/>
      </dsp:txXfrm>
    </dsp:sp>
    <dsp:sp modelId="{382A0931-69E8-410E-9761-028B07A7BFD0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POP THE TEMPORARY STACK INTO THE OUTPUT STACK(REVERSING ROUTINE)</a:t>
          </a:r>
        </a:p>
      </dsp:txBody>
      <dsp:txXfrm>
        <a:off x="1115940" y="2852622"/>
        <a:ext cx="5121250" cy="1122274"/>
      </dsp:txXfrm>
    </dsp:sp>
    <dsp:sp modelId="{10A0E26F-F703-47D5-ACFC-02FA6E337DDA}">
      <dsp:nvSpPr>
        <dsp:cNvPr id="0" name=""/>
        <dsp:cNvSpPr/>
      </dsp:nvSpPr>
      <dsp:spPr>
        <a:xfrm>
          <a:off x="1538142" y="4226560"/>
          <a:ext cx="6502400" cy="1192106"/>
        </a:xfrm>
        <a:prstGeom prst="roundRect">
          <a:avLst>
            <a:gd name="adj" fmla="val 10000"/>
          </a:avLst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COMPARE OUTPUT STACK AND INPUT STACK(DECISION ROUTINE)</a:t>
          </a:r>
        </a:p>
      </dsp:txBody>
      <dsp:txXfrm>
        <a:off x="1573058" y="4261476"/>
        <a:ext cx="5113122" cy="1122274"/>
      </dsp:txXfrm>
    </dsp:sp>
    <dsp:sp modelId="{89EE23BE-1854-4F08-BCF5-9A5D34032673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01876" y="913045"/>
        <a:ext cx="426177" cy="583089"/>
      </dsp:txXfrm>
    </dsp:sp>
    <dsp:sp modelId="{2CA81D35-F910-4F3B-B0CA-218E8003873E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46452" y="2321898"/>
        <a:ext cx="426177" cy="583089"/>
      </dsp:txXfrm>
    </dsp:sp>
    <dsp:sp modelId="{495F9956-9939-416A-9353-1CCCF3AB5535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82900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825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033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14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915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646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63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417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2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2161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6231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219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23545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499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915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5719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312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28688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2051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552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552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81677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6175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0638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14779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9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656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9285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77441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3378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339467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741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4225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32603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13897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310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16592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5411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63262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58986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08196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2525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63828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94174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57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 spd="slow">
    <p:push dir="u"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158" y="3329790"/>
            <a:ext cx="5871531" cy="3200400"/>
          </a:xfrm>
        </p:spPr>
        <p:txBody>
          <a:bodyPr anchor="ctr"/>
          <a:lstStyle/>
          <a:p>
            <a:r>
              <a:rPr lang="en-US" dirty="0"/>
              <a:t>DATA STRUCTURES AND ALGORITHM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11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93" y="0"/>
            <a:ext cx="7288282" cy="715051"/>
          </a:xfrm>
          <a:prstGeom prst="snip2DiagRect">
            <a:avLst/>
          </a:prstGeom>
          <a:solidFill>
            <a:schemeClr val="bg2">
              <a:lumMod val="90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ctr"/>
            <a:r>
              <a:rPr lang="en-US" dirty="0"/>
              <a:t>COULD WE DO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2149" y="1903269"/>
            <a:ext cx="8306126" cy="32965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determine a palindrome the string should read same as forward and backward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essence we must touch every single element of the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the best we could do is O(n) i.e. touching all the elements once(in the average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algorithm runs in approximately O(n)  time hence we can’t do better (at least according to theory and based on the problem constraints)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70D729-0C64-A6D2-AC2B-42840F3C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934" y="0"/>
            <a:ext cx="8210266" cy="836515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FURTHER IMPROVEMENT</a:t>
            </a:r>
            <a:endParaRPr lang="en-G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ACB009-04F7-030A-0719-BEFB7056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704" y="2592692"/>
            <a:ext cx="8672853" cy="3763658"/>
          </a:xfrm>
        </p:spPr>
        <p:txBody>
          <a:bodyPr/>
          <a:lstStyle/>
          <a:p>
            <a:r>
              <a:rPr lang="en-US" dirty="0"/>
              <a:t>WE COULD MAKE HALF THE NUMBER OF TOTAL COMPARES </a:t>
            </a:r>
          </a:p>
          <a:p>
            <a:pPr marL="457200" lvl="1" indent="0">
              <a:buNone/>
            </a:pPr>
            <a:r>
              <a:rPr lang="en-US" dirty="0"/>
              <a:t>    - THIS WOULD NOT MAKE MUCH DIFFERENCE FOR SHORT WORDS BUT WILL BE NOTICABLE IN EXTREME LONG WORDS</a:t>
            </a:r>
          </a:p>
          <a:p>
            <a:pPr marL="457200" lvl="1" indent="0">
              <a:buNone/>
            </a:pPr>
            <a:r>
              <a:rPr lang="en-US" dirty="0"/>
              <a:t>		(This wasn’t possible because we had to receive input one character at a time)</a:t>
            </a:r>
          </a:p>
          <a:p>
            <a:pPr marL="457200" lvl="1" indent="0">
              <a:buNone/>
            </a:pPr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 of the problem</a:t>
            </a:r>
          </a:p>
          <a:p>
            <a:r>
              <a:rPr lang="en-US" dirty="0"/>
              <a:t>Procedure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Data Structure</a:t>
            </a:r>
          </a:p>
          <a:p>
            <a:r>
              <a:rPr lang="en-US" dirty="0"/>
              <a:t>Implementation of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Runtime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Complexity Analysis</a:t>
            </a:r>
          </a:p>
          <a:p>
            <a:r>
              <a:rPr lang="en-US" dirty="0"/>
              <a:t>Further Improvements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25" y="165748"/>
            <a:ext cx="5481955" cy="1205852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PROBLEM STATEMENT: Develop an algorithm to check if a string is a palindrome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ED343-B22C-2D36-2A6A-6CEF9C3E1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r="16529" b="2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1C6C9CE-8EE5-84B8-0F95-CB7A7F2D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959B261B-5E2F-205F-31CA-4E59C5929BE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65299" y="1533395"/>
            <a:ext cx="5907176" cy="48229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A STRING FROM STANDARD INPUT</a:t>
            </a:r>
          </a:p>
          <a:p>
            <a:r>
              <a:rPr lang="en-US" dirty="0"/>
              <a:t>   - COULD BE FROM A FILE, OR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</a:p>
          <a:p>
            <a:r>
              <a:rPr lang="en-US" dirty="0"/>
              <a:t>    -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IS READ FROM STANDARD INPUT ONE CHARACTER AT A TIME</a:t>
            </a:r>
          </a:p>
          <a:p>
            <a:r>
              <a:rPr lang="en-US" dirty="0"/>
              <a:t>     -WE ARE UNABLE TO DETERMINE THE EXACT CENTER WHEN WE RECEIVE THE STRING SINCE WE ARE UNSURE OF IT’S LENGTH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COMARE 2 STACKS </a:t>
            </a:r>
          </a:p>
          <a:p>
            <a:r>
              <a:rPr lang="en-US" dirty="0"/>
              <a:t>    - IF WE USE THE STACK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792" y="254644"/>
            <a:ext cx="5365102" cy="1648801"/>
          </a:xfrm>
        </p:spPr>
        <p:txBody>
          <a:bodyPr/>
          <a:lstStyle/>
          <a:p>
            <a:r>
              <a:rPr lang="en-US" dirty="0"/>
              <a:t>DATA STRUCTURE: STACKS(Linked list implementation)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-141668" y="254644"/>
            <a:ext cx="5666705" cy="814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8950EA-7BFE-0FDE-1730-0D4E238ACFBD}"/>
              </a:ext>
            </a:extLst>
          </p:cNvPr>
          <p:cNvSpPr txBox="1"/>
          <p:nvPr/>
        </p:nvSpPr>
        <p:spPr>
          <a:xfrm>
            <a:off x="264544" y="2363638"/>
            <a:ext cx="11662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MOTIVE:</a:t>
            </a:r>
          </a:p>
          <a:p>
            <a:r>
              <a:rPr lang="en-US" dirty="0">
                <a:solidFill>
                  <a:schemeClr val="bg1"/>
                </a:solidFill>
              </a:rPr>
              <a:t>Size of user input cannot be determined beforehand (we could guess it wouldn’t be a long word but how short?)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Easily resizable (dynamic and fits the problem 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Constant space and time complexity for all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Easier implementation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Slight overhead in creating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Individual nodes take more space than individual elements in an array implementation(4 bytes more in java)</a:t>
            </a:r>
          </a:p>
          <a:p>
            <a:endParaRPr lang="en-G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713" y="-18243"/>
            <a:ext cx="8053694" cy="1096416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ALGORITHM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9CD06E-DFD6-E749-C8D0-A73FA9446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024973"/>
              </p:ext>
            </p:extLst>
          </p:nvPr>
        </p:nvGraphicFramePr>
        <p:xfrm>
          <a:off x="2032000" y="13028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C45-9853-E163-917F-1B8E1351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76" y="0"/>
            <a:ext cx="8645930" cy="916496"/>
          </a:xfrm>
          <a:prstGeom prst="snip2DiagRect">
            <a:avLst/>
          </a:prstGeom>
          <a:solidFill>
            <a:srgbClr val="FF9900"/>
          </a:solidFill>
          <a:effectLst>
            <a:softEdge rad="31750"/>
          </a:effectLst>
        </p:spPr>
        <p:txBody>
          <a:bodyPr/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0A9EC-F93D-720F-C762-10C1CBDDD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110" y="1577847"/>
            <a:ext cx="6903817" cy="4961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ACF5-55D6-2624-49AA-D5DB58B8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24BF3B-648F-A667-D820-92D0EAF3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583611"/>
            <a:ext cx="4760890" cy="3585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641BF9-12D8-54EA-F4CB-E890395444C3}"/>
              </a:ext>
            </a:extLst>
          </p:cNvPr>
          <p:cNvSpPr txBox="1">
            <a:spLocks/>
          </p:cNvSpPr>
          <p:nvPr/>
        </p:nvSpPr>
        <p:spPr>
          <a:xfrm>
            <a:off x="1317728" y="1024601"/>
            <a:ext cx="4725177" cy="5858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1750"/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IMPLEMENTATION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65B0297-0032-BDEF-86DF-3C21B8C2FABB}"/>
              </a:ext>
            </a:extLst>
          </p:cNvPr>
          <p:cNvSpPr txBox="1">
            <a:spLocks/>
          </p:cNvSpPr>
          <p:nvPr/>
        </p:nvSpPr>
        <p:spPr>
          <a:xfrm>
            <a:off x="7363792" y="1997801"/>
            <a:ext cx="4725177" cy="58581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1750"/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COMPARATOR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759481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310" y="433136"/>
            <a:ext cx="6549434" cy="1427747"/>
          </a:xfrm>
        </p:spPr>
        <p:txBody>
          <a:bodyPr/>
          <a:lstStyle/>
          <a:p>
            <a:r>
              <a:rPr lang="en-US" dirty="0"/>
              <a:t>INVARIANTS</a:t>
            </a:r>
            <a:r>
              <a:rPr lang="en-US" dirty="0">
                <a:sym typeface="Wingdings" panose="05000000000000000000" pitchFamily="2" charset="2"/>
              </a:rPr>
              <a:t> </a:t>
            </a:r>
            <a:br>
              <a:rPr lang="en-US" dirty="0"/>
            </a:br>
            <a:r>
              <a:rPr lang="en-US" sz="1200" dirty="0"/>
              <a:t>-constants to maintain the accuracy of the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5A139-E3CE-AB30-4084-30653D38679C}"/>
              </a:ext>
            </a:extLst>
          </p:cNvPr>
          <p:cNvSpPr txBox="1"/>
          <p:nvPr/>
        </p:nvSpPr>
        <p:spPr>
          <a:xfrm>
            <a:off x="6136257" y="2213810"/>
            <a:ext cx="6055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AND OUTPUT STACK SHOULD HAVE THE SAME SIZE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 AND OUTPUT STACK SHOULD CONTAIN THE SAME ELEMENTS (NOT NECESSARILY IN THE SAME ORDER)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OUTPUT STACK SHOULD CONTAIN THE REVERSE OF THE INPUT STACK</a:t>
            </a:r>
            <a:endParaRPr lang="en-G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1"/>
            <a:ext cx="8420100" cy="1094704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pPr algn="ctr"/>
            <a:r>
              <a:rPr lang="en-US" dirty="0"/>
              <a:t>RUNTIME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95D3-FAF5-5F05-CBAA-F1ADF2B4834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79561" y="2117064"/>
            <a:ext cx="9081339" cy="39030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CASE(O(1)) : </a:t>
            </a:r>
          </a:p>
          <a:p>
            <a:pPr marL="852678" lvl="2"/>
            <a:r>
              <a:rPr lang="en-US" dirty="0"/>
              <a:t>INPUT CONTAINS ONLY A CHARACTER OR NONE</a:t>
            </a:r>
          </a:p>
          <a:p>
            <a:pPr marL="852678" lvl="2"/>
            <a:r>
              <a:rPr lang="en-US" dirty="0"/>
              <a:t>STRING CONTAINS DIFFERENT CHARACTERS AT BOTH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WORSE CASE(O(N)) :</a:t>
            </a:r>
          </a:p>
          <a:p>
            <a:pPr marL="852678" lvl="2"/>
            <a:r>
              <a:rPr lang="en-US" dirty="0"/>
              <a:t> n CHARACTERS(SAME) IN INPUT AND IT’S LONG  </a:t>
            </a:r>
            <a:r>
              <a:rPr lang="en-US" dirty="0" err="1"/>
              <a:t>eg</a:t>
            </a:r>
            <a:r>
              <a:rPr lang="en-US" dirty="0"/>
              <a:t> (“</a:t>
            </a:r>
            <a:r>
              <a:rPr lang="en-US" dirty="0" err="1"/>
              <a:t>aaaaaa</a:t>
            </a:r>
            <a:r>
              <a:rPr lang="en-US" dirty="0"/>
              <a:t>…..</a:t>
            </a:r>
            <a:r>
              <a:rPr lang="en-US" dirty="0" err="1"/>
              <a:t>aaa</a:t>
            </a:r>
            <a:r>
              <a:rPr lang="en-US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CASE (O(N)):</a:t>
            </a:r>
          </a:p>
          <a:p>
            <a:pPr marL="852678" lvl="2"/>
            <a:r>
              <a:rPr lang="en-US" dirty="0"/>
              <a:t>STRING CONTAINS  SIMILAR CHARACTERS AT THE END BUT ONLY </a:t>
            </a:r>
          </a:p>
          <a:p>
            <a:pPr lvl="3" indent="0">
              <a:buNone/>
            </a:pPr>
            <a:r>
              <a:rPr lang="en-US" dirty="0"/>
              <a:t>DIFFER IN THE MIDDLE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136526"/>
            <a:ext cx="9953308" cy="575029"/>
          </a:xfrm>
        </p:spPr>
        <p:txBody>
          <a:bodyPr/>
          <a:lstStyle/>
          <a:p>
            <a:r>
              <a:rPr lang="en-US" dirty="0"/>
              <a:t>SPACE COMPLEXITY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72152" y="711555"/>
            <a:ext cx="10388750" cy="57694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CASE: O(N)</a:t>
            </a:r>
          </a:p>
          <a:p>
            <a:r>
              <a:rPr lang="en-US" dirty="0"/>
              <a:t>    -We reserve space for every stack (3), which approximates O(3n) and is amortized to O(n).</a:t>
            </a:r>
          </a:p>
          <a:p>
            <a:r>
              <a:rPr lang="en-US" dirty="0"/>
              <a:t>    -In comparison to an array, we use more space (i.e., each of our n’s uses more space) as we must store the links to the next elements in a linked-list; however, this comes at a trade off for dynamic memory (which isn’t more efficiently implemented in arrays). 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EFD601-51A8-0DAD-C813-F92DD7F6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9247"/>
              </p:ext>
            </p:extLst>
          </p:nvPr>
        </p:nvGraphicFramePr>
        <p:xfrm>
          <a:off x="972152" y="2814015"/>
          <a:ext cx="10690458" cy="3542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3486">
                  <a:extLst>
                    <a:ext uri="{9D8B030D-6E8A-4147-A177-3AD203B41FA5}">
                      <a16:colId xmlns:a16="http://schemas.microsoft.com/office/drawing/2014/main" val="2579661115"/>
                    </a:ext>
                  </a:extLst>
                </a:gridCol>
                <a:gridCol w="3563486">
                  <a:extLst>
                    <a:ext uri="{9D8B030D-6E8A-4147-A177-3AD203B41FA5}">
                      <a16:colId xmlns:a16="http://schemas.microsoft.com/office/drawing/2014/main" val="334632817"/>
                    </a:ext>
                  </a:extLst>
                </a:gridCol>
                <a:gridCol w="3563486">
                  <a:extLst>
                    <a:ext uri="{9D8B030D-6E8A-4147-A177-3AD203B41FA5}">
                      <a16:colId xmlns:a16="http://schemas.microsoft.com/office/drawing/2014/main" val="3211969644"/>
                    </a:ext>
                  </a:extLst>
                </a:gridCol>
              </a:tblGrid>
              <a:tr h="88558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STACK IMPLEMENTATION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 STACK IMPLEMENTATION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66542"/>
                  </a:ext>
                </a:extLst>
              </a:tr>
              <a:tr h="885583">
                <a:tc>
                  <a:txBody>
                    <a:bodyPr/>
                    <a:lstStyle/>
                    <a:p>
                      <a:r>
                        <a:rPr lang="en-US" b="1" dirty="0"/>
                        <a:t>NODE </a:t>
                      </a:r>
                      <a:endParaRPr lang="en-G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DATA SIZE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DATA SIZE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66948"/>
                  </a:ext>
                </a:extLst>
              </a:tr>
              <a:tr h="885583">
                <a:tc>
                  <a:txBody>
                    <a:bodyPr/>
                    <a:lstStyle/>
                    <a:p>
                      <a:r>
                        <a:rPr lang="en-US" b="1" dirty="0"/>
                        <a:t>LINK</a:t>
                      </a:r>
                      <a:endParaRPr lang="en-G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ZERO(WE DON’T STORE LINKS IN ARRAY)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BYTES/ 4 BYTES DEPENDING ON (64/32 BITS SYSTEM)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44122"/>
                  </a:ext>
                </a:extLst>
              </a:tr>
              <a:tr h="885583">
                <a:tc>
                  <a:txBody>
                    <a:bodyPr/>
                    <a:lstStyle/>
                    <a:p>
                      <a:r>
                        <a:rPr lang="en-US" b="1" dirty="0"/>
                        <a:t>OVERHEAD IN EACH OPERATION</a:t>
                      </a:r>
                      <a:endParaRPr lang="en-G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UNEVEN OVERHEAD(CALLS FOR RESIZING SOMETIMES)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OVERHEAD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6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668</Words>
  <Application>Microsoft Office PowerPoint</Application>
  <PresentationFormat>Widescreen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Century Gothic</vt:lpstr>
      <vt:lpstr>Gill Sans MT</vt:lpstr>
      <vt:lpstr>Tenorite</vt:lpstr>
      <vt:lpstr>Tw Cen MT</vt:lpstr>
      <vt:lpstr>Wingdings 2</vt:lpstr>
      <vt:lpstr>Wingdings 3</vt:lpstr>
      <vt:lpstr>Custom</vt:lpstr>
      <vt:lpstr>Droplet</vt:lpstr>
      <vt:lpstr>Wisp</vt:lpstr>
      <vt:lpstr>Dividend</vt:lpstr>
      <vt:lpstr>DATA STRUCTURES AND ALGORITHM  GROUP 11</vt:lpstr>
      <vt:lpstr>OUTLINE</vt:lpstr>
      <vt:lpstr>PROBLEM STATEMENT: Develop an algorithm to check if a string is a palindrome</vt:lpstr>
      <vt:lpstr>DATA STRUCTURE: STACKS(Linked list implementation)</vt:lpstr>
      <vt:lpstr>ALGORITHM</vt:lpstr>
      <vt:lpstr>CODE IMPLEMENTATION</vt:lpstr>
      <vt:lpstr>INVARIANTS  -constants to maintain the accuracy of the algorithm</vt:lpstr>
      <vt:lpstr>RUNTIME ANALYSIS</vt:lpstr>
      <vt:lpstr>SPACE COMPLEXITY ANALYSIS</vt:lpstr>
      <vt:lpstr>COULD WE DO BETTER?</vt:lpstr>
      <vt:lpstr>FURTHER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  GROUP 11</dc:title>
  <dc:creator>Sidney Gawu-Mensah</dc:creator>
  <cp:lastModifiedBy>Emmanuel Gyimah</cp:lastModifiedBy>
  <cp:revision>10</cp:revision>
  <dcterms:created xsi:type="dcterms:W3CDTF">2024-03-26T00:15:39Z</dcterms:created>
  <dcterms:modified xsi:type="dcterms:W3CDTF">2024-03-26T07:42:07Z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