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4" r:id="rId2"/>
    <p:sldId id="485" r:id="rId3"/>
    <p:sldId id="408" r:id="rId4"/>
    <p:sldId id="495" r:id="rId5"/>
    <p:sldId id="473" r:id="rId6"/>
    <p:sldId id="500" r:id="rId7"/>
    <p:sldId id="496" r:id="rId8"/>
    <p:sldId id="502" r:id="rId9"/>
    <p:sldId id="422" r:id="rId10"/>
    <p:sldId id="476" r:id="rId11"/>
    <p:sldId id="423" r:id="rId12"/>
    <p:sldId id="406" r:id="rId13"/>
    <p:sldId id="425" r:id="rId14"/>
    <p:sldId id="4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4F"/>
    <a:srgbClr val="66FF66"/>
    <a:srgbClr val="04E419"/>
    <a:srgbClr val="3EF850"/>
    <a:srgbClr val="9C061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45" autoAdjust="0"/>
    <p:restoredTop sz="91725" autoAdjust="0"/>
  </p:normalViewPr>
  <p:slideViewPr>
    <p:cSldViewPr>
      <p:cViewPr varScale="1">
        <p:scale>
          <a:sx n="75" d="100"/>
          <a:sy n="75" d="100"/>
        </p:scale>
        <p:origin x="-18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2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dk1" tx1="lt1" bg2="dk2" tx2="lt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4463480857996809"/>
          <c:y val="4.9938132733408434E-2"/>
        </c:manualLayout>
      </c:layout>
    </c:title>
    <c:view3D>
      <c:rotX val="30"/>
      <c:rotY val="180"/>
      <c:perspective val="30"/>
    </c:view3D>
    <c:plotArea>
      <c:layout>
        <c:manualLayout>
          <c:layoutTarget val="inner"/>
          <c:xMode val="edge"/>
          <c:yMode val="edge"/>
          <c:x val="0"/>
          <c:y val="0.15668575518969224"/>
          <c:w val="0.58772652059794905"/>
          <c:h val="0.78270818420424659"/>
        </c:manualLayout>
      </c:layout>
      <c:pie3DChart>
        <c:varyColors val="1"/>
        <c:ser>
          <c:idx val="2"/>
          <c:order val="2"/>
          <c:tx>
            <c:strRef>
              <c:f>Sheet1!$B$1</c:f>
              <c:strCache>
                <c:ptCount val="1"/>
                <c:pt idx="0">
                  <c:v> Billion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54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-3.3620361674974668E-2"/>
                  <c:y val="-0.21294619422572519"/>
                </c:manualLayout>
              </c:layout>
              <c:showVal val="1"/>
            </c:dLbl>
            <c:delete val="1"/>
          </c:dLbls>
          <c:cat>
            <c:strRef>
              <c:f>Sheet1!$A$2:$A$3</c:f>
              <c:strCache>
                <c:ptCount val="2"/>
                <c:pt idx="0">
                  <c:v>Other Diseases</c:v>
                </c:pt>
                <c:pt idx="1">
                  <c:v>Cancer Disease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 Billion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Other Diseases</c:v>
                </c:pt>
                <c:pt idx="1">
                  <c:v>Cancer Disease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 Billion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Other Diseases</c:v>
                </c:pt>
                <c:pt idx="1">
                  <c:v>Cancer Disease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 Billion</c:v>
                </c:pt>
              </c:strCache>
            </c:strRef>
          </c:tx>
          <c:explosion val="65"/>
          <c:dPt>
            <c:idx val="0"/>
            <c:explosion val="46"/>
          </c:dPt>
          <c:cat>
            <c:strRef>
              <c:f>Sheet1!$A$2:$A$3</c:f>
              <c:strCache>
                <c:ptCount val="2"/>
                <c:pt idx="0">
                  <c:v>Other Diseases</c:v>
                </c:pt>
                <c:pt idx="1">
                  <c:v>Cancer Disease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7680774278215219"/>
          <c:y val="0.17054990077459894"/>
          <c:w val="0.42170083265453889"/>
          <c:h val="0.71339850527159065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$</a:t>
                    </a:r>
                    <a:r>
                      <a:rPr lang="en-US" smtClean="0"/>
                      <a:t>15m</a:t>
                    </a:r>
                    <a:endParaRPr lang="en-US" dirty="0"/>
                  </a:p>
                </c:rich>
              </c:tx>
              <c:numFmt formatCode="&quot;$&quot;#,##0.00" sourceLinked="0"/>
              <c:spPr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$50m</a:t>
                    </a:r>
                    <a:endParaRPr 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r>
                      <a:rPr lang="en-US" smtClean="0"/>
                      <a:t>90m</a:t>
                    </a:r>
                    <a:endParaRPr lang="en-US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$215m</a:t>
                    </a:r>
                    <a:endParaRPr 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Sheet1!$A$2:$A$5</c:f>
              <c:strCache>
                <c:ptCount val="4"/>
                <c:pt idx="0">
                  <c:v>Year 2</c:v>
                </c:pt>
                <c:pt idx="1">
                  <c:v>Year 3</c:v>
                </c:pt>
                <c:pt idx="2">
                  <c:v>Year 4</c:v>
                </c:pt>
                <c:pt idx="3">
                  <c:v>Year 5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15</c:v>
                </c:pt>
                <c:pt idx="1">
                  <c:v>50</c:v>
                </c:pt>
                <c:pt idx="2">
                  <c:v>90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Year 2</c:v>
                </c:pt>
                <c:pt idx="1">
                  <c:v>Year 3</c:v>
                </c:pt>
                <c:pt idx="2">
                  <c:v>Year 4</c:v>
                </c:pt>
                <c:pt idx="3">
                  <c:v>Year 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axId val="94623616"/>
        <c:axId val="97124352"/>
      </c:barChart>
      <c:catAx>
        <c:axId val="94623616"/>
        <c:scaling>
          <c:orientation val="minMax"/>
        </c:scaling>
        <c:axPos val="b"/>
        <c:tickLblPos val="nextTo"/>
        <c:crossAx val="97124352"/>
        <c:crosses val="autoZero"/>
        <c:auto val="1"/>
        <c:lblAlgn val="ctr"/>
        <c:lblOffset val="100"/>
      </c:catAx>
      <c:valAx>
        <c:axId val="97124352"/>
        <c:scaling>
          <c:orientation val="minMax"/>
        </c:scaling>
        <c:axPos val="l"/>
        <c:majorGridlines/>
        <c:numFmt formatCode="&quot;$&quot;#,##0" sourceLinked="1"/>
        <c:tickLblPos val="nextTo"/>
        <c:crossAx val="94623616"/>
        <c:crosses val="autoZero"/>
        <c:crossBetween val="between"/>
      </c:valAx>
    </c:plotArea>
    <c:legend>
      <c:legendPos val="r"/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Conferences</a:t>
            </a:r>
          </a:p>
          <a:p>
            <a:pPr>
              <a:defRPr/>
            </a:pPr>
            <a:r>
              <a:rPr lang="en-US" sz="1400" dirty="0" smtClean="0"/>
              <a:t>Customer</a:t>
            </a:r>
            <a:r>
              <a:rPr lang="en-US" sz="1400" baseline="0" dirty="0" smtClean="0"/>
              <a:t> Attendees</a:t>
            </a:r>
            <a:endParaRPr lang="en-US" sz="1400" dirty="0"/>
          </a:p>
        </c:rich>
      </c:tx>
      <c:layout>
        <c:manualLayout>
          <c:xMode val="edge"/>
          <c:yMode val="edge"/>
          <c:x val="9.5762717160354949E-2"/>
          <c:y val="3.0962777380100216E-2"/>
        </c:manualLayout>
      </c:layout>
    </c:title>
    <c:plotArea>
      <c:layout>
        <c:manualLayout>
          <c:layoutTarget val="inner"/>
          <c:xMode val="edge"/>
          <c:yMode val="edge"/>
          <c:x val="7.073053368328959E-2"/>
          <c:y val="0.30076552930883638"/>
          <c:w val="0.50536464191975228"/>
          <c:h val="0.64319136244333985"/>
        </c:manualLayout>
      </c:layout>
      <c:doughnut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Conferences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ASCO (33,000) &amp; AACR (17,000) &amp; Cancer Spec</c:v>
                </c:pt>
                <c:pt idx="1">
                  <c:v>Radiological Society (60,000)</c:v>
                </c:pt>
                <c:pt idx="2">
                  <c:v>Genomics Related (3000)</c:v>
                </c:pt>
                <c:pt idx="3">
                  <c:v>Other life science + Medical + Academia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0.30000000000000032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Conferences 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ASCO (33,000) &amp; AACR (17,000) &amp; Cancer Spec</c:v>
                </c:pt>
                <c:pt idx="1">
                  <c:v>Radiological Society (60,000)</c:v>
                </c:pt>
                <c:pt idx="2">
                  <c:v>Genomics Related (3000)</c:v>
                </c:pt>
                <c:pt idx="3">
                  <c:v>Other life science + Medical + Academia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0.30000000000000032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8527983634399394"/>
          <c:y val="5.5809671518333603E-2"/>
          <c:w val="0.4092033841514493"/>
          <c:h val="0.90346802044481278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Customer </a:t>
            </a:r>
            <a:r>
              <a:rPr lang="en-US" sz="2000" baseline="0" dirty="0" smtClean="0"/>
              <a:t> </a:t>
            </a:r>
            <a:r>
              <a:rPr lang="en-US" sz="2000" dirty="0" smtClean="0"/>
              <a:t> concentration</a:t>
            </a:r>
            <a:endParaRPr lang="en-US" sz="2000" dirty="0"/>
          </a:p>
        </c:rich>
      </c:tx>
      <c:layout>
        <c:manualLayout>
          <c:xMode val="edge"/>
          <c:yMode val="edge"/>
          <c:x val="2.0414395315970458E-3"/>
          <c:y val="3.3471128608924591E-3"/>
        </c:manualLayout>
      </c:layout>
    </c:title>
    <c:plotArea>
      <c:layout>
        <c:manualLayout>
          <c:layoutTarget val="inner"/>
          <c:xMode val="edge"/>
          <c:yMode val="edge"/>
          <c:x val="3.8799013759643682E-2"/>
          <c:y val="0.29024796242574941"/>
          <c:w val="0.57698878549272248"/>
          <c:h val="0.5010692084542063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GeoLocations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CA</c:v>
                </c:pt>
                <c:pt idx="1">
                  <c:v>MA/NJ/NY/PA</c:v>
                </c:pt>
                <c:pt idx="2">
                  <c:v>IN/NC/IL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0.30000000000000032</c:v>
                </c:pt>
                <c:pt idx="2">
                  <c:v>0.2</c:v>
                </c:pt>
                <c:pt idx="3">
                  <c:v>0.30000000000000032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3730715952172667"/>
          <c:y val="0.13199578671087328"/>
          <c:w val="0.35780283146425479"/>
          <c:h val="0.63182138416909284"/>
        </c:manualLayout>
      </c:layout>
    </c:legend>
    <c:plotVisOnly val="1"/>
  </c:chart>
  <c:txPr>
    <a:bodyPr/>
    <a:lstStyle/>
    <a:p>
      <a:pPr>
        <a:defRPr sz="12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3ED5E-1DCE-41E6-8A52-CB4DC3C6F6CD}" type="doc">
      <dgm:prSet loTypeId="urn:microsoft.com/office/officeart/2005/8/layout/pyramid2" loCatId="list" qsTypeId="urn:microsoft.com/office/officeart/2005/8/quickstyle/3d3" qsCatId="3D" csTypeId="urn:microsoft.com/office/officeart/2005/8/colors/colorful2" csCatId="colorful" phldr="1"/>
      <dgm:spPr/>
    </dgm:pt>
    <dgm:pt modelId="{E06D68F4-AD21-4179-82D5-947B091734BD}">
      <dgm:prSet phldrT="[Text]" custT="1"/>
      <dgm:spPr>
        <a:solidFill>
          <a:schemeClr val="tx1">
            <a:alpha val="90000"/>
          </a:schemeClr>
        </a:solidFill>
        <a:effectLst>
          <a:softEdge rad="63500"/>
        </a:effectLst>
      </dgm:spPr>
      <dgm:t>
        <a:bodyPr/>
        <a:lstStyle/>
        <a:p>
          <a:r>
            <a:rPr lang="en-US" sz="1200" b="1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Conferences, Bio Centers          Life Science Associations Research &amp; Academia Institutions</a:t>
          </a:r>
          <a:endParaRPr lang="en-US" sz="1200" b="1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95DD04-4FDF-4E98-A871-7F87A97932E5}" type="parTrans" cxnId="{C406AF20-DCBE-4CF7-A628-EC399D505668}">
      <dgm:prSet/>
      <dgm:spPr/>
      <dgm:t>
        <a:bodyPr/>
        <a:lstStyle/>
        <a:p>
          <a:endParaRPr lang="en-US"/>
        </a:p>
      </dgm:t>
    </dgm:pt>
    <dgm:pt modelId="{06142EC6-4A00-4354-9100-28378135D919}" type="sibTrans" cxnId="{C406AF20-DCBE-4CF7-A628-EC399D505668}">
      <dgm:prSet/>
      <dgm:spPr/>
      <dgm:t>
        <a:bodyPr/>
        <a:lstStyle/>
        <a:p>
          <a:endParaRPr lang="en-US"/>
        </a:p>
      </dgm:t>
    </dgm:pt>
    <dgm:pt modelId="{37DC0135-2C52-4357-B437-7FE5FEA32EF4}">
      <dgm:prSet phldrT="[Text]" custT="1"/>
      <dgm:spPr>
        <a:solidFill>
          <a:schemeClr val="tx1"/>
        </a:solidFill>
        <a:ln>
          <a:solidFill>
            <a:schemeClr val="tx1"/>
          </a:solidFill>
        </a:ln>
        <a:effectLst>
          <a:softEdge rad="63500"/>
        </a:effectLst>
      </dgm:spPr>
      <dgm:t>
        <a:bodyPr/>
        <a:lstStyle/>
        <a:p>
          <a:r>
            <a:rPr lang="en-US" sz="1200" b="1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200" b="1" i="1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California 15,000 companies 100,000 Researchers</a:t>
          </a:r>
        </a:p>
      </dgm:t>
    </dgm:pt>
    <dgm:pt modelId="{B8A561B9-8FCF-4A73-995A-CBC76BB11727}" type="parTrans" cxnId="{2D9B6EFC-378F-425F-ACFA-C767F3ECF3D9}">
      <dgm:prSet/>
      <dgm:spPr/>
      <dgm:t>
        <a:bodyPr/>
        <a:lstStyle/>
        <a:p>
          <a:endParaRPr lang="en-US"/>
        </a:p>
      </dgm:t>
    </dgm:pt>
    <dgm:pt modelId="{F983F522-4ADA-4F38-81C2-F3008C2275CA}" type="sibTrans" cxnId="{2D9B6EFC-378F-425F-ACFA-C767F3ECF3D9}">
      <dgm:prSet/>
      <dgm:spPr/>
      <dgm:t>
        <a:bodyPr/>
        <a:lstStyle/>
        <a:p>
          <a:endParaRPr lang="en-US"/>
        </a:p>
      </dgm:t>
    </dgm:pt>
    <dgm:pt modelId="{3E136CE9-90CB-4EF8-BC0C-DCA257541356}">
      <dgm:prSet phldrT="[Text]" custT="1"/>
      <dgm:spPr/>
      <dgm:t>
        <a:bodyPr/>
        <a:lstStyle/>
        <a:p>
          <a:r>
            <a:rPr lang="en-US" sz="1200" b="1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References from Customers  KOL, Life </a:t>
          </a:r>
          <a:r>
            <a:rPr lang="en-US" sz="1200" b="1" spc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Science Champions Invitation capabilities Recognition &amp; Rewards</a:t>
          </a:r>
          <a:endParaRPr lang="en-US" sz="1200" b="1" spc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FB7A98-B5AE-4F13-9182-5F2CE8AC1C10}" type="parTrans" cxnId="{66A72023-9646-428C-B5C5-30143CDC1FED}">
      <dgm:prSet/>
      <dgm:spPr/>
      <dgm:t>
        <a:bodyPr/>
        <a:lstStyle/>
        <a:p>
          <a:endParaRPr lang="en-US"/>
        </a:p>
      </dgm:t>
    </dgm:pt>
    <dgm:pt modelId="{3D56FBE7-9B96-4F6E-8492-25C08F6AD18E}" type="sibTrans" cxnId="{66A72023-9646-428C-B5C5-30143CDC1FED}">
      <dgm:prSet/>
      <dgm:spPr/>
      <dgm:t>
        <a:bodyPr/>
        <a:lstStyle/>
        <a:p>
          <a:endParaRPr lang="en-US"/>
        </a:p>
      </dgm:t>
    </dgm:pt>
    <dgm:pt modelId="{F4C0C589-D551-452D-A87F-FC06B98C69DF}">
      <dgm:prSet phldrT="[Text]" custT="1"/>
      <dgm:spPr/>
      <dgm:t>
        <a:bodyPr/>
        <a:lstStyle/>
        <a:p>
          <a:r>
            <a:rPr lang="en-US" sz="900" dirty="0" smtClean="0"/>
            <a:t/>
          </a:r>
          <a:br>
            <a:rPr lang="en-US" sz="900" dirty="0" smtClean="0"/>
          </a:br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Viral Marketing via  </a:t>
          </a:r>
        </a:p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Researchers,  Partnerships,  Press </a:t>
          </a:r>
          <a:r>
            <a: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Coverage </a:t>
          </a:r>
          <a:endParaRPr lang="en-US" sz="1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E6B7B9-FCFD-4A55-890B-EA37DD4AAC30}" type="sibTrans" cxnId="{467CDA01-202D-490D-9EAE-FE5A0F9EAA90}">
      <dgm:prSet/>
      <dgm:spPr/>
      <dgm:t>
        <a:bodyPr/>
        <a:lstStyle/>
        <a:p>
          <a:endParaRPr lang="en-US"/>
        </a:p>
      </dgm:t>
    </dgm:pt>
    <dgm:pt modelId="{EA23C853-E357-426D-BD05-E36DB716981E}" type="parTrans" cxnId="{467CDA01-202D-490D-9EAE-FE5A0F9EAA90}">
      <dgm:prSet/>
      <dgm:spPr/>
      <dgm:t>
        <a:bodyPr/>
        <a:lstStyle/>
        <a:p>
          <a:endParaRPr lang="en-US"/>
        </a:p>
      </dgm:t>
    </dgm:pt>
    <dgm:pt modelId="{89EAB4B7-DE09-4890-9FED-50773C6AC57C}" type="pres">
      <dgm:prSet presAssocID="{4E33ED5E-1DCE-41E6-8A52-CB4DC3C6F6CD}" presName="compositeShape" presStyleCnt="0">
        <dgm:presLayoutVars>
          <dgm:dir/>
          <dgm:resizeHandles/>
        </dgm:presLayoutVars>
      </dgm:prSet>
      <dgm:spPr/>
    </dgm:pt>
    <dgm:pt modelId="{A8D3C28C-CAE3-44F7-A5F4-AD9F8F4BBF21}" type="pres">
      <dgm:prSet presAssocID="{4E33ED5E-1DCE-41E6-8A52-CB4DC3C6F6CD}" presName="pyramid" presStyleLbl="node1" presStyleIdx="0" presStyleCnt="1" custLinFactNeighborX="-2396"/>
      <dgm:spPr/>
    </dgm:pt>
    <dgm:pt modelId="{634613B9-C50E-41C5-A84F-A56A64082BB0}" type="pres">
      <dgm:prSet presAssocID="{4E33ED5E-1DCE-41E6-8A52-CB4DC3C6F6CD}" presName="theList" presStyleCnt="0"/>
      <dgm:spPr/>
    </dgm:pt>
    <dgm:pt modelId="{4115703A-0486-426A-A05A-DD8589CCE633}" type="pres">
      <dgm:prSet presAssocID="{E06D68F4-AD21-4179-82D5-947B091734BD}" presName="aNode" presStyleLbl="fgAcc1" presStyleIdx="0" presStyleCnt="4" custLinFactY="100000" custLinFactNeighborX="751" custLinFactNeighborY="119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F2FBD-2180-4B72-9681-081D2281F2D9}" type="pres">
      <dgm:prSet presAssocID="{E06D68F4-AD21-4179-82D5-947B091734BD}" presName="aSpace" presStyleCnt="0"/>
      <dgm:spPr/>
    </dgm:pt>
    <dgm:pt modelId="{88692CB5-F63A-4D81-809D-1CA88124BF0C}" type="pres">
      <dgm:prSet presAssocID="{37DC0135-2C52-4357-B437-7FE5FEA32EF4}" presName="aNode" presStyleLbl="fgAcc1" presStyleIdx="1" presStyleCnt="4" custLinFactY="-102421" custLinFactNeighborX="75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91BA0-9F5C-48D1-918D-B40C7AFBCC72}" type="pres">
      <dgm:prSet presAssocID="{37DC0135-2C52-4357-B437-7FE5FEA32EF4}" presName="aSpace" presStyleCnt="0"/>
      <dgm:spPr/>
    </dgm:pt>
    <dgm:pt modelId="{BC39CE24-BB7D-42F9-978D-E5A4D20F85B1}" type="pres">
      <dgm:prSet presAssocID="{3E136CE9-90CB-4EF8-BC0C-DCA257541356}" presName="aNode" presStyleLbl="fgAcc1" presStyleIdx="2" presStyleCnt="4" custLinFactY="5650" custLinFactNeighborX="-186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7B6CC-0626-4728-9FB8-5D9BD45F6135}" type="pres">
      <dgm:prSet presAssocID="{3E136CE9-90CB-4EF8-BC0C-DCA257541356}" presName="aSpace" presStyleCnt="0"/>
      <dgm:spPr/>
    </dgm:pt>
    <dgm:pt modelId="{2E33C9F0-8044-4BBE-B11C-5379F2CAC33A}" type="pres">
      <dgm:prSet presAssocID="{F4C0C589-D551-452D-A87F-FC06B98C69DF}" presName="aNode" presStyleLbl="fgAcc1" presStyleIdx="3" presStyleCnt="4" custLinFactY="29272" custLinFactNeighborX="-45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5A0E2-368D-4EAF-9F82-9999F41DF45F}" type="pres">
      <dgm:prSet presAssocID="{F4C0C589-D551-452D-A87F-FC06B98C69DF}" presName="aSpace" presStyleCnt="0"/>
      <dgm:spPr/>
    </dgm:pt>
  </dgm:ptLst>
  <dgm:cxnLst>
    <dgm:cxn modelId="{467CDA01-202D-490D-9EAE-FE5A0F9EAA90}" srcId="{4E33ED5E-1DCE-41E6-8A52-CB4DC3C6F6CD}" destId="{F4C0C589-D551-452D-A87F-FC06B98C69DF}" srcOrd="3" destOrd="0" parTransId="{EA23C853-E357-426D-BD05-E36DB716981E}" sibTransId="{11E6B7B9-FCFD-4A55-890B-EA37DD4AAC30}"/>
    <dgm:cxn modelId="{36D56175-E0A4-4948-808D-FBE50F5CAFF2}" type="presOf" srcId="{4E33ED5E-1DCE-41E6-8A52-CB4DC3C6F6CD}" destId="{89EAB4B7-DE09-4890-9FED-50773C6AC57C}" srcOrd="0" destOrd="0" presId="urn:microsoft.com/office/officeart/2005/8/layout/pyramid2"/>
    <dgm:cxn modelId="{E6F29606-AFAF-407F-9264-BB5FDA9FAFCD}" type="presOf" srcId="{3E136CE9-90CB-4EF8-BC0C-DCA257541356}" destId="{BC39CE24-BB7D-42F9-978D-E5A4D20F85B1}" srcOrd="0" destOrd="0" presId="urn:microsoft.com/office/officeart/2005/8/layout/pyramid2"/>
    <dgm:cxn modelId="{C406AF20-DCBE-4CF7-A628-EC399D505668}" srcId="{4E33ED5E-1DCE-41E6-8A52-CB4DC3C6F6CD}" destId="{E06D68F4-AD21-4179-82D5-947B091734BD}" srcOrd="0" destOrd="0" parTransId="{2395DD04-4FDF-4E98-A871-7F87A97932E5}" sibTransId="{06142EC6-4A00-4354-9100-28378135D919}"/>
    <dgm:cxn modelId="{2D9B6EFC-378F-425F-ACFA-C767F3ECF3D9}" srcId="{4E33ED5E-1DCE-41E6-8A52-CB4DC3C6F6CD}" destId="{37DC0135-2C52-4357-B437-7FE5FEA32EF4}" srcOrd="1" destOrd="0" parTransId="{B8A561B9-8FCF-4A73-995A-CBC76BB11727}" sibTransId="{F983F522-4ADA-4F38-81C2-F3008C2275CA}"/>
    <dgm:cxn modelId="{66A72023-9646-428C-B5C5-30143CDC1FED}" srcId="{4E33ED5E-1DCE-41E6-8A52-CB4DC3C6F6CD}" destId="{3E136CE9-90CB-4EF8-BC0C-DCA257541356}" srcOrd="2" destOrd="0" parTransId="{4DFB7A98-B5AE-4F13-9182-5F2CE8AC1C10}" sibTransId="{3D56FBE7-9B96-4F6E-8492-25C08F6AD18E}"/>
    <dgm:cxn modelId="{94CB3751-BB3A-4D8B-B727-A10C17E1D7F3}" type="presOf" srcId="{37DC0135-2C52-4357-B437-7FE5FEA32EF4}" destId="{88692CB5-F63A-4D81-809D-1CA88124BF0C}" srcOrd="0" destOrd="0" presId="urn:microsoft.com/office/officeart/2005/8/layout/pyramid2"/>
    <dgm:cxn modelId="{30698490-1F7D-4C5C-8F54-F40A623BBD65}" type="presOf" srcId="{E06D68F4-AD21-4179-82D5-947B091734BD}" destId="{4115703A-0486-426A-A05A-DD8589CCE633}" srcOrd="0" destOrd="0" presId="urn:microsoft.com/office/officeart/2005/8/layout/pyramid2"/>
    <dgm:cxn modelId="{C1F32DAB-9419-4AD6-A2C6-33EB29CDDA72}" type="presOf" srcId="{F4C0C589-D551-452D-A87F-FC06B98C69DF}" destId="{2E33C9F0-8044-4BBE-B11C-5379F2CAC33A}" srcOrd="0" destOrd="0" presId="urn:microsoft.com/office/officeart/2005/8/layout/pyramid2"/>
    <dgm:cxn modelId="{68BF2332-7CAC-47B5-A6FF-3EE22B2CA0CB}" type="presParOf" srcId="{89EAB4B7-DE09-4890-9FED-50773C6AC57C}" destId="{A8D3C28C-CAE3-44F7-A5F4-AD9F8F4BBF21}" srcOrd="0" destOrd="0" presId="urn:microsoft.com/office/officeart/2005/8/layout/pyramid2"/>
    <dgm:cxn modelId="{555B8FE5-DCA3-4039-B7A6-FE7C7D432CE8}" type="presParOf" srcId="{89EAB4B7-DE09-4890-9FED-50773C6AC57C}" destId="{634613B9-C50E-41C5-A84F-A56A64082BB0}" srcOrd="1" destOrd="0" presId="urn:microsoft.com/office/officeart/2005/8/layout/pyramid2"/>
    <dgm:cxn modelId="{481364F9-8F2C-4E6F-9069-82C8D628A2A6}" type="presParOf" srcId="{634613B9-C50E-41C5-A84F-A56A64082BB0}" destId="{4115703A-0486-426A-A05A-DD8589CCE633}" srcOrd="0" destOrd="0" presId="urn:microsoft.com/office/officeart/2005/8/layout/pyramid2"/>
    <dgm:cxn modelId="{B7F063E2-F4B1-4396-89A5-0F40E7ED9345}" type="presParOf" srcId="{634613B9-C50E-41C5-A84F-A56A64082BB0}" destId="{43DF2FBD-2180-4B72-9681-081D2281F2D9}" srcOrd="1" destOrd="0" presId="urn:microsoft.com/office/officeart/2005/8/layout/pyramid2"/>
    <dgm:cxn modelId="{09A945F5-F5D2-4C01-9254-F95329E9AE8F}" type="presParOf" srcId="{634613B9-C50E-41C5-A84F-A56A64082BB0}" destId="{88692CB5-F63A-4D81-809D-1CA88124BF0C}" srcOrd="2" destOrd="0" presId="urn:microsoft.com/office/officeart/2005/8/layout/pyramid2"/>
    <dgm:cxn modelId="{FBACF84B-55BB-49FA-9589-88F708A81E58}" type="presParOf" srcId="{634613B9-C50E-41C5-A84F-A56A64082BB0}" destId="{52491BA0-9F5C-48D1-918D-B40C7AFBCC72}" srcOrd="3" destOrd="0" presId="urn:microsoft.com/office/officeart/2005/8/layout/pyramid2"/>
    <dgm:cxn modelId="{EC6929F5-99B0-4902-AB28-55AA8D1776F0}" type="presParOf" srcId="{634613B9-C50E-41C5-A84F-A56A64082BB0}" destId="{BC39CE24-BB7D-42F9-978D-E5A4D20F85B1}" srcOrd="4" destOrd="0" presId="urn:microsoft.com/office/officeart/2005/8/layout/pyramid2"/>
    <dgm:cxn modelId="{6617B7AB-91B9-459D-9512-BC49801C4BD7}" type="presParOf" srcId="{634613B9-C50E-41C5-A84F-A56A64082BB0}" destId="{3127B6CC-0626-4728-9FB8-5D9BD45F6135}" srcOrd="5" destOrd="0" presId="urn:microsoft.com/office/officeart/2005/8/layout/pyramid2"/>
    <dgm:cxn modelId="{C55F2545-5DDA-47E1-8A8F-7DA5C0DE4D43}" type="presParOf" srcId="{634613B9-C50E-41C5-A84F-A56A64082BB0}" destId="{2E33C9F0-8044-4BBE-B11C-5379F2CAC33A}" srcOrd="6" destOrd="0" presId="urn:microsoft.com/office/officeart/2005/8/layout/pyramid2"/>
    <dgm:cxn modelId="{F3F2211E-1FED-4652-9B34-E204EC4C2C9D}" type="presParOf" srcId="{634613B9-C50E-41C5-A84F-A56A64082BB0}" destId="{D475A0E2-368D-4EAF-9F82-9999F41DF45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D3C28C-CAE3-44F7-A5F4-AD9F8F4BBF21}">
      <dsp:nvSpPr>
        <dsp:cNvPr id="0" name=""/>
        <dsp:cNvSpPr/>
      </dsp:nvSpPr>
      <dsp:spPr>
        <a:xfrm>
          <a:off x="0" y="0"/>
          <a:ext cx="3180521" cy="41910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703A-0486-426A-A05A-DD8589CCE633}">
      <dsp:nvSpPr>
        <dsp:cNvPr id="0" name=""/>
        <dsp:cNvSpPr/>
      </dsp:nvSpPr>
      <dsp:spPr>
        <a:xfrm>
          <a:off x="1590260" y="1275522"/>
          <a:ext cx="2067339" cy="744884"/>
        </a:xfrm>
        <a:prstGeom prst="roundRect">
          <a:avLst/>
        </a:prstGeom>
        <a:solidFill>
          <a:schemeClr val="tx1">
            <a:alpha val="90000"/>
          </a:schemeClr>
        </a:solidFill>
        <a:ln>
          <a:noFill/>
        </a:ln>
        <a:effectLst>
          <a:softEdge rad="635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Conferences, Bio Centers          Life Science Associations Research &amp; Academia Institutions</a:t>
          </a:r>
          <a:endParaRPr lang="en-US" sz="1200" b="1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90260" y="1275522"/>
        <a:ext cx="2067339" cy="744884"/>
      </dsp:txXfrm>
    </dsp:sp>
    <dsp:sp modelId="{88692CB5-F63A-4D81-809D-1CA88124BF0C}">
      <dsp:nvSpPr>
        <dsp:cNvPr id="0" name=""/>
        <dsp:cNvSpPr/>
      </dsp:nvSpPr>
      <dsp:spPr>
        <a:xfrm>
          <a:off x="1590260" y="308365"/>
          <a:ext cx="2067339" cy="744884"/>
        </a:xfrm>
        <a:prstGeom prst="roundRect">
          <a:avLst/>
        </a:prstGeom>
        <a:solidFill>
          <a:schemeClr val="tx1"/>
        </a:solidFill>
        <a:ln>
          <a:solidFill>
            <a:schemeClr val="tx1"/>
          </a:solidFill>
        </a:ln>
        <a:effectLst>
          <a:softEdge rad="635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200" b="1" i="1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California 15,000 companies 100,000 Researchers</a:t>
          </a:r>
        </a:p>
      </dsp:txBody>
      <dsp:txXfrm>
        <a:off x="1590260" y="308365"/>
        <a:ext cx="2067339" cy="744884"/>
      </dsp:txXfrm>
    </dsp:sp>
    <dsp:sp modelId="{BC39CE24-BB7D-42F9-978D-E5A4D20F85B1}">
      <dsp:nvSpPr>
        <dsp:cNvPr id="0" name=""/>
        <dsp:cNvSpPr/>
      </dsp:nvSpPr>
      <dsp:spPr>
        <a:xfrm>
          <a:off x="1551704" y="2230696"/>
          <a:ext cx="2067339" cy="7448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References from Customers  KOL, Life </a:t>
          </a:r>
          <a:r>
            <a:rPr lang="en-US" sz="1200" b="1" kern="1200" spc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Science Champions Invitation capabilities Recognition &amp; Rewards</a:t>
          </a:r>
          <a:endParaRPr lang="en-US" sz="1200" b="1" kern="1200" spc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51704" y="2230696"/>
        <a:ext cx="2067339" cy="744884"/>
      </dsp:txXfrm>
    </dsp:sp>
    <dsp:sp modelId="{2E33C9F0-8044-4BBE-B11C-5379F2CAC33A}">
      <dsp:nvSpPr>
        <dsp:cNvPr id="0" name=""/>
        <dsp:cNvSpPr/>
      </dsp:nvSpPr>
      <dsp:spPr>
        <a:xfrm>
          <a:off x="1496300" y="3244648"/>
          <a:ext cx="2067339" cy="7448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Viral Marketing via 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Researchers,  Partnerships,  Press </a:t>
          </a:r>
          <a:r>
            <a:rPr lang="en-US" sz="12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Coverage </a:t>
          </a:r>
          <a:endParaRPr lang="en-US" sz="1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96300" y="3244648"/>
        <a:ext cx="2067339" cy="744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0.12281</cdr:x>
      <cdr:y>0.55049</cdr:y>
    </cdr:from>
    <cdr:to>
      <cdr:x>0.22466</cdr:x>
      <cdr:y>0.61783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66800" y="2743200"/>
          <a:ext cx="884751" cy="3355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6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0.31579</cdr:x>
      <cdr:y>0.367</cdr:y>
    </cdr:from>
    <cdr:to>
      <cdr:x>0.45614</cdr:x>
      <cdr:y>0.43435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743200" y="1828800"/>
          <a:ext cx="1219192" cy="3356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8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0.70175</cdr:x>
      <cdr:y>0.03367</cdr:y>
    </cdr:from>
    <cdr:to>
      <cdr:x>0.80702</cdr:x>
      <cdr:y>0.23571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6096000" y="15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0.11404</cdr:x>
      <cdr:y>0.10102</cdr:y>
    </cdr:from>
    <cdr:to>
      <cdr:x>0.2193</cdr:x>
      <cdr:y>0.30305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990600" y="4572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0.08772</cdr:x>
      <cdr:y>0.07646</cdr:y>
    </cdr:from>
    <cdr:to>
      <cdr:x>0.71053</cdr:x>
      <cdr:y>0.54431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762000" y="381000"/>
          <a:ext cx="5410200" cy="2331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Investment                        </a:t>
          </a:r>
        </a:p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2 Quarters – $500k</a:t>
          </a:r>
        </a:p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2 Quarters – $500k </a:t>
          </a:r>
        </a:p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Year 2 – $3m      </a:t>
          </a:r>
        </a:p>
        <a:p xmlns:a="http://schemas.openxmlformats.org/drawingml/2006/main">
          <a:endParaRPr lang="en-US" sz="18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                    </a:t>
          </a:r>
        </a:p>
        <a:p xmlns:a="http://schemas.openxmlformats.org/drawingml/2006/main">
          <a:r>
            <a:rPr lang="en-US" sz="1800" b="1" dirty="0" smtClean="0">
              <a:solidFill>
                <a:schemeClr val="bg1"/>
              </a:solidFill>
            </a:rPr>
            <a:t> </a:t>
          </a:r>
          <a:endParaRPr lang="en-US" sz="1800" b="1" dirty="0" smtClean="0">
            <a:solidFill>
              <a:schemeClr val="tx1"/>
            </a:solidFill>
          </a:endParaRPr>
        </a:p>
        <a:p xmlns:a="http://schemas.openxmlformats.org/drawingml/2006/main"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smtClean="0">
              <a:solidFill>
                <a:schemeClr val="tx1"/>
              </a:solidFill>
            </a:rPr>
            <a:t>                                                                </a:t>
          </a:r>
        </a:p>
        <a:p xmlns:a="http://schemas.openxmlformats.org/drawingml/2006/main">
          <a:endParaRPr lang="en-US" sz="1800" b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0.2093</cdr:x>
      <cdr:y>0.70492</cdr:y>
    </cdr:from>
    <cdr:to>
      <cdr:x>0.48837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819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0.06977</cdr:x>
      <cdr:y>0.17213</cdr:y>
    </cdr:from>
    <cdr:to>
      <cdr:x>0.34884</cdr:x>
      <cdr:y>0.46721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8600" y="533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0.2093</cdr:x>
      <cdr:y>0.70492</cdr:y>
    </cdr:from>
    <cdr:to>
      <cdr:x>0.48837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85800" y="2819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0.06977</cdr:x>
      <cdr:y>0.17213</cdr:y>
    </cdr:from>
    <cdr:to>
      <cdr:x>0.34884</cdr:x>
      <cdr:y>0.46721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228600" y="533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0.2093</cdr:x>
      <cdr:y>0.70492</cdr:y>
    </cdr:from>
    <cdr:to>
      <cdr:x>0.48837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2819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0.2093</cdr:x>
      <cdr:y>0.70492</cdr:y>
    </cdr:from>
    <cdr:to>
      <cdr:x>0.48837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85800" y="2819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0.76923</cdr:y>
    </cdr:from>
    <cdr:to>
      <cdr:x>1</cdr:x>
      <cdr:y>0.94423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-76200" y="2286000"/>
          <a:ext cx="2514600" cy="5200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71%  of  drugs &amp; </a:t>
          </a:r>
          <a:r>
            <a:rPr lang="en-US" sz="1400" dirty="0" err="1" smtClean="0"/>
            <a:t>pharma</a:t>
          </a:r>
          <a:r>
            <a:rPr lang="en-US" sz="1400" dirty="0" smtClean="0"/>
            <a:t>  </a:t>
          </a:r>
        </a:p>
        <a:p xmlns:a="http://schemas.openxmlformats.org/drawingml/2006/main">
          <a:r>
            <a:rPr lang="en-US" sz="1400" dirty="0"/>
            <a:t>r</a:t>
          </a:r>
          <a:r>
            <a:rPr lang="en-US" sz="1400" dirty="0" smtClean="0"/>
            <a:t>esearchers are in </a:t>
          </a:r>
          <a:r>
            <a:rPr lang="en-US" sz="1400" dirty="0"/>
            <a:t>8</a:t>
          </a:r>
          <a:r>
            <a:rPr lang="en-US" sz="1400" dirty="0" smtClean="0"/>
            <a:t> states.</a:t>
          </a:r>
        </a:p>
        <a:p xmlns:a="http://schemas.openxmlformats.org/drawingml/2006/main">
          <a:endParaRPr 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821A-7567-4388-A1DF-07DE0B253B7B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382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Copyright Redbasin Networks, company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44BD-ABF4-44CA-8AB1-D950DE4C49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B091E-BE8C-41C3-80AE-9FED10C7BED4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Copyright Redbasin Networks, company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752D8-35AF-4E97-B192-509ACB47E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CE8394-F2D6-4C19-A86B-8DFE11A870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752D8-35AF-4E97-B192-509ACB47EFB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D7BAF8-15C6-4FE7-A372-A70419EB6D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F1AD-D380-4523-B689-E62C91765DBA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D39C-B87A-4873-BD61-80F6327AFBE4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D546-0B16-4572-BB4A-397342297F7D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0A7-2FEE-4D42-A28E-5C9A1546EC1F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09B7-FB88-4732-B48B-4E789A84BFBB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F330-F484-4E1D-9616-036852CE7F15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D7FA-2688-44DE-A26E-44757D7EFD24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0BA4-CF15-4B78-963D-BD7559A94E2A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3EDE-047B-4318-8BD1-5BA79AC26B93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F8AC-14A8-4500-A3D7-F022B64A1569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AC80-00EB-4E36-A60F-193FB2AB5EAF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A4CE-ED0C-410C-93D9-A82527B778C7}" type="datetime1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9055" y="0"/>
            <a:ext cx="9213055" cy="6858000"/>
          </a:xfrm>
        </p:spPr>
      </p:pic>
      <p:sp>
        <p:nvSpPr>
          <p:cNvPr id="6" name="Rectangle 5"/>
          <p:cNvSpPr/>
          <p:nvPr/>
        </p:nvSpPr>
        <p:spPr>
          <a:xfrm>
            <a:off x="0" y="4953000"/>
            <a:ext cx="5943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+mj-lt"/>
              </a:rPr>
              <a:t>Redbasin Networks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04800"/>
            <a:ext cx="570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 Simplifying Drug Research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Sales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Redbasin Networks Copyright, Company Confidential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98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914400"/>
          </a:xfrm>
        </p:spPr>
        <p:txBody>
          <a:bodyPr/>
          <a:lstStyle/>
          <a:p>
            <a:r>
              <a:rPr lang="en-US" dirty="0" smtClean="0"/>
              <a:t>Sales Strategy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Redbasin Networks Copyright, Company Confidential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0" y="1066800"/>
          <a:ext cx="3657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943600" y="3886200"/>
          <a:ext cx="3200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886200" y="2286000"/>
          <a:ext cx="2514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400800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Deloitte, Battelle, chi.org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10668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Redbasin core team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Business with 250 Labs &amp; Pharma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1500+ Life science connections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Redbasin:  Business Scalability</a:t>
            </a:r>
            <a:br>
              <a:rPr lang="en-US" dirty="0" smtClean="0"/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A sweep through of 20% of content will yield us 80% of relationships.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80-20 advantage allows building a sustainable and scalable business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	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$10m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$4m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$2m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Redbasin Networks Copyright, Company Confidential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2000" y="6324600"/>
            <a:ext cx="7087395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-1789906" y="3771106"/>
            <a:ext cx="51054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219200" y="5943600"/>
            <a:ext cx="381000" cy="37941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800" y="6248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1                Year 2                         Year 3                        Year  4</a:t>
            </a:r>
            <a:endParaRPr lang="en-US" b="1" dirty="0"/>
          </a:p>
        </p:txBody>
      </p:sp>
      <p:sp>
        <p:nvSpPr>
          <p:cNvPr id="19" name="Flowchart: Process 18"/>
          <p:cNvSpPr/>
          <p:nvPr/>
        </p:nvSpPr>
        <p:spPr>
          <a:xfrm>
            <a:off x="1753395" y="5180012"/>
            <a:ext cx="532605" cy="6096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219200" y="5408612"/>
            <a:ext cx="381000" cy="5334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753395" y="5789612"/>
            <a:ext cx="532605" cy="5334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 C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2590800" y="5789612"/>
            <a:ext cx="381000" cy="5334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124200" y="4267200"/>
            <a:ext cx="533400" cy="167481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667000" y="5561012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590800" y="4648200"/>
            <a:ext cx="381000" cy="114141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124200" y="5486400"/>
            <a:ext cx="533400" cy="83661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10 C</a:t>
            </a: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4343400" y="5486400"/>
            <a:ext cx="457200" cy="83661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4876800" y="3200400"/>
            <a:ext cx="457200" cy="205581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4343400" y="4265612"/>
            <a:ext cx="457200" cy="12954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4876800" y="5103812"/>
            <a:ext cx="457200" cy="1219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 D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6781800" y="1676400"/>
            <a:ext cx="457200" cy="28956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6248400" y="3275012"/>
            <a:ext cx="457200" cy="19050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6781800" y="4494212"/>
            <a:ext cx="457200" cy="18288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 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6248400" y="5180012"/>
            <a:ext cx="457200" cy="1143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7391400" y="2819400"/>
            <a:ext cx="152400" cy="1524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502920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$500k</a:t>
            </a:r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7391400" y="3276600"/>
            <a:ext cx="152400" cy="1524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7391400" y="3810000"/>
            <a:ext cx="152400" cy="1524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7391400" y="4419600"/>
            <a:ext cx="152400" cy="1524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43800" y="2667000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Relationships</a:t>
            </a:r>
          </a:p>
          <a:p>
            <a:endParaRPr lang="en-US" dirty="0" smtClean="0"/>
          </a:p>
          <a:p>
            <a:r>
              <a:rPr lang="en-US" dirty="0" smtClean="0"/>
              <a:t>Market Size</a:t>
            </a:r>
          </a:p>
          <a:p>
            <a:endParaRPr lang="en-US" dirty="0" smtClean="0"/>
          </a:p>
          <a:p>
            <a:r>
              <a:rPr lang="en-US" dirty="0" smtClean="0"/>
              <a:t>Diseases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609600"/>
            <a:ext cx="595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chemeClr val="bg1"/>
                </a:solidFill>
              </a:rPr>
              <a:t>Cost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400" y="14478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Content    Relationships      Diseases               Market Size</a:t>
            </a:r>
          </a:p>
          <a:p>
            <a:r>
              <a:rPr lang="en-US" dirty="0" smtClean="0"/>
              <a:t>1%                3%                   3  (cancer types)           $200m</a:t>
            </a:r>
          </a:p>
          <a:p>
            <a:r>
              <a:rPr lang="en-US" dirty="0" smtClean="0"/>
              <a:t>5%              20%                 10 (cancer types)            $1b</a:t>
            </a:r>
          </a:p>
          <a:p>
            <a:r>
              <a:rPr lang="en-US" dirty="0" smtClean="0"/>
              <a:t>10%            50%                 2 Diseases                        $5b</a:t>
            </a:r>
          </a:p>
          <a:p>
            <a:r>
              <a:rPr lang="en-US" dirty="0" smtClean="0"/>
              <a:t>20%            80%                 5 Diseases                        $10b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29400" y="13716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19800" y="29834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80%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91000" y="39740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50%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81689" y="43550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20%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86289" y="51170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3%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43489" y="48884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$200m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39624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$1b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48200" y="2831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$5b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6800" y="5943600"/>
            <a:ext cx="6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1%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62200" y="594360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5%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14800" y="579120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10%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9576" y="563880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   20%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We are seeking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3600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/>
              <a:t>			$500K seed financing</a:t>
            </a:r>
            <a:endParaRPr lang="en-US" sz="2400" dirty="0" smtClean="0"/>
          </a:p>
          <a:p>
            <a:pPr marL="457200" indent="-457200" eaLnBrk="1" fontAlgn="auto" hangingPunct="1">
              <a:spcAft>
                <a:spcPts val="0"/>
              </a:spcAft>
              <a:buNone/>
              <a:defRPr/>
            </a:pPr>
            <a:endParaRPr lang="en-US" sz="3600" dirty="0" smtClean="0"/>
          </a:p>
          <a:p>
            <a:pPr marL="457200" indent="-45720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					</a:t>
            </a:r>
            <a:r>
              <a:rPr lang="en-US" sz="2600" b="1" dirty="0" smtClean="0"/>
              <a:t>Deliverables</a:t>
            </a:r>
          </a:p>
          <a:p>
            <a:pPr marL="4000500" lvl="8" indent="-342900">
              <a:defRPr/>
            </a:pPr>
            <a:r>
              <a:rPr lang="en-US" sz="2200" dirty="0" smtClean="0"/>
              <a:t>Patent Filing</a:t>
            </a:r>
          </a:p>
          <a:p>
            <a:pPr marL="4000500" lvl="8" indent="-342900">
              <a:defRPr/>
            </a:pPr>
            <a:r>
              <a:rPr lang="en-US" sz="2200" dirty="0" smtClean="0"/>
              <a:t>Version 1.0</a:t>
            </a:r>
          </a:p>
          <a:p>
            <a:pPr marL="4000500" lvl="8" indent="-342900">
              <a:defRPr/>
            </a:pPr>
            <a:r>
              <a:rPr lang="en-US" sz="2200" dirty="0" smtClean="0"/>
              <a:t>Customer  validation with 2 </a:t>
            </a:r>
            <a:r>
              <a:rPr lang="en-US" sz="2200" dirty="0" smtClean="0"/>
              <a:t>companies</a:t>
            </a:r>
            <a:endParaRPr lang="en-US" sz="2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						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Redbasin Networks Copyright, Company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619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Activities for </a:t>
            </a:r>
            <a:r>
              <a:rPr lang="en-US" dirty="0" smtClean="0"/>
              <a:t>Version 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Redbasin Networks Copyright, Company Confidential</a:t>
            </a:r>
          </a:p>
        </p:txBody>
      </p:sp>
      <p:sp>
        <p:nvSpPr>
          <p:cNvPr id="12293" name="TextBox 15"/>
          <p:cNvSpPr txBox="1">
            <a:spLocks noChangeArrowheads="1"/>
          </p:cNvSpPr>
          <p:nvPr/>
        </p:nvSpPr>
        <p:spPr bwMode="auto">
          <a:xfrm>
            <a:off x="0" y="838200"/>
            <a:ext cx="9144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 dirty="0" smtClean="0">
                <a:latin typeface="Calibri" pitchFamily="34" charset="0"/>
              </a:rPr>
              <a:t>Data Engines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       </a:t>
            </a:r>
            <a:r>
              <a:rPr lang="en-US" sz="2000" dirty="0" smtClean="0">
                <a:latin typeface="Calibri" pitchFamily="34" charset="0"/>
              </a:rPr>
              <a:t>Gene Engine, Protein Engine,  PDPK Engine,  </a:t>
            </a:r>
            <a:r>
              <a:rPr lang="en-US" sz="2000" dirty="0" err="1" smtClean="0">
                <a:latin typeface="Calibri" pitchFamily="34" charset="0"/>
              </a:rPr>
              <a:t>NCICancer</a:t>
            </a:r>
            <a:r>
              <a:rPr lang="en-US" sz="2000" dirty="0" smtClean="0">
                <a:latin typeface="Calibri" pitchFamily="34" charset="0"/>
              </a:rPr>
              <a:t> Engine  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   </a:t>
            </a:r>
            <a:r>
              <a:rPr lang="en-US" sz="2000" dirty="0" err="1" smtClean="0">
                <a:latin typeface="Calibri" pitchFamily="34" charset="0"/>
              </a:rPr>
              <a:t>PubMed</a:t>
            </a:r>
            <a:r>
              <a:rPr lang="en-US" sz="2000" dirty="0" smtClean="0">
                <a:latin typeface="Calibri" pitchFamily="34" charset="0"/>
              </a:rPr>
              <a:t> Engine, Taxonomy Engine</a:t>
            </a:r>
          </a:p>
          <a:p>
            <a:pPr lvl="1"/>
            <a:endParaRPr lang="en-US" sz="2400" b="1" dirty="0">
              <a:latin typeface="Calibri" pitchFamily="34" charset="0"/>
            </a:endParaRPr>
          </a:p>
          <a:p>
            <a:pPr lvl="1"/>
            <a:r>
              <a:rPr lang="en-US" sz="2400" b="1" dirty="0" smtClean="0">
                <a:latin typeface="Calibri" pitchFamily="34" charset="0"/>
              </a:rPr>
              <a:t>Analysis Engine</a:t>
            </a:r>
            <a:endParaRPr lang="en-US" sz="2400" b="1" dirty="0">
              <a:latin typeface="Calibri" pitchFamily="34" charset="0"/>
            </a:endParaRPr>
          </a:p>
          <a:p>
            <a:pPr lvl="2"/>
            <a:r>
              <a:rPr lang="en-US" sz="2000" dirty="0" smtClean="0">
                <a:latin typeface="Calibri" pitchFamily="34" charset="0"/>
              </a:rPr>
              <a:t>Physiological and environmental models </a:t>
            </a:r>
          </a:p>
          <a:p>
            <a:pPr lvl="2"/>
            <a:r>
              <a:rPr lang="en-US" sz="2000" dirty="0" smtClean="0">
                <a:latin typeface="Calibri" pitchFamily="34" charset="0"/>
              </a:rPr>
              <a:t>Pathway Discovery Engine,  Epigenetic Engine, Interaction Graph,</a:t>
            </a:r>
          </a:p>
          <a:p>
            <a:pPr lvl="2"/>
            <a:r>
              <a:rPr lang="en-US" sz="2000" dirty="0" smtClean="0">
                <a:latin typeface="Calibri" pitchFamily="34" charset="0"/>
              </a:rPr>
              <a:t>Enzyme, </a:t>
            </a:r>
            <a:r>
              <a:rPr lang="en-US" sz="2000" dirty="0" err="1" smtClean="0">
                <a:latin typeface="Calibri" pitchFamily="34" charset="0"/>
              </a:rPr>
              <a:t>Ligand</a:t>
            </a:r>
            <a:r>
              <a:rPr lang="en-US" sz="2000" dirty="0" smtClean="0">
                <a:latin typeface="Calibri" pitchFamily="34" charset="0"/>
              </a:rPr>
              <a:t>, Antibody,  Drug efficacy, </a:t>
            </a:r>
            <a:r>
              <a:rPr lang="en-US" sz="2000" dirty="0" err="1" smtClean="0">
                <a:latin typeface="Calibri" pitchFamily="34" charset="0"/>
              </a:rPr>
              <a:t>Oncogene</a:t>
            </a:r>
            <a:r>
              <a:rPr lang="en-US" sz="2000" dirty="0" smtClean="0">
                <a:latin typeface="Calibri" pitchFamily="34" charset="0"/>
              </a:rPr>
              <a:t>, Drug interaction, Resistance, Biomarker, DNA, Cell Signaling,  </a:t>
            </a:r>
            <a:r>
              <a:rPr lang="en-US" sz="2000" dirty="0" err="1" smtClean="0">
                <a:latin typeface="Calibri" pitchFamily="34" charset="0"/>
              </a:rPr>
              <a:t>Histone</a:t>
            </a:r>
            <a:r>
              <a:rPr lang="en-US" sz="2000" dirty="0" smtClean="0">
                <a:latin typeface="Calibri" pitchFamily="34" charset="0"/>
              </a:rPr>
              <a:t>, Patient Population, Proteomics</a:t>
            </a:r>
          </a:p>
          <a:p>
            <a:pPr lvl="2"/>
            <a:r>
              <a:rPr lang="en-US" sz="2000" dirty="0" smtClean="0">
                <a:latin typeface="Calibri" pitchFamily="34" charset="0"/>
              </a:rPr>
              <a:t>Cancer focus:  Colorectal,  Prostate 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Future focus : Leukemia, Breast, Lung Melanoma,  Ovarian,  Liver,  </a:t>
            </a:r>
            <a:r>
              <a:rPr lang="en-US" dirty="0" smtClean="0">
                <a:latin typeface="Calibri" pitchFamily="34" charset="0"/>
              </a:rPr>
              <a:t>Kidney)</a:t>
            </a:r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Redbasin Networks provides software and services for simplifying </a:t>
            </a:r>
            <a:r>
              <a:rPr lang="en-US" dirty="0" smtClean="0"/>
              <a:t>cancer drug research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Redbasin Networks Copyright, Company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Redbasin Networks: Core Team</a:t>
            </a:r>
            <a:br>
              <a:rPr lang="en-US" dirty="0" smtClean="0"/>
            </a:b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11843"/>
            <a:ext cx="861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Engineering: 3 People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Biologists: 2 People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Sales: 1 Person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HR and Operations: 1 Person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Doctors: 2 People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Advisor: 1 Person</a:t>
            </a:r>
            <a:endParaRPr lang="en-US" sz="2800" dirty="0" smtClean="0"/>
          </a:p>
          <a:p>
            <a:endParaRPr lang="en-US" sz="2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010400" y="50292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dirty="0" smtClean="0"/>
              <a:t>Target Customer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Redbasin Networks Copyright, Company Confidential</a:t>
            </a:r>
            <a:endParaRPr lang="en-US" dirty="0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228600" y="856357"/>
            <a:ext cx="8686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endParaRPr lang="en-US" sz="2400" dirty="0" smtClean="0">
              <a:latin typeface="Calibri" pitchFamily="34" charset="0"/>
            </a:endParaRPr>
          </a:p>
          <a:p>
            <a:pPr marL="457200" indent="-457200"/>
            <a:endParaRPr lang="en-US" sz="3200" dirty="0" smtClean="0"/>
          </a:p>
          <a:p>
            <a:pPr marL="457200" indent="-457200"/>
            <a:endParaRPr lang="en-US" sz="3200" dirty="0" smtClean="0"/>
          </a:p>
          <a:p>
            <a:pPr marL="457200" indent="-457200"/>
            <a:r>
              <a:rPr lang="en-US" sz="3200" dirty="0" smtClean="0"/>
              <a:t>Our customers are researchers/research doctors</a:t>
            </a:r>
          </a:p>
          <a:p>
            <a:pPr marL="457200" indent="-457200"/>
            <a:r>
              <a:rPr lang="en-US" sz="3200" dirty="0" smtClean="0"/>
              <a:t>in Pharma/Biotech, Research and Treatment centers. </a:t>
            </a:r>
          </a:p>
          <a:p>
            <a:r>
              <a:rPr lang="en-US" sz="32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Redbasin Networks Copyright, Company Confidential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533400" y="1752600"/>
            <a:ext cx="2286000" cy="373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Acquisition</a:t>
            </a:r>
          </a:p>
          <a:p>
            <a:pPr algn="ctr"/>
            <a:r>
              <a:rPr lang="en-US" dirty="0" smtClean="0"/>
              <a:t>Instrumentation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Lab Information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 (LIMS)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Lab Automation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(LAS)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24200" y="1676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21026" y="1676400"/>
            <a:ext cx="276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     Pre Genomic Era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14508" y="5486400"/>
            <a:ext cx="2412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     I </a:t>
            </a:r>
            <a:r>
              <a:rPr lang="en-US" sz="2400" b="1" dirty="0" err="1" smtClean="0"/>
              <a:t>st</a:t>
            </a:r>
            <a:r>
              <a:rPr lang="en-US" sz="2400" b="1" dirty="0" smtClean="0"/>
              <a:t> Generation	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152400"/>
            <a:ext cx="407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History &amp; Opportunity </a:t>
            </a:r>
            <a:endParaRPr lang="en-US" sz="3200" b="1" dirty="0"/>
          </a:p>
        </p:txBody>
      </p:sp>
      <p:sp>
        <p:nvSpPr>
          <p:cNvPr id="18" name="Vertical Scroll 17"/>
          <p:cNvSpPr/>
          <p:nvPr/>
        </p:nvSpPr>
        <p:spPr>
          <a:xfrm>
            <a:off x="3352800" y="1676400"/>
            <a:ext cx="2438400" cy="373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Redbasin </a:t>
            </a:r>
          </a:p>
          <a:p>
            <a:pPr algn="ctr"/>
            <a:r>
              <a:rPr lang="en-US" b="1" dirty="0" smtClean="0"/>
              <a:t>Networks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Exploring the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Unknown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Product/Services</a:t>
            </a:r>
          </a:p>
          <a:p>
            <a:pPr algn="ctr"/>
            <a:r>
              <a:rPr lang="en-US" dirty="0" smtClean="0"/>
              <a:t>Offering</a:t>
            </a:r>
          </a:p>
          <a:p>
            <a:pPr algn="ctr"/>
            <a:r>
              <a:rPr lang="en-US" dirty="0" smtClean="0"/>
              <a:t> $100k – </a:t>
            </a:r>
          </a:p>
          <a:p>
            <a:pPr algn="ctr"/>
            <a:r>
              <a:rPr lang="en-US" dirty="0" smtClean="0"/>
              <a:t>Several Million</a:t>
            </a:r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330467" y="5410200"/>
            <a:ext cx="2371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    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Generation	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1600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Process Driven</a:t>
            </a:r>
            <a:endParaRPr lang="en-US" sz="2400" b="1" dirty="0"/>
          </a:p>
        </p:txBody>
      </p:sp>
      <p:sp>
        <p:nvSpPr>
          <p:cNvPr id="22" name="Vertical Scroll 21"/>
          <p:cNvSpPr/>
          <p:nvPr/>
        </p:nvSpPr>
        <p:spPr>
          <a:xfrm>
            <a:off x="6324600" y="1600200"/>
            <a:ext cx="2514600" cy="3733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NextBio</a:t>
            </a:r>
          </a:p>
          <a:p>
            <a:pPr algn="ctr"/>
            <a:r>
              <a:rPr lang="en-US" b="1" dirty="0" smtClean="0"/>
              <a:t>Ingenuity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Exploring the known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Cost: $100k – Millions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8193" y="5334000"/>
            <a:ext cx="240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    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 Generation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1524000"/>
            <a:ext cx="200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  Genomic Era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 animBg="1"/>
      <p:bldP spid="22" grpId="0" animBg="1"/>
      <p:bldP spid="2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dirty="0" smtClean="0"/>
              <a:t>Customer Pain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Redbasin Networks Copyright, Company Confidential</a:t>
            </a:r>
            <a:endParaRPr lang="en-US" dirty="0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152400" y="1371600"/>
            <a:ext cx="8610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0" lvl="2" indent="-514350"/>
            <a:endParaRPr lang="en-US" sz="2400" dirty="0" smtClean="0">
              <a:latin typeface="Calibri" pitchFamily="34" charset="0"/>
            </a:endParaRPr>
          </a:p>
          <a:p>
            <a:pPr marL="1371600" lvl="2" indent="-514350"/>
            <a:r>
              <a:rPr lang="en-US" sz="2800" dirty="0" smtClean="0">
                <a:latin typeface="Calibri" pitchFamily="34" charset="0"/>
              </a:rPr>
              <a:t>Investigative </a:t>
            </a:r>
            <a:r>
              <a:rPr lang="en-US" sz="2800" dirty="0" err="1" smtClean="0">
                <a:latin typeface="Calibri" pitchFamily="34" charset="0"/>
              </a:rPr>
              <a:t>oncological</a:t>
            </a:r>
            <a:r>
              <a:rPr lang="en-US" sz="2800" dirty="0" smtClean="0">
                <a:latin typeface="Calibri" pitchFamily="34" charset="0"/>
              </a:rPr>
              <a:t> processes missing</a:t>
            </a:r>
          </a:p>
          <a:p>
            <a:pPr marL="1371600" lvl="2" indent="-514350"/>
            <a:r>
              <a:rPr lang="en-US" sz="2800" dirty="0" smtClean="0">
                <a:latin typeface="Calibri" pitchFamily="34" charset="0"/>
              </a:rPr>
              <a:t> </a:t>
            </a:r>
          </a:p>
          <a:p>
            <a:pPr marL="1371600" lvl="2" indent="-514350"/>
            <a:r>
              <a:rPr lang="en-US" sz="2800" dirty="0" smtClean="0">
                <a:latin typeface="Calibri" pitchFamily="34" charset="0"/>
              </a:rPr>
              <a:t>Deep insights of biology for drug R&amp;D missing</a:t>
            </a:r>
          </a:p>
          <a:p>
            <a:pPr marL="1371600" lvl="2" indent="-514350"/>
            <a:endParaRPr lang="en-US" sz="2800" dirty="0" smtClean="0">
              <a:latin typeface="Calibri" pitchFamily="34" charset="0"/>
            </a:endParaRPr>
          </a:p>
          <a:p>
            <a:pPr marL="1371600" lvl="2" indent="-514350"/>
            <a:r>
              <a:rPr lang="en-US" sz="2800" dirty="0" smtClean="0">
                <a:latin typeface="Calibri" pitchFamily="34" charset="0"/>
              </a:rPr>
              <a:t>Disease focus missing </a:t>
            </a:r>
          </a:p>
          <a:p>
            <a:pPr marL="1371600" lvl="2" indent="-514350"/>
            <a:endParaRPr lang="en-US" sz="2800" dirty="0" smtClean="0">
              <a:latin typeface="Calibri" pitchFamily="34" charset="0"/>
            </a:endParaRPr>
          </a:p>
          <a:p>
            <a:pPr marL="1371600" lvl="2" indent="-514350"/>
            <a:endParaRPr lang="en-US" sz="2400" dirty="0" smtClean="0">
              <a:latin typeface="Calibri" pitchFamily="34" charset="0"/>
            </a:endParaRPr>
          </a:p>
          <a:p>
            <a:pPr marL="1371600" lvl="2" indent="-514350"/>
            <a:endParaRPr lang="en-US" sz="2400" dirty="0" smtClean="0">
              <a:latin typeface="Calibri" pitchFamily="34" charset="0"/>
            </a:endParaRPr>
          </a:p>
          <a:p>
            <a:pPr marL="1371600" lvl="2" indent="-514350"/>
            <a:endParaRPr lang="en-US" sz="2400" dirty="0" smtClean="0">
              <a:latin typeface="Calibri" pitchFamily="34" charset="0"/>
            </a:endParaRPr>
          </a:p>
          <a:p>
            <a:pPr marL="1371600" lvl="2" indent="-514350"/>
            <a:endParaRPr lang="en-US" sz="2400" dirty="0">
              <a:latin typeface="Calibri" pitchFamily="34" charset="0"/>
            </a:endParaRPr>
          </a:p>
          <a:p>
            <a:pPr marL="1371600" lvl="2" indent="-5143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Redbasin Networks Copyright, Company Confidential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91000" y="1600200"/>
            <a:ext cx="1981200" cy="1752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Drug Investigation Study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Drug Resistance study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Drug Study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ADMET Study</a:t>
            </a: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4648200"/>
            <a:ext cx="2438400" cy="15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600" y="1600200"/>
            <a:ext cx="2362200" cy="15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Oncogene</a:t>
            </a: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Behavior Study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Drug Biomarker Study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Population Feasibility Analysis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Patient Histology Research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Patient Pathology Analysis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3276600"/>
            <a:ext cx="2362200" cy="1219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Related enzyme Study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Proteomics Study</a:t>
            </a:r>
            <a:endParaRPr lang="en-US" sz="1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Cell signaling Study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Ethnic subgroup Study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00800" y="4648200"/>
            <a:ext cx="289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Epigenetic Study</a:t>
            </a:r>
            <a:endParaRPr lang="en-US" sz="1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Histone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Modification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DNA Modification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Methylation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Acetylation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ea typeface="Calibri" pitchFamily="34" charset="0"/>
                <a:cs typeface="Times New Roman" pitchFamily="18" charset="0"/>
              </a:rPr>
              <a:t>Ubiquitination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)</a:t>
            </a:r>
            <a:endParaRPr lang="en-US" sz="1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Drug interaction study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( MDDI)</a:t>
            </a:r>
            <a:endParaRPr lang="en-US" sz="1400" dirty="0" smtClean="0"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91000" y="3733800"/>
            <a:ext cx="2057400" cy="1828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Biomarkers of PD/PK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Drug Efficacy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/>
              <a:t>Ligand</a:t>
            </a:r>
            <a:r>
              <a:rPr lang="en-US" sz="1400" dirty="0" smtClean="0"/>
              <a:t> Binders Study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Enzymes Study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Signal Transduction  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2362200"/>
            <a:ext cx="2514600" cy="2438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Software Licensing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Drug Study Services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   </a:t>
            </a:r>
            <a:endParaRPr lang="en-US" sz="2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36392" y="3249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Patentable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Redbasin Networks Copyright, Company Confidential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305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/>
              <a:t>             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Pathway Genesis + 22 Algorithms</a:t>
            </a:r>
          </a:p>
          <a:p>
            <a:endParaRPr lang="en-US" sz="14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04800" y="1676400"/>
          <a:ext cx="830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95" name="TextBox 7"/>
          <p:cNvSpPr txBox="1">
            <a:spLocks noChangeArrowheads="1"/>
          </p:cNvSpPr>
          <p:nvPr/>
        </p:nvSpPr>
        <p:spPr bwMode="auto">
          <a:xfrm>
            <a:off x="0" y="7620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			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Redbasin Networks Copyright, Company Confidential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Drug Research </a:t>
            </a:r>
            <a:r>
              <a:rPr lang="en-US" sz="3600" dirty="0" smtClean="0"/>
              <a:t>(World Market): </a:t>
            </a:r>
            <a:r>
              <a:rPr lang="en-US" dirty="0" smtClean="0"/>
              <a:t>$60b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4876800"/>
          <a:ext cx="7848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24"/>
                <a:gridCol w="1444677"/>
                <a:gridCol w="1219200"/>
                <a:gridCol w="1295400"/>
                <a:gridCol w="1295400"/>
                <a:gridCol w="1371599"/>
              </a:tblGrid>
              <a:tr h="1060173">
                <a:tc>
                  <a:txBody>
                    <a:bodyPr/>
                    <a:lstStyle/>
                    <a:p>
                      <a:r>
                        <a:rPr lang="en-US" dirty="0" smtClean="0"/>
                        <a:t>Cancer Research </a:t>
                      </a:r>
                    </a:p>
                    <a:p>
                      <a:r>
                        <a:rPr lang="en-US" dirty="0" smtClean="0"/>
                        <a:t>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Scientists/</a:t>
                      </a:r>
                    </a:p>
                    <a:p>
                      <a:r>
                        <a:rPr lang="en-US" dirty="0" smtClean="0"/>
                        <a:t>Researchers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Physicians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IT Market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r>
                        <a:rPr lang="en-US" baseline="0" dirty="0" smtClean="0"/>
                        <a:t> Universities/ Institutes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Bioscience companies</a:t>
                      </a:r>
                    </a:p>
                  </a:txBody>
                  <a:tcPr/>
                </a:tc>
              </a:tr>
              <a:tr h="463827">
                <a:tc>
                  <a:txBody>
                    <a:bodyPr/>
                    <a:lstStyle/>
                    <a:p>
                      <a:r>
                        <a:rPr lang="en-US" dirty="0" smtClean="0"/>
                        <a:t>$10b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$6b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42,000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21" name="TextBox 12"/>
          <p:cNvSpPr txBox="1">
            <a:spLocks noChangeArrowheads="1"/>
          </p:cNvSpPr>
          <p:nvPr/>
        </p:nvSpPr>
        <p:spPr bwMode="auto">
          <a:xfrm>
            <a:off x="533400" y="42783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World Market</a:t>
            </a:r>
          </a:p>
        </p:txBody>
      </p:sp>
      <p:sp>
        <p:nvSpPr>
          <p:cNvPr id="8222" name="TextBox 8"/>
          <p:cNvSpPr txBox="1">
            <a:spLocks noChangeArrowheads="1"/>
          </p:cNvSpPr>
          <p:nvPr/>
        </p:nvSpPr>
        <p:spPr bwMode="auto">
          <a:xfrm>
            <a:off x="2895600" y="914400"/>
            <a:ext cx="5445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Source:  Pharmaceutical Research &amp; Manufacturers of America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232991</TotalTime>
  <Words>657</Words>
  <Application>Microsoft Office PowerPoint</Application>
  <PresentationFormat>On-screen Show (4:3)</PresentationFormat>
  <Paragraphs>256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Elevator Pitch</vt:lpstr>
      <vt:lpstr> Redbasin Networks: Core Team  </vt:lpstr>
      <vt:lpstr>Target Customer</vt:lpstr>
      <vt:lpstr>Slide 5</vt:lpstr>
      <vt:lpstr>Customer Pain Points</vt:lpstr>
      <vt:lpstr>Products &amp; Services</vt:lpstr>
      <vt:lpstr>Patentable Technology</vt:lpstr>
      <vt:lpstr>Drug Research (World Market): $60b </vt:lpstr>
      <vt:lpstr> Sales </vt:lpstr>
      <vt:lpstr>Sales Strategy</vt:lpstr>
      <vt:lpstr>   Redbasin:  Business Scalability A sweep through of 20% of content will yield us 80% of relationships.  80-20 advantage allows building a sustainable and scalable business                     </vt:lpstr>
      <vt:lpstr>We are seeking</vt:lpstr>
      <vt:lpstr>Activities for Version 1.0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Redbasin Networks</dc:title>
  <dc:creator>manoj</dc:creator>
  <cp:lastModifiedBy>Manoj Joshi</cp:lastModifiedBy>
  <cp:revision>5137</cp:revision>
  <dcterms:created xsi:type="dcterms:W3CDTF">2009-10-06T01:54:41Z</dcterms:created>
  <dcterms:modified xsi:type="dcterms:W3CDTF">2013-01-06T01:35:35Z</dcterms:modified>
</cp:coreProperties>
</file>