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14" r:id="rId2"/>
    <p:sldId id="502" r:id="rId3"/>
    <p:sldId id="492" r:id="rId4"/>
    <p:sldId id="499" r:id="rId5"/>
    <p:sldId id="507" r:id="rId6"/>
    <p:sldId id="500" r:id="rId7"/>
    <p:sldId id="501" r:id="rId8"/>
    <p:sldId id="493" r:id="rId9"/>
    <p:sldId id="494" r:id="rId10"/>
    <p:sldId id="495" r:id="rId11"/>
    <p:sldId id="496" r:id="rId12"/>
    <p:sldId id="497" r:id="rId13"/>
    <p:sldId id="503" r:id="rId14"/>
    <p:sldId id="504" r:id="rId15"/>
    <p:sldId id="505" r:id="rId16"/>
    <p:sldId id="506" r:id="rId17"/>
    <p:sldId id="498" r:id="rId18"/>
    <p:sldId id="4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611"/>
    <a:srgbClr val="0099FF"/>
    <a:srgbClr val="EDF21A"/>
    <a:srgbClr val="5A85B4"/>
    <a:srgbClr val="3EF850"/>
    <a:srgbClr val="04E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08" autoAdjust="0"/>
    <p:restoredTop sz="91725" autoAdjust="0"/>
  </p:normalViewPr>
  <p:slideViewPr>
    <p:cSldViewPr>
      <p:cViewPr varScale="1">
        <p:scale>
          <a:sx n="79" d="100"/>
          <a:sy n="79" d="100"/>
        </p:scale>
        <p:origin x="-9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2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0EC46-F064-4333-B48C-AF9793E69DB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151D7FB8-5DFE-4F98-A54D-7A39EEEBEEA3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/>
          </a:r>
          <a:br>
            <a:rPr lang="en-US" sz="1400" dirty="0" smtClean="0">
              <a:solidFill>
                <a:schemeClr val="bg1"/>
              </a:solidFill>
            </a:rPr>
          </a:br>
          <a:r>
            <a:rPr lang="en-US" sz="2000" dirty="0" smtClean="0">
              <a:solidFill>
                <a:schemeClr val="tx1"/>
              </a:solidFill>
            </a:rPr>
            <a:t>1) 1.5m new  cases in USA</a:t>
          </a:r>
          <a:br>
            <a:rPr lang="en-US" sz="2000" dirty="0" smtClean="0">
              <a:solidFill>
                <a:schemeClr val="tx1"/>
              </a:solidFill>
            </a:rPr>
          </a:br>
          <a:r>
            <a:rPr lang="en-US" sz="2000" dirty="0" smtClean="0">
              <a:solidFill>
                <a:schemeClr val="tx1"/>
              </a:solidFill>
            </a:rPr>
            <a:t>2) 89m world wide deaths from 2005 – 2015</a:t>
          </a:r>
          <a:endParaRPr lang="en-US" sz="2000" dirty="0">
            <a:solidFill>
              <a:schemeClr val="tx1"/>
            </a:solidFill>
          </a:endParaRPr>
        </a:p>
      </dgm:t>
    </dgm:pt>
    <dgm:pt modelId="{A1E6BAD1-B1A3-4C65-A74A-032F39C8AAB0}" type="parTrans" cxnId="{EB92CB2E-98B2-4E79-9F39-DF70D4376A2A}">
      <dgm:prSet/>
      <dgm:spPr/>
      <dgm:t>
        <a:bodyPr/>
        <a:lstStyle/>
        <a:p>
          <a:endParaRPr lang="en-US"/>
        </a:p>
      </dgm:t>
    </dgm:pt>
    <dgm:pt modelId="{F45F6390-1AFF-4304-9554-E5D6491EE374}" type="sibTrans" cxnId="{EB92CB2E-98B2-4E79-9F39-DF70D4376A2A}">
      <dgm:prSet/>
      <dgm:spPr/>
      <dgm:t>
        <a:bodyPr/>
        <a:lstStyle/>
        <a:p>
          <a:endParaRPr lang="en-US"/>
        </a:p>
      </dgm:t>
    </dgm:pt>
    <dgm:pt modelId="{0F27C3FB-1487-45B7-A514-C87681622A91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/>
          </a:r>
          <a:br>
            <a:rPr lang="en-US" sz="1400" dirty="0" smtClean="0">
              <a:solidFill>
                <a:schemeClr val="bg1"/>
              </a:solidFill>
            </a:rPr>
          </a:br>
          <a:r>
            <a:rPr lang="en-US" sz="1400" dirty="0" smtClean="0">
              <a:solidFill>
                <a:schemeClr val="bg1"/>
              </a:solidFill>
            </a:rPr>
            <a:t/>
          </a:r>
          <a:br>
            <a:rPr lang="en-US" sz="1400" dirty="0" smtClean="0">
              <a:solidFill>
                <a:schemeClr val="bg1"/>
              </a:solidFill>
            </a:rPr>
          </a:br>
          <a:r>
            <a:rPr lang="en-US" sz="1400" dirty="0" smtClean="0">
              <a:solidFill>
                <a:schemeClr val="bg1"/>
              </a:solidFill>
            </a:rPr>
            <a:t/>
          </a:r>
          <a:br>
            <a:rPr lang="en-US" sz="1400" dirty="0" smtClean="0">
              <a:solidFill>
                <a:schemeClr val="bg1"/>
              </a:solidFill>
            </a:rPr>
          </a:br>
          <a:r>
            <a:rPr lang="en-US" sz="1400" dirty="0" smtClean="0">
              <a:solidFill>
                <a:schemeClr val="bg1"/>
              </a:solidFill>
            </a:rPr>
            <a:t/>
          </a:r>
          <a:br>
            <a:rPr lang="en-US" sz="1400" dirty="0" smtClean="0">
              <a:solidFill>
                <a:schemeClr val="bg1"/>
              </a:solidFill>
            </a:rPr>
          </a:br>
          <a:r>
            <a:rPr lang="en-US" sz="2000" dirty="0" smtClean="0">
              <a:solidFill>
                <a:schemeClr val="tx1"/>
              </a:solidFill>
            </a:rPr>
            <a:t>1) US Cancer spending $108b/yr</a:t>
          </a:r>
          <a:br>
            <a:rPr lang="en-US" sz="2000" dirty="0" smtClean="0">
              <a:solidFill>
                <a:schemeClr val="tx1"/>
              </a:solidFill>
            </a:rPr>
          </a:br>
          <a:r>
            <a:rPr lang="en-US" sz="2000" dirty="0" smtClean="0">
              <a:solidFill>
                <a:schemeClr val="tx1"/>
              </a:solidFill>
            </a:rPr>
            <a:t>2) 10% of top 200 drugs cancer related, generate $1b/yr</a:t>
          </a:r>
          <a:endParaRPr lang="en-US" sz="2000" dirty="0">
            <a:solidFill>
              <a:schemeClr val="tx1"/>
            </a:solidFill>
          </a:endParaRPr>
        </a:p>
      </dgm:t>
    </dgm:pt>
    <dgm:pt modelId="{899A3E32-3E8F-4DC2-A945-15A7387526D4}" type="parTrans" cxnId="{AB86DAA2-D52D-42AF-BA3D-8EE14D15DFF9}">
      <dgm:prSet/>
      <dgm:spPr/>
      <dgm:t>
        <a:bodyPr/>
        <a:lstStyle/>
        <a:p>
          <a:endParaRPr lang="en-US"/>
        </a:p>
      </dgm:t>
    </dgm:pt>
    <dgm:pt modelId="{F807126C-D2C6-4215-A438-6C57A4C8C024}" type="sibTrans" cxnId="{AB86DAA2-D52D-42AF-BA3D-8EE14D15DFF9}">
      <dgm:prSet/>
      <dgm:spPr/>
      <dgm:t>
        <a:bodyPr/>
        <a:lstStyle/>
        <a:p>
          <a:endParaRPr lang="en-US"/>
        </a:p>
      </dgm:t>
    </dgm:pt>
    <dgm:pt modelId="{E9747F68-093A-4E47-BBD5-FE02AC51C100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/>
          </a:r>
          <a:br>
            <a:rPr lang="en-US" sz="1400" dirty="0" smtClean="0">
              <a:solidFill>
                <a:schemeClr val="bg1"/>
              </a:solidFill>
            </a:rPr>
          </a:br>
          <a:r>
            <a:rPr lang="en-US" sz="2000" dirty="0" smtClean="0">
              <a:solidFill>
                <a:schemeClr val="tx1"/>
              </a:solidFill>
            </a:rPr>
            <a:t>Cancer Information Overload </a:t>
          </a:r>
          <a:endParaRPr lang="en-US" sz="2000" dirty="0">
            <a:solidFill>
              <a:schemeClr val="tx1"/>
            </a:solidFill>
          </a:endParaRPr>
        </a:p>
      </dgm:t>
    </dgm:pt>
    <dgm:pt modelId="{AFFE6CFC-AB2A-4E82-85B0-260F0CF82C9A}" type="parTrans" cxnId="{559DC4FF-3D83-49B8-A6FB-DA0755EEAAB9}">
      <dgm:prSet/>
      <dgm:spPr/>
      <dgm:t>
        <a:bodyPr/>
        <a:lstStyle/>
        <a:p>
          <a:endParaRPr lang="en-US"/>
        </a:p>
      </dgm:t>
    </dgm:pt>
    <dgm:pt modelId="{5088A3EB-9A20-4FD9-B938-A23E5F31DD6D}" type="sibTrans" cxnId="{559DC4FF-3D83-49B8-A6FB-DA0755EEAAB9}">
      <dgm:prSet/>
      <dgm:spPr/>
      <dgm:t>
        <a:bodyPr/>
        <a:lstStyle/>
        <a:p>
          <a:endParaRPr lang="en-US"/>
        </a:p>
      </dgm:t>
    </dgm:pt>
    <dgm:pt modelId="{1D9225CF-3DC7-44C6-8085-AC99A808FD66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/>
          </a:r>
          <a:br>
            <a:rPr lang="en-US" sz="1400" dirty="0" smtClean="0">
              <a:solidFill>
                <a:schemeClr val="bg1"/>
              </a:solidFill>
            </a:rPr>
          </a:br>
          <a:r>
            <a:rPr lang="en-US" sz="1400" dirty="0" smtClean="0">
              <a:solidFill>
                <a:schemeClr val="bg1"/>
              </a:solidFill>
            </a:rPr>
            <a:t/>
          </a:r>
          <a:br>
            <a:rPr lang="en-US" sz="1400" dirty="0" smtClean="0">
              <a:solidFill>
                <a:schemeClr val="bg1"/>
              </a:solidFill>
            </a:rPr>
          </a:br>
          <a:r>
            <a:rPr lang="en-US" sz="2000" dirty="0" smtClean="0">
              <a:solidFill>
                <a:schemeClr val="tx1"/>
              </a:solidFill>
            </a:rPr>
            <a:t>Survey : Need Context relevance and personalization</a:t>
          </a:r>
          <a:endParaRPr lang="en-US" sz="2000" dirty="0">
            <a:solidFill>
              <a:schemeClr val="tx1"/>
            </a:solidFill>
          </a:endParaRPr>
        </a:p>
      </dgm:t>
    </dgm:pt>
    <dgm:pt modelId="{58E6029D-C9E3-4433-85FF-65A0F5A0EC36}" type="parTrans" cxnId="{F1577E92-B1D7-49C9-A83C-22AF26827D76}">
      <dgm:prSet/>
      <dgm:spPr/>
      <dgm:t>
        <a:bodyPr/>
        <a:lstStyle/>
        <a:p>
          <a:endParaRPr lang="en-US"/>
        </a:p>
      </dgm:t>
    </dgm:pt>
    <dgm:pt modelId="{DE39A589-5E72-44C1-90FC-26C583CAAFBA}" type="sibTrans" cxnId="{F1577E92-B1D7-49C9-A83C-22AF26827D76}">
      <dgm:prSet/>
      <dgm:spPr/>
      <dgm:t>
        <a:bodyPr/>
        <a:lstStyle/>
        <a:p>
          <a:endParaRPr lang="en-US"/>
        </a:p>
      </dgm:t>
    </dgm:pt>
    <dgm:pt modelId="{80A7B5BD-45BB-44AE-AEF7-114C629993D9}" type="pres">
      <dgm:prSet presAssocID="{D370EC46-F064-4333-B48C-AF9793E69DB7}" presName="arrowDiagram" presStyleCnt="0">
        <dgm:presLayoutVars>
          <dgm:chMax val="5"/>
          <dgm:dir/>
          <dgm:resizeHandles val="exact"/>
        </dgm:presLayoutVars>
      </dgm:prSet>
      <dgm:spPr/>
    </dgm:pt>
    <dgm:pt modelId="{3A686824-EFB5-43B7-B7A6-30C3878BDFCA}" type="pres">
      <dgm:prSet presAssocID="{D370EC46-F064-4333-B48C-AF9793E69DB7}" presName="arrow" presStyleLbl="bgShp" presStyleIdx="0" presStyleCnt="1" custLinFactNeighborX="-2083" custLinFactNeighborY="1587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1F43AF96-93C5-4D1D-8023-4D7C2A1AD0CA}" type="pres">
      <dgm:prSet presAssocID="{D370EC46-F064-4333-B48C-AF9793E69DB7}" presName="arrowDiagram4" presStyleCnt="0"/>
      <dgm:spPr/>
    </dgm:pt>
    <dgm:pt modelId="{B421B4FA-4884-403C-B6E7-35523952892E}" type="pres">
      <dgm:prSet presAssocID="{151D7FB8-5DFE-4F98-A54D-7A39EEEBEEA3}" presName="bullet4a" presStyleLbl="node1" presStyleIdx="0" presStyleCnt="4"/>
      <dgm:spPr/>
    </dgm:pt>
    <dgm:pt modelId="{ECB932D9-4498-441D-BDBF-FABCD016DCDA}" type="pres">
      <dgm:prSet presAssocID="{151D7FB8-5DFE-4F98-A54D-7A39EEEBEEA3}" presName="textBox4a" presStyleLbl="revTx" presStyleIdx="0" presStyleCnt="4" custLinFactY="-100000" custLinFactNeighborX="-82312" custLinFactNeighborY="-126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28470-39D6-4CAF-BC49-26CA23234457}" type="pres">
      <dgm:prSet presAssocID="{0F27C3FB-1487-45B7-A514-C87681622A91}" presName="bullet4b" presStyleLbl="node1" presStyleIdx="1" presStyleCnt="4"/>
      <dgm:spPr/>
    </dgm:pt>
    <dgm:pt modelId="{C19D3987-ADD9-4A40-8885-AF09018B7D4B}" type="pres">
      <dgm:prSet presAssocID="{0F27C3FB-1487-45B7-A514-C87681622A91}" presName="textBox4b" presStyleLbl="revTx" presStyleIdx="1" presStyleCnt="4" custAng="0" custScaleX="179599" custLinFactNeighborX="9448" custLinFactNeighborY="-76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E8058-E423-42B5-96C3-70796CC9D62E}" type="pres">
      <dgm:prSet presAssocID="{E9747F68-093A-4E47-BBD5-FE02AC51C100}" presName="bullet4c" presStyleLbl="node1" presStyleIdx="2" presStyleCnt="4"/>
      <dgm:spPr/>
    </dgm:pt>
    <dgm:pt modelId="{892BF127-B6FA-4234-BCEC-E4E55C43A6BF}" type="pres">
      <dgm:prSet presAssocID="{E9747F68-093A-4E47-BBD5-FE02AC51C100}" presName="textBox4c" presStyleLbl="revTx" presStyleIdx="2" presStyleCnt="4" custLinFactNeighborX="4743" custLinFactNeighborY="-1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345416-3B5A-466C-9960-852A12E292E1}" type="pres">
      <dgm:prSet presAssocID="{1D9225CF-3DC7-44C6-8085-AC99A808FD66}" presName="bullet4d" presStyleLbl="node1" presStyleIdx="3" presStyleCnt="4"/>
      <dgm:spPr/>
    </dgm:pt>
    <dgm:pt modelId="{4C5D1158-93D3-4DC8-8B8C-D25B097E8EF6}" type="pres">
      <dgm:prSet presAssocID="{1D9225CF-3DC7-44C6-8085-AC99A808FD66}" presName="textBox4d" presStyleLbl="revTx" presStyleIdx="3" presStyleCnt="4" custScaleX="129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92DAEC-CEF0-7649-92F7-B28F08C39F5C}" type="presOf" srcId="{E9747F68-093A-4E47-BBD5-FE02AC51C100}" destId="{892BF127-B6FA-4234-BCEC-E4E55C43A6BF}" srcOrd="0" destOrd="0" presId="urn:microsoft.com/office/officeart/2005/8/layout/arrow2"/>
    <dgm:cxn modelId="{76B7025F-9D25-F34D-9C42-83BB1B0791C0}" type="presOf" srcId="{151D7FB8-5DFE-4F98-A54D-7A39EEEBEEA3}" destId="{ECB932D9-4498-441D-BDBF-FABCD016DCDA}" srcOrd="0" destOrd="0" presId="urn:microsoft.com/office/officeart/2005/8/layout/arrow2"/>
    <dgm:cxn modelId="{AB86DAA2-D52D-42AF-BA3D-8EE14D15DFF9}" srcId="{D370EC46-F064-4333-B48C-AF9793E69DB7}" destId="{0F27C3FB-1487-45B7-A514-C87681622A91}" srcOrd="1" destOrd="0" parTransId="{899A3E32-3E8F-4DC2-A945-15A7387526D4}" sibTransId="{F807126C-D2C6-4215-A438-6C57A4C8C024}"/>
    <dgm:cxn modelId="{A6C953E6-C1F8-F047-ABF0-84806E017CAF}" type="presOf" srcId="{1D9225CF-3DC7-44C6-8085-AC99A808FD66}" destId="{4C5D1158-93D3-4DC8-8B8C-D25B097E8EF6}" srcOrd="0" destOrd="0" presId="urn:microsoft.com/office/officeart/2005/8/layout/arrow2"/>
    <dgm:cxn modelId="{EB92CB2E-98B2-4E79-9F39-DF70D4376A2A}" srcId="{D370EC46-F064-4333-B48C-AF9793E69DB7}" destId="{151D7FB8-5DFE-4F98-A54D-7A39EEEBEEA3}" srcOrd="0" destOrd="0" parTransId="{A1E6BAD1-B1A3-4C65-A74A-032F39C8AAB0}" sibTransId="{F45F6390-1AFF-4304-9554-E5D6491EE374}"/>
    <dgm:cxn modelId="{559DC4FF-3D83-49B8-A6FB-DA0755EEAAB9}" srcId="{D370EC46-F064-4333-B48C-AF9793E69DB7}" destId="{E9747F68-093A-4E47-BBD5-FE02AC51C100}" srcOrd="2" destOrd="0" parTransId="{AFFE6CFC-AB2A-4E82-85B0-260F0CF82C9A}" sibTransId="{5088A3EB-9A20-4FD9-B938-A23E5F31DD6D}"/>
    <dgm:cxn modelId="{C30A8F1F-36A0-C540-A081-9330769D822D}" type="presOf" srcId="{0F27C3FB-1487-45B7-A514-C87681622A91}" destId="{C19D3987-ADD9-4A40-8885-AF09018B7D4B}" srcOrd="0" destOrd="0" presId="urn:microsoft.com/office/officeart/2005/8/layout/arrow2"/>
    <dgm:cxn modelId="{F1577E92-B1D7-49C9-A83C-22AF26827D76}" srcId="{D370EC46-F064-4333-B48C-AF9793E69DB7}" destId="{1D9225CF-3DC7-44C6-8085-AC99A808FD66}" srcOrd="3" destOrd="0" parTransId="{58E6029D-C9E3-4433-85FF-65A0F5A0EC36}" sibTransId="{DE39A589-5E72-44C1-90FC-26C583CAAFBA}"/>
    <dgm:cxn modelId="{BF10CA8F-B557-C54B-8B42-6E9AFF61CCEA}" type="presOf" srcId="{D370EC46-F064-4333-B48C-AF9793E69DB7}" destId="{80A7B5BD-45BB-44AE-AEF7-114C629993D9}" srcOrd="0" destOrd="0" presId="urn:microsoft.com/office/officeart/2005/8/layout/arrow2"/>
    <dgm:cxn modelId="{2C2AB305-35A7-CE40-8DE4-1C5393C70372}" type="presParOf" srcId="{80A7B5BD-45BB-44AE-AEF7-114C629993D9}" destId="{3A686824-EFB5-43B7-B7A6-30C3878BDFCA}" srcOrd="0" destOrd="0" presId="urn:microsoft.com/office/officeart/2005/8/layout/arrow2"/>
    <dgm:cxn modelId="{653D9775-99F0-2E47-A0CB-D93A169225AD}" type="presParOf" srcId="{80A7B5BD-45BB-44AE-AEF7-114C629993D9}" destId="{1F43AF96-93C5-4D1D-8023-4D7C2A1AD0CA}" srcOrd="1" destOrd="0" presId="urn:microsoft.com/office/officeart/2005/8/layout/arrow2"/>
    <dgm:cxn modelId="{F4CEE117-D296-A343-A343-629537A90C8D}" type="presParOf" srcId="{1F43AF96-93C5-4D1D-8023-4D7C2A1AD0CA}" destId="{B421B4FA-4884-403C-B6E7-35523952892E}" srcOrd="0" destOrd="0" presId="urn:microsoft.com/office/officeart/2005/8/layout/arrow2"/>
    <dgm:cxn modelId="{A49677CB-4DF6-5045-ABAF-46F27784019A}" type="presParOf" srcId="{1F43AF96-93C5-4D1D-8023-4D7C2A1AD0CA}" destId="{ECB932D9-4498-441D-BDBF-FABCD016DCDA}" srcOrd="1" destOrd="0" presId="urn:microsoft.com/office/officeart/2005/8/layout/arrow2"/>
    <dgm:cxn modelId="{87B5ABAD-B5F9-374B-8A44-12C860153179}" type="presParOf" srcId="{1F43AF96-93C5-4D1D-8023-4D7C2A1AD0CA}" destId="{F1E28470-39D6-4CAF-BC49-26CA23234457}" srcOrd="2" destOrd="0" presId="urn:microsoft.com/office/officeart/2005/8/layout/arrow2"/>
    <dgm:cxn modelId="{F0741A76-EFCF-784B-AF4B-EDA9EF25EFC8}" type="presParOf" srcId="{1F43AF96-93C5-4D1D-8023-4D7C2A1AD0CA}" destId="{C19D3987-ADD9-4A40-8885-AF09018B7D4B}" srcOrd="3" destOrd="0" presId="urn:microsoft.com/office/officeart/2005/8/layout/arrow2"/>
    <dgm:cxn modelId="{75F4FEFE-158D-F44B-BDD2-2F4AFDC4566E}" type="presParOf" srcId="{1F43AF96-93C5-4D1D-8023-4D7C2A1AD0CA}" destId="{1F2E8058-E423-42B5-96C3-70796CC9D62E}" srcOrd="4" destOrd="0" presId="urn:microsoft.com/office/officeart/2005/8/layout/arrow2"/>
    <dgm:cxn modelId="{2E8B3CFA-0ED0-CB43-B49D-22FD08ECE29B}" type="presParOf" srcId="{1F43AF96-93C5-4D1D-8023-4D7C2A1AD0CA}" destId="{892BF127-B6FA-4234-BCEC-E4E55C43A6BF}" srcOrd="5" destOrd="0" presId="urn:microsoft.com/office/officeart/2005/8/layout/arrow2"/>
    <dgm:cxn modelId="{C0844FD4-24F6-9E4B-9133-400A4402FB2E}" type="presParOf" srcId="{1F43AF96-93C5-4D1D-8023-4D7C2A1AD0CA}" destId="{FF345416-3B5A-466C-9960-852A12E292E1}" srcOrd="6" destOrd="0" presId="urn:microsoft.com/office/officeart/2005/8/layout/arrow2"/>
    <dgm:cxn modelId="{D66D65B0-C59D-5F47-8C8F-60EC4F1C39ED}" type="presParOf" srcId="{1F43AF96-93C5-4D1D-8023-4D7C2A1AD0CA}" destId="{4C5D1158-93D3-4DC8-8B8C-D25B097E8EF6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86824-EFB5-43B7-B7A6-30C3878BDFCA}">
      <dsp:nvSpPr>
        <dsp:cNvPr id="0" name=""/>
        <dsp:cNvSpPr/>
      </dsp:nvSpPr>
      <dsp:spPr>
        <a:xfrm>
          <a:off x="0" y="0"/>
          <a:ext cx="7680960" cy="48006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B421B4FA-4884-403C-B6E7-35523952892E}">
      <dsp:nvSpPr>
        <dsp:cNvPr id="0" name=""/>
        <dsp:cNvSpPr/>
      </dsp:nvSpPr>
      <dsp:spPr>
        <a:xfrm>
          <a:off x="840394" y="3569726"/>
          <a:ext cx="176662" cy="176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932D9-4498-441D-BDBF-FABCD016DCDA}">
      <dsp:nvSpPr>
        <dsp:cNvPr id="0" name=""/>
        <dsp:cNvSpPr/>
      </dsp:nvSpPr>
      <dsp:spPr>
        <a:xfrm>
          <a:off x="0" y="1066804"/>
          <a:ext cx="1313444" cy="114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1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/>
          </a:r>
          <a:br>
            <a:rPr lang="en-US" sz="1400" kern="1200" dirty="0" smtClean="0">
              <a:solidFill>
                <a:schemeClr val="bg1"/>
              </a:solidFill>
            </a:rPr>
          </a:br>
          <a:r>
            <a:rPr lang="en-US" sz="2000" kern="1200" dirty="0" smtClean="0">
              <a:solidFill>
                <a:schemeClr val="tx1"/>
              </a:solidFill>
            </a:rPr>
            <a:t>1) 1.5m new  cases in USA</a:t>
          </a:r>
          <a:br>
            <a:rPr lang="en-US" sz="2000" kern="1200" dirty="0" smtClean="0">
              <a:solidFill>
                <a:schemeClr val="tx1"/>
              </a:solidFill>
            </a:rPr>
          </a:br>
          <a:r>
            <a:rPr lang="en-US" sz="2000" kern="1200" dirty="0" smtClean="0">
              <a:solidFill>
                <a:schemeClr val="tx1"/>
              </a:solidFill>
            </a:rPr>
            <a:t>2) 89m world wide deaths from 2005 – 2015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1066804"/>
        <a:ext cx="1313444" cy="1142542"/>
      </dsp:txXfrm>
    </dsp:sp>
    <dsp:sp modelId="{F1E28470-39D6-4CAF-BC49-26CA23234457}">
      <dsp:nvSpPr>
        <dsp:cNvPr id="0" name=""/>
        <dsp:cNvSpPr/>
      </dsp:nvSpPr>
      <dsp:spPr>
        <a:xfrm>
          <a:off x="2088550" y="2453106"/>
          <a:ext cx="307238" cy="307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D3987-ADD9-4A40-8885-AF09018B7D4B}">
      <dsp:nvSpPr>
        <dsp:cNvPr id="0" name=""/>
        <dsp:cNvSpPr/>
      </dsp:nvSpPr>
      <dsp:spPr>
        <a:xfrm>
          <a:off x="1752599" y="2438389"/>
          <a:ext cx="2896934" cy="21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99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/>
          </a:r>
          <a:br>
            <a:rPr lang="en-US" sz="1400" kern="1200" dirty="0" smtClean="0">
              <a:solidFill>
                <a:schemeClr val="bg1"/>
              </a:solidFill>
            </a:rPr>
          </a:br>
          <a:r>
            <a:rPr lang="en-US" sz="1400" kern="1200" dirty="0" smtClean="0">
              <a:solidFill>
                <a:schemeClr val="bg1"/>
              </a:solidFill>
            </a:rPr>
            <a:t/>
          </a:r>
          <a:br>
            <a:rPr lang="en-US" sz="1400" kern="1200" dirty="0" smtClean="0">
              <a:solidFill>
                <a:schemeClr val="bg1"/>
              </a:solidFill>
            </a:rPr>
          </a:br>
          <a:r>
            <a:rPr lang="en-US" sz="1400" kern="1200" dirty="0" smtClean="0">
              <a:solidFill>
                <a:schemeClr val="bg1"/>
              </a:solidFill>
            </a:rPr>
            <a:t/>
          </a:r>
          <a:br>
            <a:rPr lang="en-US" sz="1400" kern="1200" dirty="0" smtClean="0">
              <a:solidFill>
                <a:schemeClr val="bg1"/>
              </a:solidFill>
            </a:rPr>
          </a:br>
          <a:r>
            <a:rPr lang="en-US" sz="1400" kern="1200" dirty="0" smtClean="0">
              <a:solidFill>
                <a:schemeClr val="bg1"/>
              </a:solidFill>
            </a:rPr>
            <a:t/>
          </a:r>
          <a:br>
            <a:rPr lang="en-US" sz="1400" kern="1200" dirty="0" smtClean="0">
              <a:solidFill>
                <a:schemeClr val="bg1"/>
              </a:solidFill>
            </a:rPr>
          </a:br>
          <a:r>
            <a:rPr lang="en-US" sz="2000" kern="1200" dirty="0" smtClean="0">
              <a:solidFill>
                <a:schemeClr val="tx1"/>
              </a:solidFill>
            </a:rPr>
            <a:t>1) US Cancer spending $108b/yr</a:t>
          </a:r>
          <a:br>
            <a:rPr lang="en-US" sz="2000" kern="1200" dirty="0" smtClean="0">
              <a:solidFill>
                <a:schemeClr val="tx1"/>
              </a:solidFill>
            </a:rPr>
          </a:br>
          <a:r>
            <a:rPr lang="en-US" sz="2000" kern="1200" dirty="0" smtClean="0">
              <a:solidFill>
                <a:schemeClr val="tx1"/>
              </a:solidFill>
            </a:rPr>
            <a:t>2) 10% of top 200 drugs cancer related, generate $1b/yr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752599" y="2438389"/>
        <a:ext cx="2896934" cy="2193874"/>
      </dsp:txXfrm>
    </dsp:sp>
    <dsp:sp modelId="{1F2E8058-E423-42B5-96C3-70796CC9D62E}">
      <dsp:nvSpPr>
        <dsp:cNvPr id="0" name=""/>
        <dsp:cNvSpPr/>
      </dsp:nvSpPr>
      <dsp:spPr>
        <a:xfrm>
          <a:off x="3682349" y="1630283"/>
          <a:ext cx="407090" cy="407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BF127-B6FA-4234-BCEC-E4E55C43A6BF}">
      <dsp:nvSpPr>
        <dsp:cNvPr id="0" name=""/>
        <dsp:cNvSpPr/>
      </dsp:nvSpPr>
      <dsp:spPr>
        <a:xfrm>
          <a:off x="3962399" y="1828785"/>
          <a:ext cx="1613001" cy="296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09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/>
          </a:r>
          <a:br>
            <a:rPr lang="en-US" sz="1400" kern="1200" dirty="0" smtClean="0">
              <a:solidFill>
                <a:schemeClr val="bg1"/>
              </a:solidFill>
            </a:rPr>
          </a:br>
          <a:r>
            <a:rPr lang="en-US" sz="2000" kern="1200" dirty="0" smtClean="0">
              <a:solidFill>
                <a:schemeClr val="tx1"/>
              </a:solidFill>
            </a:rPr>
            <a:t>Cancer Information Overload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62399" y="1828785"/>
        <a:ext cx="1613001" cy="2966770"/>
      </dsp:txXfrm>
    </dsp:sp>
    <dsp:sp modelId="{FF345416-3B5A-466C-9960-852A12E292E1}">
      <dsp:nvSpPr>
        <dsp:cNvPr id="0" name=""/>
        <dsp:cNvSpPr/>
      </dsp:nvSpPr>
      <dsp:spPr>
        <a:xfrm>
          <a:off x="5418246" y="1085895"/>
          <a:ext cx="545348" cy="545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D1158-93D3-4DC8-8B8C-D25B097E8EF6}">
      <dsp:nvSpPr>
        <dsp:cNvPr id="0" name=""/>
        <dsp:cNvSpPr/>
      </dsp:nvSpPr>
      <dsp:spPr>
        <a:xfrm>
          <a:off x="5451043" y="1358569"/>
          <a:ext cx="2092756" cy="344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969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/>
          </a:r>
          <a:br>
            <a:rPr lang="en-US" sz="1400" kern="1200" dirty="0" smtClean="0">
              <a:solidFill>
                <a:schemeClr val="bg1"/>
              </a:solidFill>
            </a:rPr>
          </a:br>
          <a:r>
            <a:rPr lang="en-US" sz="1400" kern="1200" dirty="0" smtClean="0">
              <a:solidFill>
                <a:schemeClr val="bg1"/>
              </a:solidFill>
            </a:rPr>
            <a:t/>
          </a:r>
          <a:br>
            <a:rPr lang="en-US" sz="1400" kern="1200" dirty="0" smtClean="0">
              <a:solidFill>
                <a:schemeClr val="bg1"/>
              </a:solidFill>
            </a:rPr>
          </a:br>
          <a:r>
            <a:rPr lang="en-US" sz="2000" kern="1200" dirty="0" smtClean="0">
              <a:solidFill>
                <a:schemeClr val="tx1"/>
              </a:solidFill>
            </a:rPr>
            <a:t>Survey : Need Context relevance and personalization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451043" y="1358569"/>
        <a:ext cx="2092756" cy="3442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7821A-7567-4388-A1DF-07DE0B253B7B}" type="datetimeFigureOut">
              <a:rPr lang="en-US" smtClean="0"/>
              <a:pPr/>
              <a:t>11/2/12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382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Copyright Redbasin Networks, company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844BD-ABF4-44CA-8AB1-D950DE4C49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970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B091E-BE8C-41C3-80AE-9FED10C7BED4}" type="datetimeFigureOut">
              <a:rPr lang="en-US" smtClean="0"/>
              <a:pPr/>
              <a:t>11/2/12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Copyright Redbasin Networks, company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752D8-35AF-4E97-B192-509ACB47EF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1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752D8-35AF-4E97-B192-509ACB47EFB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752D8-35AF-4E97-B192-509ACB47EFB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752D8-35AF-4E97-B192-509ACB47EFB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752D8-35AF-4E97-B192-509ACB47EFB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7810-DFEE-9143-82F0-ED9556A32F65}" type="datetime1">
              <a:rPr lang="en-US" smtClean="0"/>
              <a:t>11/2/12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82AA-5BC4-8F4B-B1DE-EED0EA6A45C7}" type="datetime1">
              <a:rPr lang="en-US" smtClean="0"/>
              <a:t>11/2/12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CBB-118F-D84E-82A4-412D0ED555C4}" type="datetime1">
              <a:rPr lang="en-US" smtClean="0"/>
              <a:t>11/2/12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6FD-6AC9-E349-8CAC-6A29C88E8061}" type="datetime1">
              <a:rPr lang="en-US" smtClean="0"/>
              <a:t>11/2/12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D02D-C102-104C-832B-335CDA273506}" type="datetime1">
              <a:rPr lang="en-US" smtClean="0"/>
              <a:t>11/2/12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6889-B7F1-B048-AAC8-FB207F8C0995}" type="datetime1">
              <a:rPr lang="en-US" smtClean="0"/>
              <a:t>11/2/12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0F1B-83FE-7845-90E0-DF6BE8D602DE}" type="datetime1">
              <a:rPr lang="en-US" smtClean="0"/>
              <a:t>11/2/12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7971-2387-B44C-A5A6-337A7F0F81AA}" type="datetime1">
              <a:rPr lang="en-US" smtClean="0"/>
              <a:t>11/2/12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2136-CB14-DC43-A2C8-BC218A53AB35}" type="datetime1">
              <a:rPr lang="en-US" smtClean="0"/>
              <a:t>11/2/12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F89B-B36A-4142-A295-CA88BF8B8129}" type="datetime1">
              <a:rPr lang="en-US" smtClean="0"/>
              <a:t>11/2/12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7962-25B1-9643-9F14-E31DA346F6FD}" type="datetime1">
              <a:rPr lang="en-US" smtClean="0"/>
              <a:t>11/2/12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3159-355D-3345-91B4-DDA1351DB3BE}" type="datetime1">
              <a:rPr lang="en-US" smtClean="0"/>
              <a:t>11/2/12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20" Type="http://schemas.openxmlformats.org/officeDocument/2006/relationships/image" Target="../media/image17.jpeg"/><Relationship Id="rId10" Type="http://schemas.openxmlformats.org/officeDocument/2006/relationships/image" Target="../media/image11.jpeg"/><Relationship Id="rId11" Type="http://schemas.openxmlformats.org/officeDocument/2006/relationships/image" Target="../media/image12.jpeg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8.xml"/><Relationship Id="rId15" Type="http://schemas.openxmlformats.org/officeDocument/2006/relationships/slide" Target="slide17.xml"/><Relationship Id="rId16" Type="http://schemas.openxmlformats.org/officeDocument/2006/relationships/image" Target="../media/image13.jpeg"/><Relationship Id="rId17" Type="http://schemas.openxmlformats.org/officeDocument/2006/relationships/image" Target="../media/image14.jpeg"/><Relationship Id="rId18" Type="http://schemas.openxmlformats.org/officeDocument/2006/relationships/image" Target="../media/image15.jpeg"/><Relationship Id="rId19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69055" y="0"/>
            <a:ext cx="9213055" cy="6858000"/>
          </a:xfrm>
        </p:spPr>
      </p:pic>
      <p:sp>
        <p:nvSpPr>
          <p:cNvPr id="6" name="Rectangle 5"/>
          <p:cNvSpPr/>
          <p:nvPr/>
        </p:nvSpPr>
        <p:spPr>
          <a:xfrm>
            <a:off x="0" y="4953000"/>
            <a:ext cx="59436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+mj-lt"/>
              </a:rPr>
              <a:t>Redbasin Networks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04800"/>
            <a:ext cx="5707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 Simplifying Drug Research</a:t>
            </a:r>
            <a:endParaRPr lang="en-US" sz="4000" dirty="0"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Comparing against other </a:t>
            </a:r>
            <a:r>
              <a:rPr lang="en-US" dirty="0" err="1" smtClean="0"/>
              <a:t>NoSQLs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8001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Document stores like Mongo need excessive nesting.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Key value stores like </a:t>
            </a:r>
            <a:r>
              <a:rPr lang="en-US" sz="3200" dirty="0" err="1" smtClean="0"/>
              <a:t>Redis</a:t>
            </a:r>
            <a:r>
              <a:rPr lang="en-US" sz="3200" dirty="0" smtClean="0"/>
              <a:t> work for simple use cases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err="1" smtClean="0"/>
              <a:t>Hadoop</a:t>
            </a:r>
            <a:r>
              <a:rPr lang="en-US" sz="3200" dirty="0" smtClean="0"/>
              <a:t> supports high volume but not real time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Neo4j thrives on pervasive relationships like in Oncology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Redbasin</a:t>
            </a:r>
            <a:r>
              <a:rPr lang="en-US" dirty="0" smtClean="0"/>
              <a:t> use Neo4J?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8001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err="1" smtClean="0"/>
              <a:t>Redbasin</a:t>
            </a:r>
            <a:r>
              <a:rPr lang="en-US" sz="3200" dirty="0" smtClean="0"/>
              <a:t> cloud connects to hundred’s of cancer data sources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err="1" smtClean="0"/>
              <a:t>Redbasin</a:t>
            </a:r>
            <a:r>
              <a:rPr lang="en-US" sz="3200" dirty="0" smtClean="0"/>
              <a:t> uses contextual mining to create dynamic graph model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We map Neo4j nodes, relationships, properties to </a:t>
            </a:r>
            <a:r>
              <a:rPr lang="en-US" sz="3200" dirty="0" err="1" smtClean="0"/>
              <a:t>Redbasin</a:t>
            </a:r>
            <a:r>
              <a:rPr lang="en-US" sz="3200" dirty="0" smtClean="0"/>
              <a:t> object model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We separate analytics from queries  </a:t>
            </a:r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Redbasin</a:t>
            </a:r>
            <a:r>
              <a:rPr lang="en-US" dirty="0" smtClean="0"/>
              <a:t> use Neo4J?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We have </a:t>
            </a:r>
            <a:r>
              <a:rPr lang="en-US" sz="3200" dirty="0"/>
              <a:t>2</a:t>
            </a:r>
            <a:r>
              <a:rPr lang="en-US" sz="3200" dirty="0" smtClean="0"/>
              <a:t>25 oncology dimensions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Everything either a node or relationship or a property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We use indexes liberally</a:t>
            </a:r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Index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36680"/>
            <a:ext cx="8077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IndexHits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&lt;Node&gt; 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pNodeHits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drugIdIndex.get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(DRUG_ID,  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drugConceptCode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(</a:t>
            </a:r>
            <a:r>
              <a:rPr lang="en-US" sz="2000" dirty="0" err="1"/>
              <a:t>pNodeHits</a:t>
            </a:r>
            <a:r>
              <a:rPr lang="en-US" sz="2000" dirty="0"/>
              <a:t> != null &amp;&amp; </a:t>
            </a:r>
            <a:r>
              <a:rPr lang="en-US" sz="2000" dirty="0" err="1"/>
              <a:t>pNodeHits.size</a:t>
            </a:r>
            <a:r>
              <a:rPr lang="en-US" sz="2000" dirty="0"/>
              <a:t>() &gt; 0) { // if </a:t>
            </a:r>
            <a:r>
              <a:rPr lang="en-US" sz="2000" dirty="0" smtClean="0"/>
              <a:t>node </a:t>
            </a:r>
            <a:r>
              <a:rPr lang="en-US" sz="2000" dirty="0"/>
              <a:t>already exists</a:t>
            </a: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drugNode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 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pNodeHits.getSingle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();              </a:t>
            </a:r>
          </a:p>
          <a:p>
            <a:r>
              <a:rPr lang="en-US" sz="2000" dirty="0"/>
              <a:t>     </a:t>
            </a:r>
            <a:r>
              <a:rPr lang="en-US" sz="2000" dirty="0" smtClean="0"/>
              <a:t>if </a:t>
            </a:r>
            <a:r>
              <a:rPr lang="en-US" sz="2000" dirty="0"/>
              <a:t>(</a:t>
            </a:r>
            <a:r>
              <a:rPr lang="en-US" sz="2000" dirty="0" err="1"/>
              <a:t>drugNode</a:t>
            </a:r>
            <a:r>
              <a:rPr lang="en-US" sz="2000" dirty="0"/>
              <a:t> != null) {</a:t>
            </a:r>
          </a:p>
          <a:p>
            <a:r>
              <a:rPr lang="en-US" sz="2000" dirty="0"/>
              <a:t>           </a:t>
            </a:r>
            <a:r>
              <a:rPr lang="en-US" sz="2000" dirty="0" smtClean="0"/>
              <a:t>if </a:t>
            </a:r>
            <a:r>
              <a:rPr lang="en-US" sz="2000" dirty="0"/>
              <a:t>(!</a:t>
            </a:r>
            <a:r>
              <a:rPr lang="en-US" sz="2000" dirty="0" err="1"/>
              <a:t>drugNode.hasProperty</a:t>
            </a:r>
            <a:r>
              <a:rPr lang="en-US" sz="2000" dirty="0" smtClean="0"/>
              <a:t>(DRUG_CONCEPT_CODE</a:t>
            </a:r>
            <a:r>
              <a:rPr lang="en-US" sz="2000" dirty="0"/>
              <a:t>))  {</a:t>
            </a:r>
          </a:p>
          <a:p>
            <a:r>
              <a:rPr lang="en-US" sz="2000" dirty="0"/>
              <a:t>                  </a:t>
            </a:r>
            <a:r>
              <a:rPr lang="en-US" sz="2000" dirty="0" err="1" smtClean="0"/>
              <a:t>drugNode.setProperty</a:t>
            </a:r>
            <a:r>
              <a:rPr lang="en-US" sz="2000" dirty="0" smtClean="0"/>
              <a:t>(DRUG_CONCEPT_CODE, </a:t>
            </a:r>
            <a:r>
              <a:rPr lang="en-US" sz="2000" dirty="0" err="1" smtClean="0"/>
              <a:t>drugConceptCode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   </a:t>
            </a:r>
            <a:r>
              <a:rPr lang="en-US" sz="2000" dirty="0" smtClean="0"/>
              <a:t>} </a:t>
            </a:r>
            <a:endParaRPr lang="en-US" sz="2000" dirty="0"/>
          </a:p>
          <a:p>
            <a:r>
              <a:rPr lang="en-US" sz="2000" dirty="0"/>
              <a:t>           </a:t>
            </a:r>
            <a:r>
              <a:rPr lang="en-US" sz="2000" dirty="0" smtClean="0"/>
              <a:t>if </a:t>
            </a:r>
            <a:r>
              <a:rPr lang="en-US" sz="2000" dirty="0"/>
              <a:t>(!</a:t>
            </a:r>
            <a:r>
              <a:rPr lang="en-US" sz="2000" dirty="0" err="1"/>
              <a:t>drugNode.hasProperty</a:t>
            </a:r>
            <a:r>
              <a:rPr lang="en-US" sz="2000" dirty="0"/>
              <a:t>(</a:t>
            </a:r>
            <a:r>
              <a:rPr lang="en-US" sz="2000" dirty="0" err="1"/>
              <a:t>BioEntityTypes.NODE_TYPE</a:t>
            </a:r>
            <a:r>
              <a:rPr lang="en-US" sz="2000" dirty="0"/>
              <a:t>)) {</a:t>
            </a:r>
          </a:p>
          <a:p>
            <a:r>
              <a:rPr lang="en-US" sz="2000" dirty="0"/>
              <a:t>                 </a:t>
            </a:r>
            <a:r>
              <a:rPr lang="en-US" sz="2000" dirty="0" err="1" smtClean="0"/>
              <a:t>drugNode.setProperty</a:t>
            </a:r>
            <a:r>
              <a:rPr lang="en-US" sz="2000" dirty="0"/>
              <a:t>(</a:t>
            </a:r>
            <a:r>
              <a:rPr lang="en-US" sz="2000" dirty="0" err="1"/>
              <a:t>BioEntityTypes.NODE_TYPE</a:t>
            </a:r>
            <a:r>
              <a:rPr lang="en-US" sz="2000" dirty="0" smtClean="0"/>
              <a:t>, </a:t>
            </a:r>
            <a:r>
              <a:rPr lang="en-US" sz="2000" dirty="0" err="1" smtClean="0"/>
              <a:t>BioEntityTypes.RB_DRUG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   </a:t>
            </a:r>
            <a:r>
              <a:rPr lang="en-US" sz="2000" dirty="0" smtClean="0"/>
              <a:t>}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}</a:t>
            </a:r>
          </a:p>
          <a:p>
            <a:r>
              <a:rPr lang="en-US" sz="2000" dirty="0"/>
              <a:t>}</a:t>
            </a:r>
            <a:r>
              <a:rPr lang="en-US" sz="2000" dirty="0" smtClean="0"/>
              <a:t>             </a:t>
            </a:r>
            <a:r>
              <a:rPr lang="en-US" dirty="0" smtClean="0"/>
              <a:t>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9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Spring Data-isms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828800"/>
            <a:ext cx="548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@Retention(</a:t>
            </a:r>
            <a:r>
              <a:rPr lang="en-US" sz="2400" dirty="0" err="1" smtClean="0"/>
              <a:t>RetentionPolicy.RUNTIME</a:t>
            </a:r>
            <a:r>
              <a:rPr lang="en-US" sz="2400" dirty="0"/>
              <a:t>)</a:t>
            </a:r>
          </a:p>
          <a:p>
            <a:r>
              <a:rPr lang="en-US" sz="2400" dirty="0"/>
              <a:t>public @interface </a:t>
            </a:r>
            <a:r>
              <a:rPr lang="en-US" sz="2400" dirty="0" err="1"/>
              <a:t>BioEntity</a:t>
            </a:r>
            <a:r>
              <a:rPr lang="en-US" sz="2400" dirty="0"/>
              <a:t> { </a:t>
            </a:r>
          </a:p>
          <a:p>
            <a:r>
              <a:rPr lang="en-US" sz="2400" dirty="0"/>
              <a:t>    public </a:t>
            </a:r>
            <a:r>
              <a:rPr lang="en-US" sz="2400" dirty="0" err="1"/>
              <a:t>BioTypes</a:t>
            </a:r>
            <a:r>
              <a:rPr lang="en-US" sz="2400" dirty="0"/>
              <a:t> </a:t>
            </a:r>
            <a:r>
              <a:rPr lang="en-US" sz="2400" dirty="0" err="1"/>
              <a:t>bioType</a:t>
            </a:r>
            <a:r>
              <a:rPr lang="en-US" sz="2400" dirty="0"/>
              <a:t>(); 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4029670"/>
            <a:ext cx="5867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@Retention(</a:t>
            </a:r>
            <a:r>
              <a:rPr lang="en-US" sz="2400" dirty="0" err="1"/>
              <a:t>RetentionPolicy.RUNTIME</a:t>
            </a:r>
            <a:r>
              <a:rPr lang="en-US" sz="2400" dirty="0"/>
              <a:t>)</a:t>
            </a:r>
          </a:p>
          <a:p>
            <a:r>
              <a:rPr lang="en-US" sz="2400" dirty="0"/>
              <a:t>public @interface </a:t>
            </a:r>
            <a:r>
              <a:rPr lang="en-US" sz="2400" dirty="0" err="1"/>
              <a:t>RelationshipEntity</a:t>
            </a:r>
            <a:r>
              <a:rPr lang="en-US" sz="2400" dirty="0"/>
              <a:t> {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75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Spring Data-isms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788855"/>
            <a:ext cx="8153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@Retention(</a:t>
            </a:r>
            <a:r>
              <a:rPr lang="en-US" sz="2000" dirty="0" err="1"/>
              <a:t>RetentionPolicy.RUNTIME</a:t>
            </a:r>
            <a:r>
              <a:rPr lang="en-US" sz="2000" dirty="0"/>
              <a:t>)</a:t>
            </a:r>
          </a:p>
          <a:p>
            <a:r>
              <a:rPr lang="en-US" sz="2000" dirty="0"/>
              <a:t>public @interface </a:t>
            </a:r>
            <a:r>
              <a:rPr lang="en-US" sz="2000" dirty="0" err="1"/>
              <a:t>RelatedTo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endParaRPr lang="en-US" sz="2000" dirty="0"/>
          </a:p>
          <a:p>
            <a:r>
              <a:rPr lang="en-US" sz="2000" dirty="0"/>
              <a:t>    public Direction direction() default </a:t>
            </a:r>
            <a:r>
              <a:rPr lang="en-US" sz="2000" dirty="0" err="1"/>
              <a:t>Direction.BOTH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/>
              <a:t>    public </a:t>
            </a:r>
            <a:r>
              <a:rPr lang="en-US" sz="2000" dirty="0" err="1"/>
              <a:t>BioRelTypes</a:t>
            </a:r>
            <a:r>
              <a:rPr lang="en-US" sz="2000" dirty="0"/>
              <a:t> </a:t>
            </a:r>
            <a:r>
              <a:rPr lang="en-US" sz="2000" dirty="0" err="1"/>
              <a:t>relType</a:t>
            </a:r>
            <a:r>
              <a:rPr lang="en-US" sz="2000" dirty="0"/>
              <a:t>() default </a:t>
            </a:r>
            <a:r>
              <a:rPr lang="en-US" sz="2000" dirty="0" err="1"/>
              <a:t>BioRelTypes.DEFAULT_RELATION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/>
              <a:t>    public Class&lt;?&gt; </a:t>
            </a:r>
            <a:r>
              <a:rPr lang="en-US" sz="2000" dirty="0" err="1"/>
              <a:t>elementClass</a:t>
            </a:r>
            <a:r>
              <a:rPr lang="en-US" sz="2000" dirty="0"/>
              <a:t>() default </a:t>
            </a:r>
            <a:r>
              <a:rPr lang="en-US" sz="2000" dirty="0" err="1"/>
              <a:t>Object.class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/>
              <a:t>    public </a:t>
            </a:r>
            <a:r>
              <a:rPr lang="en-US" sz="2000" dirty="0" err="1"/>
              <a:t>BioTypes</a:t>
            </a:r>
            <a:r>
              <a:rPr lang="en-US" sz="2000" dirty="0"/>
              <a:t> </a:t>
            </a:r>
            <a:r>
              <a:rPr lang="en-US" sz="2000" dirty="0" err="1"/>
              <a:t>endNodeBioType</a:t>
            </a:r>
            <a:r>
              <a:rPr lang="en-US" sz="2000" dirty="0"/>
              <a:t>() default </a:t>
            </a:r>
            <a:r>
              <a:rPr lang="en-US" sz="2000" dirty="0" err="1"/>
              <a:t>BioTypes.UNKNOWN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/>
              <a:t>    public </a:t>
            </a:r>
            <a:r>
              <a:rPr lang="en-US" sz="2000" dirty="0" err="1"/>
              <a:t>BioTypes</a:t>
            </a:r>
            <a:r>
              <a:rPr lang="en-US" sz="2000" dirty="0"/>
              <a:t> </a:t>
            </a:r>
            <a:r>
              <a:rPr lang="en-US" sz="2000" dirty="0" err="1"/>
              <a:t>startNodeBioType</a:t>
            </a:r>
            <a:r>
              <a:rPr lang="en-US" sz="2000" dirty="0"/>
              <a:t>() default </a:t>
            </a:r>
            <a:r>
              <a:rPr lang="en-US" sz="2000" dirty="0" err="1"/>
              <a:t>BioTypes.UNKNOWN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268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Neo4J Rest API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322486"/>
            <a:ext cx="80010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static String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addNodeWithPropertyToIndex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(String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indexName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String value, Long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nodeId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String key) </a:t>
            </a:r>
          </a:p>
          <a:p>
            <a:r>
              <a:rPr lang="en-US" dirty="0"/>
              <a:t>        throws </a:t>
            </a:r>
            <a:r>
              <a:rPr lang="en-US" dirty="0" err="1"/>
              <a:t>UnsupportedEncodingException</a:t>
            </a:r>
            <a:r>
              <a:rPr lang="en-US" dirty="0"/>
              <a:t>, </a:t>
            </a:r>
          </a:p>
          <a:p>
            <a:r>
              <a:rPr lang="en-US" dirty="0"/>
              <a:t>                </a:t>
            </a:r>
            <a:r>
              <a:rPr lang="en-US" dirty="0" err="1"/>
              <a:t>MalformedURLException</a:t>
            </a:r>
            <a:r>
              <a:rPr lang="en-US" dirty="0"/>
              <a:t>, </a:t>
            </a:r>
          </a:p>
          <a:p>
            <a:r>
              <a:rPr lang="en-US" dirty="0"/>
              <a:t>                </a:t>
            </a:r>
            <a:r>
              <a:rPr lang="en-US" dirty="0" err="1"/>
              <a:t>IOException</a:t>
            </a:r>
            <a:r>
              <a:rPr lang="en-US" dirty="0"/>
              <a:t>, </a:t>
            </a:r>
          </a:p>
          <a:p>
            <a:r>
              <a:rPr lang="en-US" dirty="0"/>
              <a:t>                </a:t>
            </a:r>
            <a:r>
              <a:rPr lang="en-US" dirty="0" err="1"/>
              <a:t>UnknownHostException</a:t>
            </a:r>
            <a:r>
              <a:rPr lang="en-US" dirty="0"/>
              <a:t>, </a:t>
            </a:r>
          </a:p>
          <a:p>
            <a:r>
              <a:rPr lang="en-US" dirty="0"/>
              <a:t>                </a:t>
            </a:r>
            <a:r>
              <a:rPr lang="en-US" dirty="0" err="1"/>
              <a:t>HttpException</a:t>
            </a:r>
            <a:r>
              <a:rPr lang="en-US" dirty="0"/>
              <a:t> {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String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uri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= "http://" +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Config.NEO_HOST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+ ":" +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Config.NEO_PORT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+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NeoURIRequests.ONLY_NODE_URI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nodeId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String message = 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"{"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+ "\"value\" :" + "\"" + value + "\","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+ "\"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uri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\" :" + "\"" +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uri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+ "\","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+ "\"key\" :" + "\"" + key + "\""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+ "}"; </a:t>
            </a:r>
          </a:p>
          <a:p>
            <a:r>
              <a:rPr lang="en-US" dirty="0"/>
              <a:t>        return </a:t>
            </a:r>
            <a:r>
              <a:rPr lang="en-US" dirty="0" err="1"/>
              <a:t>HttpPostUtil.postJson</a:t>
            </a:r>
            <a:r>
              <a:rPr lang="en-US" dirty="0"/>
              <a:t>(</a:t>
            </a:r>
            <a:r>
              <a:rPr lang="en-US" dirty="0" err="1"/>
              <a:t>NeoURIRequests.NODE_URI</a:t>
            </a:r>
            <a:r>
              <a:rPr lang="en-US" dirty="0"/>
              <a:t>, </a:t>
            </a:r>
            <a:r>
              <a:rPr lang="en-US" dirty="0" err="1"/>
              <a:t>indexName</a:t>
            </a:r>
            <a:r>
              <a:rPr lang="en-US" dirty="0"/>
              <a:t>, message);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2362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Redbasin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Other </a:t>
            </a:r>
            <a:r>
              <a:rPr lang="en-US" dirty="0" err="1" smtClean="0"/>
              <a:t>BioModels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37234"/>
              </p:ext>
            </p:extLst>
          </p:nvPr>
        </p:nvGraphicFramePr>
        <p:xfrm>
          <a:off x="609600" y="1765829"/>
          <a:ext cx="7696200" cy="420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5942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Redbasin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BioModels</a:t>
                      </a:r>
                      <a:endParaRPr lang="en-US" dirty="0"/>
                    </a:p>
                  </a:txBody>
                  <a:tcPr/>
                </a:tc>
              </a:tr>
              <a:tr h="602509">
                <a:tc>
                  <a:txBody>
                    <a:bodyPr/>
                    <a:lstStyle/>
                    <a:p>
                      <a:r>
                        <a:rPr lang="en-US" dirty="0" smtClean="0"/>
                        <a:t>Focused</a:t>
                      </a:r>
                      <a:r>
                        <a:rPr lang="en-US" baseline="0" dirty="0" smtClean="0"/>
                        <a:t> on Oncology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focus on any specific Disease</a:t>
                      </a:r>
                      <a:endParaRPr lang="en-US" dirty="0"/>
                    </a:p>
                  </a:txBody>
                  <a:tcPr/>
                </a:tc>
              </a:tr>
              <a:tr h="602509"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</a:t>
                      </a:r>
                      <a:r>
                        <a:rPr lang="en-US" baseline="0" dirty="0" smtClean="0"/>
                        <a:t> d</a:t>
                      </a:r>
                      <a:r>
                        <a:rPr lang="en-US" dirty="0" smtClean="0"/>
                        <a:t>rug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Focused</a:t>
                      </a:r>
                      <a:r>
                        <a:rPr lang="en-US" baseline="0" dirty="0" smtClean="0"/>
                        <a:t> on academic knowledge</a:t>
                      </a:r>
                      <a:endParaRPr lang="en-US" dirty="0"/>
                    </a:p>
                  </a:txBody>
                  <a:tcPr/>
                </a:tc>
              </a:tr>
              <a:tr h="602509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density is “infinite”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size is “infinite”</a:t>
                      </a:r>
                      <a:endParaRPr lang="en-US" dirty="0"/>
                    </a:p>
                  </a:txBody>
                  <a:tcPr/>
                </a:tc>
              </a:tr>
              <a:tr h="602509">
                <a:tc>
                  <a:txBody>
                    <a:bodyPr/>
                    <a:lstStyle/>
                    <a:p>
                      <a:r>
                        <a:rPr lang="en-US" dirty="0" smtClean="0"/>
                        <a:t>Temporality/pathway</a:t>
                      </a:r>
                      <a:r>
                        <a:rPr lang="en-US" baseline="0" dirty="0" smtClean="0"/>
                        <a:t> dependent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time element</a:t>
                      </a:r>
                      <a:endParaRPr lang="en-US" dirty="0"/>
                    </a:p>
                  </a:txBody>
                  <a:tcPr/>
                </a:tc>
              </a:tr>
              <a:tr h="602509">
                <a:tc>
                  <a:txBody>
                    <a:bodyPr/>
                    <a:lstStyle/>
                    <a:p>
                      <a:r>
                        <a:rPr lang="en-US" dirty="0" smtClean="0"/>
                        <a:t>Hybrid</a:t>
                      </a:r>
                      <a:r>
                        <a:rPr lang="en-US" baseline="0" dirty="0" smtClean="0"/>
                        <a:t> vendor 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co-existence scenario</a:t>
                      </a:r>
                      <a:endParaRPr lang="en-US" dirty="0"/>
                    </a:p>
                  </a:txBody>
                  <a:tcPr/>
                </a:tc>
              </a:tr>
              <a:tr h="60250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One cloud for all Oncology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Typically downloadable software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Minus 228"/>
          <p:cNvSpPr/>
          <p:nvPr/>
        </p:nvSpPr>
        <p:spPr>
          <a:xfrm>
            <a:off x="1676400" y="3429000"/>
            <a:ext cx="8534400" cy="304800"/>
          </a:xfrm>
          <a:prstGeom prst="mathMin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inus 219"/>
          <p:cNvSpPr/>
          <p:nvPr/>
        </p:nvSpPr>
        <p:spPr>
          <a:xfrm rot="5400000">
            <a:off x="342900" y="5067300"/>
            <a:ext cx="4267200" cy="228600"/>
          </a:xfrm>
          <a:prstGeom prst="mathMin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 descr="petridish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4876800"/>
            <a:ext cx="1524000" cy="1524000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62000" y="881390"/>
            <a:ext cx="1295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590800" y="2743200"/>
            <a:ext cx="11430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Avastin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2" name="Picture 31" descr="dru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505200" y="2743200"/>
            <a:ext cx="19694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cxnSp>
        <p:nvCxnSpPr>
          <p:cNvPr id="45" name="Straight Connector 44"/>
          <p:cNvCxnSpPr/>
          <p:nvPr/>
        </p:nvCxnSpPr>
        <p:spPr>
          <a:xfrm rot="16200000" flipH="1">
            <a:off x="3505201" y="3048000"/>
            <a:ext cx="762001" cy="2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438400" y="280922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inactivates</a:t>
            </a:r>
            <a:endParaRPr lang="en-US" sz="1400" dirty="0"/>
          </a:p>
        </p:txBody>
      </p:sp>
      <p:cxnSp>
        <p:nvCxnSpPr>
          <p:cNvPr id="277" name="Straight Connector 276"/>
          <p:cNvCxnSpPr/>
          <p:nvPr/>
        </p:nvCxnSpPr>
        <p:spPr>
          <a:xfrm rot="5400000">
            <a:off x="4305300" y="1648480"/>
            <a:ext cx="22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" name="Rounded Rectangle 309"/>
          <p:cNvSpPr/>
          <p:nvPr/>
        </p:nvSpPr>
        <p:spPr>
          <a:xfrm>
            <a:off x="152400" y="1295400"/>
            <a:ext cx="1295400" cy="3276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 Black" pitchFamily="34" charset="0"/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381000" y="1447799"/>
            <a:ext cx="533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2" name="Picture 311" descr="drug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457200" y="1524000"/>
            <a:ext cx="362438" cy="336550"/>
          </a:xfrm>
          <a:prstGeom prst="rect">
            <a:avLst/>
          </a:prstGeom>
        </p:spPr>
      </p:pic>
      <p:sp>
        <p:nvSpPr>
          <p:cNvPr id="313" name="TextBox 312"/>
          <p:cNvSpPr txBox="1"/>
          <p:nvPr/>
        </p:nvSpPr>
        <p:spPr>
          <a:xfrm>
            <a:off x="152400" y="1916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Avastin</a:t>
            </a:r>
            <a:r>
              <a:rPr lang="en-US" dirty="0" smtClean="0"/>
              <a:t> Drug</a:t>
            </a:r>
            <a:endParaRPr lang="en-US" dirty="0"/>
          </a:p>
        </p:txBody>
      </p:sp>
      <p:sp>
        <p:nvSpPr>
          <p:cNvPr id="314" name="TextBox 313"/>
          <p:cNvSpPr txBox="1"/>
          <p:nvPr/>
        </p:nvSpPr>
        <p:spPr>
          <a:xfrm>
            <a:off x="152400" y="2907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VEGF ligand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152400" y="3810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VEGFR</a:t>
            </a:r>
            <a:endParaRPr lang="en-US" dirty="0"/>
          </a:p>
        </p:txBody>
      </p:sp>
      <p:sp>
        <p:nvSpPr>
          <p:cNvPr id="316" name="Rounded Rectangle 315"/>
          <p:cNvSpPr/>
          <p:nvPr/>
        </p:nvSpPr>
        <p:spPr>
          <a:xfrm>
            <a:off x="381000" y="2438400"/>
            <a:ext cx="533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ounded Rectangle 316"/>
          <p:cNvSpPr/>
          <p:nvPr/>
        </p:nvSpPr>
        <p:spPr>
          <a:xfrm>
            <a:off x="381000" y="3352800"/>
            <a:ext cx="533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9" name="Picture 318" descr="ligand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2514600"/>
            <a:ext cx="410308" cy="381000"/>
          </a:xfrm>
          <a:prstGeom prst="rect">
            <a:avLst/>
          </a:prstGeom>
        </p:spPr>
      </p:pic>
      <p:pic>
        <p:nvPicPr>
          <p:cNvPr id="107" name="Picture 106" descr="drug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457200" y="1524000"/>
            <a:ext cx="381000" cy="353786"/>
          </a:xfrm>
          <a:prstGeom prst="rect">
            <a:avLst/>
          </a:prstGeom>
        </p:spPr>
      </p:pic>
      <p:pic>
        <p:nvPicPr>
          <p:cNvPr id="109" name="Picture 108" descr="ligand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2514600"/>
            <a:ext cx="410308" cy="381000"/>
          </a:xfrm>
          <a:prstGeom prst="rect">
            <a:avLst/>
          </a:prstGeom>
        </p:spPr>
      </p:pic>
      <p:sp>
        <p:nvSpPr>
          <p:cNvPr id="114" name="Rounded Rectangle 113"/>
          <p:cNvSpPr/>
          <p:nvPr/>
        </p:nvSpPr>
        <p:spPr>
          <a:xfrm>
            <a:off x="3810000" y="1153180"/>
            <a:ext cx="1066800" cy="3553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VHL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648200" y="145798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hypoxia</a:t>
            </a:r>
            <a:endParaRPr lang="en-US" sz="1400" dirty="0"/>
          </a:p>
        </p:txBody>
      </p:sp>
      <p:pic>
        <p:nvPicPr>
          <p:cNvPr id="121" name="Picture 120" descr="protei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203744"/>
            <a:ext cx="304800" cy="228600"/>
          </a:xfrm>
          <a:prstGeom prst="rect">
            <a:avLst/>
          </a:prstGeom>
        </p:spPr>
      </p:pic>
      <p:sp>
        <p:nvSpPr>
          <p:cNvPr id="122" name="Rounded Rectangle 121"/>
          <p:cNvSpPr/>
          <p:nvPr/>
        </p:nvSpPr>
        <p:spPr>
          <a:xfrm>
            <a:off x="3810000" y="1712216"/>
            <a:ext cx="1066800" cy="3553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H1F1</a:t>
            </a:r>
            <a:r>
              <a:rPr lang="en-US" sz="1400" dirty="0" smtClean="0"/>
              <a:t>α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23" name="Picture 122" descr="ligand3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1708351"/>
            <a:ext cx="304800" cy="283029"/>
          </a:xfrm>
          <a:prstGeom prst="rect">
            <a:avLst/>
          </a:prstGeom>
        </p:spPr>
      </p:pic>
      <p:sp>
        <p:nvSpPr>
          <p:cNvPr id="124" name="Rounded Rectangle 123"/>
          <p:cNvSpPr/>
          <p:nvPr/>
        </p:nvSpPr>
        <p:spPr>
          <a:xfrm>
            <a:off x="3733800" y="2311636"/>
            <a:ext cx="1066800" cy="3553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VEGF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Minus 127"/>
          <p:cNvSpPr/>
          <p:nvPr/>
        </p:nvSpPr>
        <p:spPr>
          <a:xfrm>
            <a:off x="685800" y="2067580"/>
            <a:ext cx="8458200" cy="370820"/>
          </a:xfrm>
          <a:prstGeom prst="mathMin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5334000" y="2372380"/>
            <a:ext cx="1066800" cy="3553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FGF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4572000" y="3429000"/>
            <a:ext cx="8382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Tie2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40" name="Picture 139" descr="protei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19600" y="2362200"/>
            <a:ext cx="304800" cy="228600"/>
          </a:xfrm>
          <a:prstGeom prst="rect">
            <a:avLst/>
          </a:prstGeom>
        </p:spPr>
      </p:pic>
      <p:pic>
        <p:nvPicPr>
          <p:cNvPr id="146" name="Picture 145" descr="protei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81600" y="3505200"/>
            <a:ext cx="228600" cy="171450"/>
          </a:xfrm>
          <a:prstGeom prst="rect">
            <a:avLst/>
          </a:prstGeom>
        </p:spPr>
      </p:pic>
      <p:pic>
        <p:nvPicPr>
          <p:cNvPr id="147" name="Picture 146" descr="protei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9800" y="2448580"/>
            <a:ext cx="304800" cy="228600"/>
          </a:xfrm>
          <a:prstGeom prst="rect">
            <a:avLst/>
          </a:prstGeom>
        </p:spPr>
      </p:pic>
      <p:sp>
        <p:nvSpPr>
          <p:cNvPr id="163" name="Rounded Rectangle 162"/>
          <p:cNvSpPr/>
          <p:nvPr/>
        </p:nvSpPr>
        <p:spPr>
          <a:xfrm>
            <a:off x="1600200" y="3733800"/>
            <a:ext cx="1066800" cy="3553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PDGFR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4" name="Picture 163" descr="protei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86000" y="3810000"/>
            <a:ext cx="304800" cy="228600"/>
          </a:xfrm>
          <a:prstGeom prst="rect">
            <a:avLst/>
          </a:prstGeom>
        </p:spPr>
      </p:pic>
      <p:sp>
        <p:nvSpPr>
          <p:cNvPr id="167" name="Rounded Rectangle 166"/>
          <p:cNvSpPr/>
          <p:nvPr/>
        </p:nvSpPr>
        <p:spPr>
          <a:xfrm>
            <a:off x="3962400" y="2743200"/>
            <a:ext cx="11430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Sunitinib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68" name="Picture 167" descr="dru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4876800" y="2743200"/>
            <a:ext cx="19694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cxnSp>
        <p:nvCxnSpPr>
          <p:cNvPr id="170" name="Straight Connector 169"/>
          <p:cNvCxnSpPr/>
          <p:nvPr/>
        </p:nvCxnSpPr>
        <p:spPr>
          <a:xfrm rot="5400000">
            <a:off x="5295900" y="3086100"/>
            <a:ext cx="5334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3368040" y="3185160"/>
            <a:ext cx="2743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52800" y="33528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3124200" y="3429000"/>
            <a:ext cx="1295400" cy="2791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VEGFR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524500" y="3429000"/>
            <a:ext cx="7239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FGFR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9" name="Picture 88" descr="prote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32500" y="3505200"/>
            <a:ext cx="203200" cy="152400"/>
          </a:xfrm>
          <a:prstGeom prst="rect">
            <a:avLst/>
          </a:prstGeom>
        </p:spPr>
      </p:pic>
      <p:pic>
        <p:nvPicPr>
          <p:cNvPr id="95" name="Picture 94" descr="protei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91000" y="3505200"/>
            <a:ext cx="228600" cy="171450"/>
          </a:xfrm>
          <a:prstGeom prst="rect">
            <a:avLst/>
          </a:prstGeom>
        </p:spPr>
      </p:pic>
      <p:sp>
        <p:nvSpPr>
          <p:cNvPr id="100" name="Rounded Rectangle 99"/>
          <p:cNvSpPr/>
          <p:nvPr/>
        </p:nvSpPr>
        <p:spPr>
          <a:xfrm>
            <a:off x="6362700" y="3429000"/>
            <a:ext cx="7239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IGFR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02" name="Picture 101" descr="prote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19900" y="3505200"/>
            <a:ext cx="203200" cy="152400"/>
          </a:xfrm>
          <a:prstGeom prst="rect">
            <a:avLst/>
          </a:prstGeom>
        </p:spPr>
      </p:pic>
      <p:sp>
        <p:nvSpPr>
          <p:cNvPr id="103" name="Rounded Rectangle 102"/>
          <p:cNvSpPr/>
          <p:nvPr/>
        </p:nvSpPr>
        <p:spPr>
          <a:xfrm>
            <a:off x="7162800" y="3429000"/>
            <a:ext cx="8890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TGF</a:t>
            </a:r>
            <a:r>
              <a:rPr lang="en-US" sz="1200" dirty="0" err="1" smtClean="0"/>
              <a:t>α</a:t>
            </a:r>
            <a:r>
              <a:rPr lang="en-US" sz="1200" dirty="0" smtClean="0"/>
              <a:t>-</a:t>
            </a:r>
            <a:r>
              <a:rPr lang="en-US" sz="1200" dirty="0" smtClean="0">
                <a:solidFill>
                  <a:schemeClr val="tx1"/>
                </a:solidFill>
              </a:rPr>
              <a:t>R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4" name="Picture 103" descr="prote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72400" y="3505200"/>
            <a:ext cx="203200" cy="152400"/>
          </a:xfrm>
          <a:prstGeom prst="rect">
            <a:avLst/>
          </a:prstGeom>
        </p:spPr>
      </p:pic>
      <p:sp>
        <p:nvSpPr>
          <p:cNvPr id="105" name="Rounded Rectangle 104"/>
          <p:cNvSpPr/>
          <p:nvPr/>
        </p:nvSpPr>
        <p:spPr>
          <a:xfrm>
            <a:off x="8305800" y="3429000"/>
            <a:ext cx="7239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SLIT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11" name="Picture 110" descr="prote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88400" y="3429000"/>
            <a:ext cx="203200" cy="152400"/>
          </a:xfrm>
          <a:prstGeom prst="rect">
            <a:avLst/>
          </a:prstGeom>
        </p:spPr>
      </p:pic>
      <p:sp>
        <p:nvSpPr>
          <p:cNvPr id="112" name="Rounded Rectangle 111"/>
          <p:cNvSpPr/>
          <p:nvPr/>
        </p:nvSpPr>
        <p:spPr>
          <a:xfrm>
            <a:off x="2971800" y="4353580"/>
            <a:ext cx="762000" cy="22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p13k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886200" y="4353580"/>
            <a:ext cx="762000" cy="22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Src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4800600" y="4353580"/>
            <a:ext cx="762000" cy="22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FAK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5715000" y="4353580"/>
            <a:ext cx="762000" cy="22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MAPK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6553200" y="4353580"/>
            <a:ext cx="990600" cy="2946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Smad2/3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696200" y="4353580"/>
            <a:ext cx="762000" cy="22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PLC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3200400" y="4963180"/>
            <a:ext cx="762000" cy="22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Akt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114800" y="4963180"/>
            <a:ext cx="762000" cy="22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NoS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7620000" y="4963180"/>
            <a:ext cx="838200" cy="2184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EKT1/2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43" name="Picture 142" descr="protei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7200" y="3456460"/>
            <a:ext cx="381000" cy="353540"/>
          </a:xfrm>
          <a:prstGeom prst="rect">
            <a:avLst/>
          </a:prstGeom>
        </p:spPr>
      </p:pic>
      <p:pic>
        <p:nvPicPr>
          <p:cNvPr id="144" name="Picture 143" descr="protei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7200" y="3429000"/>
            <a:ext cx="381000" cy="353540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 rot="5400000">
            <a:off x="5675376" y="5079004"/>
            <a:ext cx="841248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5400000">
            <a:off x="6438900" y="5077480"/>
            <a:ext cx="8382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4991100" y="5077480"/>
            <a:ext cx="8382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>
            <a:off x="4152900" y="5458480"/>
            <a:ext cx="5334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876800" y="5877580"/>
            <a:ext cx="8382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5400000">
            <a:off x="4533900" y="553468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5784155" y="5725180"/>
            <a:ext cx="986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migration</a:t>
            </a:r>
            <a:endParaRPr 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239790" y="5562600"/>
            <a:ext cx="1218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proliferation</a:t>
            </a:r>
            <a:endParaRPr lang="en-US" sz="1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886200" y="5725180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vascular </a:t>
            </a:r>
          </a:p>
          <a:p>
            <a:r>
              <a:rPr lang="en-US" sz="1400" dirty="0" smtClean="0"/>
              <a:t>permeability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141444" y="5722203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survival</a:t>
            </a:r>
          </a:p>
        </p:txBody>
      </p:sp>
      <p:cxnSp>
        <p:nvCxnSpPr>
          <p:cNvPr id="177" name="Straight Connector 176"/>
          <p:cNvCxnSpPr/>
          <p:nvPr/>
        </p:nvCxnSpPr>
        <p:spPr>
          <a:xfrm rot="5400000">
            <a:off x="3314700" y="5458480"/>
            <a:ext cx="3810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3276600" y="4810780"/>
            <a:ext cx="3048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4114800" y="4734580"/>
            <a:ext cx="3048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7848600" y="4734580"/>
            <a:ext cx="3048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6200000" flipH="1">
            <a:off x="7818121" y="5455920"/>
            <a:ext cx="365760" cy="1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rot="5400000">
            <a:off x="3391694" y="4228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rot="5400000">
            <a:off x="6820694" y="4228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rot="5400000">
            <a:off x="7581106" y="4838700"/>
            <a:ext cx="20581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229600" y="5867400"/>
            <a:ext cx="1218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Vascular </a:t>
            </a:r>
          </a:p>
          <a:p>
            <a:r>
              <a:rPr lang="en-US" sz="1600" dirty="0" smtClean="0"/>
              <a:t>guidance</a:t>
            </a:r>
            <a:endParaRPr lang="en-US" sz="1600" dirty="0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4038600" y="33528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5400000">
            <a:off x="4038600" y="32004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990600" y="-76200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 smtClean="0"/>
              <a:t>…</a:t>
            </a:r>
            <a:r>
              <a:rPr lang="en-US" sz="3200" b="1" dirty="0" smtClean="0"/>
              <a:t>Discovering VEGF interactions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563990" y="-838200"/>
            <a:ext cx="4446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VEGF pathway generated</a:t>
            </a:r>
            <a:endParaRPr lang="en-US" sz="3200" b="1" dirty="0"/>
          </a:p>
        </p:txBody>
      </p:sp>
      <p:sp>
        <p:nvSpPr>
          <p:cNvPr id="106" name="Rounded Rectangle 105">
            <a:hlinkClick r:id="rId12" action="ppaction://hlinksldjump"/>
          </p:cNvPr>
          <p:cNvSpPr/>
          <p:nvPr/>
        </p:nvSpPr>
        <p:spPr>
          <a:xfrm>
            <a:off x="381000" y="728991"/>
            <a:ext cx="894080" cy="3047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EGFL7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8" name="Rounded Rectangle 107">
            <a:hlinkClick r:id="rId13" action="ppaction://hlinksldjump"/>
          </p:cNvPr>
          <p:cNvSpPr/>
          <p:nvPr/>
        </p:nvSpPr>
        <p:spPr>
          <a:xfrm>
            <a:off x="1219200" y="728990"/>
            <a:ext cx="13716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l-GR" sz="1200" dirty="0" smtClean="0"/>
              <a:t>α</a:t>
            </a:r>
            <a:r>
              <a:rPr lang="en-US" sz="1200" b="1" dirty="0" smtClean="0"/>
              <a:t>-EGFL7   Vascularization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Rounded Rectangle 109">
            <a:hlinkClick r:id="rId14" action="ppaction://hlinksldjump"/>
          </p:cNvPr>
          <p:cNvSpPr/>
          <p:nvPr/>
        </p:nvSpPr>
        <p:spPr>
          <a:xfrm>
            <a:off x="2590800" y="728990"/>
            <a:ext cx="89408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VEGF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ounded Rectangle 128">
            <a:hlinkClick r:id="rId14" action="ppaction://hlinksldjump"/>
          </p:cNvPr>
          <p:cNvSpPr/>
          <p:nvPr/>
        </p:nvSpPr>
        <p:spPr>
          <a:xfrm>
            <a:off x="3429000" y="728990"/>
            <a:ext cx="8128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C-met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211320" y="728990"/>
            <a:ext cx="89408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  <a:hlinkClick r:id="" action="ppaction://noaction"/>
              </a:rPr>
              <a:t>Notch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2" name="Rounded Rectangle 151">
            <a:hlinkClick r:id="" action="ppaction://noaction"/>
          </p:cNvPr>
          <p:cNvSpPr/>
          <p:nvPr/>
        </p:nvSpPr>
        <p:spPr>
          <a:xfrm>
            <a:off x="5110480" y="728990"/>
            <a:ext cx="113792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Drugs inhibit Notch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4" name="Rounded Rectangle 153">
            <a:hlinkClick r:id="rId15" action="ppaction://hlinksldjump"/>
          </p:cNvPr>
          <p:cNvSpPr/>
          <p:nvPr/>
        </p:nvSpPr>
        <p:spPr>
          <a:xfrm>
            <a:off x="6248400" y="728990"/>
            <a:ext cx="138176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Coadmin</a:t>
            </a:r>
            <a:r>
              <a:rPr lang="el-GR" sz="1200" dirty="0" smtClean="0"/>
              <a:t> </a:t>
            </a:r>
            <a:endParaRPr lang="en-US" sz="1200" dirty="0" smtClean="0"/>
          </a:p>
          <a:p>
            <a:r>
              <a:rPr lang="el-GR" sz="1200" dirty="0" smtClean="0"/>
              <a:t>α</a:t>
            </a:r>
            <a:r>
              <a:rPr lang="en-US" sz="1200" b="1" dirty="0" smtClean="0"/>
              <a:t>-EGFL7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5" name="Rounded Rectangle 154">
            <a:hlinkClick r:id="" action="ppaction://noaction"/>
          </p:cNvPr>
          <p:cNvSpPr/>
          <p:nvPr/>
        </p:nvSpPr>
        <p:spPr>
          <a:xfrm>
            <a:off x="7620000" y="728990"/>
            <a:ext cx="12192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5-F-Uracil</a:t>
            </a:r>
            <a:r>
              <a:rPr lang="en-US" sz="1200" b="1" dirty="0" smtClean="0"/>
              <a:t>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876800" y="18288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up regulates VEGF, FGF </a:t>
            </a:r>
            <a:endParaRPr lang="en-US" sz="1400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3505200" y="4114800"/>
            <a:ext cx="44958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rot="5400000">
            <a:off x="4915694" y="4229100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5400000">
            <a:off x="4077494" y="4228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125" idx="0"/>
          </p:cNvCxnSpPr>
          <p:nvPr/>
        </p:nvCxnSpPr>
        <p:spPr>
          <a:xfrm rot="5400000">
            <a:off x="5976610" y="4234190"/>
            <a:ext cx="2387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5400000">
            <a:off x="7885905" y="4228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>
            <a:off x="3352800" y="39624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7810500" y="3924300"/>
            <a:ext cx="381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905000" y="1828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 rot="5400000">
            <a:off x="1855958" y="4708910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pericyte</a:t>
            </a:r>
            <a:endParaRPr 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6096000" y="3733800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endothelial cells</a:t>
            </a:r>
            <a:endParaRPr lang="en-US" sz="1400" dirty="0"/>
          </a:p>
        </p:txBody>
      </p:sp>
      <p:sp>
        <p:nvSpPr>
          <p:cNvPr id="233" name="Rounded Rectangle 232"/>
          <p:cNvSpPr/>
          <p:nvPr/>
        </p:nvSpPr>
        <p:spPr>
          <a:xfrm>
            <a:off x="3505200" y="6324600"/>
            <a:ext cx="533400" cy="22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4" name="Picture 233" descr="enzyme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82043" y="6399438"/>
            <a:ext cx="156557" cy="153762"/>
          </a:xfrm>
          <a:prstGeom prst="rect">
            <a:avLst/>
          </a:prstGeom>
        </p:spPr>
      </p:pic>
      <p:sp>
        <p:nvSpPr>
          <p:cNvPr id="235" name="Rounded Rectangle 234"/>
          <p:cNvSpPr/>
          <p:nvPr/>
        </p:nvSpPr>
        <p:spPr>
          <a:xfrm>
            <a:off x="4267200" y="6324600"/>
            <a:ext cx="381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6" name="Picture 235" descr="protein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95800" y="6353314"/>
            <a:ext cx="119932" cy="199886"/>
          </a:xfrm>
          <a:prstGeom prst="rect">
            <a:avLst/>
          </a:prstGeom>
        </p:spPr>
      </p:pic>
      <p:sp>
        <p:nvSpPr>
          <p:cNvPr id="237" name="Rounded Rectangle 236"/>
          <p:cNvSpPr/>
          <p:nvPr/>
        </p:nvSpPr>
        <p:spPr>
          <a:xfrm>
            <a:off x="2743200" y="6324600"/>
            <a:ext cx="685800" cy="231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8" name="Picture 237" descr="drugs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00400" y="6376306"/>
            <a:ext cx="152400" cy="1768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239" name="TextBox 238"/>
          <p:cNvSpPr txBox="1"/>
          <p:nvPr/>
        </p:nvSpPr>
        <p:spPr>
          <a:xfrm>
            <a:off x="3276600" y="6527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enzyme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2743200" y="6527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drug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3886200" y="65502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protein</a:t>
            </a:r>
            <a:endParaRPr lang="en-US" sz="1400" dirty="0"/>
          </a:p>
        </p:txBody>
      </p:sp>
      <p:sp>
        <p:nvSpPr>
          <p:cNvPr id="242" name="Rounded Rectangle 241"/>
          <p:cNvSpPr/>
          <p:nvPr/>
        </p:nvSpPr>
        <p:spPr>
          <a:xfrm>
            <a:off x="4800600" y="6312932"/>
            <a:ext cx="533400" cy="2402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3" name="Picture 242" descr="ligand3.jp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105400" y="6312932"/>
            <a:ext cx="228600" cy="212271"/>
          </a:xfrm>
          <a:prstGeom prst="rect">
            <a:avLst/>
          </a:prstGeom>
        </p:spPr>
      </p:pic>
      <p:sp>
        <p:nvSpPr>
          <p:cNvPr id="244" name="TextBox 243"/>
          <p:cNvSpPr txBox="1"/>
          <p:nvPr/>
        </p:nvSpPr>
        <p:spPr>
          <a:xfrm>
            <a:off x="4800600" y="65502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ligand</a:t>
            </a:r>
            <a:endParaRPr lang="en-US" sz="1400" dirty="0"/>
          </a:p>
        </p:txBody>
      </p:sp>
      <p:pic>
        <p:nvPicPr>
          <p:cNvPr id="245" name="Picture 244" descr="enzyme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10000" y="5029200"/>
            <a:ext cx="156557" cy="153762"/>
          </a:xfrm>
          <a:prstGeom prst="rect">
            <a:avLst/>
          </a:prstGeom>
        </p:spPr>
      </p:pic>
      <p:pic>
        <p:nvPicPr>
          <p:cNvPr id="246" name="Picture 245" descr="enzyme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48200" y="5029200"/>
            <a:ext cx="156557" cy="153762"/>
          </a:xfrm>
          <a:prstGeom prst="rect">
            <a:avLst/>
          </a:prstGeom>
        </p:spPr>
      </p:pic>
      <p:pic>
        <p:nvPicPr>
          <p:cNvPr id="247" name="Picture 246" descr="enzyme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95800" y="4419600"/>
            <a:ext cx="156557" cy="153762"/>
          </a:xfrm>
          <a:prstGeom prst="rect">
            <a:avLst/>
          </a:prstGeom>
        </p:spPr>
      </p:pic>
      <p:pic>
        <p:nvPicPr>
          <p:cNvPr id="248" name="Picture 247" descr="enzyme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581400" y="4419600"/>
            <a:ext cx="156557" cy="153762"/>
          </a:xfrm>
          <a:prstGeom prst="rect">
            <a:avLst/>
          </a:prstGeom>
        </p:spPr>
      </p:pic>
      <p:pic>
        <p:nvPicPr>
          <p:cNvPr id="249" name="Picture 248" descr="enzyme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10200" y="4419600"/>
            <a:ext cx="156557" cy="153762"/>
          </a:xfrm>
          <a:prstGeom prst="rect">
            <a:avLst/>
          </a:prstGeom>
        </p:spPr>
      </p:pic>
      <p:pic>
        <p:nvPicPr>
          <p:cNvPr id="250" name="Picture 249" descr="enzyme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24600" y="4419600"/>
            <a:ext cx="156557" cy="153762"/>
          </a:xfrm>
          <a:prstGeom prst="rect">
            <a:avLst/>
          </a:prstGeom>
        </p:spPr>
      </p:pic>
      <p:pic>
        <p:nvPicPr>
          <p:cNvPr id="251" name="Picture 250" descr="enzyme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91400" y="4418238"/>
            <a:ext cx="156557" cy="153762"/>
          </a:xfrm>
          <a:prstGeom prst="rect">
            <a:avLst/>
          </a:prstGeom>
        </p:spPr>
      </p:pic>
      <p:pic>
        <p:nvPicPr>
          <p:cNvPr id="252" name="Picture 251" descr="enzyme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29600" y="4419600"/>
            <a:ext cx="156557" cy="153762"/>
          </a:xfrm>
          <a:prstGeom prst="rect">
            <a:avLst/>
          </a:prstGeom>
        </p:spPr>
      </p:pic>
      <p:pic>
        <p:nvPicPr>
          <p:cNvPr id="253" name="Picture 252" descr="enzyme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305800" y="5029200"/>
            <a:ext cx="156557" cy="153762"/>
          </a:xfrm>
          <a:prstGeom prst="rect">
            <a:avLst/>
          </a:prstGeom>
        </p:spPr>
      </p:pic>
      <p:pic>
        <p:nvPicPr>
          <p:cNvPr id="126" name="Picture 125" descr="physiological.jpg">
            <a:hlinkClick r:id="" action="ppaction://noaction"/>
          </p:cNvPr>
          <p:cNvPicPr>
            <a:picLocks noChangeAspect="1"/>
          </p:cNvPicPr>
          <p:nvPr/>
        </p:nvPicPr>
        <p:blipFill>
          <a:blip r:embed="rId20" cstate="print"/>
          <a:srcRect r="43750" b="32815"/>
          <a:stretch>
            <a:fillRect/>
          </a:stretch>
        </p:blipFill>
        <p:spPr>
          <a:xfrm>
            <a:off x="5486400" y="6324601"/>
            <a:ext cx="609600" cy="228599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5410200" y="64740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 err="1" smtClean="0"/>
              <a:t>env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84085E-6 C 0.01945 0.00394 0.03907 0.00787 0.04705 0.09508 C 0.05504 0.18229 0.0481 0.45247 0.04827 0.52395 " pathEditMode="relative" ptsTypes="aaA">
                                      <p:cBhvr>
                                        <p:cTn id="13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8.32562E-7 C 0.00555 -0.00833 0.01111 -0.01642 0.01267 0.05066 C 0.01423 0.11774 0.00972 0.3442 0.0092 0.40296 " pathEditMode="fixed" ptsTypes="aaA">
                                      <p:cBhvr>
                                        <p:cTn id="16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32562E-7 L 0.01041 8.32562E-7 C 0.01493 8.32562E-7 0.02083 0.08439 0.02083 0.15353 L 0.02083 0.30728 " pathEditMode="fixed" rAng="0" ptsTypes="FfFF">
                                      <p:cBhvr>
                                        <p:cTn id="1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" y="1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8500"/>
                            </p:stCondLst>
                            <p:childTnLst>
                              <p:par>
                                <p:cTn id="2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9500"/>
                            </p:stCondLst>
                            <p:childTnLst>
                              <p:par>
                                <p:cTn id="2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1500"/>
                            </p:stCondLst>
                            <p:childTnLst>
                              <p:par>
                                <p:cTn id="2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2000"/>
                            </p:stCondLst>
                            <p:childTnLst>
                              <p:par>
                                <p:cTn id="2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2500"/>
                            </p:stCondLst>
                            <p:childTnLst>
                              <p:par>
                                <p:cTn id="2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27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3500"/>
                            </p:stCondLst>
                            <p:childTnLst>
                              <p:par>
                                <p:cTn id="28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4000"/>
                            </p:stCondLst>
                            <p:childTnLst>
                              <p:par>
                                <p:cTn id="28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4500"/>
                            </p:stCondLst>
                            <p:childTnLst>
                              <p:par>
                                <p:cTn id="29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29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5500"/>
                            </p:stCondLst>
                            <p:childTnLst>
                              <p:par>
                                <p:cTn id="30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6000"/>
                            </p:stCondLst>
                            <p:childTnLst>
                              <p:par>
                                <p:cTn id="3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3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27000"/>
                            </p:stCondLst>
                            <p:childTnLst>
                              <p:par>
                                <p:cTn id="3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7500"/>
                            </p:stCondLst>
                            <p:childTnLst>
                              <p:par>
                                <p:cTn id="32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8000"/>
                            </p:stCondLst>
                            <p:childTnLst>
                              <p:par>
                                <p:cTn id="33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28500"/>
                            </p:stCondLst>
                            <p:childTnLst>
                              <p:par>
                                <p:cTn id="34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9000"/>
                            </p:stCondLst>
                            <p:childTnLst>
                              <p:par>
                                <p:cTn id="34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29500"/>
                            </p:stCondLst>
                            <p:childTnLst>
                              <p:par>
                                <p:cTn id="35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30000"/>
                            </p:stCondLst>
                            <p:childTnLst>
                              <p:par>
                                <p:cTn id="35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0500"/>
                            </p:stCondLst>
                            <p:childTnLst>
                              <p:par>
                                <p:cTn id="36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31000"/>
                            </p:stCondLst>
                            <p:childTnLst>
                              <p:par>
                                <p:cTn id="37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31500"/>
                            </p:stCondLst>
                            <p:childTnLst>
                              <p:par>
                                <p:cTn id="37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32500"/>
                            </p:stCondLst>
                            <p:childTnLst>
                              <p:par>
                                <p:cTn id="39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33500"/>
                            </p:stCondLst>
                            <p:childTnLst>
                              <p:par>
                                <p:cTn id="40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4000"/>
                            </p:stCondLst>
                            <p:childTnLst>
                              <p:par>
                                <p:cTn id="40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35000"/>
                            </p:stCondLst>
                            <p:childTnLst>
                              <p:par>
                                <p:cTn id="4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2.42775E-6 L -0.00608 -2.42775E-6 C -0.00851 -2.42775E-6 -0.01076 0.03145 -0.01076 0.05642 L -0.01076 0.11283 " pathEditMode="relative" rAng="0" ptsTypes="FfFF">
                                      <p:cBhvr>
                                        <p:cTn id="433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" y="5600"/>
                                    </p:animMotion>
                                  </p:childTnLst>
                                </p:cTn>
                              </p:par>
                              <p:par>
                                <p:cTn id="4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8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8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8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8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3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8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37000"/>
                            </p:stCondLst>
                            <p:childTnLst>
                              <p:par>
                                <p:cTn id="5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38000"/>
                            </p:stCondLst>
                            <p:childTnLst>
                              <p:par>
                                <p:cTn id="5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39000"/>
                            </p:stCondLst>
                            <p:childTnLst>
                              <p:par>
                                <p:cTn id="5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40000"/>
                            </p:stCondLst>
                            <p:childTnLst>
                              <p:par>
                                <p:cTn id="5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20" grpId="0" animBg="1"/>
      <p:bldP spid="31" grpId="0" animBg="1"/>
      <p:bldP spid="114" grpId="0" animBg="1"/>
      <p:bldP spid="116" grpId="0"/>
      <p:bldP spid="122" grpId="0" animBg="1"/>
      <p:bldP spid="124" grpId="0" animBg="1"/>
      <p:bldP spid="128" grpId="0" animBg="1"/>
      <p:bldP spid="131" grpId="0" animBg="1"/>
      <p:bldP spid="138" grpId="0" animBg="1"/>
      <p:bldP spid="163" grpId="0" animBg="1"/>
      <p:bldP spid="167" grpId="0" animBg="1"/>
      <p:bldP spid="120" grpId="0" animBg="1"/>
      <p:bldP spid="88" grpId="0" animBg="1"/>
      <p:bldP spid="100" grpId="0" animBg="1"/>
      <p:bldP spid="103" grpId="0" animBg="1"/>
      <p:bldP spid="105" grpId="0" animBg="1"/>
      <p:bldP spid="112" grpId="0" animBg="1"/>
      <p:bldP spid="115" grpId="0" animBg="1"/>
      <p:bldP spid="118" grpId="0" animBg="1"/>
      <p:bldP spid="125" grpId="0" animBg="1"/>
      <p:bldP spid="127" grpId="0" animBg="1"/>
      <p:bldP spid="132" grpId="0" animBg="1"/>
      <p:bldP spid="134" grpId="0" animBg="1"/>
      <p:bldP spid="139" grpId="0" animBg="1"/>
      <p:bldP spid="169" grpId="0"/>
      <p:bldP spid="174" grpId="0"/>
      <p:bldP spid="175" grpId="0"/>
      <p:bldP spid="176" grpId="0"/>
      <p:bldP spid="204" grpId="0"/>
      <p:bldP spid="214" grpId="0"/>
      <p:bldP spid="214" grpId="1"/>
      <p:bldP spid="215" grpId="0"/>
      <p:bldP spid="165" grpId="0"/>
      <p:bldP spid="221" grpId="0"/>
      <p:bldP spid="222" grpId="0"/>
      <p:bldP spid="232" grpId="0"/>
      <p:bldP spid="242" grpId="0" animBg="1"/>
      <p:bldP spid="1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458200" cy="4648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300" dirty="0" smtClean="0"/>
              <a:t> Smitha Kulkarni Gudur, CEO</a:t>
            </a:r>
          </a:p>
          <a:p>
            <a:pPr algn="l">
              <a:buFont typeface="Arial" pitchFamily="34" charset="0"/>
              <a:buChar char="•"/>
            </a:pPr>
            <a:r>
              <a:rPr lang="en-US" sz="4300" dirty="0" smtClean="0"/>
              <a:t> </a:t>
            </a:r>
            <a:r>
              <a:rPr lang="en-US" sz="4300" dirty="0" err="1" smtClean="0"/>
              <a:t>Manoj</a:t>
            </a:r>
            <a:r>
              <a:rPr lang="en-US" sz="4300" dirty="0" smtClean="0"/>
              <a:t> Joshi,  CTO</a:t>
            </a:r>
          </a:p>
          <a:p>
            <a:pPr algn="l">
              <a:buFont typeface="Arial" pitchFamily="34" charset="0"/>
              <a:buChar char="•"/>
            </a:pPr>
            <a:r>
              <a:rPr lang="en-US" sz="4300" dirty="0" smtClean="0"/>
              <a:t> Allan Grimes, VP</a:t>
            </a:r>
            <a:r>
              <a:rPr lang="en-US" sz="4300" dirty="0"/>
              <a:t> </a:t>
            </a:r>
            <a:r>
              <a:rPr lang="en-US" sz="4300" dirty="0" smtClean="0"/>
              <a:t>Business</a:t>
            </a:r>
          </a:p>
          <a:p>
            <a:pPr algn="l">
              <a:buFont typeface="Arial" pitchFamily="34" charset="0"/>
              <a:buChar char="•"/>
            </a:pPr>
            <a:r>
              <a:rPr lang="en-US" sz="4300" dirty="0" smtClean="0"/>
              <a:t> Neeta </a:t>
            </a:r>
            <a:r>
              <a:rPr lang="en-US" sz="4300" dirty="0" err="1" smtClean="0"/>
              <a:t>Potdar</a:t>
            </a:r>
            <a:r>
              <a:rPr lang="en-US" sz="4300" dirty="0" smtClean="0"/>
              <a:t>, VP HR &amp; Admin</a:t>
            </a:r>
          </a:p>
          <a:p>
            <a:pPr algn="l">
              <a:buFont typeface="Arial" pitchFamily="34" charset="0"/>
              <a:buChar char="•"/>
            </a:pPr>
            <a:r>
              <a:rPr lang="en-US" sz="4300" dirty="0"/>
              <a:t> </a:t>
            </a:r>
            <a:r>
              <a:rPr lang="en-US" sz="4300" dirty="0" smtClean="0"/>
              <a:t>John Fernandez, Advisor</a:t>
            </a:r>
          </a:p>
          <a:p>
            <a:pPr algn="l">
              <a:buFont typeface="Arial" pitchFamily="34" charset="0"/>
              <a:buChar char="•"/>
            </a:pPr>
            <a:endParaRPr lang="en-US" sz="4000" dirty="0" smtClean="0"/>
          </a:p>
          <a:p>
            <a:pPr algn="l">
              <a:buFont typeface="Arial" pitchFamily="34" charset="0"/>
              <a:buChar char="•"/>
            </a:pPr>
            <a:endParaRPr lang="en-US" sz="6000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7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Redbasin</a:t>
            </a:r>
            <a:r>
              <a:rPr lang="en-US" dirty="0" smtClean="0"/>
              <a:t> Networks: Overview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Redbasin</a:t>
            </a:r>
            <a:r>
              <a:rPr lang="en-US" sz="3200" dirty="0" smtClean="0"/>
              <a:t> Networks provides a cloud based platform for cancer drug researchers in </a:t>
            </a:r>
            <a:r>
              <a:rPr lang="en-US" sz="3200" dirty="0" err="1" smtClean="0"/>
              <a:t>Pharma</a:t>
            </a:r>
            <a:r>
              <a:rPr lang="en-US" sz="3200" dirty="0" smtClean="0"/>
              <a:t> and Bio-tech.    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Redbasin</a:t>
            </a:r>
            <a:r>
              <a:rPr lang="en-US" sz="3200" dirty="0" smtClean="0"/>
              <a:t> is a scalable technology and platform that allows Life Science researchers to gain insights about viable drug molecules and pathways. </a:t>
            </a:r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Cancer  Ecosystem Today</a:t>
            </a:r>
            <a:endParaRPr lang="en-US" dirty="0"/>
          </a:p>
        </p:txBody>
      </p:sp>
      <p:sp>
        <p:nvSpPr>
          <p:cNvPr id="8" name="10-Point Star 7"/>
          <p:cNvSpPr/>
          <p:nvPr/>
        </p:nvSpPr>
        <p:spPr>
          <a:xfrm>
            <a:off x="914400" y="1752600"/>
            <a:ext cx="1295400" cy="9906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EPA</a:t>
            </a:r>
            <a:endParaRPr lang="en-US" dirty="0"/>
          </a:p>
        </p:txBody>
      </p:sp>
      <p:sp>
        <p:nvSpPr>
          <p:cNvPr id="9" name="10-Point Star 8"/>
          <p:cNvSpPr/>
          <p:nvPr/>
        </p:nvSpPr>
        <p:spPr>
          <a:xfrm>
            <a:off x="1676400" y="4495800"/>
            <a:ext cx="990600" cy="914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dirty="0" smtClean="0"/>
              <a:t>CDC</a:t>
            </a:r>
            <a:endParaRPr lang="en-US" dirty="0"/>
          </a:p>
        </p:txBody>
      </p:sp>
      <p:sp>
        <p:nvSpPr>
          <p:cNvPr id="13" name="10-Point Star 12"/>
          <p:cNvSpPr/>
          <p:nvPr/>
        </p:nvSpPr>
        <p:spPr>
          <a:xfrm>
            <a:off x="2743200" y="1371600"/>
            <a:ext cx="1524000" cy="1295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FDA</a:t>
            </a:r>
            <a:endParaRPr lang="en-US" dirty="0"/>
          </a:p>
        </p:txBody>
      </p:sp>
      <p:sp>
        <p:nvSpPr>
          <p:cNvPr id="14" name="10-Point Star 13"/>
          <p:cNvSpPr/>
          <p:nvPr/>
        </p:nvSpPr>
        <p:spPr>
          <a:xfrm>
            <a:off x="6705600" y="5105400"/>
            <a:ext cx="1828800" cy="1295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Universities</a:t>
            </a:r>
            <a:endParaRPr lang="en-US" dirty="0"/>
          </a:p>
        </p:txBody>
      </p:sp>
      <p:sp>
        <p:nvSpPr>
          <p:cNvPr id="15" name="10-Point Star 14"/>
          <p:cNvSpPr/>
          <p:nvPr/>
        </p:nvSpPr>
        <p:spPr>
          <a:xfrm>
            <a:off x="2514600" y="5029200"/>
            <a:ext cx="1524000" cy="1295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 Med</a:t>
            </a:r>
            <a:endParaRPr lang="en-US" dirty="0"/>
          </a:p>
        </p:txBody>
      </p:sp>
      <p:sp>
        <p:nvSpPr>
          <p:cNvPr id="16" name="10-Point Star 15"/>
          <p:cNvSpPr/>
          <p:nvPr/>
        </p:nvSpPr>
        <p:spPr>
          <a:xfrm>
            <a:off x="7010400" y="3276600"/>
            <a:ext cx="1524000" cy="1295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Hospitals</a:t>
            </a:r>
            <a:endParaRPr lang="en-US" dirty="0"/>
          </a:p>
        </p:txBody>
      </p:sp>
      <p:sp>
        <p:nvSpPr>
          <p:cNvPr id="17" name="10-Point Star 16"/>
          <p:cNvSpPr/>
          <p:nvPr/>
        </p:nvSpPr>
        <p:spPr>
          <a:xfrm>
            <a:off x="228600" y="3124200"/>
            <a:ext cx="1524000" cy="1295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dirty="0" smtClean="0"/>
              <a:t>Biotech Labs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714500" y="3771900"/>
            <a:ext cx="2590800" cy="76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8"/>
          </p:cNvCxnSpPr>
          <p:nvPr/>
        </p:nvCxnSpPr>
        <p:spPr>
          <a:xfrm rot="16200000" flipH="1">
            <a:off x="3162300" y="3086100"/>
            <a:ext cx="1524000" cy="533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24000" y="4114800"/>
            <a:ext cx="3809999" cy="54305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3124200" y="42672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9" idx="6"/>
          </p:cNvCxnSpPr>
          <p:nvPr/>
        </p:nvCxnSpPr>
        <p:spPr>
          <a:xfrm rot="16200000" flipH="1">
            <a:off x="3874149" y="2645298"/>
            <a:ext cx="342646" cy="13865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0"/>
          </p:cNvCxnSpPr>
          <p:nvPr/>
        </p:nvCxnSpPr>
        <p:spPr>
          <a:xfrm flipV="1">
            <a:off x="1752601" y="2819400"/>
            <a:ext cx="2438399" cy="7523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rot="10800000">
            <a:off x="4038601" y="5867400"/>
            <a:ext cx="2666999" cy="8585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5"/>
          </p:cNvCxnSpPr>
          <p:nvPr/>
        </p:nvCxnSpPr>
        <p:spPr>
          <a:xfrm rot="10800000" flipV="1">
            <a:off x="4038601" y="4124452"/>
            <a:ext cx="2971799" cy="1361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4" idx="8"/>
          </p:cNvCxnSpPr>
          <p:nvPr/>
        </p:nvCxnSpPr>
        <p:spPr>
          <a:xfrm rot="5400000">
            <a:off x="7429500" y="4762500"/>
            <a:ext cx="533400" cy="152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4" idx="6"/>
          </p:cNvCxnSpPr>
          <p:nvPr/>
        </p:nvCxnSpPr>
        <p:spPr>
          <a:xfrm>
            <a:off x="4724400" y="5105400"/>
            <a:ext cx="1981199" cy="4475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" idx="0"/>
            <a:endCxn id="16" idx="7"/>
          </p:cNvCxnSpPr>
          <p:nvPr/>
        </p:nvCxnSpPr>
        <p:spPr>
          <a:xfrm>
            <a:off x="4267201" y="1819148"/>
            <a:ext cx="3034254" cy="15811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1"/>
            <a:endCxn id="19" idx="5"/>
          </p:cNvCxnSpPr>
          <p:nvPr/>
        </p:nvCxnSpPr>
        <p:spPr>
          <a:xfrm>
            <a:off x="2209801" y="2400958"/>
            <a:ext cx="1904998" cy="88529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876300" y="2857500"/>
            <a:ext cx="533400" cy="152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4"/>
            <a:endCxn id="9" idx="1"/>
          </p:cNvCxnSpPr>
          <p:nvPr/>
        </p:nvCxnSpPr>
        <p:spPr>
          <a:xfrm rot="5400000">
            <a:off x="4661237" y="2454066"/>
            <a:ext cx="645982" cy="463445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 flipV="1">
            <a:off x="990600" y="3657600"/>
            <a:ext cx="6019799" cy="69545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9" idx="8"/>
          </p:cNvCxnSpPr>
          <p:nvPr/>
        </p:nvCxnSpPr>
        <p:spPr>
          <a:xfrm>
            <a:off x="1447800" y="4267200"/>
            <a:ext cx="723900" cy="228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6" idx="6"/>
          </p:cNvCxnSpPr>
          <p:nvPr/>
        </p:nvCxnSpPr>
        <p:spPr>
          <a:xfrm rot="10800000">
            <a:off x="3657601" y="3581400"/>
            <a:ext cx="3352799" cy="1427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0-Point Star 92"/>
          <p:cNvSpPr/>
          <p:nvPr/>
        </p:nvSpPr>
        <p:spPr>
          <a:xfrm>
            <a:off x="7848600" y="1676400"/>
            <a:ext cx="1143000" cy="914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Legal</a:t>
            </a:r>
            <a:endParaRPr lang="en-US" dirty="0"/>
          </a:p>
        </p:txBody>
      </p:sp>
      <p:cxnSp>
        <p:nvCxnSpPr>
          <p:cNvPr id="101" name="Straight Arrow Connector 100"/>
          <p:cNvCxnSpPr>
            <a:endCxn id="16" idx="8"/>
          </p:cNvCxnSpPr>
          <p:nvPr/>
        </p:nvCxnSpPr>
        <p:spPr>
          <a:xfrm rot="16200000" flipH="1">
            <a:off x="7462042" y="2966242"/>
            <a:ext cx="315916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8" idx="1"/>
            <a:endCxn id="20" idx="5"/>
          </p:cNvCxnSpPr>
          <p:nvPr/>
        </p:nvCxnSpPr>
        <p:spPr>
          <a:xfrm flipV="1">
            <a:off x="3657601" y="2808284"/>
            <a:ext cx="2819398" cy="116376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0" idx="4"/>
            <a:endCxn id="11" idx="9"/>
          </p:cNvCxnSpPr>
          <p:nvPr/>
        </p:nvCxnSpPr>
        <p:spPr>
          <a:xfrm rot="5400000">
            <a:off x="5092364" y="2606465"/>
            <a:ext cx="1201614" cy="206245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3" idx="3"/>
            <a:endCxn id="16" idx="9"/>
          </p:cNvCxnSpPr>
          <p:nvPr/>
        </p:nvCxnSpPr>
        <p:spPr>
          <a:xfrm rot="5400000">
            <a:off x="7926974" y="2907172"/>
            <a:ext cx="809498" cy="1767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8" idx="9"/>
          </p:cNvCxnSpPr>
          <p:nvPr/>
        </p:nvCxnSpPr>
        <p:spPr>
          <a:xfrm rot="10800000" flipV="1">
            <a:off x="3366545" y="1981200"/>
            <a:ext cx="4506410" cy="126669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3" idx="3"/>
            <a:endCxn id="11" idx="0"/>
          </p:cNvCxnSpPr>
          <p:nvPr/>
        </p:nvCxnSpPr>
        <p:spPr>
          <a:xfrm rot="5400000">
            <a:off x="5700777" y="1843025"/>
            <a:ext cx="1971548" cy="34670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1"/>
          </p:cNvCxnSpPr>
          <p:nvPr/>
        </p:nvCxnSpPr>
        <p:spPr>
          <a:xfrm>
            <a:off x="4267201" y="2219452"/>
            <a:ext cx="3546735" cy="146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7" idx="9"/>
          </p:cNvCxnSpPr>
          <p:nvPr/>
        </p:nvCxnSpPr>
        <p:spPr>
          <a:xfrm rot="10800000" flipV="1">
            <a:off x="1461546" y="2514600"/>
            <a:ext cx="6612219" cy="73329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93" idx="5"/>
            <a:endCxn id="20" idx="0"/>
          </p:cNvCxnSpPr>
          <p:nvPr/>
        </p:nvCxnSpPr>
        <p:spPr>
          <a:xfrm rot="10800000" flipV="1">
            <a:off x="7772401" y="2274884"/>
            <a:ext cx="76198" cy="25083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9" idx="0"/>
          </p:cNvCxnSpPr>
          <p:nvPr/>
        </p:nvCxnSpPr>
        <p:spPr>
          <a:xfrm rot="10800000" flipV="1">
            <a:off x="6019802" y="2209800"/>
            <a:ext cx="1828799" cy="6761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" idx="3"/>
            <a:endCxn id="11" idx="7"/>
          </p:cNvCxnSpPr>
          <p:nvPr/>
        </p:nvCxnSpPr>
        <p:spPr>
          <a:xfrm rot="16200000" flipH="1">
            <a:off x="1893428" y="2411871"/>
            <a:ext cx="1495298" cy="21579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0-Point Star 18"/>
          <p:cNvSpPr/>
          <p:nvPr/>
        </p:nvSpPr>
        <p:spPr>
          <a:xfrm>
            <a:off x="4114800" y="2438400"/>
            <a:ext cx="1905000" cy="1295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vendors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52400" y="2743200"/>
            <a:ext cx="98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Certification,</a:t>
            </a:r>
          </a:p>
          <a:p>
            <a:r>
              <a:rPr lang="en-US" sz="1200" dirty="0" smtClean="0"/>
              <a:t>Approval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04800" y="4676001"/>
            <a:ext cx="73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Lab tests</a:t>
            </a:r>
          </a:p>
        </p:txBody>
      </p:sp>
      <p:sp>
        <p:nvSpPr>
          <p:cNvPr id="20" name="10-Point Star 19"/>
          <p:cNvSpPr/>
          <p:nvPr/>
        </p:nvSpPr>
        <p:spPr>
          <a:xfrm>
            <a:off x="6477000" y="2209800"/>
            <a:ext cx="1295400" cy="914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Patients</a:t>
            </a:r>
            <a:endParaRPr lang="en-US" dirty="0"/>
          </a:p>
        </p:txBody>
      </p:sp>
      <p:sp>
        <p:nvSpPr>
          <p:cNvPr id="18" name="10-Point Star 17"/>
          <p:cNvSpPr/>
          <p:nvPr/>
        </p:nvSpPr>
        <p:spPr>
          <a:xfrm>
            <a:off x="2133600" y="3124200"/>
            <a:ext cx="1524000" cy="1295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11" name="10-Point Star 10"/>
          <p:cNvSpPr/>
          <p:nvPr/>
        </p:nvSpPr>
        <p:spPr>
          <a:xfrm>
            <a:off x="3429000" y="4114800"/>
            <a:ext cx="1524000" cy="1295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Pharma</a:t>
            </a:r>
            <a:endParaRPr lang="en-US" dirty="0"/>
          </a:p>
        </p:txBody>
      </p:sp>
      <p:sp>
        <p:nvSpPr>
          <p:cNvPr id="46" name="10-Point Star 45"/>
          <p:cNvSpPr/>
          <p:nvPr/>
        </p:nvSpPr>
        <p:spPr>
          <a:xfrm>
            <a:off x="5105400" y="4114800"/>
            <a:ext cx="1905000" cy="1295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 Research Organization</a:t>
            </a:r>
            <a:endParaRPr lang="en-US" dirty="0"/>
          </a:p>
        </p:txBody>
      </p:sp>
      <p:sp>
        <p:nvSpPr>
          <p:cNvPr id="10" name="10-Point Star 9"/>
          <p:cNvSpPr/>
          <p:nvPr/>
        </p:nvSpPr>
        <p:spPr>
          <a:xfrm>
            <a:off x="4724400" y="1066800"/>
            <a:ext cx="1524000" cy="1295400"/>
          </a:xfrm>
          <a:prstGeom prst="star10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Drug Labs</a:t>
            </a:r>
            <a:endParaRPr lang="en-US" dirty="0"/>
          </a:p>
        </p:txBody>
      </p:sp>
      <p:sp>
        <p:nvSpPr>
          <p:cNvPr id="57" name="10-Point Star 56"/>
          <p:cNvSpPr/>
          <p:nvPr/>
        </p:nvSpPr>
        <p:spPr>
          <a:xfrm>
            <a:off x="609600" y="5181600"/>
            <a:ext cx="1371600" cy="914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dirty="0" smtClean="0"/>
              <a:t>Shipping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rot="16200000" flipH="1">
            <a:off x="647700" y="4762500"/>
            <a:ext cx="914400" cy="76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 flipV="1">
            <a:off x="1828800" y="4648200"/>
            <a:ext cx="1600200" cy="990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7" idx="1"/>
          </p:cNvCxnSpPr>
          <p:nvPr/>
        </p:nvCxnSpPr>
        <p:spPr>
          <a:xfrm rot="10800000" flipV="1">
            <a:off x="1981202" y="5181600"/>
            <a:ext cx="3886199" cy="59848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>
            <a:off x="1600200" y="6019800"/>
            <a:ext cx="5334000" cy="76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" idx="4"/>
            <a:endCxn id="57" idx="8"/>
          </p:cNvCxnSpPr>
          <p:nvPr/>
        </p:nvCxnSpPr>
        <p:spPr>
          <a:xfrm rot="5400000">
            <a:off x="1683879" y="1850024"/>
            <a:ext cx="2943098" cy="37200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 flipV="1">
            <a:off x="1828801" y="3657600"/>
            <a:ext cx="5320255" cy="20574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 flipV="1">
            <a:off x="1600200" y="3810000"/>
            <a:ext cx="3810000" cy="1600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1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Data, Not Big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Contextual Mining</a:t>
            </a:r>
          </a:p>
          <a:p>
            <a:r>
              <a:rPr lang="en-US" dirty="0" smtClean="0"/>
              <a:t>Typical Instance – Contextual Slice</a:t>
            </a:r>
          </a:p>
          <a:p>
            <a:pPr lvl="1"/>
            <a:r>
              <a:rPr lang="en-US" dirty="0" smtClean="0"/>
              <a:t>10m nodes</a:t>
            </a:r>
          </a:p>
          <a:p>
            <a:pPr lvl="1"/>
            <a:r>
              <a:rPr lang="en-US" dirty="0" smtClean="0"/>
              <a:t>50m relationships</a:t>
            </a:r>
          </a:p>
          <a:p>
            <a:pPr lvl="1"/>
            <a:r>
              <a:rPr lang="en-US" dirty="0" smtClean="0"/>
              <a:t>100m properties</a:t>
            </a:r>
          </a:p>
          <a:p>
            <a:r>
              <a:rPr lang="en-US" dirty="0" smtClean="0"/>
              <a:t>Use case driven instances</a:t>
            </a:r>
          </a:p>
          <a:p>
            <a:r>
              <a:rPr lang="en-US" dirty="0" smtClean="0"/>
              <a:t>225 dimensions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3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Cancer Market Research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143000"/>
          <a:ext cx="7848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7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1"/>
            <a:ext cx="7772400" cy="914400"/>
          </a:xfrm>
        </p:spPr>
        <p:txBody>
          <a:bodyPr/>
          <a:lstStyle/>
          <a:p>
            <a:r>
              <a:rPr lang="en-US" dirty="0" smtClean="0"/>
              <a:t>Typical Drug Life Cycle Costs</a:t>
            </a:r>
            <a:endParaRPr lang="en-US" dirty="0"/>
          </a:p>
        </p:txBody>
      </p:sp>
      <p:pic>
        <p:nvPicPr>
          <p:cNvPr id="8" name="Picture 7" descr="rx_development_timeline_cru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64670"/>
            <a:ext cx="8331603" cy="383133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1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Redbasin</a:t>
            </a:r>
            <a:r>
              <a:rPr lang="en-US" dirty="0" smtClean="0"/>
              <a:t> Networks: Why Neo4j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7391400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Neo4j is a modern graph database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Very easy to use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Complex features that are used less often </a:t>
            </a:r>
          </a:p>
          <a:p>
            <a:r>
              <a:rPr lang="en-US" sz="3200" dirty="0" smtClean="0"/>
              <a:t> have been dropped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High performance &amp; scalability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Strong Java &amp; REST Support </a:t>
            </a:r>
          </a:p>
          <a:p>
            <a:r>
              <a:rPr lang="en-US" sz="32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Why Not Go Relational?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Redbasin Networks Inc. All rights reserved.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8001000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Oncological</a:t>
            </a:r>
            <a:r>
              <a:rPr lang="en-US" sz="3200" dirty="0" smtClean="0"/>
              <a:t> meta-data is multi-dimensional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Pervasive joins are a drag on performance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Unpredictable schemas during mining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Temporality is difficult to represent 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r>
              <a:rPr lang="en-US" sz="32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ctr">
          <a:defRPr sz="4000" b="1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238823</TotalTime>
  <Words>1001</Words>
  <Application>Microsoft Macintosh PowerPoint</Application>
  <PresentationFormat>On-screen Show (4:3)</PresentationFormat>
  <Paragraphs>255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Introduction</vt:lpstr>
      <vt:lpstr>Redbasin Networks: Overview</vt:lpstr>
      <vt:lpstr>Cancer  Ecosystem Today</vt:lpstr>
      <vt:lpstr>Good Data, Not Big Data!</vt:lpstr>
      <vt:lpstr>Cancer Market Research</vt:lpstr>
      <vt:lpstr>Typical Drug Life Cycle Costs</vt:lpstr>
      <vt:lpstr>Redbasin Networks: Why Neo4j</vt:lpstr>
      <vt:lpstr>Why Not Go Relational?</vt:lpstr>
      <vt:lpstr>Comparing against other NoSQLs</vt:lpstr>
      <vt:lpstr>How does Redbasin use Neo4J?</vt:lpstr>
      <vt:lpstr>How does Redbasin use Neo4J?</vt:lpstr>
      <vt:lpstr>Node Index Example</vt:lpstr>
      <vt:lpstr>Neo4J Spring Data-isms</vt:lpstr>
      <vt:lpstr>Neo4J Spring Data-isms</vt:lpstr>
      <vt:lpstr>Using Neo4J Rest API</vt:lpstr>
      <vt:lpstr>Redbasin vs Other BioModels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Redbasin Networks</dc:title>
  <dc:creator>manoj</dc:creator>
  <cp:lastModifiedBy>Manoj Joshi</cp:lastModifiedBy>
  <cp:revision>5365</cp:revision>
  <dcterms:created xsi:type="dcterms:W3CDTF">2009-10-06T01:54:41Z</dcterms:created>
  <dcterms:modified xsi:type="dcterms:W3CDTF">2012-11-02T19:37:16Z</dcterms:modified>
</cp:coreProperties>
</file>