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477ED-1946-EB88-0B46-E5C0624E688F}" v="2" dt="2024-05-13T12:14:36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13.05.2024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DERİN ÖĞRENME: LSTM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20231556014-ABDULKADİR CESUROĞLU</a:t>
            </a:r>
          </a:p>
          <a:p>
            <a:r>
              <a:rPr lang="tr-TR"/>
              <a:t>20231556016-ERHAN YİĞİT ER</a:t>
            </a:r>
            <a:endParaRPr lang="tr-TR" dirty="0"/>
          </a:p>
          <a:p>
            <a:r>
              <a:rPr lang="tr-TR"/>
              <a:t>20231556007-SARA PAYVAR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9A06-E554-7E5F-AEA8-386C5D6C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/>
                <a:cs typeface="Times New Roman"/>
              </a:rPr>
              <a:t>LSTM Mimarisi Nedir?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7BC15B2-5FFE-B85D-250E-1FFBFD1E7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283" y="1719791"/>
                <a:ext cx="10515600" cy="5049838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pPr algn="just">
                  <a:lnSpc>
                    <a:spcPct val="120000"/>
                  </a:lnSpc>
                  <a:buNone/>
                </a:pPr>
                <a:r>
                  <a:rPr lang="tr-TR" sz="1600" dirty="0">
                    <a:latin typeface="Times New Roman"/>
                    <a:cs typeface="Times New Roman"/>
                  </a:rPr>
                  <a:t>3-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Çıkıs</a:t>
                </a:r>
                <a:r>
                  <a:rPr lang="tr-TR" sz="1600" dirty="0">
                    <a:latin typeface="Times New Roman"/>
                    <a:cs typeface="Times New Roman"/>
                  </a:rPr>
                  <a:t>̧ Kapısı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1600" dirty="0" err="1">
                    <a:latin typeface="Times New Roman"/>
                    <a:cs typeface="Times New Roman"/>
                  </a:rPr>
                  <a:t>Çıkıs</a:t>
                </a:r>
                <a:r>
                  <a:rPr lang="tr-TR" sz="1600" dirty="0">
                    <a:latin typeface="Times New Roman"/>
                    <a:cs typeface="Times New Roman"/>
                  </a:rPr>
                  <a:t>̧ Kapısı,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güncellenmis</a:t>
                </a:r>
                <a:r>
                  <a:rPr lang="tr-TR" sz="1600" dirty="0">
                    <a:latin typeface="Times New Roman"/>
                    <a:cs typeface="Times New Roman"/>
                  </a:rPr>
                  <a:t>̧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1600" dirty="0">
                    <a:latin typeface="Times New Roman"/>
                    <a:cs typeface="Times New Roman"/>
                  </a:rPr>
                  <a:t> durumu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C</a:t>
                </a:r>
                <a:r>
                  <a:rPr lang="tr-TR" sz="1100" dirty="0" err="1">
                    <a:latin typeface="Times New Roman"/>
                    <a:cs typeface="Times New Roman"/>
                  </a:rPr>
                  <a:t>t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'ye</a:t>
                </a:r>
                <a:r>
                  <a:rPr lang="tr-TR" sz="1600" dirty="0">
                    <a:latin typeface="Times New Roman"/>
                    <a:cs typeface="Times New Roman"/>
                  </a:rPr>
                  <a:t> dayalı olarak bir sonraki gizli durumu (</a:t>
                </a:r>
                <a:r>
                  <a:rPr lang="en-US" sz="1600" dirty="0">
                    <a:latin typeface="Times New Roman"/>
                    <a:cs typeface="Times New Roman"/>
                  </a:rPr>
                  <a:t>H</a:t>
                </a:r>
                <a:r>
                  <a:rPr lang="tr-TR" sz="1100" dirty="0">
                    <a:latin typeface="Times New Roman"/>
                    <a:cs typeface="Times New Roman"/>
                  </a:rPr>
                  <a:t>t</a:t>
                </a:r>
                <a:r>
                  <a:rPr lang="tr-TR" sz="1600" dirty="0">
                    <a:latin typeface="Times New Roman"/>
                    <a:cs typeface="Times New Roman"/>
                  </a:rPr>
                  <a:t>) belirler.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1600" dirty="0" err="1">
                    <a:latin typeface="Times New Roman"/>
                    <a:cs typeface="Times New Roman"/>
                  </a:rPr>
                  <a:t>Çıkıs</a:t>
                </a:r>
                <a:r>
                  <a:rPr lang="tr-TR" sz="1600" dirty="0">
                    <a:latin typeface="Times New Roman"/>
                    <a:cs typeface="Times New Roman"/>
                  </a:rPr>
                  <a:t>̧ kapısı O</a:t>
                </a:r>
                <a:r>
                  <a:rPr lang="tr-TR" sz="1000" dirty="0">
                    <a:latin typeface="Times New Roman"/>
                    <a:cs typeface="Times New Roman"/>
                  </a:rPr>
                  <a:t>t</a:t>
                </a:r>
                <a:r>
                  <a:rPr lang="tr-TR" sz="1600" dirty="0">
                    <a:latin typeface="Times New Roman"/>
                    <a:cs typeface="Times New Roman"/>
                  </a:rPr>
                  <a:t> ve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1600" dirty="0">
                    <a:latin typeface="Times New Roman"/>
                    <a:cs typeface="Times New Roman"/>
                  </a:rPr>
                  <a:t> durumunun hiperbolik tanjantından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oluşur</a:t>
                </a:r>
                <a:r>
                  <a:rPr lang="tr-TR" sz="1600" dirty="0">
                    <a:latin typeface="Times New Roman"/>
                    <a:cs typeface="Times New Roman"/>
                  </a:rPr>
                  <a:t>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1600" dirty="0" err="1">
                    <a:latin typeface="Times New Roman"/>
                    <a:cs typeface="Times New Roman"/>
                  </a:rPr>
                  <a:t>Hücredeki</a:t>
                </a:r>
                <a:r>
                  <a:rPr lang="tr-TR" sz="1600" dirty="0">
                    <a:latin typeface="Times New Roman"/>
                    <a:cs typeface="Times New Roman"/>
                  </a:rPr>
                  <a:t> bilgileri kullanarak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çıktı</a:t>
                </a:r>
                <a:r>
                  <a:rPr lang="tr-TR" sz="1600" dirty="0">
                    <a:latin typeface="Times New Roman"/>
                    <a:cs typeface="Times New Roman"/>
                  </a:rPr>
                  <a:t>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üretir</a:t>
                </a:r>
                <a:r>
                  <a:rPr lang="tr-TR" sz="1600" dirty="0">
                    <a:latin typeface="Times New Roman"/>
                    <a:cs typeface="Times New Roman"/>
                  </a:rPr>
                  <a:t>. </a:t>
                </a:r>
                <a:endParaRPr lang="en-US" sz="1600" dirty="0">
                  <a:latin typeface="Times New Roman"/>
                  <a:ea typeface="Cambria Math"/>
                  <a:cs typeface="Times New Roman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𝑂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  <m: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𝜕</m:t>
                    </m:r>
                    <m:r>
                      <a:rPr lang="tr-T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𝑜</m:t>
                        </m:r>
                        <m: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  <a:cs typeface="Times New Roman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𝑋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𝑜</m:t>
                        </m:r>
                        <m: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m:rPr>
                        <m:nor/>
                      </m:rPr>
                      <a:rPr lang="en-US" sz="1600" dirty="0">
                        <a:latin typeface="Times New Roman"/>
                        <a:cs typeface="Times New Roman"/>
                      </a:rPr>
                      <m:t> </m:t>
                    </m:r>
                    <m:r>
                      <m:rPr>
                        <m:nor/>
                      </m:rPr>
                      <a:rPr lang="tr-TR" sz="1800" dirty="0">
                        <a:latin typeface="Times New Roman"/>
                        <a:ea typeface="Cambria Math"/>
                        <a:cs typeface="Times New Roman"/>
                      </a:rPr>
                      <m:t>(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Times New Roman"/>
                        <a:ea typeface="Cambria Math"/>
                        <a:cs typeface="Times New Roman"/>
                      </a:rPr>
                      <m:t>9</m:t>
                    </m:r>
                    <m:r>
                      <m:rPr>
                        <m:nor/>
                      </m:rPr>
                      <a:rPr lang="tr-TR" sz="1800" dirty="0">
                        <a:latin typeface="Times New Roman"/>
                        <a:ea typeface="Cambria Math"/>
                        <a:cs typeface="Times New Roman"/>
                      </a:rPr>
                      <m:t>)</m:t>
                    </m:r>
                    <m:r>
                      <m:rPr>
                        <m:nor/>
                      </m:rPr>
                      <a:rPr lang="tr-TR" sz="1800" dirty="0">
                        <a:latin typeface="Times New Roman"/>
                        <a:ea typeface="Cambria Math"/>
                        <a:cs typeface="Times New Roman"/>
                      </a:rPr>
                      <m:t> </m:t>
                    </m:r>
                  </m:oMath>
                </a14:m>
                <a:endParaRPr lang="tr-TR" sz="1600" dirty="0">
                  <a:latin typeface="Times New Roman"/>
                  <a:cs typeface="Times New Roman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𝐻</m:t>
                        </m:r>
                      </m:e>
                      <m:sub>
                        <m:r>
                          <a:rPr lang="tr-TR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  <m:r>
                          <a:rPr lang="tr-TR" sz="16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16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𝑂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  <m:r>
                          <a:rPr lang="tr-TR" sz="16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tan</m:t>
                        </m:r>
                      </m:fName>
                      <m:e>
                        <m:r>
                          <a:rPr lang="tr-T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tr-TR" sz="1600" i="1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Times New Roman"/>
                            <a:cs typeface="Times New Roman"/>
                          </a:rPr>
                          <m:t> </m:t>
                        </m:r>
                      </m:e>
                    </m:func>
                  </m:oMath>
                </a14:m>
                <a:r>
                  <a:rPr lang="tr-TR" sz="1600" dirty="0">
                    <a:latin typeface="Times New Roman"/>
                    <a:cs typeface="Times New Roman"/>
                  </a:rPr>
                  <a:t>(10) </a:t>
                </a:r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tr-TR" sz="1600" dirty="0">
                    <a:latin typeface="Times New Roman"/>
                    <a:cs typeface="Times New Roman"/>
                  </a:rPr>
                  <a:t>Burada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1600" dirty="0">
                    <a:latin typeface="Times New Roman"/>
                    <a:cs typeface="Times New Roman"/>
                  </a:rPr>
                  <a:t>ot,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çıkıs</a:t>
                </a:r>
                <a:r>
                  <a:rPr lang="tr-TR" sz="1600" dirty="0">
                    <a:latin typeface="Times New Roman"/>
                    <a:cs typeface="Times New Roman"/>
                  </a:rPr>
                  <a:t>̧ kapısı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çıktısı</a:t>
                </a:r>
                <a:r>
                  <a:rPr lang="tr-TR" sz="1600" dirty="0">
                    <a:latin typeface="Times New Roman"/>
                    <a:cs typeface="Times New Roman"/>
                  </a:rPr>
                  <a:t>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1600" dirty="0" err="1">
                    <a:latin typeface="Times New Roman"/>
                    <a:cs typeface="Times New Roman"/>
                  </a:rPr>
                  <a:t>Wo</a:t>
                </a:r>
                <a:r>
                  <a:rPr lang="tr-TR" sz="1600" dirty="0">
                    <a:latin typeface="Times New Roman"/>
                    <a:cs typeface="Times New Roman"/>
                  </a:rPr>
                  <a:t>,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çıkıs</a:t>
                </a:r>
                <a:r>
                  <a:rPr lang="tr-TR" sz="1600" dirty="0">
                    <a:latin typeface="Times New Roman"/>
                    <a:cs typeface="Times New Roman"/>
                  </a:rPr>
                  <a:t>̧ kapısının </a:t>
                </a:r>
                <a:r>
                  <a:rPr lang="tr-TR" sz="1600" dirty="0" err="1">
                    <a:latin typeface="Times New Roman"/>
                    <a:cs typeface="Times New Roman"/>
                  </a:rPr>
                  <a:t>ağırlık</a:t>
                </a:r>
                <a:r>
                  <a:rPr lang="tr-TR" sz="1600" dirty="0">
                    <a:latin typeface="Times New Roman"/>
                    <a:cs typeface="Times New Roman"/>
                  </a:rPr>
                  <a:t> matrisi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1600" dirty="0">
                    <a:latin typeface="Times New Roman"/>
                    <a:cs typeface="Times New Roman"/>
                  </a:rPr>
                  <a:t>σ ise sigmoid aktivasyon fonksiyonudur. </a:t>
                </a:r>
              </a:p>
              <a:p>
                <a:pPr algn="just">
                  <a:lnSpc>
                    <a:spcPct val="120000"/>
                  </a:lnSpc>
                  <a:buNone/>
                </a:pPr>
                <a:endParaRPr lang="tr-TR" sz="1600" dirty="0">
                  <a:latin typeface="Times New Roman"/>
                  <a:cs typeface="Times New Roman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br>
                  <a:rPr lang="en-US" dirty="0"/>
                </a:br>
                <a:endParaRPr lang="en-US" sz="16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7BC15B2-5FFE-B85D-250E-1FFBFD1E7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283" y="1719791"/>
                <a:ext cx="10515600" cy="5049838"/>
              </a:xfrm>
              <a:blipFill>
                <a:blip r:embed="rId2"/>
                <a:stretch>
                  <a:fillRect l="-232" t="-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1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9A06-E554-7E5F-AEA8-386C5D6C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/>
                <a:cs typeface="Times New Roman"/>
              </a:rPr>
              <a:t>LSTM Mimarisi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BC15B2-5FFE-B85D-250E-1FFBFD1E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719791"/>
            <a:ext cx="11214100" cy="5049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tr-TR" sz="1800" dirty="0">
                <a:latin typeface="Times New Roman"/>
                <a:ea typeface="+mn-lt"/>
                <a:cs typeface="+mn-lt"/>
              </a:rPr>
              <a:t>   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Özetle</a:t>
            </a:r>
            <a:r>
              <a:rPr lang="tr-TR" sz="1800" dirty="0">
                <a:latin typeface="Times New Roman"/>
                <a:ea typeface="+mn-lt"/>
                <a:cs typeface="+mn-lt"/>
              </a:rPr>
              <a:t>, LSTM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ağları</a:t>
            </a:r>
            <a:r>
              <a:rPr lang="tr-TR" sz="1800" dirty="0">
                <a:latin typeface="Times New Roman"/>
                <a:ea typeface="+mn-lt"/>
                <a:cs typeface="+mn-lt"/>
              </a:rPr>
              <a:t>, geleneksel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RNN'lerdeki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kaybolan ve patlayan gradyan sorunlarını ele almak ve uzun vadeli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bağımlılıkları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etkili bir şekilde yakalamalarına ve yaymalarına olanak sağlamak üzere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tasarlanmıştır</a:t>
            </a:r>
            <a:r>
              <a:rPr lang="tr-TR" sz="1800" dirty="0">
                <a:latin typeface="Times New Roman"/>
                <a:ea typeface="+mn-lt"/>
                <a:cs typeface="+mn-lt"/>
              </a:rPr>
              <a:t>. Unutma,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giris</a:t>
            </a:r>
            <a:r>
              <a:rPr lang="tr-TR" sz="1800" dirty="0">
                <a:latin typeface="Times New Roman"/>
                <a:ea typeface="+mn-lt"/>
                <a:cs typeface="+mn-lt"/>
              </a:rPr>
              <a:t>̧ ve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çıkıs</a:t>
            </a:r>
            <a:r>
              <a:rPr lang="tr-TR" sz="1800" dirty="0">
                <a:latin typeface="Times New Roman"/>
                <a:ea typeface="+mn-lt"/>
                <a:cs typeface="+mn-lt"/>
              </a:rPr>
              <a:t>̧ kapılarının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karmaşık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etkileşimi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ve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hücre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durumu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güncellemesi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LSTM'lerin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gelişmis</a:t>
            </a:r>
            <a:r>
              <a:rPr lang="tr-TR" sz="1800" dirty="0">
                <a:latin typeface="Times New Roman"/>
                <a:ea typeface="+mn-lt"/>
                <a:cs typeface="+mn-lt"/>
              </a:rPr>
              <a:t>̧ bellek tutma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özelliğiyle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sıralı verileri modellemesine olanak tanır. Mimarinin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esnekliği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ve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geçici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olarak uzaktaki bilgilerden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öğrenme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yeteneği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LSTM'leri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çeşitli</a:t>
            </a:r>
            <a:r>
              <a:rPr lang="tr-TR" sz="1800" dirty="0">
                <a:latin typeface="Times New Roman"/>
                <a:ea typeface="+mn-lt"/>
                <a:cs typeface="+mn-lt"/>
              </a:rPr>
              <a:t> uygulamalarda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güçlu</a:t>
            </a:r>
            <a:r>
              <a:rPr lang="tr-TR" sz="1800" dirty="0">
                <a:latin typeface="Times New Roman"/>
                <a:ea typeface="+mn-lt"/>
                <a:cs typeface="+mn-lt"/>
              </a:rPr>
              <a:t>̈ bir </a:t>
            </a:r>
            <a:r>
              <a:rPr lang="tr-TR" sz="1800" dirty="0" err="1">
                <a:latin typeface="Times New Roman"/>
                <a:ea typeface="+mn-lt"/>
                <a:cs typeface="+mn-lt"/>
              </a:rPr>
              <a:t>arac</a:t>
            </a:r>
            <a:r>
              <a:rPr lang="tr-TR" sz="1800" dirty="0">
                <a:latin typeface="Times New Roman"/>
                <a:ea typeface="+mn-lt"/>
                <a:cs typeface="+mn-lt"/>
              </a:rPr>
              <a:t>̧ haline getirir. </a:t>
            </a:r>
            <a:endParaRPr lang="tr-TR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49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FCFB5-C03E-BDAF-BF1B-8232DD2E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tr-TR" sz="2800" dirty="0">
                <a:latin typeface="Times New Roman"/>
                <a:cs typeface="Arial"/>
              </a:rPr>
              <a:t>LSTM avantajları ve dezavantajları nelerdir?</a:t>
            </a:r>
            <a:endParaRPr lang="en-US" sz="2800">
              <a:latin typeface="Times New Roman"/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962EF3-E6F6-8D41-0059-3988828A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tr-TR" sz="1600" b="1" dirty="0">
                <a:latin typeface="Times New Roman"/>
                <a:cs typeface="Times New Roman"/>
              </a:rPr>
              <a:t>LSTM avantajları:</a:t>
            </a:r>
          </a:p>
          <a:p>
            <a:pPr marL="171450" indent="-171450" algn="just">
              <a:lnSpc>
                <a:spcPct val="200000"/>
              </a:lnSpc>
            </a:pPr>
            <a:r>
              <a:rPr lang="tr-TR" sz="1600" dirty="0">
                <a:latin typeface="Times New Roman"/>
                <a:cs typeface="Times New Roman"/>
              </a:rPr>
              <a:t>bellek hücreleri sayesinde uzun dönem etkisini analize katabiliyor olması.</a:t>
            </a:r>
          </a:p>
          <a:p>
            <a:pPr marL="171450" indent="-171450" algn="just">
              <a:lnSpc>
                <a:spcPct val="200000"/>
              </a:lnSpc>
            </a:pPr>
            <a:r>
              <a:rPr lang="tr-TR" sz="1600" dirty="0" err="1">
                <a:latin typeface="Times New Roman"/>
                <a:cs typeface="Times New Roman"/>
              </a:rPr>
              <a:t>Vanishing</a:t>
            </a:r>
            <a:r>
              <a:rPr lang="tr-TR" sz="1600" dirty="0">
                <a:latin typeface="Times New Roman"/>
                <a:cs typeface="Times New Roman"/>
              </a:rPr>
              <a:t> </a:t>
            </a:r>
            <a:r>
              <a:rPr lang="tr-TR" sz="1600" dirty="0" err="1">
                <a:latin typeface="Times New Roman"/>
                <a:cs typeface="Times New Roman"/>
              </a:rPr>
              <a:t>gradient</a:t>
            </a:r>
            <a:r>
              <a:rPr lang="tr-TR" sz="1600" dirty="0">
                <a:latin typeface="Times New Roman"/>
                <a:cs typeface="Times New Roman"/>
              </a:rPr>
              <a:t> problem. (öğrenme hızı ile alakalı problem) </a:t>
            </a:r>
            <a:r>
              <a:rPr lang="tr-TR" sz="1600" dirty="0" err="1">
                <a:latin typeface="Times New Roman"/>
                <a:cs typeface="Times New Roman"/>
              </a:rPr>
              <a:t>alpha</a:t>
            </a:r>
            <a:r>
              <a:rPr lang="tr-TR" sz="1600" dirty="0">
                <a:latin typeface="Times New Roman"/>
                <a:cs typeface="Times New Roman"/>
              </a:rPr>
              <a:t> katsayısının çok küçük olmasından kaynaklı </a:t>
            </a:r>
            <a:r>
              <a:rPr lang="tr-TR" sz="1600" dirty="0" err="1">
                <a:latin typeface="Times New Roman"/>
                <a:cs typeface="Times New Roman"/>
              </a:rPr>
              <a:t>olarka</a:t>
            </a:r>
            <a:r>
              <a:rPr lang="tr-TR" sz="1600" dirty="0">
                <a:latin typeface="Times New Roman"/>
                <a:cs typeface="Times New Roman"/>
              </a:rPr>
              <a:t>, eski verilerden öğrenme yapma işlemi çok zorlaşır. </a:t>
            </a:r>
          </a:p>
          <a:p>
            <a:pPr marL="171450" indent="-171450" algn="just">
              <a:lnSpc>
                <a:spcPct val="200000"/>
              </a:lnSpc>
            </a:pPr>
            <a:r>
              <a:rPr lang="tr-TR" sz="1600" dirty="0">
                <a:latin typeface="Times New Roman"/>
                <a:cs typeface="Times New Roman"/>
              </a:rPr>
              <a:t>Konuşma, diyalog, metin vb. seri halindeki veri setlerinde oldukça kullanışlı bir metot.</a:t>
            </a:r>
          </a:p>
          <a:p>
            <a:pPr marL="171450" indent="-171450" algn="just">
              <a:lnSpc>
                <a:spcPct val="200000"/>
              </a:lnSpc>
            </a:pPr>
            <a:r>
              <a:rPr lang="tr-TR" sz="1600" dirty="0">
                <a:latin typeface="Times New Roman"/>
                <a:cs typeface="Times New Roman"/>
              </a:rPr>
              <a:t>Geleneksel </a:t>
            </a:r>
            <a:r>
              <a:rPr lang="tr-TR" sz="1600" dirty="0" err="1">
                <a:latin typeface="Times New Roman"/>
                <a:cs typeface="Times New Roman"/>
              </a:rPr>
              <a:t>RNN’lerin</a:t>
            </a:r>
            <a:r>
              <a:rPr lang="tr-TR" sz="1600" dirty="0">
                <a:latin typeface="Times New Roman"/>
                <a:cs typeface="Times New Roman"/>
              </a:rPr>
              <a:t> aksine uzun serilere karşı güçlendirilmiş bir yapısı var. </a:t>
            </a:r>
          </a:p>
          <a:p>
            <a:pPr marL="171450" indent="-171450" algn="just">
              <a:lnSpc>
                <a:spcPct val="200000"/>
              </a:lnSpc>
            </a:pPr>
            <a:r>
              <a:rPr lang="tr-TR" sz="1600" dirty="0">
                <a:latin typeface="Times New Roman"/>
                <a:cs typeface="Times New Roman"/>
              </a:rPr>
              <a:t>Kısa ve uzun dönem öğrenme belleklerinin bağımsız olması.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7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FCFB5-C03E-BDAF-BF1B-8232DD2E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tr-TR" sz="2800" dirty="0">
                <a:latin typeface="Times New Roman"/>
                <a:cs typeface="Arial"/>
              </a:rPr>
              <a:t>LSTM avantajları ve dezavantajları nelerdir?</a:t>
            </a:r>
            <a:endParaRPr lang="en-US" sz="2800">
              <a:latin typeface="Times New Roman"/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962EF3-E6F6-8D41-0059-3988828A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4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200000"/>
              </a:lnSpc>
            </a:pPr>
            <a:r>
              <a:rPr lang="tr-TR" sz="1800" b="1" dirty="0">
                <a:latin typeface="Times New Roman"/>
                <a:cs typeface="Times New Roman"/>
              </a:rPr>
              <a:t>Dezavantajları: </a:t>
            </a:r>
          </a:p>
          <a:p>
            <a:pPr algn="just">
              <a:lnSpc>
                <a:spcPct val="200000"/>
              </a:lnSpc>
            </a:pPr>
            <a:r>
              <a:rPr lang="tr-TR" sz="1800" dirty="0">
                <a:latin typeface="Times New Roman"/>
                <a:cs typeface="Times New Roman"/>
              </a:rPr>
              <a:t>Karmaşıklık: geleneksel </a:t>
            </a:r>
            <a:r>
              <a:rPr lang="tr-TR" sz="1800" dirty="0" err="1">
                <a:latin typeface="Times New Roman"/>
                <a:cs typeface="Times New Roman"/>
              </a:rPr>
              <a:t>RNN’lere</a:t>
            </a:r>
            <a:r>
              <a:rPr lang="tr-TR" sz="1800" dirty="0">
                <a:latin typeface="Times New Roman"/>
                <a:cs typeface="Times New Roman"/>
              </a:rPr>
              <a:t> göre LSTM modelleri daha karmaşık modellerdir. Bunun nedeni, çok sayıda bellek hücresi ve kapı olması. Bu karmaşıklık öğrenme sürecini zorlaştırabilir. </a:t>
            </a:r>
          </a:p>
          <a:p>
            <a:pPr algn="just">
              <a:lnSpc>
                <a:spcPct val="200000"/>
              </a:lnSpc>
            </a:pPr>
            <a:r>
              <a:rPr lang="tr-TR" sz="1800" dirty="0">
                <a:latin typeface="Times New Roman"/>
                <a:cs typeface="Times New Roman"/>
              </a:rPr>
              <a:t>Aşırı öğrenme problemi: diğer tüm derin öğrenme modelleri gibi küçük veri setleri karşısında aşırı öğrenme problemi ile karşılaşabilecek bir modeldir. </a:t>
            </a:r>
          </a:p>
          <a:p>
            <a:pPr>
              <a:lnSpc>
                <a:spcPct val="200000"/>
              </a:lnSpc>
            </a:pPr>
            <a:endParaRPr lang="tr-TR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318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FCFB5-C03E-BDAF-BF1B-8232DD2E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tr-TR" sz="2800" dirty="0">
                <a:latin typeface="Times New Roman"/>
                <a:cs typeface="Arial"/>
              </a:rPr>
              <a:t>LSTM avantajları ve dezavantajları nelerdir?</a:t>
            </a:r>
            <a:endParaRPr lang="en-US" sz="2800">
              <a:latin typeface="Times New Roman"/>
              <a:cs typeface="Arial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962EF3-E6F6-8D41-0059-3988828A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209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200000"/>
              </a:lnSpc>
            </a:pPr>
            <a:r>
              <a:rPr lang="tr-TR" sz="1600" b="1" dirty="0">
                <a:latin typeface="Times New Roman"/>
                <a:cs typeface="Times New Roman"/>
              </a:rPr>
              <a:t>Dezavantajları: </a:t>
            </a:r>
          </a:p>
          <a:p>
            <a:pPr algn="just">
              <a:lnSpc>
                <a:spcPct val="200000"/>
              </a:lnSpc>
            </a:pPr>
            <a:r>
              <a:rPr lang="tr-TR" sz="1600" dirty="0">
                <a:latin typeface="Times New Roman"/>
                <a:cs typeface="Times New Roman"/>
              </a:rPr>
              <a:t>Hesaplama zorluğu, karmaşıklıktan kaynaklanan zorluklar, büyük veri setlerine karşı bu durumu daha kötü hale getirmektedir. Neredeyse gerçek zamanlı uygulamalarda LSTM modellerini mümkün değildir. </a:t>
            </a:r>
          </a:p>
          <a:p>
            <a:pPr algn="just">
              <a:lnSpc>
                <a:spcPct val="200000"/>
              </a:lnSpc>
            </a:pPr>
            <a:r>
              <a:rPr lang="tr-TR" sz="1600" err="1">
                <a:latin typeface="Times New Roman"/>
                <a:cs typeface="Times New Roman"/>
              </a:rPr>
              <a:t>Tuning</a:t>
            </a:r>
            <a:r>
              <a:rPr lang="tr-TR" sz="1600" dirty="0">
                <a:latin typeface="Times New Roman"/>
                <a:cs typeface="Times New Roman"/>
              </a:rPr>
              <a:t> zorluğu: LSTM mimarisinin çok sayıda katman ve </a:t>
            </a:r>
            <a:r>
              <a:rPr lang="tr-TR" sz="1600" err="1">
                <a:latin typeface="Times New Roman"/>
                <a:cs typeface="Times New Roman"/>
              </a:rPr>
              <a:t>hiperparametre</a:t>
            </a:r>
            <a:r>
              <a:rPr lang="tr-TR" sz="1600" dirty="0">
                <a:latin typeface="Times New Roman"/>
                <a:cs typeface="Times New Roman"/>
              </a:rPr>
              <a:t> içerdiğinden dolayı, optimizasyon ve </a:t>
            </a:r>
            <a:r>
              <a:rPr lang="tr-TR" sz="1600" err="1">
                <a:latin typeface="Times New Roman"/>
                <a:cs typeface="Times New Roman"/>
              </a:rPr>
              <a:t>tuning</a:t>
            </a:r>
            <a:r>
              <a:rPr lang="tr-TR" sz="1600" dirty="0">
                <a:latin typeface="Times New Roman"/>
                <a:cs typeface="Times New Roman"/>
              </a:rPr>
              <a:t> işlemi oldukça zordur. Optimal öğrenme oranını tespit etmek oldukça karmaşık bir süreçtir. </a:t>
            </a:r>
          </a:p>
          <a:p>
            <a:pPr algn="just">
              <a:lnSpc>
                <a:spcPct val="200000"/>
              </a:lnSpc>
            </a:pPr>
            <a:r>
              <a:rPr lang="tr-TR" sz="1600" dirty="0">
                <a:latin typeface="Times New Roman"/>
                <a:cs typeface="Times New Roman"/>
              </a:rPr>
              <a:t>Anlaşılma zorluğu, oldukça karmaşık bir mimariye sahip olan LSTM modelleri, kimi zaman kullanıcılar tarafından anlaşılması mümkün olmayabilir, bu yüzden şeffaf ve açıklanması gereken uygulamalarda pek kullanışlı bir mimari değildir. </a:t>
            </a:r>
          </a:p>
          <a:p>
            <a:pPr algn="just">
              <a:lnSpc>
                <a:spcPct val="200000"/>
              </a:lnSpc>
            </a:pPr>
            <a:endParaRPr lang="tr-TR" sz="1400" b="1" dirty="0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endParaRPr lang="tr-TR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938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BAAF02-1000-E7F9-EA91-7AF990EE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>
                <a:latin typeface="Times New Roman"/>
                <a:ea typeface="+mj-lt"/>
                <a:cs typeface="+mj-lt"/>
              </a:rPr>
              <a:t>LSTM mimarisi kullanarak, Apple hissesi fiyat tahmini ve öngörüsü.</a:t>
            </a:r>
            <a:endParaRPr lang="tr-TR" dirty="0">
              <a:latin typeface="Times New Roman"/>
              <a:cs typeface="Times New Roman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7BFCA1-7B1B-D945-9583-096B5E9B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dirty="0">
                <a:latin typeface="Times New Roman"/>
                <a:cs typeface="Times New Roman"/>
              </a:rPr>
              <a:t>Veri Seti: Apple </a:t>
            </a:r>
            <a:r>
              <a:rPr lang="tr-TR" sz="2000" dirty="0" err="1">
                <a:latin typeface="Times New Roman"/>
                <a:cs typeface="Times New Roman"/>
              </a:rPr>
              <a:t>inc</a:t>
            </a:r>
            <a:r>
              <a:rPr lang="tr-TR" sz="2000" dirty="0">
                <a:latin typeface="Times New Roman"/>
                <a:cs typeface="Times New Roman"/>
              </a:rPr>
              <a:t> şirketinin 29.04.2019 ve 29.04.2024 tarihleri arasındaki hisse fiyatlarıdır.</a:t>
            </a:r>
          </a:p>
          <a:p>
            <a:r>
              <a:rPr lang="tr-TR" sz="2000" dirty="0" err="1">
                <a:latin typeface="Times New Roman"/>
                <a:cs typeface="Times New Roman"/>
              </a:rPr>
              <a:t>Dependent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Variable</a:t>
            </a:r>
            <a:r>
              <a:rPr lang="tr-TR" sz="2000" dirty="0">
                <a:latin typeface="Times New Roman"/>
                <a:cs typeface="Times New Roman"/>
              </a:rPr>
              <a:t> (Bağımlı Değişken): Günlük Açılış Fiyatları.</a:t>
            </a:r>
          </a:p>
          <a:p>
            <a:r>
              <a:rPr lang="tr-TR" sz="2000" err="1">
                <a:latin typeface="Times New Roman"/>
                <a:cs typeface="Times New Roman"/>
              </a:rPr>
              <a:t>Features</a:t>
            </a:r>
            <a:r>
              <a:rPr lang="tr-TR" sz="2000" dirty="0">
                <a:latin typeface="Times New Roman"/>
                <a:cs typeface="Times New Roman"/>
              </a:rPr>
              <a:t> ( Bağımsız Değişkenler ): önceki günlerin açılış fiyatları, kapanış fiyatları, en yüksek fiyat, en düşük fiyat ve düzeltilmiş kapanıştır.</a:t>
            </a:r>
          </a:p>
          <a:p>
            <a:r>
              <a:rPr lang="tr-TR" sz="2000" dirty="0">
                <a:latin typeface="Times New Roman"/>
                <a:cs typeface="Times New Roman"/>
              </a:rPr>
              <a:t>Analizde kullanılan araçlar: </a:t>
            </a:r>
          </a:p>
          <a:p>
            <a:pPr marL="342900" lvl="1" indent="-342900">
              <a:buAutoNum type="arabicPeriod"/>
            </a:pPr>
            <a:r>
              <a:rPr lang="tr-TR" sz="1600" dirty="0">
                <a:latin typeface="Times New Roman"/>
                <a:cs typeface="Times New Roman"/>
              </a:rPr>
              <a:t>Python 3.11</a:t>
            </a:r>
          </a:p>
          <a:p>
            <a:pPr marL="342900" lvl="1" indent="-342900">
              <a:buAutoNum type="arabicPeriod"/>
            </a:pPr>
            <a:r>
              <a:rPr lang="tr-TR" sz="1600" dirty="0" err="1">
                <a:latin typeface="Times New Roman"/>
                <a:cs typeface="Times New Roman"/>
              </a:rPr>
              <a:t>Scikit-learn</a:t>
            </a:r>
          </a:p>
          <a:p>
            <a:pPr marL="342900" lvl="1" indent="-342900">
              <a:buAutoNum type="arabicPeriod"/>
            </a:pPr>
            <a:r>
              <a:rPr lang="tr-TR" sz="1600" err="1">
                <a:latin typeface="Times New Roman"/>
                <a:cs typeface="Times New Roman"/>
              </a:rPr>
              <a:t>Tensorflow</a:t>
            </a:r>
            <a:endParaRPr lang="tr-TR" sz="1600" dirty="0" err="1">
              <a:latin typeface="Times New Roman"/>
              <a:cs typeface="Times New Roman"/>
            </a:endParaRPr>
          </a:p>
          <a:p>
            <a:pPr marL="342900" lvl="1" indent="-342900">
              <a:buAutoNum type="arabicPeriod"/>
            </a:pPr>
            <a:r>
              <a:rPr lang="tr-TR" sz="1600" dirty="0" err="1">
                <a:latin typeface="Times New Roman"/>
                <a:cs typeface="Times New Roman"/>
              </a:rPr>
              <a:t>Seaborn</a:t>
            </a:r>
          </a:p>
          <a:p>
            <a:pPr marL="342900" lvl="1" indent="-342900">
              <a:buAutoNum type="arabicPeriod"/>
            </a:pPr>
            <a:r>
              <a:rPr lang="tr-TR" sz="1600" dirty="0" err="1">
                <a:latin typeface="Times New Roman"/>
                <a:cs typeface="Times New Roman"/>
              </a:rPr>
              <a:t>Pandas</a:t>
            </a:r>
          </a:p>
          <a:p>
            <a:pPr marL="342900" lvl="1" indent="-342900">
              <a:buAutoNum type="arabicPeriod"/>
            </a:pPr>
            <a:r>
              <a:rPr lang="tr-TR" sz="1600" dirty="0" err="1">
                <a:latin typeface="Times New Roman"/>
                <a:cs typeface="Times New Roman"/>
              </a:rPr>
              <a:t>Numpy</a:t>
            </a:r>
          </a:p>
          <a:p>
            <a:pPr marL="342900" lvl="1" indent="-342900">
              <a:buAutoNum type="arabicPeriod"/>
            </a:pPr>
            <a:r>
              <a:rPr lang="tr-TR" sz="1600" dirty="0" err="1">
                <a:latin typeface="Times New Roman"/>
                <a:cs typeface="Times New Roman"/>
              </a:rPr>
              <a:t>Matplotlib</a:t>
            </a:r>
            <a:r>
              <a:rPr lang="tr-TR" sz="1600" dirty="0">
                <a:latin typeface="Times New Roman"/>
                <a:cs typeface="Times New Roman"/>
              </a:rPr>
              <a:t> </a:t>
            </a:r>
          </a:p>
          <a:p>
            <a:pPr marL="0" lvl="1" indent="0">
              <a:buNone/>
            </a:pPr>
            <a:endParaRPr lang="tr-TR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685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BAAF02-1000-E7F9-EA91-7AF990EE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LSTM </a:t>
            </a:r>
            <a:r>
              <a:rPr lang="en-US" sz="3200" kern="1200" err="1">
                <a:solidFill>
                  <a:schemeClr val="bg1"/>
                </a:solidFill>
                <a:latin typeface="Times New Roman"/>
                <a:cs typeface="Times New Roman"/>
              </a:rPr>
              <a:t>mimarisi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 New Roman"/>
                <a:cs typeface="Times New Roman"/>
              </a:rPr>
              <a:t>kullanarak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, Apple </a:t>
            </a:r>
            <a:r>
              <a:rPr lang="en-US" sz="3200" kern="1200" err="1">
                <a:solidFill>
                  <a:schemeClr val="bg1"/>
                </a:solidFill>
                <a:latin typeface="Times New Roman"/>
                <a:cs typeface="Times New Roman"/>
              </a:rPr>
              <a:t>hissesi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 New Roman"/>
                <a:cs typeface="Times New Roman"/>
              </a:rPr>
              <a:t>fiyat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 New Roman"/>
                <a:cs typeface="Times New Roman"/>
              </a:rPr>
              <a:t>tahmini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 New Roman"/>
                <a:cs typeface="Times New Roman"/>
              </a:rPr>
              <a:t>ve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 New Roman"/>
                <a:cs typeface="Times New Roman"/>
              </a:rPr>
              <a:t>öngörüsü</a:t>
            </a:r>
            <a:r>
              <a:rPr lang="en-US" sz="3200" kern="120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İçerik Yer Tutucusu 5" descr="metin, çizgi, öykü gelişim çizgisi&#10;&#10;Açıklama otomatik olarak oluşturuldu">
            <a:extLst>
              <a:ext uri="{FF2B5EF4-FFF2-40B4-BE49-F238E27FC236}">
                <a16:creationId xmlns:a16="http://schemas.microsoft.com/office/drawing/2014/main" id="{9F1F676E-C23A-EB0E-623D-88963394A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49" y="1675227"/>
            <a:ext cx="795330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3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BAAF02-1000-E7F9-EA91-7AF990EE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Times New Roman"/>
                <a:cs typeface="Times New Roman"/>
              </a:rPr>
              <a:t>Öğrenme</a:t>
            </a:r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cs typeface="Times New Roman"/>
              </a:rPr>
              <a:t>ve</a:t>
            </a:r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cs typeface="Times New Roman"/>
              </a:rPr>
              <a:t>Doğrulama</a:t>
            </a:r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r>
              <a:rPr lang="en-US" sz="3200" dirty="0" err="1">
                <a:solidFill>
                  <a:schemeClr val="bg1"/>
                </a:solidFill>
                <a:latin typeface="Times New Roman"/>
                <a:cs typeface="Times New Roman"/>
              </a:rPr>
              <a:t>Maliyeti</a:t>
            </a:r>
            <a:endParaRPr lang="tr-TR" dirty="0" err="1"/>
          </a:p>
        </p:txBody>
      </p:sp>
      <p:pic>
        <p:nvPicPr>
          <p:cNvPr id="5" name="İçerik Yer Tutucusu 4" descr="metin, ekran görüntüsü, öykü gelişim çizgisi&#10;&#10;Açıklama otomatik olarak oluşturuldu">
            <a:extLst>
              <a:ext uri="{FF2B5EF4-FFF2-40B4-BE49-F238E27FC236}">
                <a16:creationId xmlns:a16="http://schemas.microsoft.com/office/drawing/2014/main" id="{25391B4D-4988-B413-5BAA-1F232DAD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2029619"/>
            <a:ext cx="5638800" cy="3943350"/>
          </a:xfrm>
        </p:spPr>
      </p:pic>
    </p:spTree>
    <p:extLst>
      <p:ext uri="{BB962C8B-B14F-4D97-AF65-F5344CB8AC3E}">
        <p14:creationId xmlns:p14="http://schemas.microsoft.com/office/powerpoint/2010/main" val="390716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BAAF02-1000-E7F9-EA91-7AF990EE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32" y="6540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200" dirty="0">
                <a:solidFill>
                  <a:schemeClr val="bg1"/>
                </a:solidFill>
                <a:latin typeface="Times New Roman"/>
                <a:cs typeface="Times New Roman"/>
              </a:rPr>
              <a:t>Gerçek ve Tahminlenmiş Veri</a:t>
            </a:r>
            <a:endParaRPr lang="tr-TR" sz="3200"/>
          </a:p>
        </p:txBody>
      </p:sp>
      <p:pic>
        <p:nvPicPr>
          <p:cNvPr id="6" name="İçerik Yer Tutucusu 5" descr="metin, diyagram, öykü gelişim çizgisi&#10;&#10;Açıklama otomatik olarak oluşturuldu">
            <a:extLst>
              <a:ext uri="{FF2B5EF4-FFF2-40B4-BE49-F238E27FC236}">
                <a16:creationId xmlns:a16="http://schemas.microsoft.com/office/drawing/2014/main" id="{486A4297-EC8D-E5A6-F8FE-3F28BCCF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1915319"/>
            <a:ext cx="5667375" cy="4171950"/>
          </a:xfrm>
        </p:spPr>
      </p:pic>
    </p:spTree>
    <p:extLst>
      <p:ext uri="{BB962C8B-B14F-4D97-AF65-F5344CB8AC3E}">
        <p14:creationId xmlns:p14="http://schemas.microsoft.com/office/powerpoint/2010/main" val="342014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746B49-DDC5-E605-5BBB-B8FB8E0A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/>
                <a:cs typeface="Times New Roman"/>
              </a:rPr>
              <a:t>İçindekiler: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B67068-A8AA-0E99-E6A2-FFEEB49A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Times New Roman"/>
                <a:cs typeface="Times New Roman"/>
              </a:rPr>
              <a:t>1.LSTM Nedir?</a:t>
            </a:r>
          </a:p>
          <a:p>
            <a:r>
              <a:rPr lang="tr-TR" dirty="0">
                <a:latin typeface="Times New Roman"/>
                <a:cs typeface="Times New Roman"/>
              </a:rPr>
              <a:t>2.LSTM mimarisi nedir?</a:t>
            </a:r>
          </a:p>
          <a:p>
            <a:r>
              <a:rPr lang="tr-TR" dirty="0">
                <a:latin typeface="Times New Roman"/>
                <a:cs typeface="Times New Roman"/>
              </a:rPr>
              <a:t>3.LSTM avantajları ve dezavantajları nelerdir?</a:t>
            </a:r>
          </a:p>
          <a:p>
            <a:r>
              <a:rPr lang="tr-TR" dirty="0">
                <a:latin typeface="Times New Roman"/>
                <a:cs typeface="Times New Roman"/>
              </a:rPr>
              <a:t>4.LSTM mimarisi kullanarak, Apple hissesi fiyat tahmini ve öngörüsü.</a:t>
            </a:r>
          </a:p>
        </p:txBody>
      </p:sp>
    </p:spTree>
    <p:extLst>
      <p:ext uri="{BB962C8B-B14F-4D97-AF65-F5344CB8AC3E}">
        <p14:creationId xmlns:p14="http://schemas.microsoft.com/office/powerpoint/2010/main" val="260367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Çitlerden yapılan labirent">
            <a:extLst>
              <a:ext uri="{FF2B5EF4-FFF2-40B4-BE49-F238E27FC236}">
                <a16:creationId xmlns:a16="http://schemas.microsoft.com/office/drawing/2014/main" id="{843CDE06-B6EA-9B98-3F77-B6945D779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1" r="14285" b="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BAF8FC-FBA3-B8AB-2331-45D85A26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tr-TR" sz="4000">
                <a:latin typeface="Times New Roman"/>
                <a:cs typeface="Times New Roman"/>
              </a:rPr>
              <a:t>LSTM Nedir?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481110-42A3-6886-E302-B5E97850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tr-TR" sz="2000" dirty="0">
                <a:latin typeface="Times New Roman"/>
                <a:cs typeface="Times New Roman"/>
              </a:rPr>
              <a:t>Uzun Kısa </a:t>
            </a:r>
            <a:r>
              <a:rPr lang="tr-TR" sz="2000" dirty="0" err="1">
                <a:latin typeface="Times New Roman"/>
                <a:cs typeface="Times New Roman"/>
              </a:rPr>
              <a:t>Süreli</a:t>
            </a:r>
            <a:r>
              <a:rPr lang="tr-TR" sz="2000" dirty="0">
                <a:latin typeface="Times New Roman"/>
                <a:cs typeface="Times New Roman"/>
              </a:rPr>
              <a:t> Bellek (LSTM), sıralı verilerdeki uzun vadeli </a:t>
            </a:r>
            <a:r>
              <a:rPr lang="tr-TR" sz="2000" dirty="0" err="1">
                <a:latin typeface="Times New Roman"/>
                <a:cs typeface="Times New Roman"/>
              </a:rPr>
              <a:t>bağımlılıkları</a:t>
            </a:r>
            <a:r>
              <a:rPr lang="tr-TR" sz="2000" dirty="0">
                <a:latin typeface="Times New Roman"/>
                <a:cs typeface="Times New Roman"/>
              </a:rPr>
              <a:t> yakalamanın zorluklarının </a:t>
            </a:r>
            <a:r>
              <a:rPr lang="tr-TR" sz="2000" dirty="0" err="1">
                <a:latin typeface="Times New Roman"/>
                <a:cs typeface="Times New Roman"/>
              </a:rPr>
              <a:t>üstesinden</a:t>
            </a:r>
            <a:r>
              <a:rPr lang="tr-TR" sz="2000" dirty="0">
                <a:latin typeface="Times New Roman"/>
                <a:cs typeface="Times New Roman"/>
              </a:rPr>
              <a:t> gelmek </a:t>
            </a:r>
            <a:r>
              <a:rPr lang="tr-TR" sz="2000" dirty="0" err="1">
                <a:latin typeface="Times New Roman"/>
                <a:cs typeface="Times New Roman"/>
              </a:rPr>
              <a:t>için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tasarlanmıs</a:t>
            </a:r>
            <a:r>
              <a:rPr lang="tr-TR" sz="2000" dirty="0">
                <a:latin typeface="Times New Roman"/>
                <a:cs typeface="Times New Roman"/>
              </a:rPr>
              <a:t>̧ bir </a:t>
            </a:r>
            <a:r>
              <a:rPr lang="tr-TR" sz="2000" dirty="0" err="1">
                <a:latin typeface="Times New Roman"/>
                <a:cs typeface="Times New Roman"/>
              </a:rPr>
              <a:t>tür</a:t>
            </a:r>
            <a:r>
              <a:rPr lang="tr-TR" sz="2000" dirty="0">
                <a:latin typeface="Times New Roman"/>
                <a:cs typeface="Times New Roman"/>
              </a:rPr>
              <a:t> tekrarlayan sinir </a:t>
            </a:r>
            <a:r>
              <a:rPr lang="tr-TR" sz="2000" dirty="0" err="1">
                <a:latin typeface="Times New Roman"/>
                <a:cs typeface="Times New Roman"/>
              </a:rPr>
              <a:t>ağıdır</a:t>
            </a:r>
            <a:r>
              <a:rPr lang="tr-TR" sz="2000" dirty="0">
                <a:latin typeface="Times New Roman"/>
                <a:cs typeface="Times New Roman"/>
              </a:rPr>
              <a:t> (RNN). 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210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Çitlerden yapılan labirent">
            <a:extLst>
              <a:ext uri="{FF2B5EF4-FFF2-40B4-BE49-F238E27FC236}">
                <a16:creationId xmlns:a16="http://schemas.microsoft.com/office/drawing/2014/main" id="{843CDE06-B6EA-9B98-3F77-B6945D779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1" r="14285" b="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BAF8FC-FBA3-B8AB-2331-45D85A26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tr-TR" sz="4000">
                <a:latin typeface="Times New Roman"/>
                <a:cs typeface="Times New Roman"/>
              </a:rPr>
              <a:t>LSTM Nedir?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481110-42A3-6886-E302-B5E97850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tr-TR" sz="2000" dirty="0" err="1">
                <a:latin typeface="Times New Roman"/>
                <a:cs typeface="Times New Roman"/>
              </a:rPr>
              <a:t>LSTM'ler</a:t>
            </a:r>
            <a:r>
              <a:rPr lang="tr-TR" sz="2000" dirty="0">
                <a:latin typeface="Times New Roman"/>
                <a:cs typeface="Times New Roman"/>
              </a:rPr>
              <a:t>, </a:t>
            </a:r>
            <a:r>
              <a:rPr lang="tr-TR" sz="2000" dirty="0" err="1">
                <a:latin typeface="Times New Roman"/>
                <a:cs typeface="Times New Roman"/>
              </a:rPr>
              <a:t>bağlamsal</a:t>
            </a:r>
            <a:r>
              <a:rPr lang="tr-TR" sz="2000" dirty="0">
                <a:latin typeface="Times New Roman"/>
                <a:cs typeface="Times New Roman"/>
              </a:rPr>
              <a:t> bilgilerin uzun süreler boyunca korunmasının </a:t>
            </a:r>
            <a:r>
              <a:rPr lang="tr-TR" sz="2000" dirty="0" err="1">
                <a:latin typeface="Times New Roman"/>
                <a:cs typeface="Times New Roman"/>
              </a:rPr>
              <a:t>çok</a:t>
            </a:r>
            <a:r>
              <a:rPr lang="tr-TR" sz="2000" dirty="0">
                <a:latin typeface="Times New Roman"/>
                <a:cs typeface="Times New Roman"/>
              </a:rPr>
              <a:t> önemli </a:t>
            </a:r>
            <a:r>
              <a:rPr lang="tr-TR" sz="2000" dirty="0" err="1">
                <a:latin typeface="Times New Roman"/>
                <a:cs typeface="Times New Roman"/>
              </a:rPr>
              <a:t>olduğu</a:t>
            </a:r>
            <a:r>
              <a:rPr lang="tr-TR" sz="2000" dirty="0">
                <a:latin typeface="Times New Roman"/>
                <a:cs typeface="Times New Roman"/>
              </a:rPr>
              <a:t> zaman serisi verileri ve doğal dil </a:t>
            </a:r>
            <a:r>
              <a:rPr lang="tr-TR" sz="2000" dirty="0" err="1">
                <a:latin typeface="Times New Roman"/>
                <a:cs typeface="Times New Roman"/>
              </a:rPr>
              <a:t>işlemeyi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içeren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görevlerde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özellikle</a:t>
            </a:r>
            <a:r>
              <a:rPr lang="tr-TR" sz="2000" dirty="0">
                <a:latin typeface="Times New Roman"/>
                <a:cs typeface="Times New Roman"/>
              </a:rPr>
              <a:t> etkilidir. </a:t>
            </a:r>
            <a:endParaRPr lang="tr-TR" sz="2000" dirty="0">
              <a:latin typeface="Aptos" panose="020B0004020202020204"/>
              <a:cs typeface="Times New Roman"/>
            </a:endParaRPr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Çitlerden yapılan labirent">
            <a:extLst>
              <a:ext uri="{FF2B5EF4-FFF2-40B4-BE49-F238E27FC236}">
                <a16:creationId xmlns:a16="http://schemas.microsoft.com/office/drawing/2014/main" id="{843CDE06-B6EA-9B98-3F77-B6945D779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1" r="14285" b="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BAF8FC-FBA3-B8AB-2331-45D85A26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tr-TR" sz="4000">
                <a:latin typeface="Times New Roman"/>
                <a:cs typeface="Times New Roman"/>
              </a:rPr>
              <a:t>LSTM Nedir?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481110-42A3-6886-E302-B5E97850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tr-TR" sz="2000" dirty="0" err="1">
                <a:latin typeface="Times New Roman"/>
                <a:cs typeface="Times New Roman"/>
              </a:rPr>
              <a:t>LSTM'ler</a:t>
            </a:r>
            <a:r>
              <a:rPr lang="tr-TR" sz="2000" dirty="0">
                <a:latin typeface="Times New Roman"/>
                <a:cs typeface="Times New Roman"/>
              </a:rPr>
              <a:t>, </a:t>
            </a:r>
            <a:r>
              <a:rPr lang="tr-TR" sz="2000" dirty="0" err="1">
                <a:latin typeface="Times New Roman"/>
                <a:cs typeface="Times New Roman"/>
              </a:rPr>
              <a:t>bağlamsal</a:t>
            </a:r>
            <a:r>
              <a:rPr lang="tr-TR" sz="2000" dirty="0">
                <a:latin typeface="Times New Roman"/>
                <a:cs typeface="Times New Roman"/>
              </a:rPr>
              <a:t> bilgilerin uzun süreler boyunca korunmasının </a:t>
            </a:r>
            <a:r>
              <a:rPr lang="tr-TR" sz="2000" dirty="0" err="1">
                <a:latin typeface="Times New Roman"/>
                <a:cs typeface="Times New Roman"/>
              </a:rPr>
              <a:t>çok</a:t>
            </a:r>
            <a:r>
              <a:rPr lang="tr-TR" sz="2000" dirty="0">
                <a:latin typeface="Times New Roman"/>
                <a:cs typeface="Times New Roman"/>
              </a:rPr>
              <a:t> önemli </a:t>
            </a:r>
            <a:r>
              <a:rPr lang="tr-TR" sz="2000" dirty="0" err="1">
                <a:latin typeface="Times New Roman"/>
                <a:cs typeface="Times New Roman"/>
              </a:rPr>
              <a:t>olduğu</a:t>
            </a:r>
            <a:r>
              <a:rPr lang="tr-TR" sz="2000" dirty="0">
                <a:latin typeface="Times New Roman"/>
                <a:cs typeface="Times New Roman"/>
              </a:rPr>
              <a:t> zaman serisi verileri ve doğal dil </a:t>
            </a:r>
            <a:r>
              <a:rPr lang="tr-TR" sz="2000" dirty="0" err="1">
                <a:latin typeface="Times New Roman"/>
                <a:cs typeface="Times New Roman"/>
              </a:rPr>
              <a:t>işlemeyi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içeren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görevlerde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dirty="0" err="1">
                <a:latin typeface="Times New Roman"/>
                <a:cs typeface="Times New Roman"/>
              </a:rPr>
              <a:t>özellikle</a:t>
            </a:r>
            <a:r>
              <a:rPr lang="tr-TR" sz="2000" dirty="0">
                <a:latin typeface="Times New Roman"/>
                <a:cs typeface="Times New Roman"/>
              </a:rPr>
              <a:t> etkilidir. </a:t>
            </a:r>
            <a:endParaRPr lang="tr-TR" sz="2000" dirty="0">
              <a:latin typeface="Aptos" panose="020B0004020202020204"/>
              <a:cs typeface="Times New Roman"/>
            </a:endParaRPr>
          </a:p>
          <a:p>
            <a:pPr marL="0" indent="0" algn="just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8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9A06-E554-7E5F-AEA8-386C5D6C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/>
                <a:cs typeface="Times New Roman"/>
              </a:rPr>
              <a:t>LSTM Mimarisi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BC15B2-5FFE-B85D-250E-1FFBFD1E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latin typeface="Times New Roman"/>
                <a:cs typeface="Times New Roman"/>
              </a:rPr>
              <a:t>Bir LSTM </a:t>
            </a:r>
            <a:r>
              <a:rPr lang="tr-TR" sz="2000" err="1">
                <a:latin typeface="Times New Roman"/>
                <a:cs typeface="Times New Roman"/>
              </a:rPr>
              <a:t>ağı</a:t>
            </a:r>
            <a:r>
              <a:rPr lang="tr-TR" sz="2000" dirty="0">
                <a:latin typeface="Times New Roman"/>
                <a:cs typeface="Times New Roman"/>
              </a:rPr>
              <a:t>, her biri </a:t>
            </a:r>
            <a:r>
              <a:rPr lang="tr-TR" sz="2000" err="1">
                <a:latin typeface="Times New Roman"/>
                <a:cs typeface="Times New Roman"/>
              </a:rPr>
              <a:t>üc</a:t>
            </a:r>
            <a:r>
              <a:rPr lang="tr-TR" sz="2000" dirty="0">
                <a:latin typeface="Times New Roman"/>
                <a:cs typeface="Times New Roman"/>
              </a:rPr>
              <a:t>̧ önemli kapıyla </a:t>
            </a:r>
            <a:r>
              <a:rPr lang="tr-TR" sz="2000" err="1">
                <a:latin typeface="Times New Roman"/>
                <a:cs typeface="Times New Roman"/>
              </a:rPr>
              <a:t>donatılmıs</a:t>
            </a:r>
            <a:r>
              <a:rPr lang="tr-TR" sz="2000" dirty="0">
                <a:latin typeface="Times New Roman"/>
                <a:cs typeface="Times New Roman"/>
              </a:rPr>
              <a:t>̧ bellek </a:t>
            </a:r>
            <a:r>
              <a:rPr lang="tr-TR" sz="2000" err="1">
                <a:latin typeface="Times New Roman"/>
                <a:cs typeface="Times New Roman"/>
              </a:rPr>
              <a:t>hücrelerinden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err="1">
                <a:latin typeface="Times New Roman"/>
                <a:cs typeface="Times New Roman"/>
              </a:rPr>
              <a:t>oluşur</a:t>
            </a:r>
            <a:r>
              <a:rPr lang="tr-TR" sz="2000" dirty="0">
                <a:latin typeface="Times New Roman"/>
                <a:cs typeface="Times New Roman"/>
              </a:rPr>
              <a:t>: Unutma Kapısı, </a:t>
            </a:r>
            <a:r>
              <a:rPr lang="tr-TR" sz="2000" err="1">
                <a:latin typeface="Times New Roman"/>
                <a:cs typeface="Times New Roman"/>
              </a:rPr>
              <a:t>Giris</a:t>
            </a:r>
            <a:r>
              <a:rPr lang="tr-TR" sz="2000" dirty="0">
                <a:latin typeface="Times New Roman"/>
                <a:cs typeface="Times New Roman"/>
              </a:rPr>
              <a:t>̧ Kapısı ve </a:t>
            </a:r>
            <a:r>
              <a:rPr lang="tr-TR" sz="2000" err="1">
                <a:latin typeface="Times New Roman"/>
                <a:cs typeface="Times New Roman"/>
              </a:rPr>
              <a:t>Çıkıs</a:t>
            </a:r>
            <a:r>
              <a:rPr lang="tr-TR" sz="2000" dirty="0">
                <a:latin typeface="Times New Roman"/>
                <a:cs typeface="Times New Roman"/>
              </a:rPr>
              <a:t>̧ Kapısı. Bu kapılar, </a:t>
            </a:r>
            <a:r>
              <a:rPr lang="tr-TR" sz="2000" err="1">
                <a:latin typeface="Times New Roman"/>
                <a:cs typeface="Times New Roman"/>
              </a:rPr>
              <a:t>hücrenin</a:t>
            </a:r>
            <a:r>
              <a:rPr lang="tr-TR" sz="2000" dirty="0">
                <a:latin typeface="Times New Roman"/>
                <a:cs typeface="Times New Roman"/>
              </a:rPr>
              <a:t> </a:t>
            </a:r>
            <a:r>
              <a:rPr lang="tr-TR" sz="2000" err="1">
                <a:latin typeface="Times New Roman"/>
                <a:cs typeface="Times New Roman"/>
              </a:rPr>
              <a:t>içine</a:t>
            </a:r>
            <a:r>
              <a:rPr lang="tr-TR" sz="2000" dirty="0">
                <a:latin typeface="Times New Roman"/>
                <a:cs typeface="Times New Roman"/>
              </a:rPr>
              <a:t> ve </a:t>
            </a:r>
            <a:r>
              <a:rPr lang="tr-TR" sz="2000" err="1">
                <a:latin typeface="Times New Roman"/>
                <a:cs typeface="Times New Roman"/>
              </a:rPr>
              <a:t>dışına</a:t>
            </a:r>
            <a:r>
              <a:rPr lang="tr-TR" sz="2000" dirty="0">
                <a:latin typeface="Times New Roman"/>
                <a:cs typeface="Times New Roman"/>
              </a:rPr>
              <a:t> bilgi </a:t>
            </a:r>
            <a:r>
              <a:rPr lang="tr-TR" sz="2000" err="1">
                <a:latin typeface="Times New Roman"/>
                <a:cs typeface="Times New Roman"/>
              </a:rPr>
              <a:t>akışını</a:t>
            </a:r>
            <a:r>
              <a:rPr lang="tr-TR" sz="2000" dirty="0">
                <a:latin typeface="Times New Roman"/>
                <a:cs typeface="Times New Roman"/>
              </a:rPr>
              <a:t> kontrol ederek </a:t>
            </a:r>
            <a:r>
              <a:rPr lang="tr-TR" sz="2000" err="1">
                <a:latin typeface="Times New Roman"/>
                <a:cs typeface="Times New Roman"/>
              </a:rPr>
              <a:t>LSTM'lerin</a:t>
            </a:r>
            <a:r>
              <a:rPr lang="tr-TR" sz="2000" dirty="0">
                <a:latin typeface="Times New Roman"/>
                <a:cs typeface="Times New Roman"/>
              </a:rPr>
              <a:t> zaman </a:t>
            </a:r>
            <a:r>
              <a:rPr lang="tr-TR" sz="2000" err="1">
                <a:latin typeface="Times New Roman"/>
                <a:cs typeface="Times New Roman"/>
              </a:rPr>
              <a:t>içinde</a:t>
            </a:r>
            <a:r>
              <a:rPr lang="tr-TR" sz="2000" dirty="0">
                <a:latin typeface="Times New Roman"/>
                <a:cs typeface="Times New Roman"/>
              </a:rPr>
              <a:t> bilgiyi </a:t>
            </a:r>
            <a:r>
              <a:rPr lang="tr-TR" sz="2000" err="1">
                <a:latin typeface="Times New Roman"/>
                <a:cs typeface="Times New Roman"/>
              </a:rPr>
              <a:t>seçici</a:t>
            </a:r>
            <a:r>
              <a:rPr lang="tr-TR" sz="2000" dirty="0">
                <a:latin typeface="Times New Roman"/>
                <a:cs typeface="Times New Roman"/>
              </a:rPr>
              <a:t> olarak depolamasına, almasına ve </a:t>
            </a:r>
            <a:r>
              <a:rPr lang="tr-TR" sz="2000" err="1">
                <a:latin typeface="Times New Roman"/>
                <a:cs typeface="Times New Roman"/>
              </a:rPr>
              <a:t>güncellemesine</a:t>
            </a:r>
            <a:r>
              <a:rPr lang="tr-TR" sz="2000" dirty="0">
                <a:latin typeface="Times New Roman"/>
                <a:cs typeface="Times New Roman"/>
              </a:rPr>
              <a:t> olanak tanır. </a:t>
            </a: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41602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A49A06-E554-7E5F-AEA8-386C5D6C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 Mimarisi Nedir?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1468FC48-9350-5CCD-696D-52ACE95C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23797"/>
            <a:ext cx="7608304" cy="30813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9A06-E554-7E5F-AEA8-386C5D6C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/>
                <a:cs typeface="Times New Roman"/>
              </a:rPr>
              <a:t>LSTM Mimarisi Nedir?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7BC15B2-5FFE-B85D-250E-1FFBFD1E7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850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tr-TR" sz="2000" dirty="0">
                    <a:latin typeface="Times New Roman"/>
                    <a:cs typeface="Times New Roman"/>
                  </a:rPr>
                  <a:t>1- Unutma Kapısı </a:t>
                </a:r>
              </a:p>
              <a:p>
                <a:pPr marL="285750" indent="-285750" algn="just">
                  <a:lnSpc>
                    <a:spcPct val="150000"/>
                  </a:lnSpc>
                </a:pPr>
                <a:r>
                  <a:rPr lang="tr-TR" sz="2000" dirty="0" err="1">
                    <a:latin typeface="Times New Roman"/>
                    <a:cs typeface="Times New Roman"/>
                  </a:rPr>
                  <a:t>Önceki</a:t>
                </a:r>
                <a:r>
                  <a:rPr lang="tr-TR" sz="2000" dirty="0">
                    <a:latin typeface="Times New Roman"/>
                    <a:cs typeface="Times New Roman"/>
                  </a:rPr>
                  <a:t>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2000" dirty="0">
                    <a:latin typeface="Times New Roman"/>
                    <a:cs typeface="Times New Roman"/>
                  </a:rPr>
                  <a:t> durumu Ct-1'in ne kadarının saklanması veya unutulması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gerektiğini</a:t>
                </a:r>
                <a:r>
                  <a:rPr lang="tr-TR" sz="2000" dirty="0">
                    <a:latin typeface="Times New Roman"/>
                    <a:cs typeface="Times New Roman"/>
                  </a:rPr>
                  <a:t> belirler. Sigmoid aktivasyon fonksiyonu tarafından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yönetilir</a:t>
                </a:r>
                <a:r>
                  <a:rPr lang="tr-TR" sz="2000" dirty="0">
                    <a:latin typeface="Times New Roman"/>
                    <a:cs typeface="Times New Roman"/>
                  </a:rPr>
                  <a:t>. </a:t>
                </a:r>
              </a:p>
              <a:p>
                <a:pPr marL="285750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𝐹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𝜕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𝑊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  <a:cs typeface="Times New Roman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tr-TR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tr-TR" sz="20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tr-TR" sz="2000" i="1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  <m:r>
                          <a:rPr lang="tr-TR" sz="20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000" dirty="0">
                  <a:latin typeface="Times New Roman"/>
                  <a:cs typeface="Times New Roman"/>
                </a:endParaRPr>
              </a:p>
              <a:p>
                <a:pPr marL="285750" indent="-285750" algn="just">
                  <a:lnSpc>
                    <a:spcPct val="150000"/>
                  </a:lnSpc>
                </a:pPr>
                <a:r>
                  <a:rPr lang="tr-TR" sz="2000" dirty="0">
                    <a:latin typeface="Times New Roman"/>
                    <a:cs typeface="Times New Roman"/>
                  </a:rPr>
                  <a:t>Burada </a:t>
                </a:r>
              </a:p>
              <a:p>
                <a:pPr marL="285750" indent="-285750" algn="just">
                  <a:lnSpc>
                    <a:spcPct val="150000"/>
                  </a:lnSpc>
                </a:pPr>
                <a:r>
                  <a:rPr lang="tr-TR" sz="2000" dirty="0" err="1">
                    <a:latin typeface="Times New Roman"/>
                    <a:cs typeface="Times New Roman"/>
                  </a:rPr>
                  <a:t>ft</a:t>
                </a:r>
                <a:r>
                  <a:rPr lang="tr-TR" sz="2000" dirty="0">
                    <a:latin typeface="Times New Roman"/>
                    <a:cs typeface="Times New Roman"/>
                  </a:rPr>
                  <a:t>, unutma kapısı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çıkışı</a:t>
                </a:r>
                <a:r>
                  <a:rPr lang="tr-TR" sz="2000" dirty="0">
                    <a:latin typeface="Times New Roman"/>
                    <a:cs typeface="Times New Roman"/>
                  </a:rPr>
                  <a:t> </a:t>
                </a:r>
              </a:p>
              <a:p>
                <a:pPr marL="285750" indent="-285750" algn="just">
                  <a:lnSpc>
                    <a:spcPct val="150000"/>
                  </a:lnSpc>
                </a:pPr>
                <a:r>
                  <a:rPr lang="tr-TR" sz="2000" dirty="0" err="1">
                    <a:latin typeface="Times New Roman"/>
                    <a:cs typeface="Times New Roman"/>
                  </a:rPr>
                  <a:t>Wf</a:t>
                </a:r>
                <a:r>
                  <a:rPr lang="tr-TR" sz="2000" dirty="0">
                    <a:latin typeface="Times New Roman"/>
                    <a:cs typeface="Times New Roman"/>
                  </a:rPr>
                  <a:t>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ağırlık</a:t>
                </a:r>
                <a:r>
                  <a:rPr lang="tr-TR" sz="2000" dirty="0">
                    <a:latin typeface="Times New Roman"/>
                    <a:cs typeface="Times New Roman"/>
                  </a:rPr>
                  <a:t> kapısı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için</a:t>
                </a:r>
                <a:r>
                  <a:rPr lang="tr-TR" sz="2000" dirty="0">
                    <a:latin typeface="Times New Roman"/>
                    <a:cs typeface="Times New Roman"/>
                  </a:rPr>
                  <a:t>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ağırlık</a:t>
                </a:r>
                <a:r>
                  <a:rPr lang="tr-TR" sz="2000" dirty="0">
                    <a:latin typeface="Times New Roman"/>
                    <a:cs typeface="Times New Roman"/>
                  </a:rPr>
                  <a:t> matrisi </a:t>
                </a:r>
              </a:p>
              <a:p>
                <a:pPr marL="285750" indent="-285750" algn="just">
                  <a:lnSpc>
                    <a:spcPct val="150000"/>
                  </a:lnSpc>
                </a:pPr>
                <a:r>
                  <a:rPr lang="tr-TR" sz="2000" dirty="0">
                    <a:latin typeface="Times New Roman"/>
                    <a:cs typeface="Times New Roman"/>
                  </a:rPr>
                  <a:t>[ht-1,Xt],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önceki</a:t>
                </a:r>
                <a:r>
                  <a:rPr lang="tr-TR" sz="2000" dirty="0">
                    <a:latin typeface="Times New Roman"/>
                    <a:cs typeface="Times New Roman"/>
                  </a:rPr>
                  <a:t> gizli durum ht-1 ile mevcut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2000" dirty="0">
                    <a:latin typeface="Times New Roman"/>
                    <a:cs typeface="Times New Roman"/>
                  </a:rPr>
                  <a:t>̧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xt</a:t>
                </a:r>
                <a:r>
                  <a:rPr lang="tr-TR" sz="2000" dirty="0">
                    <a:latin typeface="Times New Roman"/>
                    <a:cs typeface="Times New Roman"/>
                  </a:rPr>
                  <a:t> </a:t>
                </a:r>
              </a:p>
              <a:p>
                <a:pPr marL="285750" indent="-285750" algn="just">
                  <a:lnSpc>
                    <a:spcPct val="150000"/>
                  </a:lnSpc>
                </a:pPr>
                <a:r>
                  <a:rPr lang="tr-TR" sz="2000" dirty="0" err="1">
                    <a:latin typeface="Times New Roman"/>
                    <a:cs typeface="Times New Roman"/>
                  </a:rPr>
                  <a:t>bf</a:t>
                </a:r>
                <a:r>
                  <a:rPr lang="tr-TR" sz="2000" dirty="0">
                    <a:latin typeface="Times New Roman"/>
                    <a:cs typeface="Times New Roman"/>
                  </a:rPr>
                  <a:t> ise unutma kapısının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bias</a:t>
                </a:r>
                <a:r>
                  <a:rPr lang="tr-TR" sz="2000" dirty="0">
                    <a:latin typeface="Times New Roman"/>
                    <a:cs typeface="Times New Roman"/>
                  </a:rPr>
                  <a:t> </a:t>
                </a:r>
                <a:r>
                  <a:rPr lang="tr-TR" sz="2000" dirty="0" err="1">
                    <a:latin typeface="Times New Roman"/>
                    <a:cs typeface="Times New Roman"/>
                  </a:rPr>
                  <a:t>vektörünu</a:t>
                </a:r>
                <a:r>
                  <a:rPr lang="tr-TR" sz="2000" dirty="0">
                    <a:latin typeface="Times New Roman"/>
                    <a:cs typeface="Times New Roman"/>
                  </a:rPr>
                  <a:t>̈ temsil eder. </a:t>
                </a:r>
                <a:endParaRPr lang="tr-TR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7BC15B2-5FFE-B85D-250E-1FFBFD1E7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r="-8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9A06-E554-7E5F-AEA8-386C5D6C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/>
                <a:cs typeface="Times New Roman"/>
              </a:rPr>
              <a:t>LSTM Mimarisi Nedir?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7BC15B2-5FFE-B85D-250E-1FFBFD1E7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458"/>
                <a:ext cx="12187766" cy="5018088"/>
              </a:xfrm>
            </p:spPr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algn="just">
                  <a:lnSpc>
                    <a:spcPct val="120000"/>
                  </a:lnSpc>
                  <a:buNone/>
                </a:pPr>
                <a:r>
                  <a:rPr lang="tr-TR" sz="5600" dirty="0">
                    <a:latin typeface="Times New Roman"/>
                    <a:cs typeface="Times New Roman"/>
                  </a:rPr>
                  <a:t>2-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5600" dirty="0">
                    <a:latin typeface="Times New Roman"/>
                    <a:cs typeface="Times New Roman"/>
                  </a:rPr>
                  <a:t>̧ Kapısı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5600" dirty="0">
                    <a:latin typeface="Times New Roman"/>
                    <a:cs typeface="Times New Roman"/>
                  </a:rPr>
                  <a:t>̧ Kapısı,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Ct</a:t>
                </a:r>
                <a:r>
                  <a:rPr lang="tr-TR" sz="56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5600" dirty="0">
                    <a:latin typeface="Times New Roman"/>
                    <a:cs typeface="Times New Roman"/>
                  </a:rPr>
                  <a:t> durumuna hangi yeni bilginin eklenmesi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gerektiğini</a:t>
                </a:r>
                <a:r>
                  <a:rPr lang="tr-TR" sz="5600" dirty="0">
                    <a:latin typeface="Times New Roman"/>
                    <a:cs typeface="Times New Roman"/>
                  </a:rPr>
                  <a:t> belirler.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5600" dirty="0">
                    <a:latin typeface="Times New Roman"/>
                    <a:cs typeface="Times New Roman"/>
                  </a:rPr>
                  <a:t>̧ kapısı; it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5600" dirty="0">
                    <a:latin typeface="Times New Roman"/>
                    <a:cs typeface="Times New Roman"/>
                  </a:rPr>
                  <a:t>̧ kapısı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çıkışı</a:t>
                </a:r>
                <a:r>
                  <a:rPr lang="tr-TR" sz="5600" dirty="0">
                    <a:latin typeface="Times New Roman"/>
                    <a:cs typeface="Times New Roman"/>
                  </a:rPr>
                  <a:t> ve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Ct</a:t>
                </a:r>
                <a:r>
                  <a:rPr lang="tr-TR" sz="5600" dirty="0">
                    <a:latin typeface="Times New Roman"/>
                    <a:cs typeface="Times New Roman"/>
                  </a:rPr>
                  <a:t> aday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5600" dirty="0">
                    <a:latin typeface="Times New Roman"/>
                    <a:cs typeface="Times New Roman"/>
                  </a:rPr>
                  <a:t> durumu olmak üzere iki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bileşenden</a:t>
                </a:r>
                <a:r>
                  <a:rPr lang="tr-TR" sz="56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oluşur</a:t>
                </a:r>
                <a:r>
                  <a:rPr lang="tr-TR" sz="5600" dirty="0">
                    <a:latin typeface="Times New Roman"/>
                    <a:cs typeface="Times New Roman"/>
                  </a:rPr>
                  <a:t>.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  <m: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5400" i="1">
                        <a:latin typeface="Cambria Math" panose="02040503050406030204" pitchFamily="18" charset="0"/>
                        <a:cs typeface="Times New Roman"/>
                      </a:rPr>
                      <m:t>= </m:t>
                    </m:r>
                    <m:r>
                      <a:rPr lang="tr-TR" sz="5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𝜕</m:t>
                    </m:r>
                    <m:r>
                      <a:rPr lang="tr-TR" sz="5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  <m:t>𝑊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5400" i="1">
                        <a:latin typeface="Cambria Math" panose="02040503050406030204" pitchFamily="18" charset="0"/>
                        <a:cs typeface="Times New Roman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𝑋</m:t>
                            </m:r>
                          </m:e>
                          <m:sub>
                            <m: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  <m: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5400" i="1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  <m:t>𝐵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sz="54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>
                    <a:latin typeface="Times New Roman"/>
                    <a:ea typeface="Cambria Math"/>
                    <a:cs typeface="Times New Roman"/>
                  </a:rPr>
                  <a:t>(6) </a:t>
                </a:r>
                <a:endParaRPr lang="en-US" sz="5400" b="0" i="1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5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tr-TR" sz="5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  <m:r>
                          <a:rPr lang="tr-TR" sz="5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sub>
                    </m:sSub>
                    <m:r>
                      <a:rPr lang="tr-TR" sz="5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unc>
                      <m:funcPr>
                        <m:ctrlP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5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tan</m:t>
                        </m:r>
                      </m:fName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𝐻</m:t>
                        </m:r>
                        <m:r>
                          <a:rPr lang="tr-TR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sSub>
                          <m:sSubPr>
                            <m:ctrlP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  <m: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sub>
                        </m:sSub>
                        <m:r>
                          <a:rPr lang="tr-TR" sz="5400" i="1">
                            <a:latin typeface="Cambria Math" panose="02040503050406030204" pitchFamily="18" charset="0"/>
                            <a:cs typeface="Times New Roman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5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tr-TR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US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tr-TR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tr-TR" sz="5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𝐵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𝑐</m:t>
                            </m:r>
                            <m:r>
                              <a:rPr lang="tr-TR" sz="5400" i="1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</m:sub>
                        </m:sSub>
                        <m:r>
                          <a:rPr lang="en-US" sz="5400" i="1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5400" dirty="0">
                            <a:latin typeface="Times New Roman"/>
                            <a:cs typeface="Times New Roman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56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>
                    <a:latin typeface="Times New Roman"/>
                    <a:cs typeface="Times New Roman"/>
                  </a:rPr>
                  <a:t>(7)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>
                    <a:latin typeface="Times New Roman"/>
                    <a:cs typeface="Times New Roman"/>
                  </a:rPr>
                  <a:t>Burada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>
                    <a:latin typeface="Times New Roman"/>
                    <a:cs typeface="Times New Roman"/>
                  </a:rPr>
                  <a:t>it,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5600" dirty="0">
                    <a:latin typeface="Times New Roman"/>
                    <a:cs typeface="Times New Roman"/>
                  </a:rPr>
                  <a:t>̧ kapısının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çıktısı</a:t>
                </a:r>
                <a:r>
                  <a:rPr lang="tr-TR" sz="5600" dirty="0">
                    <a:latin typeface="Times New Roman"/>
                    <a:cs typeface="Times New Roman"/>
                  </a:rPr>
                  <a:t>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 err="1">
                    <a:latin typeface="Times New Roman"/>
                    <a:cs typeface="Times New Roman"/>
                  </a:rPr>
                  <a:t>Wi</a:t>
                </a:r>
                <a:r>
                  <a:rPr lang="tr-TR" sz="5600" dirty="0">
                    <a:latin typeface="Times New Roman"/>
                    <a:cs typeface="Times New Roman"/>
                  </a:rPr>
                  <a:t> ve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Wc</a:t>
                </a:r>
                <a:r>
                  <a:rPr lang="tr-TR" sz="56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5600" dirty="0">
                    <a:latin typeface="Times New Roman"/>
                    <a:cs typeface="Times New Roman"/>
                  </a:rPr>
                  <a:t>̧ ve aday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hücrenin</a:t>
                </a:r>
                <a:r>
                  <a:rPr lang="tr-TR" sz="56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ağırlık</a:t>
                </a:r>
                <a:r>
                  <a:rPr lang="tr-TR" sz="5600" dirty="0">
                    <a:latin typeface="Times New Roman"/>
                    <a:cs typeface="Times New Roman"/>
                  </a:rPr>
                  <a:t> matrisleri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 err="1">
                    <a:latin typeface="Times New Roman"/>
                    <a:cs typeface="Times New Roman"/>
                  </a:rPr>
                  <a:t>Tanh</a:t>
                </a:r>
                <a:r>
                  <a:rPr lang="tr-TR" sz="5600" dirty="0">
                    <a:latin typeface="Times New Roman"/>
                    <a:cs typeface="Times New Roman"/>
                  </a:rPr>
                  <a:t>, hiperbolik tanjant aktivasyon fonksiyonudur. </a:t>
                </a:r>
              </a:p>
              <a:p>
                <a:pPr indent="0" algn="just">
                  <a:lnSpc>
                    <a:spcPct val="120000"/>
                  </a:lnSpc>
                  <a:buNone/>
                </a:pPr>
                <a:r>
                  <a:rPr lang="tr-TR" sz="5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5600" dirty="0">
                    <a:latin typeface="Times New Roman"/>
                    <a:cs typeface="Times New Roman"/>
                  </a:rPr>
                  <a:t> Durumunun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Güncellenmesi</a:t>
                </a:r>
                <a:r>
                  <a:rPr lang="tr-TR" sz="5600" dirty="0">
                    <a:latin typeface="Times New Roman"/>
                    <a:cs typeface="Times New Roman"/>
                  </a:rPr>
                  <a:t>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 err="1">
                    <a:latin typeface="Times New Roman"/>
                    <a:cs typeface="Times New Roman"/>
                  </a:rPr>
                  <a:t>Ct</a:t>
                </a:r>
                <a:r>
                  <a:rPr lang="tr-TR" sz="56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5600" dirty="0">
                    <a:latin typeface="Times New Roman"/>
                    <a:cs typeface="Times New Roman"/>
                  </a:rPr>
                  <a:t> durumu,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ft</a:t>
                </a:r>
                <a:r>
                  <a:rPr lang="tr-TR" sz="5600" dirty="0">
                    <a:latin typeface="Times New Roman"/>
                    <a:cs typeface="Times New Roman"/>
                  </a:rPr>
                  <a:t> unutma kapısına, it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giris</a:t>
                </a:r>
                <a:r>
                  <a:rPr lang="tr-TR" sz="5600" dirty="0">
                    <a:latin typeface="Times New Roman"/>
                    <a:cs typeface="Times New Roman"/>
                  </a:rPr>
                  <a:t>̧ kapısına ve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Ĉt</a:t>
                </a:r>
                <a:r>
                  <a:rPr lang="tr-TR" sz="5600" dirty="0">
                    <a:latin typeface="Times New Roman"/>
                    <a:cs typeface="Times New Roman"/>
                  </a:rPr>
                  <a:t> aday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5600" dirty="0">
                    <a:latin typeface="Times New Roman"/>
                    <a:cs typeface="Times New Roman"/>
                  </a:rPr>
                  <a:t> durumuna göre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güncellenir</a:t>
                </a:r>
                <a:r>
                  <a:rPr lang="tr-TR" sz="5600" dirty="0">
                    <a:latin typeface="Times New Roman"/>
                    <a:cs typeface="Times New Roman"/>
                  </a:rPr>
                  <a:t>.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 err="1">
                    <a:latin typeface="Times New Roman"/>
                    <a:cs typeface="Times New Roman"/>
                  </a:rPr>
                  <a:t>Ct</a:t>
                </a:r>
                <a:r>
                  <a:rPr lang="tr-TR" sz="5600" dirty="0">
                    <a:latin typeface="Times New Roman"/>
                    <a:cs typeface="Times New Roman"/>
                  </a:rPr>
                  <a:t>=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ft</a:t>
                </a:r>
                <a:r>
                  <a:rPr lang="tr-TR" sz="5600" dirty="0">
                    <a:latin typeface="Times New Roman"/>
                    <a:cs typeface="Times New Roman"/>
                  </a:rPr>
                  <a:t>. Ct-1 + it.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Ĉt</a:t>
                </a:r>
                <a:r>
                  <a:rPr lang="tr-TR" sz="5600" dirty="0">
                    <a:latin typeface="Times New Roman"/>
                    <a:cs typeface="Times New Roman"/>
                  </a:rPr>
                  <a:t> (8) </a:t>
                </a:r>
              </a:p>
              <a:p>
                <a:pPr marL="285750" indent="-285750" algn="just">
                  <a:lnSpc>
                    <a:spcPct val="120000"/>
                  </a:lnSpc>
                  <a:buFont typeface="Arial"/>
                </a:pPr>
                <a:r>
                  <a:rPr lang="tr-TR" sz="5600" dirty="0">
                    <a:latin typeface="Times New Roman"/>
                    <a:cs typeface="Times New Roman"/>
                  </a:rPr>
                  <a:t>Bu denklem,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hücre</a:t>
                </a:r>
                <a:r>
                  <a:rPr lang="tr-TR" sz="5600" dirty="0">
                    <a:latin typeface="Times New Roman"/>
                    <a:cs typeface="Times New Roman"/>
                  </a:rPr>
                  <a:t> durumunun zamana göre nasıl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gelişeceğini</a:t>
                </a:r>
                <a:r>
                  <a:rPr lang="tr-TR" sz="5600" dirty="0">
                    <a:latin typeface="Times New Roman"/>
                    <a:cs typeface="Times New Roman"/>
                  </a:rPr>
                  <a:t>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yönetir</a:t>
                </a:r>
                <a:r>
                  <a:rPr lang="tr-TR" sz="5600" dirty="0">
                    <a:latin typeface="Times New Roman"/>
                    <a:cs typeface="Times New Roman"/>
                  </a:rPr>
                  <a:t> ve 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LSTM’in</a:t>
                </a:r>
                <a:r>
                  <a:rPr lang="tr-TR" sz="5600" dirty="0">
                    <a:latin typeface="Times New Roman"/>
                    <a:cs typeface="Times New Roman"/>
                  </a:rPr>
                  <a:t> dinamik bir hafızayı korumasını </a:t>
                </a:r>
                <a:r>
                  <a:rPr lang="tr-TR" sz="5600" dirty="0" err="1">
                    <a:latin typeface="Times New Roman"/>
                    <a:cs typeface="Times New Roman"/>
                  </a:rPr>
                  <a:t>sağlar</a:t>
                </a:r>
                <a:r>
                  <a:rPr lang="tr-TR" sz="5600" dirty="0">
                    <a:latin typeface="Times New Roman"/>
                    <a:cs typeface="Times New Roman"/>
                  </a:rPr>
                  <a:t>. </a:t>
                </a:r>
                <a:endParaRPr lang="tr-TR" sz="56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7BC15B2-5FFE-B85D-250E-1FFBFD1E7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458"/>
                <a:ext cx="12187766" cy="5018088"/>
              </a:xfrm>
              <a:blipFill>
                <a:blip r:embed="rId2"/>
                <a:stretch>
                  <a:fillRect l="-150" t="-1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37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1126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Arial,Sans-Serif</vt:lpstr>
      <vt:lpstr>Cambria Math</vt:lpstr>
      <vt:lpstr>Times New Roman</vt:lpstr>
      <vt:lpstr>Ofis Teması</vt:lpstr>
      <vt:lpstr>DERİN ÖĞRENME: LSTM</vt:lpstr>
      <vt:lpstr>İçindekiler:</vt:lpstr>
      <vt:lpstr>LSTM Nedir? </vt:lpstr>
      <vt:lpstr>LSTM Nedir? </vt:lpstr>
      <vt:lpstr>LSTM Nedir? </vt:lpstr>
      <vt:lpstr>LSTM Mimarisi Nedir?</vt:lpstr>
      <vt:lpstr>LSTM Mimarisi Nedir?</vt:lpstr>
      <vt:lpstr>LSTM Mimarisi Nedir?</vt:lpstr>
      <vt:lpstr>LSTM Mimarisi Nedir?</vt:lpstr>
      <vt:lpstr>LSTM Mimarisi Nedir?</vt:lpstr>
      <vt:lpstr>LSTM Mimarisi Nedir?</vt:lpstr>
      <vt:lpstr>LSTM avantajları ve dezavantajları nelerdir?</vt:lpstr>
      <vt:lpstr>LSTM avantajları ve dezavantajları nelerdir?</vt:lpstr>
      <vt:lpstr>LSTM avantajları ve dezavantajları nelerdir?</vt:lpstr>
      <vt:lpstr>LSTM mimarisi kullanarak, Apple hissesi fiyat tahmini ve öngörüsü.</vt:lpstr>
      <vt:lpstr>LSTM mimarisi kullanarak, Apple hissesi fiyat tahmini ve öngörüsü.</vt:lpstr>
      <vt:lpstr>Öğrenme ve Doğrulama Maliyeti</vt:lpstr>
      <vt:lpstr>Gerçek ve Tahminlenmiş Veri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Abdulkadir Cesuroğlu</dc:creator>
  <cp:lastModifiedBy>Abdulkadir CESUROĞLU</cp:lastModifiedBy>
  <cp:revision>189</cp:revision>
  <dcterms:created xsi:type="dcterms:W3CDTF">2024-04-28T17:57:41Z</dcterms:created>
  <dcterms:modified xsi:type="dcterms:W3CDTF">2024-05-13T12:23:44Z</dcterms:modified>
</cp:coreProperties>
</file>