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sldIdLst>
    <p:sldId id="256" r:id="rId2"/>
    <p:sldId id="257" r:id="rId3"/>
    <p:sldId id="259" r:id="rId4"/>
    <p:sldId id="261" r:id="rId5"/>
    <p:sldId id="290" r:id="rId6"/>
    <p:sldId id="262" r:id="rId7"/>
    <p:sldId id="289" r:id="rId8"/>
    <p:sldId id="291" r:id="rId9"/>
    <p:sldId id="267" r:id="rId10"/>
    <p:sldId id="295" r:id="rId11"/>
    <p:sldId id="263" r:id="rId12"/>
    <p:sldId id="270" r:id="rId13"/>
    <p:sldId id="293" r:id="rId14"/>
    <p:sldId id="296" r:id="rId15"/>
    <p:sldId id="275" r:id="rId16"/>
    <p:sldId id="276" r:id="rId17"/>
    <p:sldId id="279" r:id="rId18"/>
    <p:sldId id="294" r:id="rId19"/>
    <p:sldId id="280" r:id="rId20"/>
    <p:sldId id="281" r:id="rId21"/>
    <p:sldId id="282" r:id="rId22"/>
    <p:sldId id="283" r:id="rId23"/>
    <p:sldId id="284" r:id="rId24"/>
    <p:sldId id="285" r:id="rId25"/>
    <p:sldId id="29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92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75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2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43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216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3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01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938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7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470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92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66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06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1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45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F4CA2D-4AA2-44E2-9BD3-C7E001725F82}" type="datetimeFigureOut">
              <a:rPr lang="tr-TR" smtClean="0"/>
              <a:t>07.11.2019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FC11-FA49-4CD5-80DE-F0E08ACAD3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29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alicetinkaya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14508" y="2762251"/>
            <a:ext cx="9672541" cy="1581149"/>
          </a:xfrm>
        </p:spPr>
        <p:txBody>
          <a:bodyPr/>
          <a:lstStyle/>
          <a:p>
            <a:r>
              <a:rPr lang="tr-T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tr-T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Robot Controller</a:t>
            </a:r>
            <a:b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Otonom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Robotun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Bulanık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Kontrollör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Kontrolü</a:t>
            </a:r>
            <a:b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37949" y="6368231"/>
            <a:ext cx="8825658" cy="489769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karatay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UNIVERSITY 2017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konya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1154955" y="4400550"/>
            <a:ext cx="4362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MSc</a:t>
            </a:r>
            <a:r>
              <a:rPr lang="tr-TR" sz="3200"/>
              <a:t>. </a:t>
            </a:r>
            <a:r>
              <a:rPr lang="tr-TR" sz="3200" dirty="0"/>
              <a:t>Ali CETINKAYA</a:t>
            </a:r>
          </a:p>
          <a:p>
            <a:r>
              <a:rPr lang="tr-TR" dirty="0"/>
              <a:t>KTO Karatay </a:t>
            </a:r>
            <a:r>
              <a:rPr lang="tr-TR" dirty="0" err="1"/>
              <a:t>University</a:t>
            </a:r>
            <a:r>
              <a:rPr lang="tr-TR" dirty="0"/>
              <a:t>, Konya, </a:t>
            </a:r>
            <a:r>
              <a:rPr lang="tr-TR" dirty="0" err="1"/>
              <a:t>Turkey</a:t>
            </a:r>
            <a:endParaRPr lang="tr-TR" dirty="0"/>
          </a:p>
          <a:p>
            <a:r>
              <a:rPr lang="tr-TR" dirty="0"/>
              <a:t>aalicetinkayaa@gmail.com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517404" y="4400550"/>
            <a:ext cx="60078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Prof.Dr</a:t>
            </a:r>
            <a:r>
              <a:rPr lang="tr-TR" sz="3200" dirty="0"/>
              <a:t>. </a:t>
            </a:r>
            <a:r>
              <a:rPr lang="tr-TR" sz="3200" dirty="0" err="1"/>
              <a:t>Novruz</a:t>
            </a:r>
            <a:r>
              <a:rPr lang="tr-TR" sz="3200" dirty="0"/>
              <a:t> ALLAHVERDI</a:t>
            </a:r>
          </a:p>
          <a:p>
            <a:r>
              <a:rPr lang="tr-TR" dirty="0"/>
              <a:t>KTO Karatay </a:t>
            </a:r>
            <a:r>
              <a:rPr lang="tr-TR" dirty="0" err="1"/>
              <a:t>University</a:t>
            </a:r>
            <a:r>
              <a:rPr lang="tr-TR" dirty="0"/>
              <a:t>, Konya, </a:t>
            </a:r>
            <a:r>
              <a:rPr lang="tr-TR" dirty="0" err="1"/>
              <a:t>Turkey</a:t>
            </a:r>
            <a:endParaRPr lang="tr-TR" dirty="0"/>
          </a:p>
          <a:p>
            <a:r>
              <a:rPr lang="tr-TR" dirty="0"/>
              <a:t>novruz.allahverdi@karatay.edu.tr</a:t>
            </a:r>
          </a:p>
        </p:txBody>
      </p:sp>
    </p:spTree>
    <p:extLst>
      <p:ext uri="{BB962C8B-B14F-4D97-AF65-F5344CB8AC3E}">
        <p14:creationId xmlns:p14="http://schemas.microsoft.com/office/powerpoint/2010/main" val="256676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and </a:t>
            </a:r>
            <a:r>
              <a:rPr lang="tr-TR" dirty="0" err="1"/>
              <a:t>Methods</a:t>
            </a:r>
            <a:br>
              <a:rPr lang="tr-TR" dirty="0"/>
            </a:br>
            <a:r>
              <a:rPr lang="tr-TR" dirty="0"/>
              <a:t>&gt;</a:t>
            </a:r>
            <a:r>
              <a:rPr lang="tr-TR" dirty="0" err="1"/>
              <a:t>Mempersip</a:t>
            </a:r>
            <a:r>
              <a:rPr lang="tr-TR" dirty="0"/>
              <a:t> 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646111" y="1743429"/>
            <a:ext cx="10713550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</a:t>
            </a:r>
          </a:p>
          <a:p>
            <a:pPr algn="just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Altu Robot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fuzzy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defuzzyfication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(0 - 100 cm), Y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(0 - 100cm),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(0-90˚) and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 – 140 cm).</a:t>
            </a:r>
          </a:p>
        </p:txBody>
      </p:sp>
    </p:spTree>
    <p:extLst>
      <p:ext uri="{BB962C8B-B14F-4D97-AF65-F5344CB8AC3E}">
        <p14:creationId xmlns:p14="http://schemas.microsoft.com/office/powerpoint/2010/main" val="99942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5269" y="207345"/>
            <a:ext cx="7900036" cy="728382"/>
          </a:xfrm>
        </p:spPr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5269" y="935727"/>
            <a:ext cx="9905300" cy="5432504"/>
          </a:xfrm>
        </p:spPr>
        <p:txBody>
          <a:bodyPr>
            <a:normAutofit/>
          </a:bodyPr>
          <a:lstStyle/>
          <a:p>
            <a:pPr algn="just"/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711482" y="2028176"/>
            <a:ext cx="62460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latin typeface="Consolas" panose="020B0609020204030204" pitchFamily="49" charset="0"/>
              </a:rPr>
              <a:t>teta_acisi</a:t>
            </a:r>
            <a:r>
              <a:rPr lang="tr-TR" sz="2400" dirty="0">
                <a:latin typeface="Consolas" panose="020B0609020204030204" pitchFamily="49" charset="0"/>
              </a:rPr>
              <a:t> = 90 - (</a:t>
            </a:r>
            <a:r>
              <a:rPr lang="tr-TR" sz="2400" dirty="0" err="1">
                <a:latin typeface="Consolas" panose="020B0609020204030204" pitchFamily="49" charset="0"/>
              </a:rPr>
              <a:t>Math.Atan</a:t>
            </a:r>
            <a:r>
              <a:rPr lang="tr-TR" sz="2400" dirty="0">
                <a:latin typeface="Consolas" panose="020B0609020204030204" pitchFamily="49" charset="0"/>
              </a:rPr>
              <a:t>((</a:t>
            </a:r>
            <a:r>
              <a:rPr lang="tr-TR" sz="2400" dirty="0" err="1">
                <a:latin typeface="Consolas" panose="020B0609020204030204" pitchFamily="49" charset="0"/>
              </a:rPr>
              <a:t>konum_y_farki</a:t>
            </a:r>
            <a:r>
              <a:rPr lang="tr-TR" sz="2400" dirty="0">
                <a:latin typeface="Consolas" panose="020B0609020204030204" pitchFamily="49" charset="0"/>
              </a:rPr>
              <a:t>) / (</a:t>
            </a:r>
            <a:r>
              <a:rPr lang="tr-TR" sz="2400" dirty="0" err="1">
                <a:latin typeface="Consolas" panose="020B0609020204030204" pitchFamily="49" charset="0"/>
              </a:rPr>
              <a:t>konum_x_farki</a:t>
            </a:r>
            <a:r>
              <a:rPr lang="tr-TR" sz="2400" dirty="0">
                <a:latin typeface="Consolas" panose="020B0609020204030204" pitchFamily="49" charset="0"/>
              </a:rPr>
              <a:t>)) * 180 / </a:t>
            </a:r>
            <a:r>
              <a:rPr lang="tr-TR" sz="2400" dirty="0" err="1">
                <a:latin typeface="Consolas" panose="020B0609020204030204" pitchFamily="49" charset="0"/>
              </a:rPr>
              <a:t>Math.PI</a:t>
            </a:r>
            <a:r>
              <a:rPr lang="tr-TR" sz="2400" dirty="0">
                <a:latin typeface="Consolas" panose="020B0609020204030204" pitchFamily="49" charset="0"/>
              </a:rPr>
              <a:t>);</a:t>
            </a:r>
          </a:p>
          <a:p>
            <a:r>
              <a:rPr lang="tr-TR" sz="2400" dirty="0" err="1">
                <a:latin typeface="Consolas" panose="020B0609020204030204" pitchFamily="49" charset="0"/>
              </a:rPr>
              <a:t>textBox_aci_gelen.Text</a:t>
            </a:r>
            <a:r>
              <a:rPr lang="tr-TR" sz="2400" dirty="0">
                <a:latin typeface="Consolas" panose="020B0609020204030204" pitchFamily="49" charset="0"/>
              </a:rPr>
              <a:t> = </a:t>
            </a:r>
            <a:r>
              <a:rPr lang="tr-TR" sz="2400" dirty="0" err="1">
                <a:latin typeface="Consolas" panose="020B0609020204030204" pitchFamily="49" charset="0"/>
              </a:rPr>
              <a:t>teta_acisi.ToString</a:t>
            </a:r>
            <a:r>
              <a:rPr lang="tr-TR" sz="2400" dirty="0">
                <a:latin typeface="Consolas" panose="020B0609020204030204" pitchFamily="49" charset="0"/>
              </a:rPr>
              <a:t>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mesafe = </a:t>
            </a:r>
            <a:r>
              <a:rPr lang="tr-TR" sz="2400" dirty="0" err="1">
                <a:latin typeface="Consolas" panose="020B0609020204030204" pitchFamily="49" charset="0"/>
              </a:rPr>
              <a:t>Math.Sqrt</a:t>
            </a:r>
            <a:r>
              <a:rPr lang="tr-TR" sz="2400" dirty="0">
                <a:latin typeface="Consolas" panose="020B0609020204030204" pitchFamily="49" charset="0"/>
              </a:rPr>
              <a:t>(</a:t>
            </a:r>
            <a:r>
              <a:rPr lang="tr-TR" sz="2400" dirty="0" err="1">
                <a:latin typeface="Consolas" panose="020B0609020204030204" pitchFamily="49" charset="0"/>
              </a:rPr>
              <a:t>Math.Pow</a:t>
            </a:r>
            <a:r>
              <a:rPr lang="tr-TR" sz="2400" dirty="0">
                <a:latin typeface="Consolas" panose="020B0609020204030204" pitchFamily="49" charset="0"/>
              </a:rPr>
              <a:t>(</a:t>
            </a:r>
            <a:r>
              <a:rPr lang="tr-TR" sz="2400" dirty="0" err="1">
                <a:latin typeface="Consolas" panose="020B0609020204030204" pitchFamily="49" charset="0"/>
              </a:rPr>
              <a:t>konum_x_farki</a:t>
            </a:r>
            <a:r>
              <a:rPr lang="tr-TR" sz="2400" dirty="0">
                <a:latin typeface="Consolas" panose="020B0609020204030204" pitchFamily="49" charset="0"/>
              </a:rPr>
              <a:t>, 2) + </a:t>
            </a:r>
            <a:r>
              <a:rPr lang="tr-TR" sz="2400" dirty="0" err="1">
                <a:latin typeface="Consolas" panose="020B0609020204030204" pitchFamily="49" charset="0"/>
              </a:rPr>
              <a:t>Math.Pow</a:t>
            </a:r>
            <a:r>
              <a:rPr lang="tr-TR" sz="2400" dirty="0">
                <a:latin typeface="Consolas" panose="020B0609020204030204" pitchFamily="49" charset="0"/>
              </a:rPr>
              <a:t>(</a:t>
            </a:r>
            <a:r>
              <a:rPr lang="tr-TR" sz="2400" dirty="0" err="1">
                <a:latin typeface="Consolas" panose="020B0609020204030204" pitchFamily="49" charset="0"/>
              </a:rPr>
              <a:t>konum_y_farki</a:t>
            </a:r>
            <a:r>
              <a:rPr lang="tr-TR" sz="2400" dirty="0">
                <a:latin typeface="Consolas" panose="020B0609020204030204" pitchFamily="49" charset="0"/>
              </a:rPr>
              <a:t>, 2));</a:t>
            </a:r>
          </a:p>
          <a:p>
            <a:r>
              <a:rPr lang="tr-TR" sz="2400" dirty="0" err="1">
                <a:latin typeface="Consolas" panose="020B0609020204030204" pitchFamily="49" charset="0"/>
              </a:rPr>
              <a:t>textBox_mesafe_hesaplanan.Text</a:t>
            </a:r>
            <a:r>
              <a:rPr lang="tr-TR" sz="2400" dirty="0">
                <a:latin typeface="Consolas" panose="020B0609020204030204" pitchFamily="49" charset="0"/>
              </a:rPr>
              <a:t> = </a:t>
            </a:r>
            <a:r>
              <a:rPr lang="tr-TR" sz="2400" dirty="0" err="1">
                <a:latin typeface="Consolas" panose="020B0609020204030204" pitchFamily="49" charset="0"/>
              </a:rPr>
              <a:t>mesafe.ToString</a:t>
            </a:r>
            <a:r>
              <a:rPr lang="tr-TR" sz="2400" dirty="0">
                <a:latin typeface="Consolas" panose="020B0609020204030204" pitchFamily="49" charset="0"/>
              </a:rPr>
              <a:t>();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9" y="1835671"/>
            <a:ext cx="5321430" cy="39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1670" y="971125"/>
            <a:ext cx="9668933" cy="4195481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103312" y="1808650"/>
            <a:ext cx="101996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2" y="1714430"/>
            <a:ext cx="3886200" cy="158132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2" y="3396431"/>
            <a:ext cx="3886200" cy="155604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2" y="5072831"/>
            <a:ext cx="3905250" cy="12954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189" y="3106435"/>
            <a:ext cx="4522244" cy="3239189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4597036" y="1411420"/>
            <a:ext cx="7518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separately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seven fuzzy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subsests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thirteen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subsests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  <p:sp>
        <p:nvSpPr>
          <p:cNvPr id="14" name="Unvan 1"/>
          <p:cNvSpPr txBox="1">
            <a:spLocks/>
          </p:cNvSpPr>
          <p:nvPr/>
        </p:nvSpPr>
        <p:spPr>
          <a:xfrm>
            <a:off x="275269" y="207345"/>
            <a:ext cx="7900036" cy="728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/>
              <a:t>Materials</a:t>
            </a:r>
            <a:r>
              <a:rPr lang="tr-TR" dirty="0"/>
              <a:t> and </a:t>
            </a:r>
            <a:r>
              <a:rPr lang="tr-TR" dirty="0" err="1"/>
              <a:t>Methods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460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23" y="1740712"/>
            <a:ext cx="5219869" cy="150145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3" y="4104025"/>
            <a:ext cx="5219869" cy="150773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15" y="1746152"/>
            <a:ext cx="5219869" cy="149601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623" y="4127096"/>
            <a:ext cx="5219869" cy="1500639"/>
          </a:xfrm>
          <a:prstGeom prst="rect">
            <a:avLst/>
          </a:prstGeom>
        </p:spPr>
      </p:pic>
      <p:sp>
        <p:nvSpPr>
          <p:cNvPr id="14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  <p:sp>
        <p:nvSpPr>
          <p:cNvPr id="15" name="Unvan 1"/>
          <p:cNvSpPr txBox="1">
            <a:spLocks/>
          </p:cNvSpPr>
          <p:nvPr/>
        </p:nvSpPr>
        <p:spPr>
          <a:xfrm>
            <a:off x="275269" y="207345"/>
            <a:ext cx="7900036" cy="728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err="1"/>
              <a:t>Materials</a:t>
            </a:r>
            <a:r>
              <a:rPr lang="tr-TR" dirty="0"/>
              <a:t> and </a:t>
            </a:r>
            <a:r>
              <a:rPr lang="tr-TR" dirty="0" err="1"/>
              <a:t>Methods</a:t>
            </a:r>
            <a:endParaRPr lang="tr-TR" dirty="0"/>
          </a:p>
          <a:p>
            <a:r>
              <a:rPr lang="tr-TR" dirty="0"/>
              <a:t>&gt;</a:t>
            </a:r>
            <a:r>
              <a:rPr lang="tr-TR" dirty="0" err="1"/>
              <a:t>Membership</a:t>
            </a:r>
            <a:r>
              <a:rPr lang="tr-TR" dirty="0"/>
              <a:t> </a:t>
            </a:r>
            <a:r>
              <a:rPr lang="tr-TR" dirty="0" err="1"/>
              <a:t>Processes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606532" y="3399115"/>
            <a:ext cx="5178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fuzzy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subsests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X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6444623" y="3399115"/>
            <a:ext cx="511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fuzzy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subsests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Y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606531" y="5787235"/>
            <a:ext cx="443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fuzzy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subsests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6444623" y="5762031"/>
            <a:ext cx="5085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fuzzy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subsests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7064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3146" y="1265127"/>
            <a:ext cx="10460331" cy="5262282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fuzzy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Altu robot fuzzy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(Mamdani)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adopted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544774" y="249548"/>
            <a:ext cx="7900036" cy="728382"/>
          </a:xfrm>
        </p:spPr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080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198718"/>
            <a:ext cx="5068888" cy="728382"/>
          </a:xfrm>
        </p:spPr>
        <p:txBody>
          <a:bodyPr/>
          <a:lstStyle/>
          <a:p>
            <a:r>
              <a:rPr lang="tr-TR" dirty="0"/>
              <a:t>Materyal ve Metot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4400" y="1181100"/>
            <a:ext cx="10649243" cy="4195481"/>
          </a:xfrm>
        </p:spPr>
        <p:txBody>
          <a:bodyPr>
            <a:normAutofit lnSpcReduction="10000"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Fuzzy Rules</a:t>
            </a:r>
          </a:p>
          <a:p>
            <a:pPr marL="0" indent="0">
              <a:buNone/>
            </a:pP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XCK,YCK ,and AK,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MKS</a:t>
            </a:r>
          </a:p>
          <a:p>
            <a:pPr marL="0" indent="0">
              <a:buNone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None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71.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XO, YCK, and AB,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MOK</a:t>
            </a:r>
          </a:p>
          <a:p>
            <a:pPr marL="0" indent="0">
              <a:buNone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0" indent="0">
              <a:buNone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141.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XCB, YCB, and AB,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MBS</a:t>
            </a:r>
          </a:p>
          <a:p>
            <a:pPr marL="0" indent="0">
              <a:buNone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</p:spTree>
    <p:extLst>
      <p:ext uri="{BB962C8B-B14F-4D97-AF65-F5344CB8AC3E}">
        <p14:creationId xmlns:p14="http://schemas.microsoft.com/office/powerpoint/2010/main" val="54113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4774" y="1127173"/>
            <a:ext cx="8946541" cy="4195481"/>
          </a:xfrm>
        </p:spPr>
        <p:txBody>
          <a:bodyPr>
            <a:normAutofit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Defuzzification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03313" y="1909482"/>
            <a:ext cx="108542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141 fuzzy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verbal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methods to do that transformation.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the weight average method is used to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single and exact values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  <p:sp>
        <p:nvSpPr>
          <p:cNvPr id="12" name="Unvan 1"/>
          <p:cNvSpPr txBox="1">
            <a:spLocks/>
          </p:cNvSpPr>
          <p:nvPr/>
        </p:nvSpPr>
        <p:spPr>
          <a:xfrm>
            <a:off x="544774" y="249548"/>
            <a:ext cx="7900036" cy="728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/>
              <a:t>Materials and Methods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561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227156"/>
            <a:ext cx="6897688" cy="728382"/>
          </a:xfrm>
        </p:spPr>
        <p:txBody>
          <a:bodyPr/>
          <a:lstStyle/>
          <a:p>
            <a:r>
              <a:rPr lang="tr-TR" dirty="0" err="1"/>
              <a:t>Experimentals</a:t>
            </a:r>
            <a:endParaRPr lang="tr-TR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307355" y="6229349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ICAT’17 ISTANBUL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47" y="955538"/>
            <a:ext cx="8649421" cy="59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72" y="955538"/>
            <a:ext cx="8646183" cy="5902462"/>
          </a:xfrm>
          <a:prstGeom prst="rect">
            <a:avLst/>
          </a:prstGeom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1103312" y="227156"/>
            <a:ext cx="6897688" cy="728382"/>
          </a:xfrm>
        </p:spPr>
        <p:txBody>
          <a:bodyPr/>
          <a:lstStyle/>
          <a:p>
            <a:r>
              <a:rPr lang="tr-TR" dirty="0" err="1"/>
              <a:t>Experimentals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447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1935" y="308224"/>
            <a:ext cx="6897688" cy="728382"/>
          </a:xfrm>
        </p:spPr>
        <p:txBody>
          <a:bodyPr/>
          <a:lstStyle/>
          <a:p>
            <a:r>
              <a:rPr lang="tr-TR" dirty="0" err="1"/>
              <a:t>Experimentals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02" y="1036606"/>
            <a:ext cx="8495374" cy="58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78068" y="161436"/>
            <a:ext cx="4009973" cy="728382"/>
          </a:xfrm>
        </p:spPr>
        <p:txBody>
          <a:bodyPr/>
          <a:lstStyle/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8069" y="890188"/>
            <a:ext cx="10972247" cy="4895849"/>
          </a:xfrm>
        </p:spPr>
        <p:txBody>
          <a:bodyPr>
            <a:noAutofit/>
          </a:bodyPr>
          <a:lstStyle/>
          <a:p>
            <a:pPr algn="just">
              <a:buSzPct val="100000"/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Ø"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fuzzy system is designed for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tr-T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tr-T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SzPct val="100000"/>
              <a:buFontTx/>
              <a:buChar char="-"/>
            </a:pPr>
            <a:endParaRPr lang="tr-T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Arduino 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MEGA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control board and Visual Studio 201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 Sharp program</a:t>
            </a: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SzPct val="100000"/>
              <a:buNone/>
            </a:pP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ct val="100000"/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fuzzy approach is compared with the traditional control method</a:t>
            </a: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SzPct val="100000"/>
              <a:buNone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</p:spTree>
    <p:extLst>
      <p:ext uri="{BB962C8B-B14F-4D97-AF65-F5344CB8AC3E}">
        <p14:creationId xmlns:p14="http://schemas.microsoft.com/office/powerpoint/2010/main" val="254064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8818" y="198718"/>
            <a:ext cx="6897688" cy="728382"/>
          </a:xfrm>
        </p:spPr>
        <p:txBody>
          <a:bodyPr/>
          <a:lstStyle/>
          <a:p>
            <a:r>
              <a:rPr lang="tr-TR" dirty="0" err="1"/>
              <a:t>Experimentals</a:t>
            </a:r>
            <a:endParaRPr lang="tr-TR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307355" y="6229349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ICAT’17 ISTANBUL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18" y="1042219"/>
            <a:ext cx="8475508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224118"/>
            <a:ext cx="6897688" cy="728382"/>
          </a:xfrm>
        </p:spPr>
        <p:txBody>
          <a:bodyPr/>
          <a:lstStyle/>
          <a:p>
            <a:r>
              <a:rPr lang="tr-TR" dirty="0" err="1"/>
              <a:t>Experimentals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55" y="952500"/>
            <a:ext cx="8600233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5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16012" y="147918"/>
            <a:ext cx="6897688" cy="728382"/>
          </a:xfrm>
        </p:spPr>
        <p:txBody>
          <a:bodyPr/>
          <a:lstStyle/>
          <a:p>
            <a:r>
              <a:rPr lang="tr-TR" dirty="0" err="1"/>
              <a:t>Experimentals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39" y="876300"/>
            <a:ext cx="86133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6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78111" y="186836"/>
            <a:ext cx="6897688" cy="728382"/>
          </a:xfrm>
        </p:spPr>
        <p:txBody>
          <a:bodyPr/>
          <a:lstStyle/>
          <a:p>
            <a:r>
              <a:rPr lang="tr-TR" dirty="0" err="1"/>
              <a:t>Experimentals</a:t>
            </a:r>
            <a:endParaRPr lang="tr-TR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307355" y="6229349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ICAT’17 ISTANBUL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1" y="1054100"/>
            <a:ext cx="8493241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8818" y="135218"/>
            <a:ext cx="6897688" cy="728382"/>
          </a:xfrm>
        </p:spPr>
        <p:txBody>
          <a:bodyPr/>
          <a:lstStyle/>
          <a:p>
            <a:r>
              <a:rPr lang="tr-TR" dirty="0" err="1"/>
              <a:t>Experimentals</a:t>
            </a:r>
            <a:endParaRPr lang="tr-TR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307355" y="6229349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ICAT’17 ISTANBUL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17" y="963327"/>
            <a:ext cx="8590479" cy="58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5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391737"/>
            <a:ext cx="11058209" cy="306772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this study, the ”Fuzzy Approach” and the ”Traditional”</a:t>
            </a:r>
            <a:r>
              <a:rPr lang="tr-TR" sz="3200" dirty="0"/>
              <a:t> </a:t>
            </a:r>
            <a:r>
              <a:rPr lang="en-US" sz="3200" dirty="0"/>
              <a:t>methods for controlling the Altu robot autonomously have</a:t>
            </a:r>
            <a:r>
              <a:rPr lang="tr-TR" sz="3200" dirty="0"/>
              <a:t> </a:t>
            </a:r>
            <a:r>
              <a:rPr lang="en-US" sz="3200" dirty="0"/>
              <a:t>been designed and applied practically. Both methods have</a:t>
            </a:r>
            <a:r>
              <a:rPr lang="tr-TR" sz="3200" dirty="0"/>
              <a:t> </a:t>
            </a:r>
            <a:r>
              <a:rPr lang="en-US" sz="3200" dirty="0"/>
              <a:t>been tested and the results have been compared in the</a:t>
            </a:r>
            <a:r>
              <a:rPr lang="tr-TR" sz="3200" dirty="0"/>
              <a:t> </a:t>
            </a:r>
            <a:r>
              <a:rPr lang="tr-TR" sz="3200" dirty="0" err="1"/>
              <a:t>experiment</a:t>
            </a:r>
            <a:r>
              <a:rPr lang="tr-TR" sz="3200" dirty="0"/>
              <a:t> </a:t>
            </a:r>
            <a:r>
              <a:rPr lang="tr-TR" sz="3200" dirty="0" err="1"/>
              <a:t>section</a:t>
            </a:r>
            <a:r>
              <a:rPr lang="tr-TR" sz="3200" dirty="0"/>
              <a:t>….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46111" y="4459459"/>
            <a:ext cx="3831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46110" y="5167345"/>
            <a:ext cx="11170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thank the KTO Karatay University for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sz="3200" dirty="0">
                <a:latin typeface="NimbusRomNo9L-Regu"/>
              </a:rPr>
              <a:t>.</a:t>
            </a:r>
            <a:endParaRPr lang="tr-TR" sz="3200" dirty="0"/>
          </a:p>
        </p:txBody>
      </p:sp>
      <p:sp>
        <p:nvSpPr>
          <p:cNvPr id="6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</p:spTree>
    <p:extLst>
      <p:ext uri="{BB962C8B-B14F-4D97-AF65-F5344CB8AC3E}">
        <p14:creationId xmlns:p14="http://schemas.microsoft.com/office/powerpoint/2010/main" val="230731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8416" y="559104"/>
            <a:ext cx="9404723" cy="1400530"/>
          </a:xfrm>
        </p:spPr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…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sz="4400" dirty="0" err="1">
                <a:solidFill>
                  <a:schemeClr val="tx1"/>
                </a:solidFill>
                <a:latin typeface="inherit"/>
              </a:rPr>
              <a:t>C</a:t>
            </a:r>
            <a:r>
              <a:rPr lang="tr-TR" altLang="tr-TR" sz="4400" dirty="0" err="1">
                <a:solidFill>
                  <a:schemeClr val="tx1"/>
                </a:solidFill>
                <a:latin typeface="inherit"/>
              </a:rPr>
              <a:t>ontact</a:t>
            </a:r>
            <a:r>
              <a:rPr lang="tr-TR" altLang="tr-TR" sz="4400" dirty="0">
                <a:solidFill>
                  <a:schemeClr val="tx1"/>
                </a:solidFill>
                <a:latin typeface="inherit"/>
              </a:rPr>
              <a:t> Information:</a:t>
            </a:r>
            <a:r>
              <a:rPr lang="tr-TR" altLang="tr-TR" sz="2000" dirty="0">
                <a:solidFill>
                  <a:schemeClr val="tx1"/>
                </a:solidFill>
              </a:rPr>
              <a:t> 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e_mail</a:t>
            </a:r>
            <a:r>
              <a:rPr lang="tr-TR" dirty="0"/>
              <a:t>: </a:t>
            </a:r>
            <a:r>
              <a:rPr lang="tr-TR" dirty="0">
                <a:solidFill>
                  <a:schemeClr val="tx1"/>
                </a:solidFill>
                <a:hlinkClick r:id="rId2"/>
              </a:rPr>
              <a:t>aalicetinkayaa@gmail.com</a:t>
            </a:r>
            <a:br>
              <a:rPr lang="tr-TR" dirty="0"/>
            </a:br>
            <a:endParaRPr lang="tr-TR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</p:spTree>
    <p:extLst>
      <p:ext uri="{BB962C8B-B14F-4D97-AF65-F5344CB8AC3E}">
        <p14:creationId xmlns:p14="http://schemas.microsoft.com/office/powerpoint/2010/main" val="149075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2889" y="818445"/>
            <a:ext cx="10447005" cy="5855071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Components</a:t>
            </a: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942888" y="185313"/>
            <a:ext cx="3356396" cy="633132"/>
          </a:xfrm>
        </p:spPr>
        <p:txBody>
          <a:bodyPr/>
          <a:lstStyle/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88" y="1812856"/>
            <a:ext cx="4222667" cy="3577291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850778" y="2262673"/>
            <a:ext cx="6047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DC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942888" y="58521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Fig</a:t>
            </a:r>
            <a:r>
              <a:rPr lang="tr-TR" dirty="0"/>
              <a:t>. 1. Altu Robot Hardware</a:t>
            </a:r>
          </a:p>
        </p:txBody>
      </p:sp>
    </p:spTree>
    <p:extLst>
      <p:ext uri="{BB962C8B-B14F-4D97-AF65-F5344CB8AC3E}">
        <p14:creationId xmlns:p14="http://schemas.microsoft.com/office/powerpoint/2010/main" val="34395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58932" y="232278"/>
            <a:ext cx="6612941" cy="728382"/>
          </a:xfrm>
        </p:spPr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58933" y="971281"/>
            <a:ext cx="10687635" cy="5237014"/>
          </a:xfrm>
        </p:spPr>
        <p:txBody>
          <a:bodyPr>
            <a:normAutofit fontScale="92500"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Altu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Design</a:t>
            </a:r>
          </a:p>
          <a:p>
            <a:pPr marL="0" indent="0">
              <a:buNone/>
            </a:pPr>
            <a:r>
              <a:rPr lang="en-US" sz="2800" dirty="0"/>
              <a:t>The robot body is made of a Plexiglass with a length of 140mm x 225mm and a thickness of 5mm as illustrated </a:t>
            </a:r>
            <a:r>
              <a:rPr lang="tr-TR" sz="2800" dirty="0"/>
              <a:t>in Fig.1.</a:t>
            </a:r>
          </a:p>
          <a:p>
            <a:pPr marL="0" indent="0">
              <a:buNone/>
            </a:pPr>
            <a:r>
              <a:rPr lang="en-US" sz="2800" dirty="0"/>
              <a:t>On the upper part of the body the following components can be found: 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(HC05). </a:t>
            </a:r>
          </a:p>
          <a:p>
            <a:pPr>
              <a:buFontTx/>
              <a:buChar char="-"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(H04). </a:t>
            </a:r>
          </a:p>
          <a:p>
            <a:pPr>
              <a:buFontTx/>
              <a:buChar char="-"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Schmitt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(74HS14 ). </a:t>
            </a:r>
          </a:p>
          <a:p>
            <a:pPr>
              <a:buFontTx/>
              <a:buChar char="-"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(ATMEGA 2560). </a:t>
            </a:r>
          </a:p>
          <a:p>
            <a:pPr>
              <a:buFontTx/>
              <a:buChar char="-"/>
            </a:pP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regulation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(LM2576-5V ).</a:t>
            </a:r>
          </a:p>
        </p:txBody>
      </p:sp>
      <p:sp>
        <p:nvSpPr>
          <p:cNvPr id="6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</p:spTree>
    <p:extLst>
      <p:ext uri="{BB962C8B-B14F-4D97-AF65-F5344CB8AC3E}">
        <p14:creationId xmlns:p14="http://schemas.microsoft.com/office/powerpoint/2010/main" val="9298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58933" y="990878"/>
            <a:ext cx="8946541" cy="5287739"/>
          </a:xfrm>
        </p:spPr>
        <p:txBody>
          <a:bodyPr>
            <a:normAutofit fontScale="92500" lnSpcReduction="10000"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Altu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Design</a:t>
            </a:r>
          </a:p>
          <a:p>
            <a:pPr marL="0" indent="0">
              <a:buNone/>
            </a:pPr>
            <a:r>
              <a:rPr lang="en-US" sz="2800" dirty="0"/>
              <a:t>On the lower part of the body: 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800" dirty="0"/>
              <a:t>One Li-Po battery (11.1V 800mA). </a:t>
            </a:r>
            <a:endParaRPr lang="tr-TR" sz="2800" dirty="0"/>
          </a:p>
          <a:p>
            <a:pPr>
              <a:buFontTx/>
              <a:buChar char="-"/>
            </a:pPr>
            <a:r>
              <a:rPr lang="en-US" sz="2800" dirty="0"/>
              <a:t>One Li-Po battery (7.4V 1050mA). </a:t>
            </a:r>
            <a:endParaRPr lang="tr-TR" sz="2800" dirty="0"/>
          </a:p>
          <a:p>
            <a:pPr>
              <a:buFontTx/>
              <a:buChar char="-"/>
            </a:pPr>
            <a:r>
              <a:rPr lang="en-US" sz="2800" dirty="0"/>
              <a:t>One DC motor driver card. </a:t>
            </a:r>
            <a:endParaRPr lang="tr-TR" sz="2800" dirty="0"/>
          </a:p>
          <a:p>
            <a:pPr>
              <a:buFontTx/>
              <a:buChar char="-"/>
            </a:pPr>
            <a:r>
              <a:rPr lang="en-US" sz="2800" dirty="0"/>
              <a:t>Four ON-OFF buttons and the charger section. </a:t>
            </a:r>
            <a:endParaRPr lang="tr-TR" sz="2800" dirty="0"/>
          </a:p>
          <a:p>
            <a:pPr>
              <a:buFontTx/>
              <a:buChar char="-"/>
            </a:pPr>
            <a:r>
              <a:rPr lang="en-US" sz="2800" dirty="0"/>
              <a:t>Four servo motors (12 V 500RPM).</a:t>
            </a:r>
            <a:endParaRPr lang="tr-TR" sz="2800" dirty="0"/>
          </a:p>
          <a:p>
            <a:pPr>
              <a:buFontTx/>
              <a:buChar char="-"/>
            </a:pPr>
            <a:r>
              <a:rPr lang="en-US" sz="2800" dirty="0"/>
              <a:t>Four silicon wheels; </a:t>
            </a:r>
            <a:endParaRPr lang="tr-TR" sz="2800" dirty="0"/>
          </a:p>
          <a:p>
            <a:pPr>
              <a:buFontTx/>
              <a:buChar char="-"/>
            </a:pPr>
            <a:r>
              <a:rPr lang="en-US" sz="2800" dirty="0"/>
              <a:t>One regulated circuit (7805 R 5V). </a:t>
            </a:r>
            <a:endParaRPr lang="tr-TR" sz="2800" dirty="0"/>
          </a:p>
          <a:p>
            <a:pPr>
              <a:buFontTx/>
              <a:buChar char="-"/>
            </a:pPr>
            <a:r>
              <a:rPr lang="en-US" sz="2800" dirty="0"/>
              <a:t>Two infrared sensors (QRD1114).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58932" y="232278"/>
            <a:ext cx="6404393" cy="728382"/>
          </a:xfrm>
        </p:spPr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</p:spTree>
    <p:extLst>
      <p:ext uri="{BB962C8B-B14F-4D97-AF65-F5344CB8AC3E}">
        <p14:creationId xmlns:p14="http://schemas.microsoft.com/office/powerpoint/2010/main" val="159171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58932" y="336440"/>
            <a:ext cx="6484605" cy="728382"/>
          </a:xfrm>
        </p:spPr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58933" y="1064822"/>
            <a:ext cx="10266814" cy="5303409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Test Environment</a:t>
            </a: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3" y="1793203"/>
            <a:ext cx="4991702" cy="39604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/>
          <p:cNvSpPr txBox="1"/>
          <p:nvPr/>
        </p:nvSpPr>
        <p:spPr>
          <a:xfrm>
            <a:off x="6497054" y="1994915"/>
            <a:ext cx="48928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Altu</a:t>
            </a:r>
            <a:r>
              <a:rPr lang="en-US" sz="2800" dirty="0"/>
              <a:t> robot, the track is limited to 1m2 , and thus the sensor is suitable for this work. The track is made of strap and the edges of the track are covered by four L-shaped pieces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</a:p>
        </p:txBody>
      </p:sp>
      <p:sp>
        <p:nvSpPr>
          <p:cNvPr id="7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942888" y="5852160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Fig</a:t>
            </a:r>
            <a:r>
              <a:rPr lang="tr-TR" dirty="0"/>
              <a:t>. 2. Altu Robot </a:t>
            </a:r>
            <a:r>
              <a:rPr lang="tr-TR" dirty="0" err="1"/>
              <a:t>tracks</a:t>
            </a:r>
            <a:r>
              <a:rPr lang="tr-TR" dirty="0"/>
              <a:t> limit</a:t>
            </a:r>
          </a:p>
        </p:txBody>
      </p:sp>
    </p:spTree>
    <p:extLst>
      <p:ext uri="{BB962C8B-B14F-4D97-AF65-F5344CB8AC3E}">
        <p14:creationId xmlns:p14="http://schemas.microsoft.com/office/powerpoint/2010/main" val="38321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225167"/>
            <a:ext cx="9404723" cy="728382"/>
          </a:xfrm>
        </p:spPr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1" y="953549"/>
            <a:ext cx="10629143" cy="4532851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Visual Studio 201</a:t>
            </a:r>
            <a:r>
              <a:rPr lang="tr-TR" sz="4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C Sharp program</a:t>
            </a:r>
            <a:r>
              <a:rPr lang="tr-TR" sz="4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tr-T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Getting</a:t>
            </a:r>
            <a:r>
              <a:rPr lang="tr-TR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135" y="2171700"/>
            <a:ext cx="7427493" cy="41965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</p:spTree>
    <p:extLst>
      <p:ext uri="{BB962C8B-B14F-4D97-AF65-F5344CB8AC3E}">
        <p14:creationId xmlns:p14="http://schemas.microsoft.com/office/powerpoint/2010/main" val="286349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2" y="225167"/>
            <a:ext cx="9404723" cy="728382"/>
          </a:xfrm>
        </p:spPr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1" y="953549"/>
            <a:ext cx="10558805" cy="4924913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Visual Studio 201</a:t>
            </a:r>
            <a:r>
              <a:rPr lang="tr-TR" sz="4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C Sharp program</a:t>
            </a:r>
            <a:r>
              <a:rPr lang="tr-TR" sz="4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tr-TR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17" y="1681931"/>
            <a:ext cx="8279841" cy="4670146"/>
          </a:xfrm>
          <a:prstGeom prst="rect">
            <a:avLst/>
          </a:prstGeom>
        </p:spPr>
      </p:pic>
      <p:sp>
        <p:nvSpPr>
          <p:cNvPr id="7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</p:spTree>
    <p:extLst>
      <p:ext uri="{BB962C8B-B14F-4D97-AF65-F5344CB8AC3E}">
        <p14:creationId xmlns:p14="http://schemas.microsoft.com/office/powerpoint/2010/main" val="16724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03311" y="260213"/>
            <a:ext cx="6917741" cy="728382"/>
          </a:xfrm>
        </p:spPr>
        <p:txBody>
          <a:bodyPr/>
          <a:lstStyle/>
          <a:p>
            <a:r>
              <a:rPr lang="tr-TR" dirty="0" err="1"/>
              <a:t>Materials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988595"/>
            <a:ext cx="10222414" cy="5240754"/>
          </a:xfrm>
        </p:spPr>
        <p:txBody>
          <a:bodyPr>
            <a:norm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aşlık 2"/>
          <p:cNvSpPr txBox="1">
            <a:spLocks/>
          </p:cNvSpPr>
          <p:nvPr/>
        </p:nvSpPr>
        <p:spPr>
          <a:xfrm>
            <a:off x="1437949" y="6368231"/>
            <a:ext cx="8825658" cy="48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KARATAY UNIVERSITY 2017 KONYA</a:t>
            </a:r>
          </a:p>
        </p:txBody>
      </p:sp>
      <p:pic>
        <p:nvPicPr>
          <p:cNvPr id="10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881974"/>
            <a:ext cx="10350980" cy="3942050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974747" y="5849877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Fig</a:t>
            </a:r>
            <a:r>
              <a:rPr lang="tr-TR" dirty="0"/>
              <a:t>. 3. Blok </a:t>
            </a:r>
            <a:r>
              <a:rPr lang="tr-TR" dirty="0" err="1"/>
              <a:t>diagram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fuzzy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5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787</TotalTime>
  <Words>957</Words>
  <Application>Microsoft Office PowerPoint</Application>
  <PresentationFormat>Geniş ekran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inherit</vt:lpstr>
      <vt:lpstr>NimbusRomNo9L-Regu</vt:lpstr>
      <vt:lpstr>Times New Roman</vt:lpstr>
      <vt:lpstr>Wingdings</vt:lpstr>
      <vt:lpstr>Wingdings 3</vt:lpstr>
      <vt:lpstr>İyon</vt:lpstr>
      <vt:lpstr>Fuzzy Position Control Approach For An Autonomous Robot Controller  Otonom Bir Robotun Bulanık Kontrollör Yaklaşımı ile Konum Kontrolü </vt:lpstr>
      <vt:lpstr>Introduction</vt:lpstr>
      <vt:lpstr>Introduction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 &gt;Mempersip </vt:lpstr>
      <vt:lpstr>Materials and Methods</vt:lpstr>
      <vt:lpstr>PowerPoint Sunusu</vt:lpstr>
      <vt:lpstr>PowerPoint Sunusu</vt:lpstr>
      <vt:lpstr>Materials and Methods</vt:lpstr>
      <vt:lpstr>Materyal ve Metot</vt:lpstr>
      <vt:lpstr>PowerPoint Sunusu</vt:lpstr>
      <vt:lpstr>Experimentals</vt:lpstr>
      <vt:lpstr>Experimentals</vt:lpstr>
      <vt:lpstr>Experimentals</vt:lpstr>
      <vt:lpstr>Experimentals</vt:lpstr>
      <vt:lpstr>Experimentals</vt:lpstr>
      <vt:lpstr>Experimentals</vt:lpstr>
      <vt:lpstr>Experimentals</vt:lpstr>
      <vt:lpstr>Experimentals</vt:lpstr>
      <vt:lpstr>Conclusions</vt:lpstr>
      <vt:lpstr>Thank you…   Contact Information:   e_mail: aalicetinkayaa@gmail.com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Konu başlığı</dc:title>
  <dc:creator>ALI CETINKAYA</dc:creator>
  <cp:lastModifiedBy>ali cetinkaya</cp:lastModifiedBy>
  <cp:revision>268</cp:revision>
  <dcterms:created xsi:type="dcterms:W3CDTF">2017-02-15T19:09:23Z</dcterms:created>
  <dcterms:modified xsi:type="dcterms:W3CDTF">2019-11-07T09:34:42Z</dcterms:modified>
</cp:coreProperties>
</file>