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79" r:id="rId12"/>
    <p:sldId id="264" r:id="rId13"/>
  </p:sldIdLst>
  <p:sldSz cx="13004800" cy="8623300"/>
  <p:notesSz cx="6858000" cy="9144000"/>
  <p:defaultTextStyle>
    <a:defPPr>
      <a:defRPr lang="zh-CN"/>
    </a:defPPr>
    <a:lvl1pPr marL="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5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71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56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4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2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713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56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34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4FC"/>
    <a:srgbClr val="FF5C01"/>
    <a:srgbClr val="123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852" autoAdjust="0"/>
  </p:normalViewPr>
  <p:slideViewPr>
    <p:cSldViewPr>
      <p:cViewPr varScale="1">
        <p:scale>
          <a:sx n="49" d="100"/>
          <a:sy n="49" d="100"/>
        </p:scale>
        <p:origin x="-468" y="-90"/>
      </p:cViewPr>
      <p:guideLst>
        <p:guide orient="horz" pos="2716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34936-9BE8-4133-A782-55B70958D9F1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44550" y="685800"/>
            <a:ext cx="5168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3476A-C8EF-4948-84D8-CD0A7068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1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2678813"/>
            <a:ext cx="11054080" cy="1848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0720" y="4886537"/>
            <a:ext cx="9103360" cy="22037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3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480" y="345332"/>
            <a:ext cx="2926080" cy="73577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240" y="345332"/>
            <a:ext cx="8561493" cy="73577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290" y="5541269"/>
            <a:ext cx="11054080" cy="1712683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290" y="3654923"/>
            <a:ext cx="11054080" cy="1886346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85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71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4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713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56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34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240" y="2012104"/>
            <a:ext cx="5743787" cy="569097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10773" y="2012104"/>
            <a:ext cx="5743787" cy="569097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1930263"/>
            <a:ext cx="5746045" cy="80444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55" indent="0">
              <a:buNone/>
              <a:defRPr sz="2700" b="1"/>
            </a:lvl2pPr>
            <a:lvl3pPr marL="1235710" indent="0">
              <a:buNone/>
              <a:defRPr sz="2400" b="1"/>
            </a:lvl3pPr>
            <a:lvl4pPr marL="1853565" indent="0">
              <a:buNone/>
              <a:defRPr sz="2200" b="1"/>
            </a:lvl4pPr>
            <a:lvl5pPr marL="2471420" indent="0">
              <a:buNone/>
              <a:defRPr sz="2200" b="1"/>
            </a:lvl5pPr>
            <a:lvl6pPr marL="3089275" indent="0">
              <a:buNone/>
              <a:defRPr sz="2200" b="1"/>
            </a:lvl6pPr>
            <a:lvl7pPr marL="3707130" indent="0">
              <a:buNone/>
              <a:defRPr sz="2200" b="1"/>
            </a:lvl7pPr>
            <a:lvl8pPr marL="4325620" indent="0">
              <a:buNone/>
              <a:defRPr sz="2200" b="1"/>
            </a:lvl8pPr>
            <a:lvl9pPr marL="4943475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240" y="2734704"/>
            <a:ext cx="5746045" cy="496837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6259" y="1930263"/>
            <a:ext cx="5748302" cy="80444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55" indent="0">
              <a:buNone/>
              <a:defRPr sz="2700" b="1"/>
            </a:lvl2pPr>
            <a:lvl3pPr marL="1235710" indent="0">
              <a:buNone/>
              <a:defRPr sz="2400" b="1"/>
            </a:lvl3pPr>
            <a:lvl4pPr marL="1853565" indent="0">
              <a:buNone/>
              <a:defRPr sz="2200" b="1"/>
            </a:lvl4pPr>
            <a:lvl5pPr marL="2471420" indent="0">
              <a:buNone/>
              <a:defRPr sz="2200" b="1"/>
            </a:lvl5pPr>
            <a:lvl6pPr marL="3089275" indent="0">
              <a:buNone/>
              <a:defRPr sz="2200" b="1"/>
            </a:lvl6pPr>
            <a:lvl7pPr marL="3707130" indent="0">
              <a:buNone/>
              <a:defRPr sz="2200" b="1"/>
            </a:lvl7pPr>
            <a:lvl8pPr marL="4325620" indent="0">
              <a:buNone/>
              <a:defRPr sz="2200" b="1"/>
            </a:lvl8pPr>
            <a:lvl9pPr marL="4943475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6259" y="2734704"/>
            <a:ext cx="5748302" cy="496837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41" y="343335"/>
            <a:ext cx="4278490" cy="14611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516" y="343336"/>
            <a:ext cx="7270044" cy="735974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241" y="1804506"/>
            <a:ext cx="4278490" cy="5898577"/>
          </a:xfrm>
        </p:spPr>
        <p:txBody>
          <a:bodyPr/>
          <a:lstStyle>
            <a:lvl1pPr marL="0" indent="0">
              <a:buNone/>
              <a:defRPr sz="1900"/>
            </a:lvl1pPr>
            <a:lvl2pPr marL="617855" indent="0">
              <a:buNone/>
              <a:defRPr sz="1600"/>
            </a:lvl2pPr>
            <a:lvl3pPr marL="1235710" indent="0">
              <a:buNone/>
              <a:defRPr sz="1400"/>
            </a:lvl3pPr>
            <a:lvl4pPr marL="1853565" indent="0">
              <a:buNone/>
              <a:defRPr sz="1200"/>
            </a:lvl4pPr>
            <a:lvl5pPr marL="2471420" indent="0">
              <a:buNone/>
              <a:defRPr sz="1200"/>
            </a:lvl5pPr>
            <a:lvl6pPr marL="3089275" indent="0">
              <a:buNone/>
              <a:defRPr sz="1200"/>
            </a:lvl6pPr>
            <a:lvl7pPr marL="3707130" indent="0">
              <a:buNone/>
              <a:defRPr sz="1200"/>
            </a:lvl7pPr>
            <a:lvl8pPr marL="4325620" indent="0">
              <a:buNone/>
              <a:defRPr sz="1200"/>
            </a:lvl8pPr>
            <a:lvl9pPr marL="494347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032" y="6036310"/>
            <a:ext cx="7802880" cy="71262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032" y="770508"/>
            <a:ext cx="7802880" cy="5173980"/>
          </a:xfrm>
        </p:spPr>
        <p:txBody>
          <a:bodyPr/>
          <a:lstStyle>
            <a:lvl1pPr marL="0" indent="0">
              <a:buNone/>
              <a:defRPr sz="4300"/>
            </a:lvl1pPr>
            <a:lvl2pPr marL="617855" indent="0">
              <a:buNone/>
              <a:defRPr sz="3800"/>
            </a:lvl2pPr>
            <a:lvl3pPr marL="1235710" indent="0">
              <a:buNone/>
              <a:defRPr sz="3200"/>
            </a:lvl3pPr>
            <a:lvl4pPr marL="1853565" indent="0">
              <a:buNone/>
              <a:defRPr sz="2700"/>
            </a:lvl4pPr>
            <a:lvl5pPr marL="2471420" indent="0">
              <a:buNone/>
              <a:defRPr sz="2700"/>
            </a:lvl5pPr>
            <a:lvl6pPr marL="3089275" indent="0">
              <a:buNone/>
              <a:defRPr sz="2700"/>
            </a:lvl6pPr>
            <a:lvl7pPr marL="3707130" indent="0">
              <a:buNone/>
              <a:defRPr sz="2700"/>
            </a:lvl7pPr>
            <a:lvl8pPr marL="4325620" indent="0">
              <a:buNone/>
              <a:defRPr sz="2700"/>
            </a:lvl8pPr>
            <a:lvl9pPr marL="4943475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032" y="6748931"/>
            <a:ext cx="7802880" cy="1012039"/>
          </a:xfrm>
        </p:spPr>
        <p:txBody>
          <a:bodyPr/>
          <a:lstStyle>
            <a:lvl1pPr marL="0" indent="0">
              <a:buNone/>
              <a:defRPr sz="1900"/>
            </a:lvl1pPr>
            <a:lvl2pPr marL="617855" indent="0">
              <a:buNone/>
              <a:defRPr sz="1600"/>
            </a:lvl2pPr>
            <a:lvl3pPr marL="1235710" indent="0">
              <a:buNone/>
              <a:defRPr sz="1400"/>
            </a:lvl3pPr>
            <a:lvl4pPr marL="1853565" indent="0">
              <a:buNone/>
              <a:defRPr sz="1200"/>
            </a:lvl4pPr>
            <a:lvl5pPr marL="2471420" indent="0">
              <a:buNone/>
              <a:defRPr sz="1200"/>
            </a:lvl5pPr>
            <a:lvl6pPr marL="3089275" indent="0">
              <a:buNone/>
              <a:defRPr sz="1200"/>
            </a:lvl6pPr>
            <a:lvl7pPr marL="3707130" indent="0">
              <a:buNone/>
              <a:defRPr sz="1200"/>
            </a:lvl7pPr>
            <a:lvl8pPr marL="4325620" indent="0">
              <a:buNone/>
              <a:defRPr sz="1200"/>
            </a:lvl8pPr>
            <a:lvl9pPr marL="494347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50240" y="345332"/>
            <a:ext cx="11704320" cy="1437217"/>
          </a:xfrm>
          <a:prstGeom prst="rect">
            <a:avLst/>
          </a:prstGeom>
        </p:spPr>
        <p:txBody>
          <a:bodyPr vert="horz" lIns="123581" tIns="61791" rIns="123581" bIns="6179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2012104"/>
            <a:ext cx="11704320" cy="5690979"/>
          </a:xfrm>
          <a:prstGeom prst="rect">
            <a:avLst/>
          </a:prstGeom>
        </p:spPr>
        <p:txBody>
          <a:bodyPr vert="horz" lIns="123581" tIns="61791" rIns="123581" bIns="6179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0240" y="7992522"/>
            <a:ext cx="3034453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443307" y="7992522"/>
            <a:ext cx="4118187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20107" y="7992522"/>
            <a:ext cx="3034453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571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1235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3935" indent="-386080" algn="l" defTabSz="1235710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4955" indent="-309245" algn="l" defTabSz="1235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2810" indent="-309245" algn="l" defTabSz="123571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80665" indent="-309245" algn="l" defTabSz="123571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8520" indent="-309245" algn="l" defTabSz="1235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6375" indent="-309245" algn="l" defTabSz="1235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34230" indent="-309245" algn="l" defTabSz="1235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52085" indent="-309245" algn="l" defTabSz="1235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855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710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565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420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275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7130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5620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3475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工作\0530\橙色浅蓝系列\q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30"/>
            <a:ext cx="13004800" cy="86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2295426"/>
            <a:ext cx="11054080" cy="184842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框架设计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方正正粗黑简体" pitchFamily="2" charset="-122"/>
              <a:ea typeface="方正正粗黑简体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0720" y="4167634"/>
            <a:ext cx="9103360" cy="2203732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61840" y="2393202"/>
            <a:ext cx="10009112" cy="5203102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 marL="386080" indent="-38608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入导出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重新设计讨论一种高类聚低耦合、支持横向扩展、易调试、同步异步一体、易部署、方便使用的导入导出方案</a:t>
            </a:r>
            <a:endParaRPr lang="en-US" altLang="zh-CN" sz="1800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86080" indent="-38608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加强代码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耦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扩展性。完善单元测试工作。导入导出等实现无状态化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。还有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各种细节</a:t>
            </a:r>
            <a:endParaRPr lang="en-US" altLang="zh-CN" sz="1800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86080" indent="-38608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业务稳定性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待讨论</a:t>
            </a: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86080" indent="-38608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MOM</a:t>
            </a: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Review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业务代码，改善框架封装及代码生成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风格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根据各种修改假设，优化</a:t>
            </a:r>
            <a:r>
              <a:rPr lang="zh-CN" altLang="en-US" sz="180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代码结构及框架方法（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删除字段、区域隐藏、字段联动、字段名修改、添加表字段等）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86080" indent="-38608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DRY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很多</a:t>
            </a: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47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5134248" y="3308902"/>
            <a:ext cx="3096344" cy="1602116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9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Q&amp;A</a:t>
            </a:r>
            <a:endParaRPr lang="zh-CN" altLang="en-US" sz="96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40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工作\0530\银色系列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8" y="-1"/>
            <a:ext cx="13017958" cy="86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Apollo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0240" y="2012104"/>
            <a:ext cx="11756816" cy="5395889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框架主要需求</a:t>
            </a:r>
            <a:endParaRPr lang="en-US" altLang="zh-CN" sz="40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现有框架改革的问题</a:t>
            </a:r>
            <a:endParaRPr lang="en-US" altLang="zh-CN" sz="40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DRY</a:t>
            </a:r>
            <a:endParaRPr lang="en-US" altLang="zh-CN" sz="40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IOM</a:t>
            </a:r>
          </a:p>
          <a:p>
            <a:pPr algn="just"/>
            <a:r>
              <a:rPr lang="en-US" altLang="zh-CN" sz="4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IOM</a:t>
            </a:r>
            <a:r>
              <a:rPr lang="zh-CN" altLang="en-US" sz="4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实现方式</a:t>
            </a:r>
            <a:endParaRPr lang="en-US" altLang="zh-CN" sz="40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MOM</a:t>
            </a:r>
          </a:p>
        </p:txBody>
      </p:sp>
    </p:spTree>
    <p:extLst>
      <p:ext uri="{BB962C8B-B14F-4D97-AF65-F5344CB8AC3E}">
        <p14:creationId xmlns:p14="http://schemas.microsoft.com/office/powerpoint/2010/main" val="155856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框架主要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</a:t>
            </a:r>
            <a:endParaRPr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61840" y="2393202"/>
            <a:ext cx="10009112" cy="2548529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 marL="386080" indent="-38608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使用简单、功能强大、运行稳定、易于修改、良好的扩展性、良好的制定性</a:t>
            </a:r>
            <a:endParaRPr lang="en-US" altLang="zh-CN" sz="1800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86080" indent="-38608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核心需求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框架稳定性、业务代码稳定性、解决导入导出问题</a:t>
            </a:r>
            <a:endParaRPr lang="en-US" altLang="zh-CN" sz="1800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86080" indent="-38608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其他功能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很多，不细述</a:t>
            </a: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13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现有框架改革的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61840" y="2393202"/>
            <a:ext cx="10009112" cy="4164356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 marL="386080" indent="-38608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框架改革困难重重，框架依然表现为不好用，容易出问题，难以排查问题</a:t>
            </a:r>
            <a:endParaRPr lang="en-US" altLang="zh-CN" sz="1800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86080" indent="-38608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、数据库层面，存在框架库、数据中心库、很多业务库，架构复杂。框架更新经常带来数据库的变更，</a:t>
            </a:r>
            <a:r>
              <a:rPr lang="en-US" altLang="zh-CN" sz="18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apollo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版本过多，容易出错。 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、框架库约束不严格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、数据中心的存在，给调试和版本更新带来问题，问题隐患不解决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、框架架构没有实现高类聚、低耦合，给升级带来困难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、需要兼容旧系统，并系统架构耦合性强、扩展性低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入功能等设计不合理，只考虑功能实现，未考虑开发和部署的易用性，横向扩展困难，与数据库耦合</a:t>
            </a: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228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84733" y="1071290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89832" y="1431330"/>
            <a:ext cx="10081120" cy="932702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 marL="386080" indent="-38608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如何解决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重构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DRY</a:t>
            </a:r>
            <a:endParaRPr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461840" y="2393202"/>
            <a:ext cx="10009112" cy="3933524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代码开发中充斥着重复的代码，重复的操作，重复的开发工作，框架的核心一个要求就是不要重复这些行为。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、减少重复的代码（基本要求，常用方法进行封装，但留下扩展方式）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、减少重复开发工作</a:t>
            </a: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如代码生成、服务部署、网站部署、代码调试等等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、减少重复的操作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如果字段检查、修改代码后每次都需要重新登录、修改页面效果后需要重新部署启动才能看到效果、生成的代码需要检查各查询条件有效性、需要配置菜单权限、等等</a:t>
            </a: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60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IOM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461840" y="2393202"/>
            <a:ext cx="10009112" cy="2202281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IOM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是指</a:t>
            </a: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intent oriented mode ,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面向意图的开发模式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、开发只需要依据某种意图就能实现某些功能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、在不同场景下，某种意图表现和实质修改均不同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、其他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71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IOM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实现方式</a:t>
            </a:r>
            <a:endParaRPr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461840" y="2393202"/>
            <a:ext cx="10009112" cy="1509783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cli</a:t>
            </a: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类似</a:t>
            </a: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rails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这种框架，采用命令行，来处理意图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8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gui</a:t>
            </a: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通过直接编辑页面，来实现意图</a:t>
            </a: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6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MOM</a:t>
            </a:r>
            <a:endParaRPr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461840" y="2393202"/>
            <a:ext cx="10009112" cy="1509783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MOM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</a:t>
            </a: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Modify Oriented Mode,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面向修改的开发模式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业务的开发中修改必不可少，对框架而言，需求是不靠谱的。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因此框架的设计就是需要针对如何修改来进行架构。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通过优化代码结构、</a:t>
            </a: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IOM</a:t>
            </a:r>
            <a:r>
              <a:rPr lang="zh-CN" altLang="en-US" sz="180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等方式都可以实现这个目标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107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2207</TotalTime>
  <Words>569</Words>
  <Application>Microsoft Office PowerPoint</Application>
  <PresentationFormat>自定义</PresentationFormat>
  <Paragraphs>63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框架设计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xlwang</dc:creator>
  <cp:lastModifiedBy>Windows 用户</cp:lastModifiedBy>
  <cp:revision>163</cp:revision>
  <dcterms:created xsi:type="dcterms:W3CDTF">2016-06-16T07:41:00Z</dcterms:created>
  <dcterms:modified xsi:type="dcterms:W3CDTF">2017-02-22T07:17:49Z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