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6" r:id="rId3"/>
    <p:sldId id="267" r:id="rId4"/>
    <p:sldId id="268" r:id="rId5"/>
    <p:sldId id="269" r:id="rId6"/>
    <p:sldId id="271" r:id="rId7"/>
    <p:sldId id="272" r:id="rId8"/>
    <p:sldId id="273" r:id="rId9"/>
    <p:sldId id="275" r:id="rId10"/>
    <p:sldId id="276" r:id="rId11"/>
    <p:sldId id="277" r:id="rId12"/>
    <p:sldId id="279" r:id="rId13"/>
    <p:sldId id="264" r:id="rId14"/>
  </p:sldIdLst>
  <p:sldSz cx="13004800" cy="8623300"/>
  <p:notesSz cx="6858000" cy="9144000"/>
  <p:defaultTextStyle>
    <a:defPPr>
      <a:defRPr lang="zh-CN"/>
    </a:defPPr>
    <a:lvl1pPr marL="0" algn="l" defTabSz="1235710" rtl="0" eaLnBrk="1" latinLnBrk="0" hangingPunct="1">
      <a:defRPr sz="2400" kern="1200">
        <a:solidFill>
          <a:schemeClr val="tx1"/>
        </a:solidFill>
        <a:latin typeface="+mn-lt"/>
        <a:ea typeface="+mn-ea"/>
        <a:cs typeface="+mn-cs"/>
      </a:defRPr>
    </a:lvl1pPr>
    <a:lvl2pPr marL="617855" algn="l" defTabSz="1235710" rtl="0" eaLnBrk="1" latinLnBrk="0" hangingPunct="1">
      <a:defRPr sz="2400" kern="1200">
        <a:solidFill>
          <a:schemeClr val="tx1"/>
        </a:solidFill>
        <a:latin typeface="+mn-lt"/>
        <a:ea typeface="+mn-ea"/>
        <a:cs typeface="+mn-cs"/>
      </a:defRPr>
    </a:lvl2pPr>
    <a:lvl3pPr marL="1235710" algn="l" defTabSz="1235710" rtl="0" eaLnBrk="1" latinLnBrk="0" hangingPunct="1">
      <a:defRPr sz="2400" kern="1200">
        <a:solidFill>
          <a:schemeClr val="tx1"/>
        </a:solidFill>
        <a:latin typeface="+mn-lt"/>
        <a:ea typeface="+mn-ea"/>
        <a:cs typeface="+mn-cs"/>
      </a:defRPr>
    </a:lvl3pPr>
    <a:lvl4pPr marL="1853565" algn="l" defTabSz="1235710" rtl="0" eaLnBrk="1" latinLnBrk="0" hangingPunct="1">
      <a:defRPr sz="2400" kern="1200">
        <a:solidFill>
          <a:schemeClr val="tx1"/>
        </a:solidFill>
        <a:latin typeface="+mn-lt"/>
        <a:ea typeface="+mn-ea"/>
        <a:cs typeface="+mn-cs"/>
      </a:defRPr>
    </a:lvl4pPr>
    <a:lvl5pPr marL="2471420" algn="l" defTabSz="1235710" rtl="0" eaLnBrk="1" latinLnBrk="0" hangingPunct="1">
      <a:defRPr sz="2400" kern="1200">
        <a:solidFill>
          <a:schemeClr val="tx1"/>
        </a:solidFill>
        <a:latin typeface="+mn-lt"/>
        <a:ea typeface="+mn-ea"/>
        <a:cs typeface="+mn-cs"/>
      </a:defRPr>
    </a:lvl5pPr>
    <a:lvl6pPr marL="3089275" algn="l" defTabSz="1235710" rtl="0" eaLnBrk="1" latinLnBrk="0" hangingPunct="1">
      <a:defRPr sz="2400" kern="1200">
        <a:solidFill>
          <a:schemeClr val="tx1"/>
        </a:solidFill>
        <a:latin typeface="+mn-lt"/>
        <a:ea typeface="+mn-ea"/>
        <a:cs typeface="+mn-cs"/>
      </a:defRPr>
    </a:lvl6pPr>
    <a:lvl7pPr marL="3707130" algn="l" defTabSz="1235710" rtl="0" eaLnBrk="1" latinLnBrk="0" hangingPunct="1">
      <a:defRPr sz="2400" kern="1200">
        <a:solidFill>
          <a:schemeClr val="tx1"/>
        </a:solidFill>
        <a:latin typeface="+mn-lt"/>
        <a:ea typeface="+mn-ea"/>
        <a:cs typeface="+mn-cs"/>
      </a:defRPr>
    </a:lvl7pPr>
    <a:lvl8pPr marL="4325620" algn="l" defTabSz="1235710" rtl="0" eaLnBrk="1" latinLnBrk="0" hangingPunct="1">
      <a:defRPr sz="2400" kern="1200">
        <a:solidFill>
          <a:schemeClr val="tx1"/>
        </a:solidFill>
        <a:latin typeface="+mn-lt"/>
        <a:ea typeface="+mn-ea"/>
        <a:cs typeface="+mn-cs"/>
      </a:defRPr>
    </a:lvl8pPr>
    <a:lvl9pPr marL="4943475" algn="l" defTabSz="123571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4FC"/>
    <a:srgbClr val="FF5C01"/>
    <a:srgbClr val="123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52" autoAdjust="0"/>
  </p:normalViewPr>
  <p:slideViewPr>
    <p:cSldViewPr>
      <p:cViewPr varScale="1">
        <p:scale>
          <a:sx n="63" d="100"/>
          <a:sy n="63" d="100"/>
        </p:scale>
        <p:origin x="-996" y="-114"/>
      </p:cViewPr>
      <p:guideLst>
        <p:guide orient="horz" pos="2716"/>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F34936-9BE8-4133-A782-55B70958D9F1}" type="datetimeFigureOut">
              <a:rPr lang="zh-CN" altLang="en-US" smtClean="0"/>
              <a:t>2016/11/16</a:t>
            </a:fld>
            <a:endParaRPr lang="zh-CN" altLang="en-US"/>
          </a:p>
        </p:txBody>
      </p:sp>
      <p:sp>
        <p:nvSpPr>
          <p:cNvPr id="4" name="幻灯片图像占位符 3"/>
          <p:cNvSpPr>
            <a:spLocks noGrp="1" noRot="1" noChangeAspect="1"/>
          </p:cNvSpPr>
          <p:nvPr>
            <p:ph type="sldImg" idx="2"/>
          </p:nvPr>
        </p:nvSpPr>
        <p:spPr>
          <a:xfrm>
            <a:off x="844550" y="685800"/>
            <a:ext cx="51689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93476A-C8EF-4948-84D8-CD0A70688003}" type="slidenum">
              <a:rPr lang="zh-CN" altLang="en-US" smtClean="0"/>
              <a:t>‹#›</a:t>
            </a:fld>
            <a:endParaRPr lang="zh-CN" altLang="en-US"/>
          </a:p>
        </p:txBody>
      </p:sp>
    </p:spTree>
    <p:extLst>
      <p:ext uri="{BB962C8B-B14F-4D97-AF65-F5344CB8AC3E}">
        <p14:creationId xmlns:p14="http://schemas.microsoft.com/office/powerpoint/2010/main" val="185171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单一应用架构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当网站流量很小时，只需一个应用，将所有功能都部署在一起，以减少部署节点和成本。</a:t>
            </a:r>
          </a:p>
          <a:p>
            <a:pPr lvl="1"/>
            <a:r>
              <a:rPr lang="zh-CN" altLang="en-US" sz="1200" b="0" i="0" kern="1200" dirty="0" smtClean="0">
                <a:solidFill>
                  <a:schemeClr val="tx1"/>
                </a:solidFill>
                <a:effectLst/>
                <a:latin typeface="+mn-lt"/>
                <a:ea typeface="+mn-ea"/>
                <a:cs typeface="+mn-cs"/>
              </a:rPr>
              <a:t>此时，用于简化增删改查工作量的 </a:t>
            </a:r>
            <a:r>
              <a:rPr lang="zh-CN" altLang="en-US" sz="1200" b="1" i="0" kern="1200" dirty="0" smtClean="0">
                <a:solidFill>
                  <a:schemeClr val="tx1"/>
                </a:solidFill>
                <a:effectLst/>
                <a:latin typeface="+mn-lt"/>
                <a:ea typeface="+mn-ea"/>
                <a:cs typeface="+mn-cs"/>
              </a:rPr>
              <a:t>数据访问框架</a:t>
            </a:r>
            <a:r>
              <a:rPr lang="en-US" altLang="zh-CN" sz="1200" b="1" i="0" kern="1200" dirty="0"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 是关键。</a:t>
            </a:r>
          </a:p>
          <a:p>
            <a:r>
              <a:rPr lang="zh-CN" altLang="en-US" sz="1200" b="1" i="0" kern="1200" dirty="0" smtClean="0">
                <a:solidFill>
                  <a:schemeClr val="tx1"/>
                </a:solidFill>
                <a:effectLst/>
                <a:latin typeface="+mn-lt"/>
                <a:ea typeface="+mn-ea"/>
                <a:cs typeface="+mn-cs"/>
              </a:rPr>
              <a:t>垂直应用架构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当访问量逐渐增大，单一应用增加机器带来的加速度越来越小，将应用拆成互不相干的几个应用，以提升效率。</a:t>
            </a:r>
          </a:p>
          <a:p>
            <a:pPr lvl="1"/>
            <a:r>
              <a:rPr lang="zh-CN" altLang="en-US" sz="1200" b="0" i="0" kern="1200" dirty="0" smtClean="0">
                <a:solidFill>
                  <a:schemeClr val="tx1"/>
                </a:solidFill>
                <a:effectLst/>
                <a:latin typeface="+mn-lt"/>
                <a:ea typeface="+mn-ea"/>
                <a:cs typeface="+mn-cs"/>
              </a:rPr>
              <a:t>此时，用于加速前端页面开发的 </a:t>
            </a:r>
            <a:r>
              <a:rPr lang="en-US" altLang="zh-CN" sz="1200" b="1" i="0" kern="1200" dirty="0" smtClean="0">
                <a:solidFill>
                  <a:schemeClr val="tx1"/>
                </a:solidFill>
                <a:effectLst/>
                <a:latin typeface="+mn-lt"/>
                <a:ea typeface="+mn-ea"/>
                <a:cs typeface="+mn-cs"/>
              </a:rPr>
              <a:t>Web</a:t>
            </a:r>
            <a:r>
              <a:rPr lang="zh-CN" altLang="en-US" sz="1200" b="1" i="0" kern="1200" dirty="0" smtClean="0">
                <a:solidFill>
                  <a:schemeClr val="tx1"/>
                </a:solidFill>
                <a:effectLst/>
                <a:latin typeface="+mn-lt"/>
                <a:ea typeface="+mn-ea"/>
                <a:cs typeface="+mn-cs"/>
              </a:rPr>
              <a:t>框架</a:t>
            </a:r>
            <a:r>
              <a:rPr lang="en-US" altLang="zh-CN" sz="1200" b="1" i="0" kern="1200" dirty="0" smtClean="0">
                <a:solidFill>
                  <a:schemeClr val="tx1"/>
                </a:solidFill>
                <a:effectLst/>
                <a:latin typeface="+mn-lt"/>
                <a:ea typeface="+mn-ea"/>
                <a:cs typeface="+mn-cs"/>
              </a:rPr>
              <a:t>(MVC)</a:t>
            </a:r>
            <a:r>
              <a:rPr lang="zh-CN" altLang="en-US" sz="1200" b="0" i="0" kern="1200" dirty="0" smtClean="0">
                <a:solidFill>
                  <a:schemeClr val="tx1"/>
                </a:solidFill>
                <a:effectLst/>
                <a:latin typeface="+mn-lt"/>
                <a:ea typeface="+mn-ea"/>
                <a:cs typeface="+mn-cs"/>
              </a:rPr>
              <a:t> 是关键。</a:t>
            </a:r>
          </a:p>
          <a:p>
            <a:r>
              <a:rPr lang="zh-CN" altLang="en-US" sz="1200" b="1" i="0" kern="1200" dirty="0" smtClean="0">
                <a:solidFill>
                  <a:schemeClr val="tx1"/>
                </a:solidFill>
                <a:effectLst/>
                <a:latin typeface="+mn-lt"/>
                <a:ea typeface="+mn-ea"/>
                <a:cs typeface="+mn-cs"/>
              </a:rPr>
              <a:t>分布式服务架构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当垂直应用越来越多，应用之间交互不可避免，将核心业务抽取出来，作为独立的服务，逐渐形成稳定的服务中心，使前端应用能更快速的响应多变的市场需求。</a:t>
            </a:r>
          </a:p>
          <a:p>
            <a:pPr lvl="1"/>
            <a:r>
              <a:rPr lang="zh-CN" altLang="en-US" sz="1200" b="0" i="0" kern="1200" dirty="0" smtClean="0">
                <a:solidFill>
                  <a:schemeClr val="tx1"/>
                </a:solidFill>
                <a:effectLst/>
                <a:latin typeface="+mn-lt"/>
                <a:ea typeface="+mn-ea"/>
                <a:cs typeface="+mn-cs"/>
              </a:rPr>
              <a:t>此时，用于提高业务复用及整合的 </a:t>
            </a:r>
            <a:r>
              <a:rPr lang="zh-CN" altLang="en-US" sz="1200" b="1" i="0" kern="1200" dirty="0" smtClean="0">
                <a:solidFill>
                  <a:schemeClr val="tx1"/>
                </a:solidFill>
                <a:effectLst/>
                <a:latin typeface="+mn-lt"/>
                <a:ea typeface="+mn-ea"/>
                <a:cs typeface="+mn-cs"/>
              </a:rPr>
              <a:t>分布式服务框架</a:t>
            </a:r>
            <a:r>
              <a:rPr lang="en-US" altLang="zh-CN" sz="1200" b="1" i="0" kern="1200" dirty="0" smtClean="0">
                <a:solidFill>
                  <a:schemeClr val="tx1"/>
                </a:solidFill>
                <a:effectLst/>
                <a:latin typeface="+mn-lt"/>
                <a:ea typeface="+mn-ea"/>
                <a:cs typeface="+mn-cs"/>
              </a:rPr>
              <a:t>(RPC)</a:t>
            </a:r>
            <a:r>
              <a:rPr lang="zh-CN" altLang="en-US" sz="1200" b="0" i="0" kern="1200" dirty="0" smtClean="0">
                <a:solidFill>
                  <a:schemeClr val="tx1"/>
                </a:solidFill>
                <a:effectLst/>
                <a:latin typeface="+mn-lt"/>
                <a:ea typeface="+mn-ea"/>
                <a:cs typeface="+mn-cs"/>
              </a:rPr>
              <a:t> 是关键。</a:t>
            </a:r>
          </a:p>
          <a:p>
            <a:r>
              <a:rPr lang="zh-CN" altLang="en-US" sz="1200" b="1" i="0" kern="1200" dirty="0" smtClean="0">
                <a:solidFill>
                  <a:schemeClr val="tx1"/>
                </a:solidFill>
                <a:effectLst/>
                <a:latin typeface="+mn-lt"/>
                <a:ea typeface="+mn-ea"/>
                <a:cs typeface="+mn-cs"/>
              </a:rPr>
              <a:t>流动计算架构</a:t>
            </a:r>
            <a:endParaRPr lang="zh-CN" altLang="en-US"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当服务越来越多，容量的评估，小服务资源的浪费等问题逐渐显现，此时需增加一个调度中心基于访问压力实时管理集群容量，提高集群利用率。</a:t>
            </a:r>
          </a:p>
          <a:p>
            <a:pPr lvl="1"/>
            <a:r>
              <a:rPr lang="zh-CN" altLang="en-US" sz="1200" b="0" i="0" kern="1200" dirty="0" smtClean="0">
                <a:solidFill>
                  <a:schemeClr val="tx1"/>
                </a:solidFill>
                <a:effectLst/>
                <a:latin typeface="+mn-lt"/>
                <a:ea typeface="+mn-ea"/>
                <a:cs typeface="+mn-cs"/>
              </a:rPr>
              <a:t>此时，用于提高机器利用率的 </a:t>
            </a:r>
            <a:r>
              <a:rPr lang="zh-CN" altLang="en-US" sz="1200" b="1" i="0" kern="1200" dirty="0" smtClean="0">
                <a:solidFill>
                  <a:schemeClr val="tx1"/>
                </a:solidFill>
                <a:effectLst/>
                <a:latin typeface="+mn-lt"/>
                <a:ea typeface="+mn-ea"/>
                <a:cs typeface="+mn-cs"/>
              </a:rPr>
              <a:t>资源调度和治理中心</a:t>
            </a:r>
            <a:r>
              <a:rPr lang="en-US" altLang="zh-CN" sz="1200" b="1" i="0" kern="1200" dirty="0" smtClean="0">
                <a:solidFill>
                  <a:schemeClr val="tx1"/>
                </a:solidFill>
                <a:effectLst/>
                <a:latin typeface="+mn-lt"/>
                <a:ea typeface="+mn-ea"/>
                <a:cs typeface="+mn-cs"/>
              </a:rPr>
              <a:t>(SOA)</a:t>
            </a:r>
            <a:r>
              <a:rPr lang="zh-CN" altLang="en-US" sz="1200" b="0" i="0" kern="1200" dirty="0" smtClean="0">
                <a:solidFill>
                  <a:schemeClr val="tx1"/>
                </a:solidFill>
                <a:effectLst/>
                <a:latin typeface="+mn-lt"/>
                <a:ea typeface="+mn-ea"/>
                <a:cs typeface="+mn-cs"/>
              </a:rPr>
              <a:t> 是关键。</a:t>
            </a:r>
          </a:p>
          <a:p>
            <a:endParaRPr lang="zh-CN" altLang="en-US" dirty="0"/>
          </a:p>
        </p:txBody>
      </p:sp>
      <p:sp>
        <p:nvSpPr>
          <p:cNvPr id="4" name="灯片编号占位符 3"/>
          <p:cNvSpPr>
            <a:spLocks noGrp="1"/>
          </p:cNvSpPr>
          <p:nvPr>
            <p:ph type="sldNum" sz="quarter" idx="10"/>
          </p:nvPr>
        </p:nvSpPr>
        <p:spPr/>
        <p:txBody>
          <a:bodyPr/>
          <a:lstStyle/>
          <a:p>
            <a:fld id="{7E93476A-C8EF-4948-84D8-CD0A70688003}" type="slidenum">
              <a:rPr lang="zh-CN" altLang="en-US" smtClean="0"/>
              <a:t>4</a:t>
            </a:fld>
            <a:endParaRPr lang="zh-CN" altLang="en-US"/>
          </a:p>
        </p:txBody>
      </p:sp>
    </p:spTree>
    <p:extLst>
      <p:ext uri="{BB962C8B-B14F-4D97-AF65-F5344CB8AC3E}">
        <p14:creationId xmlns:p14="http://schemas.microsoft.com/office/powerpoint/2010/main" val="23736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5360" y="2678813"/>
            <a:ext cx="11054080" cy="184842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0720" y="4886537"/>
            <a:ext cx="9103360" cy="2203732"/>
          </a:xfrm>
        </p:spPr>
        <p:txBody>
          <a:bodyPr/>
          <a:lstStyle>
            <a:lvl1pPr marL="0" indent="0" algn="ctr">
              <a:buNone/>
              <a:defRPr>
                <a:solidFill>
                  <a:schemeClr val="tx1">
                    <a:tint val="75000"/>
                  </a:schemeClr>
                </a:solidFill>
              </a:defRPr>
            </a:lvl1pPr>
            <a:lvl2pPr marL="617855" indent="0" algn="ctr">
              <a:buNone/>
              <a:defRPr>
                <a:solidFill>
                  <a:schemeClr val="tx1">
                    <a:tint val="75000"/>
                  </a:schemeClr>
                </a:solidFill>
              </a:defRPr>
            </a:lvl2pPr>
            <a:lvl3pPr marL="1235710" indent="0" algn="ctr">
              <a:buNone/>
              <a:defRPr>
                <a:solidFill>
                  <a:schemeClr val="tx1">
                    <a:tint val="75000"/>
                  </a:schemeClr>
                </a:solidFill>
              </a:defRPr>
            </a:lvl3pPr>
            <a:lvl4pPr marL="1853565" indent="0" algn="ctr">
              <a:buNone/>
              <a:defRPr>
                <a:solidFill>
                  <a:schemeClr val="tx1">
                    <a:tint val="75000"/>
                  </a:schemeClr>
                </a:solidFill>
              </a:defRPr>
            </a:lvl4pPr>
            <a:lvl5pPr marL="2471420" indent="0" algn="ctr">
              <a:buNone/>
              <a:defRPr>
                <a:solidFill>
                  <a:schemeClr val="tx1">
                    <a:tint val="75000"/>
                  </a:schemeClr>
                </a:solidFill>
              </a:defRPr>
            </a:lvl5pPr>
            <a:lvl6pPr marL="3089275" indent="0" algn="ctr">
              <a:buNone/>
              <a:defRPr>
                <a:solidFill>
                  <a:schemeClr val="tx1">
                    <a:tint val="75000"/>
                  </a:schemeClr>
                </a:solidFill>
              </a:defRPr>
            </a:lvl6pPr>
            <a:lvl7pPr marL="3707130" indent="0" algn="ctr">
              <a:buNone/>
              <a:defRPr>
                <a:solidFill>
                  <a:schemeClr val="tx1">
                    <a:tint val="75000"/>
                  </a:schemeClr>
                </a:solidFill>
              </a:defRPr>
            </a:lvl7pPr>
            <a:lvl8pPr marL="4325620" indent="0" algn="ctr">
              <a:buNone/>
              <a:defRPr>
                <a:solidFill>
                  <a:schemeClr val="tx1">
                    <a:tint val="75000"/>
                  </a:schemeClr>
                </a:solidFill>
              </a:defRPr>
            </a:lvl8pPr>
            <a:lvl9pPr marL="494347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480" y="345332"/>
            <a:ext cx="2926080" cy="735775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240" y="345332"/>
            <a:ext cx="8561493" cy="73577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290" y="5541269"/>
            <a:ext cx="11054080" cy="1712683"/>
          </a:xfrm>
        </p:spPr>
        <p:txBody>
          <a:bodyPr anchor="t"/>
          <a:lstStyle>
            <a:lvl1pPr algn="l">
              <a:defRPr sz="54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290" y="3654923"/>
            <a:ext cx="11054080" cy="1886346"/>
          </a:xfrm>
        </p:spPr>
        <p:txBody>
          <a:bodyPr anchor="b"/>
          <a:lstStyle>
            <a:lvl1pPr marL="0" indent="0">
              <a:buNone/>
              <a:defRPr sz="2700">
                <a:solidFill>
                  <a:schemeClr val="tx1">
                    <a:tint val="75000"/>
                  </a:schemeClr>
                </a:solidFill>
              </a:defRPr>
            </a:lvl1pPr>
            <a:lvl2pPr marL="617855" indent="0">
              <a:buNone/>
              <a:defRPr sz="2400">
                <a:solidFill>
                  <a:schemeClr val="tx1">
                    <a:tint val="75000"/>
                  </a:schemeClr>
                </a:solidFill>
              </a:defRPr>
            </a:lvl2pPr>
            <a:lvl3pPr marL="1235710" indent="0">
              <a:buNone/>
              <a:defRPr sz="2200">
                <a:solidFill>
                  <a:schemeClr val="tx1">
                    <a:tint val="75000"/>
                  </a:schemeClr>
                </a:solidFill>
              </a:defRPr>
            </a:lvl3pPr>
            <a:lvl4pPr marL="1853565" indent="0">
              <a:buNone/>
              <a:defRPr sz="1900">
                <a:solidFill>
                  <a:schemeClr val="tx1">
                    <a:tint val="75000"/>
                  </a:schemeClr>
                </a:solidFill>
              </a:defRPr>
            </a:lvl4pPr>
            <a:lvl5pPr marL="2471420" indent="0">
              <a:buNone/>
              <a:defRPr sz="1900">
                <a:solidFill>
                  <a:schemeClr val="tx1">
                    <a:tint val="75000"/>
                  </a:schemeClr>
                </a:solidFill>
              </a:defRPr>
            </a:lvl5pPr>
            <a:lvl6pPr marL="3089275" indent="0">
              <a:buNone/>
              <a:defRPr sz="1900">
                <a:solidFill>
                  <a:schemeClr val="tx1">
                    <a:tint val="75000"/>
                  </a:schemeClr>
                </a:solidFill>
              </a:defRPr>
            </a:lvl6pPr>
            <a:lvl7pPr marL="3707130" indent="0">
              <a:buNone/>
              <a:defRPr sz="1900">
                <a:solidFill>
                  <a:schemeClr val="tx1">
                    <a:tint val="75000"/>
                  </a:schemeClr>
                </a:solidFill>
              </a:defRPr>
            </a:lvl7pPr>
            <a:lvl8pPr marL="4325620" indent="0">
              <a:buNone/>
              <a:defRPr sz="1900">
                <a:solidFill>
                  <a:schemeClr val="tx1">
                    <a:tint val="75000"/>
                  </a:schemeClr>
                </a:solidFill>
              </a:defRPr>
            </a:lvl8pPr>
            <a:lvl9pPr marL="4943475" indent="0">
              <a:buNone/>
              <a:defRPr sz="19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240" y="2012104"/>
            <a:ext cx="5743787" cy="569097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610773" y="2012104"/>
            <a:ext cx="5743787" cy="5690979"/>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240" y="1930263"/>
            <a:ext cx="5746045" cy="804441"/>
          </a:xfrm>
        </p:spPr>
        <p:txBody>
          <a:bodyPr anchor="b"/>
          <a:lstStyle>
            <a:lvl1pPr marL="0" indent="0">
              <a:buNone/>
              <a:defRPr sz="3200" b="1"/>
            </a:lvl1pPr>
            <a:lvl2pPr marL="617855" indent="0">
              <a:buNone/>
              <a:defRPr sz="2700" b="1"/>
            </a:lvl2pPr>
            <a:lvl3pPr marL="1235710" indent="0">
              <a:buNone/>
              <a:defRPr sz="2400" b="1"/>
            </a:lvl3pPr>
            <a:lvl4pPr marL="1853565" indent="0">
              <a:buNone/>
              <a:defRPr sz="2200" b="1"/>
            </a:lvl4pPr>
            <a:lvl5pPr marL="2471420" indent="0">
              <a:buNone/>
              <a:defRPr sz="2200" b="1"/>
            </a:lvl5pPr>
            <a:lvl6pPr marL="3089275" indent="0">
              <a:buNone/>
              <a:defRPr sz="2200" b="1"/>
            </a:lvl6pPr>
            <a:lvl7pPr marL="3707130" indent="0">
              <a:buNone/>
              <a:defRPr sz="2200" b="1"/>
            </a:lvl7pPr>
            <a:lvl8pPr marL="4325620" indent="0">
              <a:buNone/>
              <a:defRPr sz="2200" b="1"/>
            </a:lvl8pPr>
            <a:lvl9pPr marL="4943475" indent="0">
              <a:buNone/>
              <a:defRPr sz="2200" b="1"/>
            </a:lvl9pPr>
          </a:lstStyle>
          <a:p>
            <a:pPr lvl="0"/>
            <a:r>
              <a:rPr lang="zh-CN" altLang="en-US" smtClean="0"/>
              <a:t>单击此处编辑母版文本样式</a:t>
            </a:r>
          </a:p>
        </p:txBody>
      </p:sp>
      <p:sp>
        <p:nvSpPr>
          <p:cNvPr id="4" name="内容占位符 3"/>
          <p:cNvSpPr>
            <a:spLocks noGrp="1"/>
          </p:cNvSpPr>
          <p:nvPr>
            <p:ph sz="half" idx="2"/>
          </p:nvPr>
        </p:nvSpPr>
        <p:spPr>
          <a:xfrm>
            <a:off x="650240" y="2734704"/>
            <a:ext cx="5746045" cy="4968379"/>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6259" y="1930263"/>
            <a:ext cx="5748302" cy="804441"/>
          </a:xfrm>
        </p:spPr>
        <p:txBody>
          <a:bodyPr anchor="b"/>
          <a:lstStyle>
            <a:lvl1pPr marL="0" indent="0">
              <a:buNone/>
              <a:defRPr sz="3200" b="1"/>
            </a:lvl1pPr>
            <a:lvl2pPr marL="617855" indent="0">
              <a:buNone/>
              <a:defRPr sz="2700" b="1"/>
            </a:lvl2pPr>
            <a:lvl3pPr marL="1235710" indent="0">
              <a:buNone/>
              <a:defRPr sz="2400" b="1"/>
            </a:lvl3pPr>
            <a:lvl4pPr marL="1853565" indent="0">
              <a:buNone/>
              <a:defRPr sz="2200" b="1"/>
            </a:lvl4pPr>
            <a:lvl5pPr marL="2471420" indent="0">
              <a:buNone/>
              <a:defRPr sz="2200" b="1"/>
            </a:lvl5pPr>
            <a:lvl6pPr marL="3089275" indent="0">
              <a:buNone/>
              <a:defRPr sz="2200" b="1"/>
            </a:lvl6pPr>
            <a:lvl7pPr marL="3707130" indent="0">
              <a:buNone/>
              <a:defRPr sz="2200" b="1"/>
            </a:lvl7pPr>
            <a:lvl8pPr marL="4325620" indent="0">
              <a:buNone/>
              <a:defRPr sz="2200" b="1"/>
            </a:lvl8pPr>
            <a:lvl9pPr marL="4943475" indent="0">
              <a:buNone/>
              <a:defRPr sz="2200" b="1"/>
            </a:lvl9pPr>
          </a:lstStyle>
          <a:p>
            <a:pPr lvl="0"/>
            <a:r>
              <a:rPr lang="zh-CN" altLang="en-US" smtClean="0"/>
              <a:t>单击此处编辑母版文本样式</a:t>
            </a:r>
          </a:p>
        </p:txBody>
      </p:sp>
      <p:sp>
        <p:nvSpPr>
          <p:cNvPr id="6" name="内容占位符 5"/>
          <p:cNvSpPr>
            <a:spLocks noGrp="1"/>
          </p:cNvSpPr>
          <p:nvPr>
            <p:ph sz="quarter" idx="4"/>
          </p:nvPr>
        </p:nvSpPr>
        <p:spPr>
          <a:xfrm>
            <a:off x="6606259" y="2734704"/>
            <a:ext cx="5748302" cy="4968379"/>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241" y="343335"/>
            <a:ext cx="4278490" cy="1461170"/>
          </a:xfrm>
        </p:spPr>
        <p:txBody>
          <a:bodyPr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516" y="343336"/>
            <a:ext cx="7270044" cy="735974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241" y="1804506"/>
            <a:ext cx="4278490" cy="5898577"/>
          </a:xfrm>
        </p:spPr>
        <p:txBody>
          <a:bodyPr/>
          <a:lstStyle>
            <a:lvl1pPr marL="0" indent="0">
              <a:buNone/>
              <a:defRPr sz="1900"/>
            </a:lvl1pPr>
            <a:lvl2pPr marL="617855" indent="0">
              <a:buNone/>
              <a:defRPr sz="1600"/>
            </a:lvl2pPr>
            <a:lvl3pPr marL="1235710" indent="0">
              <a:buNone/>
              <a:defRPr sz="1400"/>
            </a:lvl3pPr>
            <a:lvl4pPr marL="1853565" indent="0">
              <a:buNone/>
              <a:defRPr sz="1200"/>
            </a:lvl4pPr>
            <a:lvl5pPr marL="2471420" indent="0">
              <a:buNone/>
              <a:defRPr sz="1200"/>
            </a:lvl5pPr>
            <a:lvl6pPr marL="3089275" indent="0">
              <a:buNone/>
              <a:defRPr sz="1200"/>
            </a:lvl6pPr>
            <a:lvl7pPr marL="3707130" indent="0">
              <a:buNone/>
              <a:defRPr sz="1200"/>
            </a:lvl7pPr>
            <a:lvl8pPr marL="4325620" indent="0">
              <a:buNone/>
              <a:defRPr sz="1200"/>
            </a:lvl8pPr>
            <a:lvl9pPr marL="4943475"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032" y="6036310"/>
            <a:ext cx="7802880" cy="712621"/>
          </a:xfrm>
        </p:spPr>
        <p:txBody>
          <a:bodyPr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032" y="770508"/>
            <a:ext cx="7802880" cy="5173980"/>
          </a:xfrm>
        </p:spPr>
        <p:txBody>
          <a:bodyPr/>
          <a:lstStyle>
            <a:lvl1pPr marL="0" indent="0">
              <a:buNone/>
              <a:defRPr sz="4300"/>
            </a:lvl1pPr>
            <a:lvl2pPr marL="617855" indent="0">
              <a:buNone/>
              <a:defRPr sz="3800"/>
            </a:lvl2pPr>
            <a:lvl3pPr marL="1235710" indent="0">
              <a:buNone/>
              <a:defRPr sz="3200"/>
            </a:lvl3pPr>
            <a:lvl4pPr marL="1853565" indent="0">
              <a:buNone/>
              <a:defRPr sz="2700"/>
            </a:lvl4pPr>
            <a:lvl5pPr marL="2471420" indent="0">
              <a:buNone/>
              <a:defRPr sz="2700"/>
            </a:lvl5pPr>
            <a:lvl6pPr marL="3089275" indent="0">
              <a:buNone/>
              <a:defRPr sz="2700"/>
            </a:lvl6pPr>
            <a:lvl7pPr marL="3707130" indent="0">
              <a:buNone/>
              <a:defRPr sz="2700"/>
            </a:lvl7pPr>
            <a:lvl8pPr marL="4325620" indent="0">
              <a:buNone/>
              <a:defRPr sz="2700"/>
            </a:lvl8pPr>
            <a:lvl9pPr marL="4943475" indent="0">
              <a:buNone/>
              <a:defRPr sz="2700"/>
            </a:lvl9pPr>
          </a:lstStyle>
          <a:p>
            <a:endParaRPr lang="zh-CN" altLang="en-US"/>
          </a:p>
        </p:txBody>
      </p:sp>
      <p:sp>
        <p:nvSpPr>
          <p:cNvPr id="4" name="文本占位符 3"/>
          <p:cNvSpPr>
            <a:spLocks noGrp="1"/>
          </p:cNvSpPr>
          <p:nvPr>
            <p:ph type="body" sz="half" idx="2"/>
          </p:nvPr>
        </p:nvSpPr>
        <p:spPr>
          <a:xfrm>
            <a:off x="2549032" y="6748931"/>
            <a:ext cx="7802880" cy="1012039"/>
          </a:xfrm>
        </p:spPr>
        <p:txBody>
          <a:bodyPr/>
          <a:lstStyle>
            <a:lvl1pPr marL="0" indent="0">
              <a:buNone/>
              <a:defRPr sz="1900"/>
            </a:lvl1pPr>
            <a:lvl2pPr marL="617855" indent="0">
              <a:buNone/>
              <a:defRPr sz="1600"/>
            </a:lvl2pPr>
            <a:lvl3pPr marL="1235710" indent="0">
              <a:buNone/>
              <a:defRPr sz="1400"/>
            </a:lvl3pPr>
            <a:lvl4pPr marL="1853565" indent="0">
              <a:buNone/>
              <a:defRPr sz="1200"/>
            </a:lvl4pPr>
            <a:lvl5pPr marL="2471420" indent="0">
              <a:buNone/>
              <a:defRPr sz="1200"/>
            </a:lvl5pPr>
            <a:lvl6pPr marL="3089275" indent="0">
              <a:buNone/>
              <a:defRPr sz="1200"/>
            </a:lvl6pPr>
            <a:lvl7pPr marL="3707130" indent="0">
              <a:buNone/>
              <a:defRPr sz="1200"/>
            </a:lvl7pPr>
            <a:lvl8pPr marL="4325620" indent="0">
              <a:buNone/>
              <a:defRPr sz="1200"/>
            </a:lvl8pPr>
            <a:lvl9pPr marL="4943475"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A3A160-64B0-433E-876E-E206ABB7688A}" type="datetimeFigureOut">
              <a:rPr lang="zh-CN" altLang="en-US" smtClean="0"/>
              <a:t>2016/11/16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E355E-4409-4378-9288-8E64B801C0E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0240" y="345332"/>
            <a:ext cx="11704320" cy="1437217"/>
          </a:xfrm>
          <a:prstGeom prst="rect">
            <a:avLst/>
          </a:prstGeom>
        </p:spPr>
        <p:txBody>
          <a:bodyPr vert="horz" lIns="123581" tIns="61791" rIns="123581" bIns="6179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240" y="2012104"/>
            <a:ext cx="11704320" cy="5690979"/>
          </a:xfrm>
          <a:prstGeom prst="rect">
            <a:avLst/>
          </a:prstGeom>
        </p:spPr>
        <p:txBody>
          <a:bodyPr vert="horz" lIns="123581" tIns="61791" rIns="123581" bIns="6179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50240" y="7992522"/>
            <a:ext cx="3034453" cy="459111"/>
          </a:xfrm>
          <a:prstGeom prst="rect">
            <a:avLst/>
          </a:prstGeom>
        </p:spPr>
        <p:txBody>
          <a:bodyPr vert="horz" lIns="123581" tIns="61791" rIns="123581" bIns="61791" rtlCol="0" anchor="ctr"/>
          <a:lstStyle>
            <a:lvl1pPr algn="l">
              <a:defRPr sz="1600">
                <a:solidFill>
                  <a:schemeClr val="tx1">
                    <a:tint val="75000"/>
                  </a:schemeClr>
                </a:solidFill>
              </a:defRPr>
            </a:lvl1pPr>
          </a:lstStyle>
          <a:p>
            <a:fld id="{A9A3A160-64B0-433E-876E-E206ABB7688A}" type="datetimeFigureOut">
              <a:rPr lang="zh-CN" altLang="en-US" smtClean="0"/>
              <a:t>2016/11/16</a:t>
            </a:fld>
            <a:endParaRPr lang="zh-CN" altLang="en-US"/>
          </a:p>
        </p:txBody>
      </p:sp>
      <p:sp>
        <p:nvSpPr>
          <p:cNvPr id="5" name="页脚占位符 4"/>
          <p:cNvSpPr>
            <a:spLocks noGrp="1"/>
          </p:cNvSpPr>
          <p:nvPr>
            <p:ph type="ftr" sz="quarter" idx="3"/>
          </p:nvPr>
        </p:nvSpPr>
        <p:spPr>
          <a:xfrm>
            <a:off x="4443307" y="7992522"/>
            <a:ext cx="4118187" cy="459111"/>
          </a:xfrm>
          <a:prstGeom prst="rect">
            <a:avLst/>
          </a:prstGeom>
        </p:spPr>
        <p:txBody>
          <a:bodyPr vert="horz" lIns="123581" tIns="61791" rIns="123581" bIns="61791"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320107" y="7992522"/>
            <a:ext cx="3034453" cy="459111"/>
          </a:xfrm>
          <a:prstGeom prst="rect">
            <a:avLst/>
          </a:prstGeom>
        </p:spPr>
        <p:txBody>
          <a:bodyPr vert="horz" lIns="123581" tIns="61791" rIns="123581" bIns="61791" rtlCol="0" anchor="ctr"/>
          <a:lstStyle>
            <a:lvl1pPr algn="r">
              <a:defRPr sz="1600">
                <a:solidFill>
                  <a:schemeClr val="tx1">
                    <a:tint val="75000"/>
                  </a:schemeClr>
                </a:solidFill>
              </a:defRPr>
            </a:lvl1pPr>
          </a:lstStyle>
          <a:p>
            <a:fld id="{8E7E355E-4409-4378-9288-8E64B801C0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35710" rtl="0" eaLnBrk="1" latinLnBrk="0" hangingPunct="1">
        <a:spcBef>
          <a:spcPct val="0"/>
        </a:spcBef>
        <a:buNone/>
        <a:defRPr sz="5900" kern="1200">
          <a:solidFill>
            <a:schemeClr val="tx1"/>
          </a:solidFill>
          <a:latin typeface="+mj-lt"/>
          <a:ea typeface="+mj-ea"/>
          <a:cs typeface="+mj-cs"/>
        </a:defRPr>
      </a:lvl1pPr>
    </p:titleStyle>
    <p:bodyStyle>
      <a:lvl1pPr marL="463550" indent="-463550" algn="l" defTabSz="123571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1003935" indent="-386080" algn="l" defTabSz="123571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44955" indent="-309245" algn="l" defTabSz="123571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6281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8066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9852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1637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34230"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52085" indent="-309245" algn="l" defTabSz="123571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35710" rtl="0" eaLnBrk="1" latinLnBrk="0" hangingPunct="1">
        <a:defRPr sz="2400" kern="1200">
          <a:solidFill>
            <a:schemeClr val="tx1"/>
          </a:solidFill>
          <a:latin typeface="+mn-lt"/>
          <a:ea typeface="+mn-ea"/>
          <a:cs typeface="+mn-cs"/>
        </a:defRPr>
      </a:lvl1pPr>
      <a:lvl2pPr marL="617855" algn="l" defTabSz="1235710" rtl="0" eaLnBrk="1" latinLnBrk="0" hangingPunct="1">
        <a:defRPr sz="2400" kern="1200">
          <a:solidFill>
            <a:schemeClr val="tx1"/>
          </a:solidFill>
          <a:latin typeface="+mn-lt"/>
          <a:ea typeface="+mn-ea"/>
          <a:cs typeface="+mn-cs"/>
        </a:defRPr>
      </a:lvl2pPr>
      <a:lvl3pPr marL="1235710" algn="l" defTabSz="1235710" rtl="0" eaLnBrk="1" latinLnBrk="0" hangingPunct="1">
        <a:defRPr sz="2400" kern="1200">
          <a:solidFill>
            <a:schemeClr val="tx1"/>
          </a:solidFill>
          <a:latin typeface="+mn-lt"/>
          <a:ea typeface="+mn-ea"/>
          <a:cs typeface="+mn-cs"/>
        </a:defRPr>
      </a:lvl3pPr>
      <a:lvl4pPr marL="1853565" algn="l" defTabSz="1235710" rtl="0" eaLnBrk="1" latinLnBrk="0" hangingPunct="1">
        <a:defRPr sz="2400" kern="1200">
          <a:solidFill>
            <a:schemeClr val="tx1"/>
          </a:solidFill>
          <a:latin typeface="+mn-lt"/>
          <a:ea typeface="+mn-ea"/>
          <a:cs typeface="+mn-cs"/>
        </a:defRPr>
      </a:lvl4pPr>
      <a:lvl5pPr marL="2471420" algn="l" defTabSz="1235710" rtl="0" eaLnBrk="1" latinLnBrk="0" hangingPunct="1">
        <a:defRPr sz="2400" kern="1200">
          <a:solidFill>
            <a:schemeClr val="tx1"/>
          </a:solidFill>
          <a:latin typeface="+mn-lt"/>
          <a:ea typeface="+mn-ea"/>
          <a:cs typeface="+mn-cs"/>
        </a:defRPr>
      </a:lvl5pPr>
      <a:lvl6pPr marL="3089275" algn="l" defTabSz="1235710" rtl="0" eaLnBrk="1" latinLnBrk="0" hangingPunct="1">
        <a:defRPr sz="2400" kern="1200">
          <a:solidFill>
            <a:schemeClr val="tx1"/>
          </a:solidFill>
          <a:latin typeface="+mn-lt"/>
          <a:ea typeface="+mn-ea"/>
          <a:cs typeface="+mn-cs"/>
        </a:defRPr>
      </a:lvl6pPr>
      <a:lvl7pPr marL="3707130" algn="l" defTabSz="1235710" rtl="0" eaLnBrk="1" latinLnBrk="0" hangingPunct="1">
        <a:defRPr sz="2400" kern="1200">
          <a:solidFill>
            <a:schemeClr val="tx1"/>
          </a:solidFill>
          <a:latin typeface="+mn-lt"/>
          <a:ea typeface="+mn-ea"/>
          <a:cs typeface="+mn-cs"/>
        </a:defRPr>
      </a:lvl7pPr>
      <a:lvl8pPr marL="4325620" algn="l" defTabSz="1235710" rtl="0" eaLnBrk="1" latinLnBrk="0" hangingPunct="1">
        <a:defRPr sz="2400" kern="1200">
          <a:solidFill>
            <a:schemeClr val="tx1"/>
          </a:solidFill>
          <a:latin typeface="+mn-lt"/>
          <a:ea typeface="+mn-ea"/>
          <a:cs typeface="+mn-cs"/>
        </a:defRPr>
      </a:lvl8pPr>
      <a:lvl9pPr marL="4943475" algn="l" defTabSz="12357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ubbo&#31616;&#21333;&#20171;&#32461;.doc"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ubbo.io/User+Guide-zh.ht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工作\0530\橙色浅蓝系列\q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30"/>
            <a:ext cx="13004800" cy="86233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975360" y="2295426"/>
            <a:ext cx="11054080" cy="1848420"/>
          </a:xfrm>
        </p:spPr>
        <p:txBody>
          <a:bodyPr/>
          <a:lstStyle/>
          <a:p>
            <a:r>
              <a:rPr lang="en-US" altLang="zh-CN" dirty="0">
                <a:solidFill>
                  <a:schemeClr val="accent1">
                    <a:lumMod val="75000"/>
                  </a:schemeClr>
                </a:solidFill>
                <a:latin typeface="方正正粗黑简体" pitchFamily="2" charset="-122"/>
                <a:ea typeface="方正正粗黑简体" pitchFamily="2" charset="-122"/>
              </a:rPr>
              <a:t>Dubbo</a:t>
            </a:r>
            <a:r>
              <a:rPr lang="zh-CN" altLang="zh-CN" dirty="0">
                <a:solidFill>
                  <a:schemeClr val="accent1">
                    <a:lumMod val="75000"/>
                  </a:schemeClr>
                </a:solidFill>
                <a:latin typeface="方正正粗黑简体" pitchFamily="2" charset="-122"/>
                <a:ea typeface="方正正粗黑简体" pitchFamily="2" charset="-122"/>
              </a:rPr>
              <a:t>简介及实战</a:t>
            </a:r>
          </a:p>
        </p:txBody>
      </p:sp>
      <p:sp>
        <p:nvSpPr>
          <p:cNvPr id="3" name="副标题 2"/>
          <p:cNvSpPr>
            <a:spLocks noGrp="1"/>
          </p:cNvSpPr>
          <p:nvPr>
            <p:ph type="subTitle" idx="1"/>
          </p:nvPr>
        </p:nvSpPr>
        <p:spPr>
          <a:xfrm>
            <a:off x="1950720" y="4167634"/>
            <a:ext cx="9103360" cy="2203732"/>
          </a:xfrm>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a:solidFill>
                  <a:srgbClr val="0070C0"/>
                </a:solidFill>
                <a:latin typeface="黑体" panose="02010609060101010101" pitchFamily="49" charset="-122"/>
                <a:ea typeface="黑体" panose="02010609060101010101" pitchFamily="49" charset="-122"/>
              </a:rPr>
              <a:t>策略</a:t>
            </a: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1381578" y="2393202"/>
            <a:ext cx="10305398" cy="1740616"/>
          </a:xfrm>
          <a:prstGeom prst="rect">
            <a:avLst/>
          </a:prstGeom>
        </p:spPr>
        <p:txBody>
          <a:bodyPr wrap="square" lIns="123581" tIns="61791" rIns="123581" bIns="61791">
            <a:spAutoFit/>
          </a:bodyPr>
          <a:lstStyle/>
          <a:p>
            <a:pPr>
              <a:lnSpc>
                <a:spcPct val="125000"/>
              </a:lnSpc>
            </a:pPr>
            <a:r>
              <a:rPr lang="en-US" altLang="zh-CN" sz="2800" dirty="0" err="1" smtClean="0">
                <a:solidFill>
                  <a:srgbClr val="0070C0"/>
                </a:solidFill>
              </a:rPr>
              <a:t>Dubbo</a:t>
            </a:r>
            <a:r>
              <a:rPr lang="zh-CN" altLang="en-US" sz="2800" dirty="0" smtClean="0">
                <a:solidFill>
                  <a:srgbClr val="0070C0"/>
                </a:solidFill>
              </a:rPr>
              <a:t>作为一个分布式服务框架针对不同的需求和使用场景提供了多套策略，跟功能一样，策略也有成熟度问题。</a:t>
            </a:r>
            <a:endParaRPr lang="en-US" altLang="zh-CN" sz="2800" dirty="0" smtClean="0">
              <a:solidFill>
                <a:srgbClr val="0070C0"/>
              </a:solidFill>
            </a:endParaRPr>
          </a:p>
          <a:p>
            <a:pPr>
              <a:lnSpc>
                <a:spcPct val="125000"/>
              </a:lnSpc>
            </a:pPr>
            <a:endParaRPr lang="en-US" altLang="zh-CN"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666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8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策略分类</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523558" y="3015506"/>
            <a:ext cx="9865096" cy="544263"/>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endParaRPr lang="en-US" altLang="zh-CN" b="1"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1381578" y="2393202"/>
            <a:ext cx="10305398" cy="456611"/>
          </a:xfrm>
          <a:prstGeom prst="rect">
            <a:avLst/>
          </a:prstGeom>
        </p:spPr>
        <p:txBody>
          <a:bodyPr wrap="square" lIns="123581" tIns="61791" rIns="123581" bIns="61791">
            <a:spAutoFit/>
          </a:bodyPr>
          <a:lstStyle/>
          <a:p>
            <a:pPr>
              <a:lnSpc>
                <a:spcPct val="125000"/>
              </a:lnSpc>
            </a:pPr>
            <a:r>
              <a:rPr lang="en-US" altLang="zh-CN" sz="2000" dirty="0" err="1" smtClean="0">
                <a:solidFill>
                  <a:srgbClr val="0070C0"/>
                </a:solidFill>
                <a:latin typeface="黑体" panose="02010609060101010101" pitchFamily="49" charset="-122"/>
                <a:ea typeface="黑体" panose="02010609060101010101" pitchFamily="49" charset="-122"/>
              </a:rPr>
              <a:t>Dubbo</a:t>
            </a:r>
            <a:r>
              <a:rPr lang="zh-CN" altLang="en-US" sz="2000" dirty="0" smtClean="0">
                <a:solidFill>
                  <a:srgbClr val="0070C0"/>
                </a:solidFill>
                <a:latin typeface="黑体" panose="02010609060101010101" pitchFamily="49" charset="-122"/>
                <a:ea typeface="黑体" panose="02010609060101010101" pitchFamily="49" charset="-122"/>
              </a:rPr>
              <a:t>现有的策略大致有以下几类：</a:t>
            </a:r>
            <a:endParaRPr lang="en-US" altLang="zh-CN" sz="2000" dirty="0">
              <a:solidFill>
                <a:srgbClr val="0070C0"/>
              </a:solidFill>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674367360"/>
              </p:ext>
            </p:extLst>
          </p:nvPr>
        </p:nvGraphicFramePr>
        <p:xfrm>
          <a:off x="1609128" y="3015506"/>
          <a:ext cx="9850298" cy="3740750"/>
        </p:xfrm>
        <a:graphic>
          <a:graphicData uri="http://schemas.openxmlformats.org/drawingml/2006/table">
            <a:tbl>
              <a:tblPr>
                <a:tableStyleId>{5C22544A-7EE6-4342-B048-85BDC9FD1C3A}</a:tableStyleId>
              </a:tblPr>
              <a:tblGrid>
                <a:gridCol w="1560556"/>
                <a:gridCol w="8289742"/>
              </a:tblGrid>
              <a:tr h="374075">
                <a:tc>
                  <a:txBody>
                    <a:bodyPr/>
                    <a:lstStyle/>
                    <a:p>
                      <a:pPr algn="l" fontAlgn="ctr"/>
                      <a:r>
                        <a:rPr lang="zh-CN" altLang="en-US" sz="1600" u="none" strike="noStrike" dirty="0">
                          <a:solidFill>
                            <a:srgbClr val="0070C0"/>
                          </a:solidFill>
                          <a:effectLst/>
                        </a:rPr>
                        <a:t>注册中心</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a:solidFill>
                            <a:srgbClr val="0070C0"/>
                          </a:solidFill>
                          <a:effectLst/>
                        </a:rPr>
                        <a:t>注册中心不仅作为服务注册使用，还可提供令牌验证、路由规则、配置规则等功能</a:t>
                      </a:r>
                      <a:endParaRPr lang="zh-CN" altLang="en-US" sz="1600" b="0" i="0" u="none" strike="noStrike">
                        <a:solidFill>
                          <a:srgbClr val="0070C0"/>
                        </a:solidFill>
                        <a:effectLst/>
                        <a:latin typeface="Arial"/>
                      </a:endParaRPr>
                    </a:p>
                  </a:txBody>
                  <a:tcPr anchor="ctr"/>
                </a:tc>
              </a:tr>
              <a:tr h="374075">
                <a:tc>
                  <a:txBody>
                    <a:bodyPr/>
                    <a:lstStyle/>
                    <a:p>
                      <a:pPr algn="l" fontAlgn="ctr"/>
                      <a:r>
                        <a:rPr lang="zh-CN" altLang="en-US" sz="1600" u="none" strike="noStrike" dirty="0">
                          <a:solidFill>
                            <a:srgbClr val="0070C0"/>
                          </a:solidFill>
                          <a:effectLst/>
                        </a:rPr>
                        <a:t>监控中心</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a:solidFill>
                            <a:srgbClr val="0070C0"/>
                          </a:solidFill>
                          <a:effectLst/>
                        </a:rPr>
                        <a:t>报表方式监控服务运行状态及报表功能</a:t>
                      </a:r>
                      <a:endParaRPr lang="zh-CN" altLang="en-US" sz="1600" b="0" i="0" u="none" strike="noStrike">
                        <a:solidFill>
                          <a:srgbClr val="0070C0"/>
                        </a:solidFill>
                        <a:effectLst/>
                        <a:latin typeface="Arial"/>
                      </a:endParaRPr>
                    </a:p>
                  </a:txBody>
                  <a:tcPr anchor="ctr"/>
                </a:tc>
              </a:tr>
              <a:tr h="374075">
                <a:tc>
                  <a:txBody>
                    <a:bodyPr/>
                    <a:lstStyle/>
                    <a:p>
                      <a:pPr algn="l" fontAlgn="ctr"/>
                      <a:r>
                        <a:rPr lang="zh-CN" altLang="en-US" sz="1600" u="none" strike="noStrike" dirty="0">
                          <a:solidFill>
                            <a:srgbClr val="0070C0"/>
                          </a:solidFill>
                          <a:effectLst/>
                        </a:rPr>
                        <a:t>传输协议</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a:solidFill>
                            <a:srgbClr val="0070C0"/>
                          </a:solidFill>
                          <a:effectLst/>
                        </a:rPr>
                        <a:t>服务调用所使用的传输协议</a:t>
                      </a:r>
                      <a:endParaRPr lang="zh-CN" altLang="en-US" sz="1600" b="0" i="0" u="none" strike="noStrike">
                        <a:solidFill>
                          <a:srgbClr val="0070C0"/>
                        </a:solidFill>
                        <a:effectLst/>
                        <a:latin typeface="宋体"/>
                      </a:endParaRPr>
                    </a:p>
                  </a:txBody>
                  <a:tcPr anchor="ctr"/>
                </a:tc>
              </a:tr>
              <a:tr h="374075">
                <a:tc>
                  <a:txBody>
                    <a:bodyPr/>
                    <a:lstStyle/>
                    <a:p>
                      <a:pPr algn="l" fontAlgn="ctr"/>
                      <a:r>
                        <a:rPr lang="en-US" sz="1600" u="none" strike="noStrike" dirty="0">
                          <a:solidFill>
                            <a:srgbClr val="0070C0"/>
                          </a:solidFill>
                          <a:effectLst/>
                        </a:rPr>
                        <a:t>NIO</a:t>
                      </a:r>
                      <a:r>
                        <a:rPr lang="zh-CN" altLang="en-US" sz="1600" u="none" strike="noStrike" dirty="0">
                          <a:solidFill>
                            <a:srgbClr val="0070C0"/>
                          </a:solidFill>
                          <a:effectLst/>
                        </a:rPr>
                        <a:t>框架</a:t>
                      </a:r>
                      <a:endParaRPr lang="zh-CN" altLang="en-US" sz="1600" b="0" i="0" u="none" strike="noStrike" dirty="0">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提供服务所使用的</a:t>
                      </a:r>
                      <a:r>
                        <a:rPr lang="en-US" altLang="zh-CN" sz="1600" u="none" strike="noStrike" dirty="0">
                          <a:solidFill>
                            <a:srgbClr val="0070C0"/>
                          </a:solidFill>
                          <a:effectLst/>
                        </a:rPr>
                        <a:t>NIO</a:t>
                      </a:r>
                      <a:r>
                        <a:rPr lang="zh-CN" altLang="en-US" sz="1600" u="none" strike="noStrike" dirty="0">
                          <a:solidFill>
                            <a:srgbClr val="0070C0"/>
                          </a:solidFill>
                          <a:effectLst/>
                        </a:rPr>
                        <a:t>技术选择</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序列化框架</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报文序列化可采用不同的序列化和压缩算法</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代理工厂</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消费者调用时访问的代理类反射技术选择</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集群策略</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选择访问集群时采用的策略</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负载策略</a:t>
                      </a:r>
                      <a:endParaRPr lang="zh-CN" altLang="en-US" sz="1600" b="0" i="0" u="none" strike="noStrike">
                        <a:solidFill>
                          <a:srgbClr val="0070C0"/>
                        </a:solidFill>
                        <a:effectLst/>
                        <a:latin typeface="Arial"/>
                      </a:endParaRPr>
                    </a:p>
                  </a:txBody>
                  <a:tcPr anchor="ctr"/>
                </a:tc>
                <a:tc>
                  <a:txBody>
                    <a:bodyPr/>
                    <a:lstStyle/>
                    <a:p>
                      <a:pPr algn="l" fontAlgn="ctr"/>
                      <a:r>
                        <a:rPr lang="zh-CN" altLang="en-US" sz="1600" u="none" strike="noStrike" dirty="0">
                          <a:solidFill>
                            <a:srgbClr val="0070C0"/>
                          </a:solidFill>
                          <a:effectLst/>
                        </a:rPr>
                        <a:t>选择负载算法</a:t>
                      </a:r>
                      <a:endParaRPr lang="zh-CN" altLang="en-US" sz="1600" b="0" i="0" u="none" strike="noStrike" dirty="0">
                        <a:solidFill>
                          <a:srgbClr val="0070C0"/>
                        </a:solidFill>
                        <a:effectLst/>
                        <a:latin typeface="宋体"/>
                      </a:endParaRPr>
                    </a:p>
                  </a:txBody>
                  <a:tcPr anchor="ctr"/>
                </a:tc>
              </a:tr>
              <a:tr h="374075">
                <a:tc>
                  <a:txBody>
                    <a:bodyPr/>
                    <a:lstStyle/>
                    <a:p>
                      <a:pPr algn="l" fontAlgn="ctr"/>
                      <a:r>
                        <a:rPr lang="zh-CN" altLang="en-US" sz="1600" u="none" strike="noStrike">
                          <a:solidFill>
                            <a:srgbClr val="0070C0"/>
                          </a:solidFill>
                          <a:effectLst/>
                        </a:rPr>
                        <a:t>路由规则</a:t>
                      </a:r>
                      <a:endParaRPr lang="zh-CN" altLang="en-US" sz="1600" b="0" i="0" u="none" strike="noStrike">
                        <a:solidFill>
                          <a:srgbClr val="0070C0"/>
                        </a:solidFill>
                        <a:effectLst/>
                        <a:latin typeface="宋体"/>
                      </a:endParaRPr>
                    </a:p>
                  </a:txBody>
                  <a:tcPr anchor="ctr"/>
                </a:tc>
                <a:tc>
                  <a:txBody>
                    <a:bodyPr/>
                    <a:lstStyle/>
                    <a:p>
                      <a:pPr algn="l" fontAlgn="ctr"/>
                      <a:endParaRPr lang="zh-CN" altLang="en-US" sz="1600" b="0" i="0" u="none" strike="noStrike" dirty="0">
                        <a:solidFill>
                          <a:srgbClr val="0070C0"/>
                        </a:solidFill>
                        <a:effectLst/>
                        <a:latin typeface="Arial"/>
                      </a:endParaRPr>
                    </a:p>
                  </a:txBody>
                  <a:tcPr anchor="ctr"/>
                </a:tc>
              </a:tr>
              <a:tr h="374075">
                <a:tc>
                  <a:txBody>
                    <a:bodyPr/>
                    <a:lstStyle/>
                    <a:p>
                      <a:pPr algn="l" fontAlgn="ctr"/>
                      <a:r>
                        <a:rPr lang="zh-CN" altLang="en-US" sz="1600" u="none" strike="noStrike">
                          <a:solidFill>
                            <a:srgbClr val="0070C0"/>
                          </a:solidFill>
                          <a:effectLst/>
                        </a:rPr>
                        <a:t>容器</a:t>
                      </a:r>
                      <a:endParaRPr lang="zh-CN" altLang="en-US" sz="1600" b="0" i="0" u="none" strike="noStrike">
                        <a:solidFill>
                          <a:srgbClr val="0070C0"/>
                        </a:solidFill>
                        <a:effectLst/>
                        <a:latin typeface="宋体"/>
                      </a:endParaRPr>
                    </a:p>
                  </a:txBody>
                  <a:tcPr anchor="ctr"/>
                </a:tc>
                <a:tc>
                  <a:txBody>
                    <a:bodyPr/>
                    <a:lstStyle/>
                    <a:p>
                      <a:pPr algn="l" fontAlgn="ctr"/>
                      <a:r>
                        <a:rPr lang="zh-CN" altLang="en-US" sz="1600" u="none" strike="noStrike" dirty="0">
                          <a:solidFill>
                            <a:srgbClr val="0070C0"/>
                          </a:solidFill>
                          <a:effectLst/>
                        </a:rPr>
                        <a:t>服务提供者从属的容器选择</a:t>
                      </a:r>
                      <a:endParaRPr lang="zh-CN" altLang="en-US" sz="1600" b="0" i="0" u="none" strike="noStrike" dirty="0">
                        <a:solidFill>
                          <a:srgbClr val="0070C0"/>
                        </a:solidFill>
                        <a:effectLst/>
                        <a:latin typeface="宋体"/>
                      </a:endParaRPr>
                    </a:p>
                  </a:txBody>
                  <a:tcPr anchor="ctr"/>
                </a:tc>
              </a:tr>
            </a:tbl>
          </a:graphicData>
        </a:graphic>
      </p:graphicFrame>
      <p:sp>
        <p:nvSpPr>
          <p:cNvPr id="10" name="矩形 9"/>
          <p:cNvSpPr/>
          <p:nvPr/>
        </p:nvSpPr>
        <p:spPr>
          <a:xfrm>
            <a:off x="1523116" y="6975946"/>
            <a:ext cx="10305398" cy="894230"/>
          </a:xfrm>
          <a:prstGeom prst="rect">
            <a:avLst/>
          </a:prstGeom>
        </p:spPr>
        <p:txBody>
          <a:bodyPr wrap="square" lIns="123581" tIns="61791" rIns="123581" bIns="61791">
            <a:spAutoFit/>
          </a:bodyPr>
          <a:lstStyle/>
          <a:p>
            <a:pPr>
              <a:lnSpc>
                <a:spcPct val="125000"/>
              </a:lnSpc>
            </a:pPr>
            <a:r>
              <a:rPr lang="zh-CN" altLang="en-US" sz="2000" dirty="0" smtClean="0">
                <a:solidFill>
                  <a:srgbClr val="0070C0"/>
                </a:solidFill>
                <a:latin typeface="黑体" panose="02010609060101010101" pitchFamily="49" charset="-122"/>
                <a:ea typeface="黑体" panose="02010609060101010101" pitchFamily="49" charset="-122"/>
              </a:rPr>
              <a:t>详见官方文档：</a:t>
            </a:r>
            <a:r>
              <a:rPr lang="en-US" altLang="zh-CN" sz="2000" dirty="0">
                <a:solidFill>
                  <a:srgbClr val="0070C0"/>
                </a:solidFill>
                <a:latin typeface="黑体" panose="02010609060101010101" pitchFamily="49" charset="-122"/>
                <a:ea typeface="黑体" panose="02010609060101010101" pitchFamily="49" charset="-122"/>
              </a:rPr>
              <a:t>http://dubbo.io/User+Guide-zh.htm#UserGuide-zh-%E7%AD%96%E7%95%A5%E6%88%90%E7%86%9F%E5%BA%A6</a:t>
            </a:r>
          </a:p>
        </p:txBody>
      </p:sp>
    </p:spTree>
    <p:extLst>
      <p:ext uri="{BB962C8B-B14F-4D97-AF65-F5344CB8AC3E}">
        <p14:creationId xmlns:p14="http://schemas.microsoft.com/office/powerpoint/2010/main" val="126378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9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9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nodePh="1">
                                  <p:stCondLst>
                                    <p:cond delay="0"/>
                                  </p:stCondLst>
                                  <p:endCondLst>
                                    <p:cond evt="begin" delay="0">
                                      <p:tn val="16"/>
                                    </p:cond>
                                  </p:end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5134248" y="3308902"/>
            <a:ext cx="3096344" cy="1602116"/>
          </a:xfrm>
          <a:prstGeom prst="rect">
            <a:avLst/>
          </a:prstGeom>
          <a:noFill/>
        </p:spPr>
        <p:txBody>
          <a:bodyPr wrap="square" lIns="123581" tIns="61791" rIns="123581" bIns="61791" rtlCol="0">
            <a:spAutoFit/>
          </a:bodyPr>
          <a:lstStyle/>
          <a:p>
            <a:r>
              <a:rPr lang="en-US" altLang="zh-CN" sz="9600" dirty="0" smtClean="0">
                <a:solidFill>
                  <a:srgbClr val="0070C0"/>
                </a:solidFill>
                <a:latin typeface="黑体" panose="02010609060101010101" pitchFamily="49" charset="-122"/>
                <a:ea typeface="黑体" panose="02010609060101010101" pitchFamily="49" charset="-122"/>
              </a:rPr>
              <a:t>Q&amp;A</a:t>
            </a:r>
            <a:endParaRPr lang="zh-CN" altLang="en-US" sz="9600" dirty="0">
              <a:solidFill>
                <a:srgbClr val="0070C0"/>
              </a:solidFill>
              <a:latin typeface="黑体" panose="02010609060101010101" pitchFamily="49" charset="-122"/>
              <a:ea typeface="黑体" panose="02010609060101010101" pitchFamily="49" charset="-122"/>
            </a:endParaRPr>
          </a:p>
        </p:txBody>
      </p: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540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pic>
        <p:nvPicPr>
          <p:cNvPr id="1026" name="Picture 2" descr="E:\工作\0530\银色系列\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8" y="-1"/>
            <a:ext cx="13017958" cy="8632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50240" y="2012104"/>
            <a:ext cx="11756816" cy="5395889"/>
          </a:xfrm>
        </p:spPr>
        <p:txBody>
          <a:bodyPr>
            <a:normAutofit/>
          </a:bodyPr>
          <a:lstStyle/>
          <a:p>
            <a:r>
              <a:rPr lang="en-US" altLang="zh-CN" sz="4000" dirty="0" err="1" smtClean="0">
                <a:solidFill>
                  <a:srgbClr val="0070C0"/>
                </a:solidFill>
                <a:latin typeface="黑体" panose="02010609060101010101" pitchFamily="49" charset="-122"/>
                <a:ea typeface="黑体" panose="02010609060101010101" pitchFamily="49" charset="-122"/>
              </a:rPr>
              <a:t>Dubbo</a:t>
            </a:r>
            <a:r>
              <a:rPr lang="zh-CN" altLang="en-US" sz="4000" dirty="0" smtClean="0">
                <a:solidFill>
                  <a:srgbClr val="0070C0"/>
                </a:solidFill>
                <a:latin typeface="黑体" panose="02010609060101010101" pitchFamily="49" charset="-122"/>
                <a:ea typeface="黑体" panose="02010609060101010101" pitchFamily="49" charset="-122"/>
              </a:rPr>
              <a:t>是什么？</a:t>
            </a:r>
            <a:endParaRPr lang="en-US" altLang="zh-CN" sz="4000" dirty="0" smtClean="0">
              <a:solidFill>
                <a:srgbClr val="0070C0"/>
              </a:solidFill>
              <a:latin typeface="黑体" panose="02010609060101010101" pitchFamily="49" charset="-122"/>
              <a:ea typeface="黑体" panose="02010609060101010101" pitchFamily="49" charset="-122"/>
            </a:endParaRPr>
          </a:p>
          <a:p>
            <a:r>
              <a:rPr lang="en-US" altLang="zh-CN" sz="4000" dirty="0" err="1" smtClean="0">
                <a:solidFill>
                  <a:srgbClr val="0070C0"/>
                </a:solidFill>
                <a:latin typeface="黑体" panose="02010609060101010101" pitchFamily="49" charset="-122"/>
                <a:ea typeface="黑体" panose="02010609060101010101" pitchFamily="49" charset="-122"/>
              </a:rPr>
              <a:t>Dubbo</a:t>
            </a:r>
            <a:r>
              <a:rPr lang="zh-CN" altLang="en-US" sz="4000" dirty="0" smtClean="0">
                <a:solidFill>
                  <a:srgbClr val="0070C0"/>
                </a:solidFill>
                <a:latin typeface="黑体" panose="02010609060101010101" pitchFamily="49" charset="-122"/>
                <a:ea typeface="黑体" panose="02010609060101010101" pitchFamily="49" charset="-122"/>
              </a:rPr>
              <a:t>能做什么？</a:t>
            </a:r>
            <a:endParaRPr lang="en-US" altLang="zh-CN" sz="4000" dirty="0" smtClean="0">
              <a:solidFill>
                <a:srgbClr val="0070C0"/>
              </a:solidFill>
              <a:latin typeface="黑体" panose="02010609060101010101" pitchFamily="49" charset="-122"/>
              <a:ea typeface="黑体" panose="02010609060101010101" pitchFamily="49" charset="-122"/>
            </a:endParaRPr>
          </a:p>
          <a:p>
            <a:r>
              <a:rPr lang="en-US" altLang="zh-CN" sz="4000" dirty="0" err="1">
                <a:solidFill>
                  <a:srgbClr val="0070C0"/>
                </a:solidFill>
                <a:latin typeface="黑体" panose="02010609060101010101" pitchFamily="49" charset="-122"/>
                <a:ea typeface="黑体" panose="02010609060101010101" pitchFamily="49" charset="-122"/>
              </a:rPr>
              <a:t>Dubbo</a:t>
            </a:r>
            <a:r>
              <a:rPr lang="zh-CN" altLang="en-US" sz="4000" dirty="0">
                <a:solidFill>
                  <a:srgbClr val="0070C0"/>
                </a:solidFill>
                <a:latin typeface="黑体" panose="02010609060101010101" pitchFamily="49" charset="-122"/>
                <a:ea typeface="黑体" panose="02010609060101010101" pitchFamily="49" charset="-122"/>
              </a:rPr>
              <a:t>简单</a:t>
            </a:r>
            <a:r>
              <a:rPr lang="en-US" altLang="zh-CN" sz="4000" dirty="0" smtClean="0">
                <a:solidFill>
                  <a:srgbClr val="0070C0"/>
                </a:solidFill>
                <a:latin typeface="黑体" panose="02010609060101010101" pitchFamily="49" charset="-122"/>
                <a:ea typeface="黑体" panose="02010609060101010101" pitchFamily="49" charset="-122"/>
              </a:rPr>
              <a:t>Demo</a:t>
            </a:r>
          </a:p>
          <a:p>
            <a:r>
              <a:rPr lang="en-US" altLang="zh-CN" sz="4000" dirty="0" err="1" smtClean="0">
                <a:solidFill>
                  <a:srgbClr val="0070C0"/>
                </a:solidFill>
                <a:latin typeface="黑体" panose="02010609060101010101" pitchFamily="49" charset="-122"/>
                <a:ea typeface="黑体" panose="02010609060101010101" pitchFamily="49" charset="-122"/>
              </a:rPr>
              <a:t>Dubbo</a:t>
            </a:r>
            <a:r>
              <a:rPr lang="zh-CN" altLang="en-US" sz="4000" dirty="0" smtClean="0">
                <a:solidFill>
                  <a:srgbClr val="0070C0"/>
                </a:solidFill>
                <a:latin typeface="黑体" panose="02010609060101010101" pitchFamily="49" charset="-122"/>
                <a:ea typeface="黑体" panose="02010609060101010101" pitchFamily="49" charset="-122"/>
              </a:rPr>
              <a:t>主要功能</a:t>
            </a:r>
            <a:endParaRPr lang="en-US" altLang="zh-CN" sz="4000" dirty="0" smtClean="0">
              <a:solidFill>
                <a:srgbClr val="0070C0"/>
              </a:solidFill>
              <a:latin typeface="黑体" panose="02010609060101010101" pitchFamily="49" charset="-122"/>
              <a:ea typeface="黑体" panose="02010609060101010101" pitchFamily="49" charset="-122"/>
            </a:endParaRPr>
          </a:p>
          <a:p>
            <a:r>
              <a:rPr lang="en-US" altLang="zh-CN" sz="4000" smtClean="0">
                <a:solidFill>
                  <a:srgbClr val="0070C0"/>
                </a:solidFill>
                <a:latin typeface="黑体" panose="02010609060101010101" pitchFamily="49" charset="-122"/>
                <a:ea typeface="黑体" panose="02010609060101010101" pitchFamily="49" charset="-122"/>
              </a:rPr>
              <a:t>Dubbo</a:t>
            </a:r>
            <a:r>
              <a:rPr lang="zh-CN" altLang="en-US" sz="4000" smtClean="0">
                <a:solidFill>
                  <a:srgbClr val="0070C0"/>
                </a:solidFill>
                <a:latin typeface="黑体" panose="02010609060101010101" pitchFamily="49" charset="-122"/>
                <a:ea typeface="黑体" panose="02010609060101010101" pitchFamily="49" charset="-122"/>
              </a:rPr>
              <a:t>策略</a:t>
            </a:r>
            <a:endParaRPr lang="en-US" altLang="zh-CN" sz="40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856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7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par>
                                <p:cTn id="12" presetID="10" presetClass="entr" presetSubtype="0" fill="hold" grpId="0" nodeType="withEffect" nodePh="1">
                                  <p:stCondLst>
                                    <p:cond delay="0"/>
                                  </p:stCondLst>
                                  <p:endCondLst>
                                    <p:cond evt="begin" delay="0">
                                      <p:tn val="12"/>
                                    </p:cond>
                                  </p:endCondLst>
                                  <p:childTnLst>
                                    <p:set>
                                      <p:cBhvr>
                                        <p:cTn id="13" dur="1" fill="hold">
                                          <p:stCondLst>
                                            <p:cond delay="0"/>
                                          </p:stCondLst>
                                        </p:cTn>
                                        <p:tgtEl>
                                          <p:spTgt spid="12"/>
                                        </p:tgtEl>
                                        <p:attrNameLst>
                                          <p:attrName>style.visibility</p:attrName>
                                        </p:attrNameLst>
                                      </p:cBhvr>
                                      <p:to>
                                        <p:strVal val="visible"/>
                                      </p:to>
                                    </p:set>
                                    <p:animEffect transition="in" filter="fade">
                                      <p:cBhvr>
                                        <p:cTn id="1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是什么？</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605856" y="4095625"/>
            <a:ext cx="9865096" cy="3766812"/>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r>
              <a:rPr lang="zh-CN" altLang="en-US" b="1" dirty="0" smtClean="0">
                <a:solidFill>
                  <a:schemeClr val="accent1"/>
                </a:solidFill>
                <a:latin typeface="微软雅黑" panose="020B0503020204020204" pitchFamily="34" charset="-122"/>
                <a:ea typeface="微软雅黑" panose="020B0503020204020204" pitchFamily="34" charset="-122"/>
              </a:rPr>
              <a:t>远程通讯</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a:solidFill>
                  <a:srgbClr val="0070C0"/>
                </a:solidFill>
                <a:latin typeface="黑体" panose="02010609060101010101" pitchFamily="49" charset="-122"/>
                <a:ea typeface="黑体" panose="02010609060101010101" pitchFamily="49" charset="-122"/>
              </a:rPr>
              <a:t>提供对多种基于长连接的</a:t>
            </a:r>
            <a:r>
              <a:rPr lang="en-US" altLang="zh-CN" sz="1800" dirty="0">
                <a:solidFill>
                  <a:srgbClr val="0070C0"/>
                </a:solidFill>
                <a:latin typeface="黑体" panose="02010609060101010101" pitchFamily="49" charset="-122"/>
                <a:ea typeface="黑体" panose="02010609060101010101" pitchFamily="49" charset="-122"/>
              </a:rPr>
              <a:t>NIO</a:t>
            </a:r>
            <a:r>
              <a:rPr lang="zh-CN" altLang="en-US" sz="1800" dirty="0">
                <a:solidFill>
                  <a:srgbClr val="0070C0"/>
                </a:solidFill>
                <a:latin typeface="黑体" panose="02010609060101010101" pitchFamily="49" charset="-122"/>
                <a:ea typeface="黑体" panose="02010609060101010101" pitchFamily="49" charset="-122"/>
              </a:rPr>
              <a:t>框架抽象封装，包括多种线程模型，序列化，以及“请求</a:t>
            </a:r>
            <a:r>
              <a:rPr lang="en-US" altLang="zh-CN" sz="1800" dirty="0">
                <a:solidFill>
                  <a:srgbClr val="0070C0"/>
                </a:solidFill>
                <a:latin typeface="黑体" panose="02010609060101010101" pitchFamily="49" charset="-122"/>
                <a:ea typeface="黑体" panose="02010609060101010101" pitchFamily="49" charset="-122"/>
              </a:rPr>
              <a:t>-</a:t>
            </a:r>
            <a:r>
              <a:rPr lang="zh-CN" altLang="en-US" sz="1800" dirty="0">
                <a:solidFill>
                  <a:srgbClr val="0070C0"/>
                </a:solidFill>
                <a:latin typeface="黑体" panose="02010609060101010101" pitchFamily="49" charset="-122"/>
                <a:ea typeface="黑体" panose="02010609060101010101" pitchFamily="49" charset="-122"/>
              </a:rPr>
              <a:t>响应”模式的信息交换方式。</a:t>
            </a:r>
            <a:endParaRPr lang="en-US" altLang="zh-CN" sz="1800" b="1" dirty="0" smtClean="0">
              <a:solidFill>
                <a:srgbClr val="0070C0"/>
              </a:solidFill>
              <a:latin typeface="黑体" panose="02010609060101010101" pitchFamily="49" charset="-122"/>
              <a:ea typeface="黑体" panose="02010609060101010101" pitchFamily="49" charset="-122"/>
            </a:endParaRPr>
          </a:p>
          <a:p>
            <a:pPr marL="386080" indent="-386080">
              <a:lnSpc>
                <a:spcPct val="125000"/>
              </a:lnSpc>
              <a:buFont typeface="Wingdings" panose="05000000000000000000" pitchFamily="2" charset="2"/>
              <a:buChar char="n"/>
            </a:pPr>
            <a:r>
              <a:rPr lang="zh-CN" altLang="en-US" b="1" dirty="0" smtClean="0">
                <a:solidFill>
                  <a:schemeClr val="accent1"/>
                </a:solidFill>
                <a:latin typeface="微软雅黑" panose="020B0503020204020204" pitchFamily="34" charset="-122"/>
                <a:ea typeface="微软雅黑" panose="020B0503020204020204" pitchFamily="34" charset="-122"/>
              </a:rPr>
              <a:t>集群容错</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a:solidFill>
                  <a:srgbClr val="0070C0"/>
                </a:solidFill>
                <a:latin typeface="黑体" panose="02010609060101010101" pitchFamily="49" charset="-122"/>
                <a:ea typeface="黑体" panose="02010609060101010101" pitchFamily="49" charset="-122"/>
              </a:rPr>
              <a:t>提供基于接口方法的透明远程过程调用，包括多协议支持，以及软负载均衡，失败容错，地址路由，动态配置等集群支持。</a:t>
            </a:r>
            <a:endParaRPr lang="en-US" altLang="zh-CN" sz="1800" b="1" dirty="0" smtClean="0">
              <a:solidFill>
                <a:srgbClr val="0070C0"/>
              </a:solidFill>
              <a:latin typeface="黑体" panose="02010609060101010101" pitchFamily="49" charset="-122"/>
              <a:ea typeface="黑体" panose="02010609060101010101" pitchFamily="49" charset="-122"/>
            </a:endParaRPr>
          </a:p>
          <a:p>
            <a:pPr marL="386080" indent="-38608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自动发现</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spcBef>
                <a:spcPts val="810"/>
              </a:spcBef>
            </a:pPr>
            <a:r>
              <a:rPr lang="zh-CN" altLang="en-US" sz="1800" dirty="0">
                <a:solidFill>
                  <a:srgbClr val="0070C0"/>
                </a:solidFill>
                <a:latin typeface="黑体" panose="02010609060101010101" pitchFamily="49" charset="-122"/>
                <a:ea typeface="黑体" panose="02010609060101010101" pitchFamily="49" charset="-122"/>
              </a:rPr>
              <a:t>基于注册中心目录服务，使服务消费方能动态的查找服务提供方，使地址透明，使服务提供方可以平滑增加或减少机器。</a:t>
            </a:r>
            <a:endParaRPr lang="en-US" altLang="zh-CN" sz="2000" dirty="0">
              <a:solidFill>
                <a:srgbClr val="0070C0"/>
              </a:solidFill>
              <a:latin typeface="黑体" panose="02010609060101010101" pitchFamily="49" charset="-122"/>
              <a:ea typeface="黑体" panose="02010609060101010101" pitchFamily="49" charset="-122"/>
            </a:endParaRPr>
          </a:p>
        </p:txBody>
      </p:sp>
      <p:sp>
        <p:nvSpPr>
          <p:cNvPr id="9" name="矩形 8"/>
          <p:cNvSpPr/>
          <p:nvPr/>
        </p:nvSpPr>
        <p:spPr>
          <a:xfrm>
            <a:off x="1381578" y="2393202"/>
            <a:ext cx="10305398" cy="1740616"/>
          </a:xfrm>
          <a:prstGeom prst="rect">
            <a:avLst/>
          </a:prstGeom>
        </p:spPr>
        <p:txBody>
          <a:bodyPr wrap="square" lIns="123581" tIns="61791" rIns="123581" bIns="61791">
            <a:spAutoFit/>
          </a:bodyPr>
          <a:lstStyle/>
          <a:p>
            <a:pPr>
              <a:lnSpc>
                <a:spcPct val="125000"/>
              </a:lnSpc>
            </a:pPr>
            <a:r>
              <a:rPr lang="en-US" altLang="zh-CN" sz="2800" dirty="0" err="1" smtClean="0">
                <a:solidFill>
                  <a:srgbClr val="0070C0"/>
                </a:solidFill>
              </a:rPr>
              <a:t>Dubbo</a:t>
            </a:r>
            <a:r>
              <a:rPr lang="zh-CN" altLang="en-US" sz="2800" dirty="0" smtClean="0">
                <a:solidFill>
                  <a:srgbClr val="0070C0"/>
                </a:solidFill>
              </a:rPr>
              <a:t>是</a:t>
            </a:r>
            <a:r>
              <a:rPr lang="zh-CN" altLang="en-US" sz="2800" dirty="0">
                <a:solidFill>
                  <a:srgbClr val="0070C0"/>
                </a:solidFill>
              </a:rPr>
              <a:t>一个分布式服务框架，致力于提供高性能和透明化的</a:t>
            </a:r>
            <a:r>
              <a:rPr lang="en-US" altLang="zh-CN" sz="2800" dirty="0">
                <a:solidFill>
                  <a:srgbClr val="0070C0"/>
                </a:solidFill>
              </a:rPr>
              <a:t>RPC</a:t>
            </a:r>
            <a:r>
              <a:rPr lang="zh-CN" altLang="en-US" sz="2800" dirty="0">
                <a:solidFill>
                  <a:srgbClr val="0070C0"/>
                </a:solidFill>
              </a:rPr>
              <a:t>远程服务调用方案，以及</a:t>
            </a:r>
            <a:r>
              <a:rPr lang="en-US" altLang="zh-CN" sz="2800" dirty="0">
                <a:solidFill>
                  <a:srgbClr val="0070C0"/>
                </a:solidFill>
              </a:rPr>
              <a:t>SOA</a:t>
            </a:r>
            <a:r>
              <a:rPr lang="zh-CN" altLang="en-US" sz="2800" dirty="0">
                <a:solidFill>
                  <a:srgbClr val="0070C0"/>
                </a:solidFill>
              </a:rPr>
              <a:t>服务治理方案</a:t>
            </a:r>
            <a:r>
              <a:rPr lang="zh-CN" altLang="en-US" sz="2800" dirty="0" smtClean="0">
                <a:solidFill>
                  <a:srgbClr val="0070C0"/>
                </a:solidFill>
              </a:rPr>
              <a:t>。</a:t>
            </a:r>
            <a:endParaRPr lang="en-US" altLang="zh-CN" sz="2800" dirty="0" smtClean="0">
              <a:solidFill>
                <a:srgbClr val="0070C0"/>
              </a:solidFill>
            </a:endParaRPr>
          </a:p>
          <a:p>
            <a:pPr>
              <a:lnSpc>
                <a:spcPct val="125000"/>
              </a:lnSpc>
            </a:pPr>
            <a:r>
              <a:rPr lang="zh-CN" altLang="en-US" sz="2800" dirty="0" smtClean="0">
                <a:solidFill>
                  <a:srgbClr val="0070C0"/>
                </a:solidFill>
                <a:latin typeface="微软雅黑" panose="020B0503020204020204" pitchFamily="34" charset="-122"/>
                <a:ea typeface="微软雅黑" panose="020B0503020204020204" pitchFamily="34" charset="-122"/>
              </a:rPr>
              <a:t>核心包括：</a:t>
            </a:r>
            <a:endParaRPr lang="en-US" altLang="zh-CN"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613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9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9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zh-CN" altLang="en-US" sz="4400" dirty="0">
                <a:solidFill>
                  <a:srgbClr val="0070C0"/>
                </a:solidFill>
                <a:latin typeface="黑体" panose="02010609060101010101" pitchFamily="49" charset="-122"/>
                <a:ea typeface="黑体" panose="02010609060101010101" pitchFamily="49" charset="-122"/>
              </a:rPr>
              <a:t>背景</a:t>
            </a: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1381578" y="2393202"/>
            <a:ext cx="10305398" cy="841332"/>
          </a:xfrm>
          <a:prstGeom prst="rect">
            <a:avLst/>
          </a:prstGeom>
        </p:spPr>
        <p:txBody>
          <a:bodyPr wrap="square" lIns="123581" tIns="61791" rIns="123581" bIns="61791">
            <a:spAutoFit/>
          </a:bodyPr>
          <a:lstStyle/>
          <a:p>
            <a:pPr>
              <a:lnSpc>
                <a:spcPct val="125000"/>
              </a:lnSpc>
            </a:pPr>
            <a:r>
              <a:rPr lang="zh-CN" altLang="en-US" sz="2000" dirty="0">
                <a:solidFill>
                  <a:srgbClr val="0070C0"/>
                </a:solidFill>
                <a:latin typeface="黑体" panose="02010609060101010101" pitchFamily="49" charset="-122"/>
                <a:ea typeface="黑体" panose="02010609060101010101" pitchFamily="49" charset="-122"/>
              </a:rPr>
              <a:t>随着互联网的发展，网站应用的规模不断扩大，常规的垂直应用架构已无法应对，分布式服务架构以及流动计算架构势在必行，亟需一个治理系统确保架构有条不紊的演进。</a:t>
            </a:r>
            <a:endParaRPr lang="en-US" altLang="zh-CN" sz="2000" dirty="0">
              <a:solidFill>
                <a:srgbClr val="0070C0"/>
              </a:solidFill>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578" y="3519562"/>
            <a:ext cx="10753893" cy="310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16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5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55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需求</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523558" y="3488204"/>
            <a:ext cx="9865096" cy="4277208"/>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r>
              <a:rPr lang="zh-CN" altLang="en-US" b="1" dirty="0" smtClean="0">
                <a:solidFill>
                  <a:schemeClr val="accent1"/>
                </a:solidFill>
                <a:latin typeface="微软雅黑" panose="020B0503020204020204" pitchFamily="34" charset="-122"/>
                <a:ea typeface="微软雅黑" panose="020B0503020204020204" pitchFamily="34" charset="-122"/>
              </a:rPr>
              <a:t>服务发现</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a:solidFill>
                  <a:srgbClr val="0070C0"/>
                </a:solidFill>
                <a:latin typeface="黑体" panose="02010609060101010101" pitchFamily="49" charset="-122"/>
                <a:ea typeface="黑体" panose="02010609060101010101" pitchFamily="49" charset="-122"/>
              </a:rPr>
              <a:t>当服务越来越多时，服务</a:t>
            </a:r>
            <a:r>
              <a:rPr lang="en-US" altLang="zh-CN" sz="1800" dirty="0">
                <a:solidFill>
                  <a:srgbClr val="0070C0"/>
                </a:solidFill>
                <a:latin typeface="黑体" panose="02010609060101010101" pitchFamily="49" charset="-122"/>
                <a:ea typeface="黑体" panose="02010609060101010101" pitchFamily="49" charset="-122"/>
              </a:rPr>
              <a:t>URL</a:t>
            </a:r>
            <a:r>
              <a:rPr lang="zh-CN" altLang="en-US" sz="1800" dirty="0">
                <a:solidFill>
                  <a:srgbClr val="0070C0"/>
                </a:solidFill>
                <a:latin typeface="黑体" panose="02010609060101010101" pitchFamily="49" charset="-122"/>
                <a:ea typeface="黑体" panose="02010609060101010101" pitchFamily="49" charset="-122"/>
              </a:rPr>
              <a:t>配置管理变得非常困难，</a:t>
            </a:r>
            <a:r>
              <a:rPr lang="en-US" altLang="zh-CN" sz="1800" dirty="0">
                <a:solidFill>
                  <a:srgbClr val="0070C0"/>
                </a:solidFill>
                <a:latin typeface="黑体" panose="02010609060101010101" pitchFamily="49" charset="-122"/>
                <a:ea typeface="黑体" panose="02010609060101010101" pitchFamily="49" charset="-122"/>
              </a:rPr>
              <a:t>F5</a:t>
            </a:r>
            <a:r>
              <a:rPr lang="zh-CN" altLang="en-US" sz="1800" dirty="0">
                <a:solidFill>
                  <a:srgbClr val="0070C0"/>
                </a:solidFill>
                <a:latin typeface="黑体" panose="02010609060101010101" pitchFamily="49" charset="-122"/>
                <a:ea typeface="黑体" panose="02010609060101010101" pitchFamily="49" charset="-122"/>
              </a:rPr>
              <a:t>硬件负载均衡器的单点压力也越来越大。</a:t>
            </a:r>
            <a:endParaRPr lang="en-US" altLang="zh-CN" sz="1800" dirty="0">
              <a:solidFill>
                <a:srgbClr val="0070C0"/>
              </a:solidFill>
              <a:latin typeface="黑体" panose="02010609060101010101" pitchFamily="49" charset="-122"/>
              <a:ea typeface="黑体" panose="02010609060101010101" pitchFamily="49" charset="-122"/>
            </a:endParaRPr>
          </a:p>
          <a:p>
            <a:r>
              <a:rPr lang="zh-CN" altLang="en-US" sz="1800" dirty="0">
                <a:solidFill>
                  <a:srgbClr val="0070C0"/>
                </a:solidFill>
                <a:latin typeface="黑体" panose="02010609060101010101" pitchFamily="49" charset="-122"/>
                <a:ea typeface="黑体" panose="02010609060101010101" pitchFamily="49" charset="-122"/>
              </a:rPr>
              <a:t>此时需要一个服务注册中心，动态的注册和发现服务，使服务的位置透明。</a:t>
            </a:r>
          </a:p>
          <a:p>
            <a:r>
              <a:rPr lang="zh-CN" altLang="en-US" sz="1800" dirty="0">
                <a:solidFill>
                  <a:srgbClr val="0070C0"/>
                </a:solidFill>
                <a:latin typeface="黑体" panose="02010609060101010101" pitchFamily="49" charset="-122"/>
                <a:ea typeface="黑体" panose="02010609060101010101" pitchFamily="49" charset="-122"/>
              </a:rPr>
              <a:t>并通过在消费方获取服务提供方地址列表，实现软负载均衡和</a:t>
            </a:r>
            <a:r>
              <a:rPr lang="en-US" altLang="zh-CN" sz="1800" dirty="0">
                <a:solidFill>
                  <a:srgbClr val="0070C0"/>
                </a:solidFill>
                <a:latin typeface="黑体" panose="02010609060101010101" pitchFamily="49" charset="-122"/>
                <a:ea typeface="黑体" panose="02010609060101010101" pitchFamily="49" charset="-122"/>
              </a:rPr>
              <a:t>Failover</a:t>
            </a:r>
            <a:r>
              <a:rPr lang="zh-CN" altLang="en-US" sz="1800" dirty="0">
                <a:solidFill>
                  <a:srgbClr val="0070C0"/>
                </a:solidFill>
                <a:latin typeface="黑体" panose="02010609060101010101" pitchFamily="49" charset="-122"/>
                <a:ea typeface="黑体" panose="02010609060101010101" pitchFamily="49" charset="-122"/>
              </a:rPr>
              <a:t>，降低对</a:t>
            </a:r>
            <a:r>
              <a:rPr lang="en-US" altLang="zh-CN" sz="1800" dirty="0">
                <a:solidFill>
                  <a:srgbClr val="0070C0"/>
                </a:solidFill>
                <a:latin typeface="黑体" panose="02010609060101010101" pitchFamily="49" charset="-122"/>
                <a:ea typeface="黑体" panose="02010609060101010101" pitchFamily="49" charset="-122"/>
              </a:rPr>
              <a:t>F5</a:t>
            </a:r>
            <a:r>
              <a:rPr lang="zh-CN" altLang="en-US" sz="1800" dirty="0">
                <a:solidFill>
                  <a:srgbClr val="0070C0"/>
                </a:solidFill>
                <a:latin typeface="黑体" panose="02010609060101010101" pitchFamily="49" charset="-122"/>
                <a:ea typeface="黑体" panose="02010609060101010101" pitchFamily="49" charset="-122"/>
              </a:rPr>
              <a:t>硬件负载均衡器的依赖，也能减少部分成本。</a:t>
            </a:r>
            <a:endParaRPr lang="en-US" altLang="zh-CN" sz="1800" dirty="0">
              <a:solidFill>
                <a:srgbClr val="0070C0"/>
              </a:solidFill>
              <a:latin typeface="黑体" panose="02010609060101010101" pitchFamily="49" charset="-122"/>
              <a:ea typeface="黑体" panose="02010609060101010101" pitchFamily="49" charset="-122"/>
            </a:endParaRPr>
          </a:p>
          <a:p>
            <a:pPr marL="386080" indent="-38608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依赖关系图</a:t>
            </a:r>
            <a:endParaRPr lang="en-US" altLang="zh-CN" b="1" dirty="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a:solidFill>
                  <a:srgbClr val="0070C0"/>
                </a:solidFill>
                <a:latin typeface="黑体" panose="02010609060101010101" pitchFamily="49" charset="-122"/>
                <a:ea typeface="黑体" panose="02010609060101010101" pitchFamily="49" charset="-122"/>
              </a:rPr>
              <a:t>当进一步发展，服务间依赖关系变得错踪复杂，甚至分不清哪个应用要在哪个应用之前启动，架构师都不能完整的描述应用的架构关系</a:t>
            </a:r>
            <a:endParaRPr lang="en-US" altLang="zh-CN" sz="1800" dirty="0">
              <a:solidFill>
                <a:srgbClr val="0070C0"/>
              </a:solidFill>
              <a:latin typeface="黑体" panose="02010609060101010101" pitchFamily="49" charset="-122"/>
              <a:ea typeface="黑体" panose="02010609060101010101" pitchFamily="49" charset="-122"/>
            </a:endParaRPr>
          </a:p>
          <a:p>
            <a:pPr marL="386080" indent="-386080">
              <a:lnSpc>
                <a:spcPct val="125000"/>
              </a:lnSpc>
              <a:spcBef>
                <a:spcPts val="810"/>
              </a:spcBef>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服务治理</a:t>
            </a:r>
            <a:endParaRPr lang="en-US" altLang="zh-CN" b="1" dirty="0">
              <a:solidFill>
                <a:schemeClr val="accent1"/>
              </a:solidFill>
              <a:latin typeface="微软雅黑" panose="020B0503020204020204" pitchFamily="34" charset="-122"/>
              <a:ea typeface="微软雅黑" panose="020B0503020204020204" pitchFamily="34" charset="-122"/>
            </a:endParaRPr>
          </a:p>
          <a:p>
            <a:pPr>
              <a:lnSpc>
                <a:spcPct val="125000"/>
              </a:lnSpc>
              <a:spcBef>
                <a:spcPts val="810"/>
              </a:spcBef>
            </a:pPr>
            <a:r>
              <a:rPr lang="zh-CN" altLang="en-US" sz="1800" dirty="0">
                <a:solidFill>
                  <a:srgbClr val="0070C0"/>
                </a:solidFill>
                <a:latin typeface="黑体" panose="02010609060101010101" pitchFamily="49" charset="-122"/>
                <a:ea typeface="黑体" panose="02010609060101010101" pitchFamily="49" charset="-122"/>
              </a:rPr>
              <a:t>服务的调用量越来越大，服务的容量问题就暴露出来，这个服务需要多少机器支撑？什么时候该加机器？</a:t>
            </a:r>
            <a:endParaRPr lang="en-US" altLang="zh-CN" sz="1800" dirty="0">
              <a:solidFill>
                <a:srgbClr val="0070C0"/>
              </a:solidFill>
              <a:latin typeface="黑体" panose="02010609060101010101" pitchFamily="49" charset="-122"/>
              <a:ea typeface="黑体" panose="02010609060101010101" pitchFamily="49" charset="-122"/>
            </a:endParaRPr>
          </a:p>
        </p:txBody>
      </p:sp>
      <p:sp>
        <p:nvSpPr>
          <p:cNvPr id="9" name="矩形 8"/>
          <p:cNvSpPr/>
          <p:nvPr/>
        </p:nvSpPr>
        <p:spPr>
          <a:xfrm>
            <a:off x="1381578" y="2393202"/>
            <a:ext cx="10305398" cy="841332"/>
          </a:xfrm>
          <a:prstGeom prst="rect">
            <a:avLst/>
          </a:prstGeom>
        </p:spPr>
        <p:txBody>
          <a:bodyPr wrap="square" lIns="123581" tIns="61791" rIns="123581" bIns="61791">
            <a:spAutoFit/>
          </a:bodyPr>
          <a:lstStyle/>
          <a:p>
            <a:pPr>
              <a:lnSpc>
                <a:spcPct val="125000"/>
              </a:lnSpc>
            </a:pPr>
            <a:r>
              <a:rPr lang="zh-CN" altLang="en-US" sz="2000" dirty="0">
                <a:solidFill>
                  <a:srgbClr val="0070C0"/>
                </a:solidFill>
                <a:latin typeface="黑体" panose="02010609060101010101" pitchFamily="49" charset="-122"/>
                <a:ea typeface="黑体" panose="02010609060101010101" pitchFamily="49" charset="-122"/>
              </a:rPr>
              <a:t>在大规模服务化之前，应用可能只是通过</a:t>
            </a:r>
            <a:r>
              <a:rPr lang="en-US" altLang="zh-CN" sz="2000" dirty="0">
                <a:solidFill>
                  <a:srgbClr val="0070C0"/>
                </a:solidFill>
                <a:latin typeface="黑体" panose="02010609060101010101" pitchFamily="49" charset="-122"/>
                <a:ea typeface="黑体" panose="02010609060101010101" pitchFamily="49" charset="-122"/>
              </a:rPr>
              <a:t>RMI</a:t>
            </a:r>
            <a:r>
              <a:rPr lang="zh-CN" altLang="en-US" sz="2000" dirty="0">
                <a:solidFill>
                  <a:srgbClr val="0070C0"/>
                </a:solidFill>
                <a:latin typeface="黑体" panose="02010609060101010101" pitchFamily="49" charset="-122"/>
                <a:ea typeface="黑体" panose="02010609060101010101" pitchFamily="49" charset="-122"/>
              </a:rPr>
              <a:t>或</a:t>
            </a:r>
            <a:r>
              <a:rPr lang="en-US" altLang="zh-CN" sz="2000" dirty="0">
                <a:solidFill>
                  <a:srgbClr val="0070C0"/>
                </a:solidFill>
                <a:latin typeface="黑体" panose="02010609060101010101" pitchFamily="49" charset="-122"/>
                <a:ea typeface="黑体" panose="02010609060101010101" pitchFamily="49" charset="-122"/>
              </a:rPr>
              <a:t>Hessian</a:t>
            </a:r>
            <a:r>
              <a:rPr lang="zh-CN" altLang="en-US" sz="2000" dirty="0">
                <a:solidFill>
                  <a:srgbClr val="0070C0"/>
                </a:solidFill>
                <a:latin typeface="黑体" panose="02010609060101010101" pitchFamily="49" charset="-122"/>
                <a:ea typeface="黑体" panose="02010609060101010101" pitchFamily="49" charset="-122"/>
              </a:rPr>
              <a:t>等工具，简单的暴露和引用远程服务，通过配置服务的</a:t>
            </a:r>
            <a:r>
              <a:rPr lang="en-US" altLang="zh-CN" sz="2000" dirty="0">
                <a:solidFill>
                  <a:srgbClr val="0070C0"/>
                </a:solidFill>
                <a:latin typeface="黑体" panose="02010609060101010101" pitchFamily="49" charset="-122"/>
                <a:ea typeface="黑体" panose="02010609060101010101" pitchFamily="49" charset="-122"/>
              </a:rPr>
              <a:t>URL</a:t>
            </a:r>
            <a:r>
              <a:rPr lang="zh-CN" altLang="en-US" sz="2000" dirty="0">
                <a:solidFill>
                  <a:srgbClr val="0070C0"/>
                </a:solidFill>
                <a:latin typeface="黑体" panose="02010609060101010101" pitchFamily="49" charset="-122"/>
                <a:ea typeface="黑体" panose="02010609060101010101" pitchFamily="49" charset="-122"/>
              </a:rPr>
              <a:t>地址进行调用，通过</a:t>
            </a:r>
            <a:r>
              <a:rPr lang="en-US" altLang="zh-CN" sz="2000" dirty="0">
                <a:solidFill>
                  <a:srgbClr val="0070C0"/>
                </a:solidFill>
                <a:latin typeface="黑体" panose="02010609060101010101" pitchFamily="49" charset="-122"/>
                <a:ea typeface="黑体" panose="02010609060101010101" pitchFamily="49" charset="-122"/>
              </a:rPr>
              <a:t>F5</a:t>
            </a:r>
            <a:r>
              <a:rPr lang="zh-CN" altLang="en-US" sz="2000" dirty="0">
                <a:solidFill>
                  <a:srgbClr val="0070C0"/>
                </a:solidFill>
                <a:latin typeface="黑体" panose="02010609060101010101" pitchFamily="49" charset="-122"/>
                <a:ea typeface="黑体" panose="02010609060101010101" pitchFamily="49" charset="-122"/>
              </a:rPr>
              <a:t>等硬件进行负载均衡。</a:t>
            </a:r>
            <a:endParaRPr lang="en-US" altLang="zh-CN" sz="20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366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8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那么，</a:t>
            </a:r>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能做什么？</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1155373" y="2766678"/>
            <a:ext cx="6211123" cy="1479006"/>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回答这个问题前，我们先练练手</a:t>
            </a:r>
            <a:endParaRPr lang="zh-CN" altLang="en-US" sz="44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5942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childTnLst>
                                </p:cTn>
                              </p:par>
                              <p:par>
                                <p:cTn id="10" presetID="1" presetClass="entr" presetSubtype="0" fill="hold" grpId="1"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1" nodeType="clickEffect">
                                  <p:stCondLst>
                                    <p:cond delay="0"/>
                                  </p:stCondLst>
                                  <p:iterate type="lt">
                                    <p:tmPct val="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架构</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904" y="2138688"/>
            <a:ext cx="7704902" cy="495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99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最简单的</a:t>
            </a:r>
            <a:r>
              <a:rPr lang="en-US" altLang="zh-CN" sz="4400" dirty="0" smtClean="0">
                <a:solidFill>
                  <a:srgbClr val="0070C0"/>
                </a:solidFill>
                <a:latin typeface="黑体" panose="02010609060101010101" pitchFamily="49" charset="-122"/>
                <a:ea typeface="黑体" panose="02010609060101010101" pitchFamily="49" charset="-122"/>
              </a:rPr>
              <a:t>Demo</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1155373" y="2766678"/>
            <a:ext cx="6211123" cy="801897"/>
          </a:xfrm>
          <a:prstGeom prst="rect">
            <a:avLst/>
          </a:prstGeom>
          <a:noFill/>
        </p:spPr>
        <p:txBody>
          <a:bodyPr wrap="square" lIns="123581" tIns="61791" rIns="123581" bIns="61791" rtlCol="0">
            <a:spAutoFit/>
          </a:bodyPr>
          <a:lstStyle/>
          <a:p>
            <a:r>
              <a:rPr lang="zh-CN" altLang="en-US" sz="4400" dirty="0" smtClean="0">
                <a:solidFill>
                  <a:srgbClr val="0070C0"/>
                </a:solidFill>
                <a:latin typeface="黑体" panose="02010609060101010101" pitchFamily="49" charset="-122"/>
                <a:ea typeface="黑体" panose="02010609060101010101" pitchFamily="49" charset="-122"/>
              </a:rPr>
              <a:t>详见</a:t>
            </a:r>
            <a:r>
              <a:rPr lang="en-US" altLang="zh-CN" sz="4400" dirty="0" err="1">
                <a:solidFill>
                  <a:srgbClr val="0070C0"/>
                </a:solidFill>
                <a:latin typeface="黑体" panose="02010609060101010101" pitchFamily="49" charset="-122"/>
                <a:ea typeface="黑体" panose="02010609060101010101" pitchFamily="49" charset="-122"/>
                <a:hlinkClick r:id="rId3" action="ppaction://hlinkfile"/>
              </a:rPr>
              <a:t>Dubbo</a:t>
            </a:r>
            <a:r>
              <a:rPr lang="zh-CN" altLang="en-US" sz="4400" dirty="0">
                <a:solidFill>
                  <a:srgbClr val="0070C0"/>
                </a:solidFill>
                <a:latin typeface="黑体" panose="02010609060101010101" pitchFamily="49" charset="-122"/>
                <a:ea typeface="黑体" panose="02010609060101010101" pitchFamily="49" charset="-122"/>
                <a:hlinkClick r:id="rId3" action="ppaction://hlinkfile"/>
              </a:rPr>
              <a:t>简单介绍</a:t>
            </a:r>
            <a:r>
              <a:rPr lang="en-US" altLang="zh-CN" sz="4400" dirty="0">
                <a:solidFill>
                  <a:srgbClr val="0070C0"/>
                </a:solidFill>
                <a:latin typeface="黑体" panose="02010609060101010101" pitchFamily="49" charset="-122"/>
                <a:ea typeface="黑体" panose="02010609060101010101" pitchFamily="49" charset="-122"/>
                <a:hlinkClick r:id="rId3" action="ppaction://hlinkfile"/>
              </a:rPr>
              <a:t>.doc</a:t>
            </a:r>
            <a:endParaRPr lang="zh-CN" altLang="en-US" sz="440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254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iterate type="lt">
                                    <p:tmPct val="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工作\0530\银色系列\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0" y="0"/>
            <a:ext cx="13030969" cy="864065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13"/>
          <p:cNvSpPr txBox="1"/>
          <p:nvPr/>
        </p:nvSpPr>
        <p:spPr>
          <a:xfrm>
            <a:off x="1061214" y="855266"/>
            <a:ext cx="15989242" cy="801897"/>
          </a:xfrm>
          <a:prstGeom prst="rect">
            <a:avLst/>
          </a:prstGeom>
          <a:noFill/>
        </p:spPr>
        <p:txBody>
          <a:bodyPr wrap="square" lIns="123581" tIns="61791" rIns="123581" bIns="61791" rtlCol="0">
            <a:spAutoFit/>
          </a:bodyPr>
          <a:lstStyle/>
          <a:p>
            <a:r>
              <a:rPr lang="en-US" altLang="zh-CN" sz="4400" dirty="0" err="1" smtClean="0">
                <a:solidFill>
                  <a:srgbClr val="0070C0"/>
                </a:solidFill>
                <a:latin typeface="黑体" panose="02010609060101010101" pitchFamily="49" charset="-122"/>
                <a:ea typeface="黑体" panose="02010609060101010101" pitchFamily="49" charset="-122"/>
              </a:rPr>
              <a:t>Dubbo</a:t>
            </a:r>
            <a:r>
              <a:rPr lang="zh-CN" altLang="en-US" sz="4400" dirty="0" smtClean="0">
                <a:solidFill>
                  <a:srgbClr val="0070C0"/>
                </a:solidFill>
                <a:latin typeface="黑体" panose="02010609060101010101" pitchFamily="49" charset="-122"/>
                <a:ea typeface="黑体" panose="02010609060101010101" pitchFamily="49" charset="-122"/>
              </a:rPr>
              <a:t>功能</a:t>
            </a:r>
            <a:endParaRPr lang="zh-CN" altLang="en-US" sz="4400" dirty="0">
              <a:solidFill>
                <a:srgbClr val="0070C0"/>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584734" y="2048065"/>
            <a:ext cx="113676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7"/>
          <p:cNvSpPr txBox="1"/>
          <p:nvPr/>
        </p:nvSpPr>
        <p:spPr>
          <a:xfrm>
            <a:off x="4413" y="2393202"/>
            <a:ext cx="2465493" cy="886284"/>
          </a:xfrm>
          <a:prstGeom prst="rect">
            <a:avLst/>
          </a:prstGeom>
          <a:noFill/>
        </p:spPr>
        <p:txBody>
          <a:bodyPr wrap="none" lIns="123581" tIns="61791" rIns="123581" bIns="61791" rtlCol="0">
            <a:noAutofit/>
          </a:bodyPr>
          <a:lstStyle/>
          <a:p>
            <a:endParaRPr lang="zh-CN" altLang="en-US" sz="1080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1601729" y="3633095"/>
            <a:ext cx="9865096" cy="3818108"/>
          </a:xfrm>
          <a:prstGeom prst="rect">
            <a:avLst/>
          </a:prstGeom>
        </p:spPr>
        <p:txBody>
          <a:bodyPr wrap="square" lIns="123581" tIns="61791" rIns="123581" bIns="61791">
            <a:spAutoFit/>
          </a:bodyPr>
          <a:lstStyle/>
          <a:p>
            <a:pPr marL="386080" indent="-38608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很好</a:t>
            </a:r>
            <a:r>
              <a:rPr lang="zh-CN" altLang="en-US" b="1" dirty="0" smtClean="0">
                <a:solidFill>
                  <a:schemeClr val="accent1"/>
                </a:solidFill>
                <a:latin typeface="微软雅黑" panose="020B0503020204020204" pitchFamily="34" charset="-122"/>
                <a:ea typeface="微软雅黑" panose="020B0503020204020204" pitchFamily="34" charset="-122"/>
              </a:rPr>
              <a:t>的蓝图</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en-US" altLang="zh-CN" sz="1800" dirty="0" err="1" smtClean="0">
                <a:solidFill>
                  <a:srgbClr val="0070C0"/>
                </a:solidFill>
                <a:latin typeface="黑体" panose="02010609060101010101" pitchFamily="49" charset="-122"/>
                <a:ea typeface="黑体" panose="02010609060101010101" pitchFamily="49" charset="-122"/>
              </a:rPr>
              <a:t>Dubbo</a:t>
            </a:r>
            <a:r>
              <a:rPr lang="zh-CN" altLang="en-US" sz="1800" dirty="0" smtClean="0">
                <a:solidFill>
                  <a:srgbClr val="0070C0"/>
                </a:solidFill>
                <a:latin typeface="黑体" panose="02010609060101010101" pitchFamily="49" charset="-122"/>
                <a:ea typeface="黑体" panose="02010609060101010101" pitchFamily="49" charset="-122"/>
              </a:rPr>
              <a:t>设计初准备提供非常多的功能，包括并发控制、连接控制、直连提供、分组聚合等等一系列功能</a:t>
            </a:r>
            <a:endParaRPr lang="en-US" altLang="zh-CN" sz="1800" dirty="0" smtClean="0">
              <a:solidFill>
                <a:srgbClr val="0070C0"/>
              </a:solidFill>
              <a:latin typeface="黑体" panose="02010609060101010101" pitchFamily="49" charset="-122"/>
              <a:ea typeface="黑体" panose="02010609060101010101" pitchFamily="49" charset="-122"/>
            </a:endParaRPr>
          </a:p>
          <a:p>
            <a:pPr marL="342900" indent="-342900">
              <a:lnSpc>
                <a:spcPct val="125000"/>
              </a:lnSpc>
              <a:buFont typeface="Wingdings" panose="05000000000000000000" pitchFamily="2" charset="2"/>
              <a:buChar char="n"/>
            </a:pPr>
            <a:r>
              <a:rPr lang="zh-CN" altLang="en-US" b="1" dirty="0">
                <a:solidFill>
                  <a:schemeClr val="accent1"/>
                </a:solidFill>
                <a:latin typeface="微软雅黑" panose="020B0503020204020204" pitchFamily="34" charset="-122"/>
                <a:ea typeface="微软雅黑" panose="020B0503020204020204" pitchFamily="34" charset="-122"/>
              </a:rPr>
              <a:t>成熟度</a:t>
            </a:r>
            <a:endParaRPr lang="en-US" altLang="zh-CN" b="1" dirty="0" smtClean="0">
              <a:solidFill>
                <a:schemeClr val="accent1"/>
              </a:solidFill>
              <a:latin typeface="微软雅黑" panose="020B0503020204020204" pitchFamily="34" charset="-122"/>
              <a:ea typeface="微软雅黑" panose="020B0503020204020204" pitchFamily="34" charset="-122"/>
            </a:endParaRPr>
          </a:p>
          <a:p>
            <a:pPr>
              <a:lnSpc>
                <a:spcPct val="125000"/>
              </a:lnSpc>
            </a:pPr>
            <a:r>
              <a:rPr lang="zh-CN" altLang="en-US" sz="1800" dirty="0" smtClean="0">
                <a:solidFill>
                  <a:srgbClr val="0070C0"/>
                </a:solidFill>
                <a:latin typeface="黑体" panose="02010609060101010101" pitchFamily="49" charset="-122"/>
                <a:ea typeface="黑体" panose="02010609060101010101" pitchFamily="49" charset="-122"/>
              </a:rPr>
              <a:t>虽然很多功能均有实现，但很多功能并不成熟，稳定性、性能等并不完美，一些功能甚至处于研究阶段</a:t>
            </a:r>
            <a:endParaRPr lang="en-US" altLang="zh-CN" sz="1800" dirty="0" smtClean="0">
              <a:solidFill>
                <a:srgbClr val="0070C0"/>
              </a:solidFill>
              <a:latin typeface="黑体" panose="02010609060101010101" pitchFamily="49" charset="-122"/>
              <a:ea typeface="黑体" panose="02010609060101010101" pitchFamily="49" charset="-122"/>
            </a:endParaRPr>
          </a:p>
          <a:p>
            <a:pPr>
              <a:lnSpc>
                <a:spcPct val="125000"/>
              </a:lnSpc>
            </a:pPr>
            <a:endParaRPr lang="en-US" altLang="zh-CN" sz="1800" dirty="0">
              <a:solidFill>
                <a:srgbClr val="0070C0"/>
              </a:solidFill>
              <a:latin typeface="黑体" panose="02010609060101010101" pitchFamily="49" charset="-122"/>
              <a:ea typeface="黑体" panose="02010609060101010101" pitchFamily="49" charset="-122"/>
            </a:endParaRPr>
          </a:p>
          <a:p>
            <a:pPr>
              <a:lnSpc>
                <a:spcPct val="125000"/>
              </a:lnSpc>
            </a:pPr>
            <a:r>
              <a:rPr lang="zh-CN" altLang="en-US" sz="1800" dirty="0" smtClean="0">
                <a:solidFill>
                  <a:srgbClr val="0070C0"/>
                </a:solidFill>
                <a:latin typeface="黑体" panose="02010609060101010101" pitchFamily="49" charset="-122"/>
                <a:ea typeface="黑体" panose="02010609060101010101" pitchFamily="49" charset="-122"/>
              </a:rPr>
              <a:t>功能详解官方地址：</a:t>
            </a:r>
            <a:r>
              <a:rPr lang="en-US" altLang="zh-CN" sz="1800" dirty="0">
                <a:solidFill>
                  <a:srgbClr val="0070C0"/>
                </a:solidFill>
                <a:latin typeface="黑体" panose="02010609060101010101" pitchFamily="49" charset="-122"/>
                <a:ea typeface="黑体" panose="02010609060101010101" pitchFamily="49" charset="-122"/>
                <a:hlinkClick r:id="rId3"/>
              </a:rPr>
              <a:t>http://dubbo.io/User+Guide-zh.htm#UserGuide-zh-%</a:t>
            </a:r>
            <a:r>
              <a:rPr lang="en-US" altLang="zh-CN" sz="1800" dirty="0" smtClean="0">
                <a:solidFill>
                  <a:srgbClr val="0070C0"/>
                </a:solidFill>
                <a:latin typeface="黑体" panose="02010609060101010101" pitchFamily="49" charset="-122"/>
                <a:ea typeface="黑体" panose="02010609060101010101" pitchFamily="49" charset="-122"/>
                <a:hlinkClick r:id="rId3"/>
              </a:rPr>
              <a:t>E5%8A%9F%E8%83%BD%E6%88%90%E7%86%9F%E5%BA%A6</a:t>
            </a:r>
            <a:endParaRPr lang="en-US" altLang="zh-CN" sz="1800" dirty="0" smtClean="0">
              <a:solidFill>
                <a:srgbClr val="0070C0"/>
              </a:solidFill>
              <a:latin typeface="黑体" panose="02010609060101010101" pitchFamily="49" charset="-122"/>
              <a:ea typeface="黑体" panose="02010609060101010101" pitchFamily="49" charset="-122"/>
            </a:endParaRPr>
          </a:p>
          <a:p>
            <a:pPr>
              <a:lnSpc>
                <a:spcPct val="125000"/>
              </a:lnSpc>
            </a:pPr>
            <a:endParaRPr lang="en-US" altLang="zh-CN" sz="1800" dirty="0" smtClean="0">
              <a:solidFill>
                <a:srgbClr val="0070C0"/>
              </a:solidFill>
              <a:latin typeface="黑体" panose="02010609060101010101" pitchFamily="49" charset="-122"/>
              <a:ea typeface="黑体" panose="02010609060101010101" pitchFamily="49" charset="-122"/>
            </a:endParaRPr>
          </a:p>
        </p:txBody>
      </p:sp>
      <p:sp>
        <p:nvSpPr>
          <p:cNvPr id="9" name="矩形 8"/>
          <p:cNvSpPr/>
          <p:nvPr/>
        </p:nvSpPr>
        <p:spPr>
          <a:xfrm>
            <a:off x="1381578" y="2393202"/>
            <a:ext cx="10305398" cy="1202007"/>
          </a:xfrm>
          <a:prstGeom prst="rect">
            <a:avLst/>
          </a:prstGeom>
        </p:spPr>
        <p:txBody>
          <a:bodyPr wrap="square" lIns="123581" tIns="61791" rIns="123581" bIns="61791">
            <a:spAutoFit/>
          </a:bodyPr>
          <a:lstStyle/>
          <a:p>
            <a:pPr>
              <a:lnSpc>
                <a:spcPct val="125000"/>
              </a:lnSpc>
            </a:pPr>
            <a:r>
              <a:rPr lang="en-US" altLang="zh-CN" sz="2800" dirty="0" err="1" smtClean="0">
                <a:solidFill>
                  <a:srgbClr val="0070C0"/>
                </a:solidFill>
              </a:rPr>
              <a:t>Dubbo</a:t>
            </a:r>
            <a:r>
              <a:rPr lang="zh-CN" altLang="en-US" sz="2800" dirty="0">
                <a:solidFill>
                  <a:srgbClr val="0070C0"/>
                </a:solidFill>
              </a:rPr>
              <a:t>作为</a:t>
            </a:r>
            <a:r>
              <a:rPr lang="zh-CN" altLang="en-US" sz="2800" dirty="0" smtClean="0">
                <a:solidFill>
                  <a:srgbClr val="0070C0"/>
                </a:solidFill>
              </a:rPr>
              <a:t>一个开源分布式</a:t>
            </a:r>
            <a:r>
              <a:rPr lang="zh-CN" altLang="en-US" sz="2800" dirty="0">
                <a:solidFill>
                  <a:srgbClr val="0070C0"/>
                </a:solidFill>
              </a:rPr>
              <a:t>服务框架</a:t>
            </a:r>
            <a:r>
              <a:rPr lang="zh-CN" altLang="en-US" sz="2800" dirty="0" smtClean="0">
                <a:solidFill>
                  <a:srgbClr val="0070C0"/>
                </a:solidFill>
              </a:rPr>
              <a:t>，提供了一系列的功能，而这些功能有以下特点</a:t>
            </a:r>
            <a:endParaRPr lang="en-US" altLang="zh-CN"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799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8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2124</TotalTime>
  <Words>703</Words>
  <Application>Microsoft Office PowerPoint</Application>
  <PresentationFormat>自定义</PresentationFormat>
  <Paragraphs>79</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Dubbo简介及实战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xlwang</dc:creator>
  <cp:lastModifiedBy>Windows 用户</cp:lastModifiedBy>
  <cp:revision>100</cp:revision>
  <dcterms:created xsi:type="dcterms:W3CDTF">2016-06-16T07:41:00Z</dcterms:created>
  <dcterms:modified xsi:type="dcterms:W3CDTF">2016-11-16T13:32:29Z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