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4" r:id="rId4"/>
    <p:sldId id="263" r:id="rId5"/>
    <p:sldId id="267" r:id="rId6"/>
    <p:sldId id="271" r:id="rId7"/>
    <p:sldId id="272" r:id="rId8"/>
    <p:sldId id="273" r:id="rId9"/>
    <p:sldId id="275" r:id="rId10"/>
    <p:sldId id="276" r:id="rId11"/>
    <p:sldId id="261" r:id="rId12"/>
    <p:sldId id="277" r:id="rId13"/>
    <p:sldId id="278" r:id="rId14"/>
    <p:sldId id="259" r:id="rId15"/>
    <p:sldId id="26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30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536C-9CAB-4674-9BBE-F2A1213F045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aa-ET"/>
        </a:p>
      </dgm:t>
    </dgm:pt>
    <dgm:pt modelId="{F3EBE37E-FA69-4881-8ED8-4D160987F15C}">
      <dgm:prSet phldrT="[Text]"/>
      <dgm:spPr/>
      <dgm:t>
        <a:bodyPr/>
        <a:lstStyle/>
        <a:p>
          <a:r>
            <a:rPr lang="en-GB" dirty="0" smtClean="0"/>
            <a:t>A Cross-analysis Of information </a:t>
          </a:r>
          <a:r>
            <a:rPr lang="en-GB" dirty="0"/>
            <a:t>of Employees who left the company</a:t>
          </a:r>
          <a:endParaRPr lang="aa-ET" dirty="0"/>
        </a:p>
      </dgm:t>
    </dgm:pt>
    <dgm:pt modelId="{58DDC0C4-BF59-4FD7-A1DA-AF8D1F5153E4}" type="parTrans" cxnId="{58D43927-93CD-4266-8B3B-1F6FE657712A}">
      <dgm:prSet/>
      <dgm:spPr/>
      <dgm:t>
        <a:bodyPr/>
        <a:lstStyle/>
        <a:p>
          <a:endParaRPr lang="aa-ET"/>
        </a:p>
      </dgm:t>
    </dgm:pt>
    <dgm:pt modelId="{FC84B0F1-D898-4010-8C62-35A1E1445E45}" type="sibTrans" cxnId="{58D43927-93CD-4266-8B3B-1F6FE657712A}">
      <dgm:prSet/>
      <dgm:spPr/>
      <dgm:t>
        <a:bodyPr/>
        <a:lstStyle/>
        <a:p>
          <a:endParaRPr lang="aa-ET"/>
        </a:p>
      </dgm:t>
    </dgm:pt>
    <dgm:pt modelId="{8EF6372D-8167-4D29-B483-EFE1AB37F5A2}">
      <dgm:prSet phldrT="[Text]"/>
      <dgm:spPr/>
      <dgm:t>
        <a:bodyPr/>
        <a:lstStyle/>
        <a:p>
          <a:r>
            <a:rPr lang="en-GB" dirty="0" smtClean="0"/>
            <a:t>A Cross- analysis </a:t>
          </a:r>
          <a:r>
            <a:rPr lang="en-GB" dirty="0"/>
            <a:t>of individual information of Existing Employees</a:t>
          </a:r>
          <a:endParaRPr lang="aa-ET" dirty="0"/>
        </a:p>
      </dgm:t>
    </dgm:pt>
    <dgm:pt modelId="{698BFA49-7111-426D-94C6-A0F0C6A756B1}" type="parTrans" cxnId="{3C9611ED-E4D5-476D-8D9A-27036B1FE5B1}">
      <dgm:prSet/>
      <dgm:spPr/>
      <dgm:t>
        <a:bodyPr/>
        <a:lstStyle/>
        <a:p>
          <a:endParaRPr lang="aa-ET"/>
        </a:p>
      </dgm:t>
    </dgm:pt>
    <dgm:pt modelId="{B1F45C31-3141-4290-A0B0-62BEAE570461}" type="sibTrans" cxnId="{3C9611ED-E4D5-476D-8D9A-27036B1FE5B1}">
      <dgm:prSet/>
      <dgm:spPr/>
      <dgm:t>
        <a:bodyPr/>
        <a:lstStyle/>
        <a:p>
          <a:endParaRPr lang="aa-ET"/>
        </a:p>
      </dgm:t>
    </dgm:pt>
    <dgm:pt modelId="{67C50DC9-D558-479A-B997-636D99850046}">
      <dgm:prSet phldrT="[Text]"/>
      <dgm:spPr/>
      <dgm:t>
        <a:bodyPr/>
        <a:lstStyle/>
        <a:p>
          <a:r>
            <a:rPr lang="en-GB" dirty="0" smtClean="0"/>
            <a:t>A Comparison of both analyses to draw out useful insights</a:t>
          </a:r>
          <a:endParaRPr lang="aa-ET" dirty="0"/>
        </a:p>
      </dgm:t>
    </dgm:pt>
    <dgm:pt modelId="{0BCBBB80-0D40-44B1-928E-4E216E08F24C}" type="parTrans" cxnId="{12A99B55-3BDD-47DD-B6D6-3D769C7DBB8F}">
      <dgm:prSet/>
      <dgm:spPr/>
      <dgm:t>
        <a:bodyPr/>
        <a:lstStyle/>
        <a:p>
          <a:endParaRPr lang="aa-ET"/>
        </a:p>
      </dgm:t>
    </dgm:pt>
    <dgm:pt modelId="{4906E0D0-336A-496D-AFF8-721BA41F4817}" type="sibTrans" cxnId="{12A99B55-3BDD-47DD-B6D6-3D769C7DBB8F}">
      <dgm:prSet/>
      <dgm:spPr/>
      <dgm:t>
        <a:bodyPr/>
        <a:lstStyle/>
        <a:p>
          <a:endParaRPr lang="aa-ET"/>
        </a:p>
      </dgm:t>
    </dgm:pt>
    <dgm:pt modelId="{EC44C8A3-7B2F-451D-A9B7-AC13FD1F3EE4}" type="pres">
      <dgm:prSet presAssocID="{BE6B536C-9CAB-4674-9BBE-F2A1213F0453}" presName="rootnode" presStyleCnt="0">
        <dgm:presLayoutVars>
          <dgm:chMax/>
          <dgm:chPref/>
          <dgm:dir/>
          <dgm:animLvl val="lvl"/>
        </dgm:presLayoutVars>
      </dgm:prSet>
      <dgm:spPr/>
      <dgm:t>
        <a:bodyPr/>
        <a:lstStyle/>
        <a:p>
          <a:endParaRPr lang="en-US"/>
        </a:p>
      </dgm:t>
    </dgm:pt>
    <dgm:pt modelId="{CAF95735-0874-40A9-B71C-DA40B81369FB}" type="pres">
      <dgm:prSet presAssocID="{F3EBE37E-FA69-4881-8ED8-4D160987F15C}" presName="composite" presStyleCnt="0"/>
      <dgm:spPr/>
    </dgm:pt>
    <dgm:pt modelId="{54A00A8C-169D-4B25-9BDC-8EC0F41F93B6}" type="pres">
      <dgm:prSet presAssocID="{F3EBE37E-FA69-4881-8ED8-4D160987F15C}" presName="bentUpArrow1" presStyleLbl="alignImgPlace1" presStyleIdx="0" presStyleCnt="2"/>
      <dgm:spPr/>
    </dgm:pt>
    <dgm:pt modelId="{401E2637-6685-43E7-B778-3EB1E0E5DB9C}" type="pres">
      <dgm:prSet presAssocID="{F3EBE37E-FA69-4881-8ED8-4D160987F15C}" presName="ParentText" presStyleLbl="node1" presStyleIdx="0" presStyleCnt="3">
        <dgm:presLayoutVars>
          <dgm:chMax val="1"/>
          <dgm:chPref val="1"/>
          <dgm:bulletEnabled val="1"/>
        </dgm:presLayoutVars>
      </dgm:prSet>
      <dgm:spPr/>
      <dgm:t>
        <a:bodyPr/>
        <a:lstStyle/>
        <a:p>
          <a:endParaRPr lang="en-US"/>
        </a:p>
      </dgm:t>
    </dgm:pt>
    <dgm:pt modelId="{0B603E2C-D723-4E8C-9F6D-EBD6BD23C19D}" type="pres">
      <dgm:prSet presAssocID="{F3EBE37E-FA69-4881-8ED8-4D160987F15C}" presName="ChildText" presStyleLbl="revTx" presStyleIdx="0" presStyleCnt="2" custFlipVert="1" custFlipHor="1" custScaleX="4440" custScaleY="7871">
        <dgm:presLayoutVars>
          <dgm:chMax val="0"/>
          <dgm:chPref val="0"/>
          <dgm:bulletEnabled val="1"/>
        </dgm:presLayoutVars>
      </dgm:prSet>
      <dgm:spPr/>
    </dgm:pt>
    <dgm:pt modelId="{38C64DC6-12BE-4323-83DD-F288038EF573}" type="pres">
      <dgm:prSet presAssocID="{FC84B0F1-D898-4010-8C62-35A1E1445E45}" presName="sibTrans" presStyleCnt="0"/>
      <dgm:spPr/>
    </dgm:pt>
    <dgm:pt modelId="{C27D00BD-25F8-4D1F-987F-950E00CBFF6E}" type="pres">
      <dgm:prSet presAssocID="{8EF6372D-8167-4D29-B483-EFE1AB37F5A2}" presName="composite" presStyleCnt="0"/>
      <dgm:spPr/>
    </dgm:pt>
    <dgm:pt modelId="{DCC9993B-05E0-4F6F-A09C-3F6AE00A9E76}" type="pres">
      <dgm:prSet presAssocID="{8EF6372D-8167-4D29-B483-EFE1AB37F5A2}" presName="bentUpArrow1" presStyleLbl="alignImgPlace1" presStyleIdx="1" presStyleCnt="2"/>
      <dgm:spPr/>
    </dgm:pt>
    <dgm:pt modelId="{9AB0A8B0-9ED2-4CDF-9AC3-A8B7FD418149}" type="pres">
      <dgm:prSet presAssocID="{8EF6372D-8167-4D29-B483-EFE1AB37F5A2}" presName="ParentText" presStyleLbl="node1" presStyleIdx="1" presStyleCnt="3" custLinFactNeighborX="-2814" custLinFactNeighborY="-2518">
        <dgm:presLayoutVars>
          <dgm:chMax val="1"/>
          <dgm:chPref val="1"/>
          <dgm:bulletEnabled val="1"/>
        </dgm:presLayoutVars>
      </dgm:prSet>
      <dgm:spPr/>
      <dgm:t>
        <a:bodyPr/>
        <a:lstStyle/>
        <a:p>
          <a:endParaRPr lang="en-US"/>
        </a:p>
      </dgm:t>
    </dgm:pt>
    <dgm:pt modelId="{3A43DC2B-432F-42EF-9ABE-90BD1D4E4296}" type="pres">
      <dgm:prSet presAssocID="{8EF6372D-8167-4D29-B483-EFE1AB37F5A2}" presName="ChildText" presStyleLbl="revTx" presStyleIdx="1" presStyleCnt="2">
        <dgm:presLayoutVars>
          <dgm:chMax val="0"/>
          <dgm:chPref val="0"/>
          <dgm:bulletEnabled val="1"/>
        </dgm:presLayoutVars>
      </dgm:prSet>
      <dgm:spPr/>
    </dgm:pt>
    <dgm:pt modelId="{EA2D341D-D245-4AB8-B759-2A6658C20298}" type="pres">
      <dgm:prSet presAssocID="{B1F45C31-3141-4290-A0B0-62BEAE570461}" presName="sibTrans" presStyleCnt="0"/>
      <dgm:spPr/>
    </dgm:pt>
    <dgm:pt modelId="{B36D4C89-38DC-42FA-A0D8-2E75FAA806B7}" type="pres">
      <dgm:prSet presAssocID="{67C50DC9-D558-479A-B997-636D99850046}" presName="composite" presStyleCnt="0"/>
      <dgm:spPr/>
    </dgm:pt>
    <dgm:pt modelId="{BA417164-2B05-4617-A70B-08E457F3F48D}" type="pres">
      <dgm:prSet presAssocID="{67C50DC9-D558-479A-B997-636D99850046}" presName="ParentText" presStyleLbl="node1" presStyleIdx="2" presStyleCnt="3">
        <dgm:presLayoutVars>
          <dgm:chMax val="1"/>
          <dgm:chPref val="1"/>
          <dgm:bulletEnabled val="1"/>
        </dgm:presLayoutVars>
      </dgm:prSet>
      <dgm:spPr/>
      <dgm:t>
        <a:bodyPr/>
        <a:lstStyle/>
        <a:p>
          <a:endParaRPr lang="en-US"/>
        </a:p>
      </dgm:t>
    </dgm:pt>
  </dgm:ptLst>
  <dgm:cxnLst>
    <dgm:cxn modelId="{12A99B55-3BDD-47DD-B6D6-3D769C7DBB8F}" srcId="{BE6B536C-9CAB-4674-9BBE-F2A1213F0453}" destId="{67C50DC9-D558-479A-B997-636D99850046}" srcOrd="2" destOrd="0" parTransId="{0BCBBB80-0D40-44B1-928E-4E216E08F24C}" sibTransId="{4906E0D0-336A-496D-AFF8-721BA41F4817}"/>
    <dgm:cxn modelId="{5D59D185-6588-4D77-A085-E766EBF608DD}" type="presOf" srcId="{67C50DC9-D558-479A-B997-636D99850046}" destId="{BA417164-2B05-4617-A70B-08E457F3F48D}" srcOrd="0" destOrd="0" presId="urn:microsoft.com/office/officeart/2005/8/layout/StepDownProcess"/>
    <dgm:cxn modelId="{78D720B7-F5E8-48D3-B53D-A4DB77BF1B92}" type="presOf" srcId="{8EF6372D-8167-4D29-B483-EFE1AB37F5A2}" destId="{9AB0A8B0-9ED2-4CDF-9AC3-A8B7FD418149}" srcOrd="0" destOrd="0" presId="urn:microsoft.com/office/officeart/2005/8/layout/StepDownProcess"/>
    <dgm:cxn modelId="{3C9611ED-E4D5-476D-8D9A-27036B1FE5B1}" srcId="{BE6B536C-9CAB-4674-9BBE-F2A1213F0453}" destId="{8EF6372D-8167-4D29-B483-EFE1AB37F5A2}" srcOrd="1" destOrd="0" parTransId="{698BFA49-7111-426D-94C6-A0F0C6A756B1}" sibTransId="{B1F45C31-3141-4290-A0B0-62BEAE570461}"/>
    <dgm:cxn modelId="{0B9CDA5E-5375-45C9-9634-68F5134F664B}" type="presOf" srcId="{BE6B536C-9CAB-4674-9BBE-F2A1213F0453}" destId="{EC44C8A3-7B2F-451D-A9B7-AC13FD1F3EE4}" srcOrd="0" destOrd="0" presId="urn:microsoft.com/office/officeart/2005/8/layout/StepDownProcess"/>
    <dgm:cxn modelId="{58D43927-93CD-4266-8B3B-1F6FE657712A}" srcId="{BE6B536C-9CAB-4674-9BBE-F2A1213F0453}" destId="{F3EBE37E-FA69-4881-8ED8-4D160987F15C}" srcOrd="0" destOrd="0" parTransId="{58DDC0C4-BF59-4FD7-A1DA-AF8D1F5153E4}" sibTransId="{FC84B0F1-D898-4010-8C62-35A1E1445E45}"/>
    <dgm:cxn modelId="{C76B814F-5CA5-4034-8C80-2D4E75B48D95}" type="presOf" srcId="{F3EBE37E-FA69-4881-8ED8-4D160987F15C}" destId="{401E2637-6685-43E7-B778-3EB1E0E5DB9C}" srcOrd="0" destOrd="0" presId="urn:microsoft.com/office/officeart/2005/8/layout/StepDownProcess"/>
    <dgm:cxn modelId="{0569C026-86F5-40FD-8F01-86E6CB1C16C0}" type="presParOf" srcId="{EC44C8A3-7B2F-451D-A9B7-AC13FD1F3EE4}" destId="{CAF95735-0874-40A9-B71C-DA40B81369FB}" srcOrd="0" destOrd="0" presId="urn:microsoft.com/office/officeart/2005/8/layout/StepDownProcess"/>
    <dgm:cxn modelId="{502C98FC-510E-4FCB-9DA3-25F621FC3F66}" type="presParOf" srcId="{CAF95735-0874-40A9-B71C-DA40B81369FB}" destId="{54A00A8C-169D-4B25-9BDC-8EC0F41F93B6}" srcOrd="0" destOrd="0" presId="urn:microsoft.com/office/officeart/2005/8/layout/StepDownProcess"/>
    <dgm:cxn modelId="{2F04CC9E-73CD-427D-B859-76A4C0373E44}" type="presParOf" srcId="{CAF95735-0874-40A9-B71C-DA40B81369FB}" destId="{401E2637-6685-43E7-B778-3EB1E0E5DB9C}" srcOrd="1" destOrd="0" presId="urn:microsoft.com/office/officeart/2005/8/layout/StepDownProcess"/>
    <dgm:cxn modelId="{657FA361-77E3-4293-97BA-6E6BB6B1C966}" type="presParOf" srcId="{CAF95735-0874-40A9-B71C-DA40B81369FB}" destId="{0B603E2C-D723-4E8C-9F6D-EBD6BD23C19D}" srcOrd="2" destOrd="0" presId="urn:microsoft.com/office/officeart/2005/8/layout/StepDownProcess"/>
    <dgm:cxn modelId="{EDEFAC5C-4AB7-471E-A83B-8FF6DD6CE01E}" type="presParOf" srcId="{EC44C8A3-7B2F-451D-A9B7-AC13FD1F3EE4}" destId="{38C64DC6-12BE-4323-83DD-F288038EF573}" srcOrd="1" destOrd="0" presId="urn:microsoft.com/office/officeart/2005/8/layout/StepDownProcess"/>
    <dgm:cxn modelId="{31C07AF8-0853-4375-A74A-E1CE7213C9A4}" type="presParOf" srcId="{EC44C8A3-7B2F-451D-A9B7-AC13FD1F3EE4}" destId="{C27D00BD-25F8-4D1F-987F-950E00CBFF6E}" srcOrd="2" destOrd="0" presId="urn:microsoft.com/office/officeart/2005/8/layout/StepDownProcess"/>
    <dgm:cxn modelId="{D7A8126C-C955-430E-BBC9-B35130CE1D04}" type="presParOf" srcId="{C27D00BD-25F8-4D1F-987F-950E00CBFF6E}" destId="{DCC9993B-05E0-4F6F-A09C-3F6AE00A9E76}" srcOrd="0" destOrd="0" presId="urn:microsoft.com/office/officeart/2005/8/layout/StepDownProcess"/>
    <dgm:cxn modelId="{7BB70FA4-3840-493D-94A1-102B3E599112}" type="presParOf" srcId="{C27D00BD-25F8-4D1F-987F-950E00CBFF6E}" destId="{9AB0A8B0-9ED2-4CDF-9AC3-A8B7FD418149}" srcOrd="1" destOrd="0" presId="urn:microsoft.com/office/officeart/2005/8/layout/StepDownProcess"/>
    <dgm:cxn modelId="{D02B4F2D-667B-4870-A629-3D5B3E893CD8}" type="presParOf" srcId="{C27D00BD-25F8-4D1F-987F-950E00CBFF6E}" destId="{3A43DC2B-432F-42EF-9ABE-90BD1D4E4296}" srcOrd="2" destOrd="0" presId="urn:microsoft.com/office/officeart/2005/8/layout/StepDownProcess"/>
    <dgm:cxn modelId="{3B7F6164-0EF1-4869-B784-036AD17213E5}" type="presParOf" srcId="{EC44C8A3-7B2F-451D-A9B7-AC13FD1F3EE4}" destId="{EA2D341D-D245-4AB8-B759-2A6658C20298}" srcOrd="3" destOrd="0" presId="urn:microsoft.com/office/officeart/2005/8/layout/StepDownProcess"/>
    <dgm:cxn modelId="{90E93E2D-BE79-4153-94F1-B173E729CC1F}" type="presParOf" srcId="{EC44C8A3-7B2F-451D-A9B7-AC13FD1F3EE4}" destId="{B36D4C89-38DC-42FA-A0D8-2E75FAA806B7}" srcOrd="4" destOrd="0" presId="urn:microsoft.com/office/officeart/2005/8/layout/StepDownProcess"/>
    <dgm:cxn modelId="{E76C5173-ADA8-470F-BA76-8C6EE29D369A}" type="presParOf" srcId="{B36D4C89-38DC-42FA-A0D8-2E75FAA806B7}" destId="{BA417164-2B05-4617-A70B-08E457F3F48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00A8C-169D-4B25-9BDC-8EC0F41F93B6}">
      <dsp:nvSpPr>
        <dsp:cNvPr id="0" name=""/>
        <dsp:cNvSpPr/>
      </dsp:nvSpPr>
      <dsp:spPr>
        <a:xfrm rot="5400000">
          <a:off x="1632250" y="1019427"/>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1E2637-6685-43E7-B778-3EB1E0E5DB9C}">
      <dsp:nvSpPr>
        <dsp:cNvPr id="0" name=""/>
        <dsp:cNvSpPr/>
      </dsp:nvSpPr>
      <dsp:spPr>
        <a:xfrm>
          <a:off x="1393382" y="19990"/>
          <a:ext cx="1517757" cy="106238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A Cross-analysis Of information </a:t>
          </a:r>
          <a:r>
            <a:rPr lang="en-GB" sz="1300" kern="1200" dirty="0"/>
            <a:t>of Employees who left the company</a:t>
          </a:r>
          <a:endParaRPr lang="aa-ET" sz="1300" kern="1200" dirty="0"/>
        </a:p>
      </dsp:txBody>
      <dsp:txXfrm>
        <a:off x="1445252" y="71860"/>
        <a:ext cx="1414017" cy="958640"/>
      </dsp:txXfrm>
    </dsp:sp>
    <dsp:sp modelId="{0B603E2C-D723-4E8C-9F6D-EBD6BD23C19D}">
      <dsp:nvSpPr>
        <dsp:cNvPr id="0" name=""/>
        <dsp:cNvSpPr/>
      </dsp:nvSpPr>
      <dsp:spPr>
        <a:xfrm flipH="1" flipV="1">
          <a:off x="3438569" y="516851"/>
          <a:ext cx="49011" cy="67585"/>
        </a:xfrm>
        <a:prstGeom prst="rect">
          <a:avLst/>
        </a:prstGeom>
        <a:noFill/>
        <a:ln>
          <a:noFill/>
        </a:ln>
        <a:effectLst/>
      </dsp:spPr>
      <dsp:style>
        <a:lnRef idx="0">
          <a:scrgbClr r="0" g="0" b="0"/>
        </a:lnRef>
        <a:fillRef idx="0">
          <a:scrgbClr r="0" g="0" b="0"/>
        </a:fillRef>
        <a:effectRef idx="0">
          <a:scrgbClr r="0" g="0" b="0"/>
        </a:effectRef>
        <a:fontRef idx="minor"/>
      </dsp:style>
    </dsp:sp>
    <dsp:sp modelId="{DCC9993B-05E0-4F6F-A09C-3F6AE00A9E76}">
      <dsp:nvSpPr>
        <dsp:cNvPr id="0" name=""/>
        <dsp:cNvSpPr/>
      </dsp:nvSpPr>
      <dsp:spPr>
        <a:xfrm rot="5400000">
          <a:off x="2637465" y="2212831"/>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0A8B0-9ED2-4CDF-9AC3-A8B7FD418149}">
      <dsp:nvSpPr>
        <dsp:cNvPr id="0" name=""/>
        <dsp:cNvSpPr/>
      </dsp:nvSpPr>
      <dsp:spPr>
        <a:xfrm>
          <a:off x="2355888" y="1186643"/>
          <a:ext cx="1517757" cy="106238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A Cross- analysis </a:t>
          </a:r>
          <a:r>
            <a:rPr lang="en-GB" sz="1300" kern="1200" dirty="0"/>
            <a:t>of individual information of Existing Employees</a:t>
          </a:r>
          <a:endParaRPr lang="aa-ET" sz="1300" kern="1200" dirty="0"/>
        </a:p>
      </dsp:txBody>
      <dsp:txXfrm>
        <a:off x="2407758" y="1238513"/>
        <a:ext cx="1414017" cy="958640"/>
      </dsp:txXfrm>
    </dsp:sp>
    <dsp:sp modelId="{3A43DC2B-432F-42EF-9ABE-90BD1D4E4296}">
      <dsp:nvSpPr>
        <dsp:cNvPr id="0" name=""/>
        <dsp:cNvSpPr/>
      </dsp:nvSpPr>
      <dsp:spPr>
        <a:xfrm>
          <a:off x="3916354" y="1314716"/>
          <a:ext cx="1103871" cy="858662"/>
        </a:xfrm>
        <a:prstGeom prst="rect">
          <a:avLst/>
        </a:prstGeom>
        <a:noFill/>
        <a:ln>
          <a:noFill/>
        </a:ln>
        <a:effectLst/>
      </dsp:spPr>
      <dsp:style>
        <a:lnRef idx="0">
          <a:scrgbClr r="0" g="0" b="0"/>
        </a:lnRef>
        <a:fillRef idx="0">
          <a:scrgbClr r="0" g="0" b="0"/>
        </a:fillRef>
        <a:effectRef idx="0">
          <a:scrgbClr r="0" g="0" b="0"/>
        </a:effectRef>
        <a:fontRef idx="minor"/>
      </dsp:style>
    </dsp:sp>
    <dsp:sp modelId="{BA417164-2B05-4617-A70B-08E457F3F48D}">
      <dsp:nvSpPr>
        <dsp:cNvPr id="0" name=""/>
        <dsp:cNvSpPr/>
      </dsp:nvSpPr>
      <dsp:spPr>
        <a:xfrm>
          <a:off x="3403813" y="2406798"/>
          <a:ext cx="1517757" cy="106238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A Comparison of both analyses to draw out useful insights</a:t>
          </a:r>
          <a:endParaRPr lang="aa-ET" sz="1300" kern="1200" dirty="0"/>
        </a:p>
      </dsp:txBody>
      <dsp:txXfrm>
        <a:off x="3455683" y="2458668"/>
        <a:ext cx="1414017" cy="9586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3/17/2020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332891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3095" y="1655520"/>
            <a:ext cx="6260905" cy="1527050"/>
          </a:xfrm>
        </p:spPr>
        <p:txBody>
          <a:bodyPr/>
          <a:lstStyle/>
          <a:p>
            <a:r>
              <a:rPr lang="en-US" b="1" dirty="0" smtClean="0">
                <a:solidFill>
                  <a:schemeClr val="bg2"/>
                </a:solidFill>
              </a:rPr>
              <a:t>Combatting Employee Attrition</a:t>
            </a:r>
            <a:endParaRPr lang="en-US" dirty="0">
              <a:solidFill>
                <a:schemeClr val="bg2"/>
              </a:solidFill>
            </a:endParaRPr>
          </a:p>
        </p:txBody>
      </p:sp>
      <p:sp>
        <p:nvSpPr>
          <p:cNvPr id="3" name="Subtitle 2"/>
          <p:cNvSpPr>
            <a:spLocks noGrp="1"/>
          </p:cNvSpPr>
          <p:nvPr>
            <p:ph type="subTitle" idx="1"/>
          </p:nvPr>
        </p:nvSpPr>
        <p:spPr>
          <a:xfrm>
            <a:off x="1044021" y="4400807"/>
            <a:ext cx="8093365" cy="610820"/>
          </a:xfrm>
        </p:spPr>
        <p:txBody>
          <a:bodyPr>
            <a:normAutofit/>
          </a:bodyPr>
          <a:lstStyle/>
          <a:p>
            <a:r>
              <a:rPr lang="en-US" sz="1800" dirty="0" smtClean="0"/>
              <a:t>Adeniji Oluwagbemiga Daniel</a:t>
            </a:r>
            <a:endParaRPr lang="en-US" sz="1800" dirty="0"/>
          </a:p>
        </p:txBody>
      </p:sp>
      <p:sp>
        <p:nvSpPr>
          <p:cNvPr id="4" name="Subtitle 2"/>
          <p:cNvSpPr txBox="1">
            <a:spLocks/>
          </p:cNvSpPr>
          <p:nvPr/>
        </p:nvSpPr>
        <p:spPr>
          <a:xfrm>
            <a:off x="5640935" y="2877160"/>
            <a:ext cx="3206805" cy="61082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rgbClr val="0070C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bg2"/>
                </a:solidFill>
              </a:rPr>
              <a:t>A Proof of Concept </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a:t>
            </a:r>
            <a:endParaRPr lang="en-US" b="1" dirty="0"/>
          </a:p>
        </p:txBody>
      </p:sp>
      <p:sp>
        <p:nvSpPr>
          <p:cNvPr id="5" name="Content Placeholder 2"/>
          <p:cNvSpPr txBox="1">
            <a:spLocks/>
          </p:cNvSpPr>
          <p:nvPr/>
        </p:nvSpPr>
        <p:spPr>
          <a:xfrm>
            <a:off x="448965" y="1197405"/>
            <a:ext cx="8246070" cy="458420"/>
          </a:xfrm>
          <a:prstGeom prst="rect">
            <a:avLst/>
          </a:prstGeom>
          <a:solidFill>
            <a:schemeClr val="accent4">
              <a:lumMod val="7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chemeClr val="bg1"/>
                </a:solidFill>
              </a:rPr>
              <a:t>Employees Satisfaction Level </a:t>
            </a:r>
            <a:r>
              <a:rPr lang="en-US" b="1" dirty="0" smtClean="0">
                <a:solidFill>
                  <a:schemeClr val="bg1"/>
                </a:solidFill>
              </a:rPr>
              <a:t>(4)</a:t>
            </a:r>
            <a:endParaRPr lang="en-US" b="1" dirty="0">
              <a:solidFill>
                <a:schemeClr val="bg1"/>
              </a:solidFill>
            </a:endParaRPr>
          </a:p>
          <a:p>
            <a:pPr marL="0" indent="0" algn="ctr">
              <a:buNone/>
            </a:pPr>
            <a:endParaRPr lang="en-US" b="1" dirty="0">
              <a:solidFill>
                <a:schemeClr val="bg1"/>
              </a:solidFill>
            </a:endParaRPr>
          </a:p>
        </p:txBody>
      </p:sp>
      <p:pic>
        <p:nvPicPr>
          <p:cNvPr id="6" name="Picture 5" descr="A picture containing drawing&#10;&#10;Description automatically generated">
            <a:extLst>
              <a:ext uri="{FF2B5EF4-FFF2-40B4-BE49-F238E27FC236}">
                <a16:creationId xmlns:a16="http://schemas.microsoft.com/office/drawing/2014/main" xmlns="" id="{C0B50A65-3F50-433E-A09A-60614E2A8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08225"/>
            <a:ext cx="4614671" cy="3206805"/>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xmlns="" id="{3DCEB68B-EDEF-42CD-B148-863469FBD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671" y="1764177"/>
            <a:ext cx="4452014" cy="3098148"/>
          </a:xfrm>
          <a:prstGeom prst="rect">
            <a:avLst/>
          </a:prstGeom>
        </p:spPr>
      </p:pic>
    </p:spTree>
    <p:extLst>
      <p:ext uri="{BB962C8B-B14F-4D97-AF65-F5344CB8AC3E}">
        <p14:creationId xmlns:p14="http://schemas.microsoft.com/office/powerpoint/2010/main" val="10298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lumMod val="50000"/>
                    <a:lumOff val="50000"/>
                  </a:schemeClr>
                </a:solidFill>
              </a:rPr>
              <a:t>Observatio</a:t>
            </a:r>
            <a:r>
              <a:rPr lang="en-US" b="1" dirty="0" smtClean="0"/>
              <a:t>ns and Recommendations (1)</a:t>
            </a:r>
            <a:endParaRPr lang="en-US" b="1" dirty="0"/>
          </a:p>
        </p:txBody>
      </p:sp>
      <p:sp>
        <p:nvSpPr>
          <p:cNvPr id="3" name="Content Placeholder 2"/>
          <p:cNvSpPr>
            <a:spLocks noGrp="1"/>
          </p:cNvSpPr>
          <p:nvPr>
            <p:ph idx="1"/>
          </p:nvPr>
        </p:nvSpPr>
        <p:spPr>
          <a:xfrm>
            <a:off x="448965" y="1197405"/>
            <a:ext cx="8246070" cy="3946095"/>
          </a:xfrm>
        </p:spPr>
        <p:txBody>
          <a:bodyPr>
            <a:normAutofit fontScale="25000" lnSpcReduction="20000"/>
          </a:bodyPr>
          <a:lstStyle/>
          <a:p>
            <a:pPr marL="0" indent="0">
              <a:lnSpc>
                <a:spcPct val="120000"/>
              </a:lnSpc>
              <a:buNone/>
            </a:pPr>
            <a:r>
              <a:rPr lang="en-GB" sz="6000" dirty="0">
                <a:solidFill>
                  <a:schemeClr val="tx1"/>
                </a:solidFill>
              </a:rPr>
              <a:t>After examining the data of Employees existing and those who left the company concurrently, the following insights and observations were </a:t>
            </a:r>
            <a:r>
              <a:rPr lang="en-GB" sz="6000" dirty="0" smtClean="0">
                <a:solidFill>
                  <a:schemeClr val="tx1"/>
                </a:solidFill>
              </a:rPr>
              <a:t>found.</a:t>
            </a:r>
          </a:p>
          <a:p>
            <a:pPr marL="0" indent="0">
              <a:lnSpc>
                <a:spcPct val="120000"/>
              </a:lnSpc>
              <a:buNone/>
            </a:pPr>
            <a:endParaRPr lang="en-GB" sz="6000" dirty="0" smtClean="0">
              <a:solidFill>
                <a:schemeClr val="tx1"/>
              </a:solidFill>
            </a:endParaRPr>
          </a:p>
          <a:p>
            <a:pPr>
              <a:lnSpc>
                <a:spcPct val="120000"/>
              </a:lnSpc>
              <a:buFont typeface="Wingdings" panose="05000000000000000000" pitchFamily="2" charset="2"/>
              <a:buChar char="q"/>
            </a:pPr>
            <a:r>
              <a:rPr lang="en-GB" sz="6000" dirty="0">
                <a:solidFill>
                  <a:schemeClr val="tx1"/>
                </a:solidFill>
              </a:rPr>
              <a:t>T</a:t>
            </a:r>
            <a:r>
              <a:rPr lang="en-GB" sz="6000" dirty="0" smtClean="0">
                <a:solidFill>
                  <a:schemeClr val="tx1"/>
                </a:solidFill>
              </a:rPr>
              <a:t>he </a:t>
            </a:r>
            <a:r>
              <a:rPr lang="en-GB" sz="6000" dirty="0">
                <a:solidFill>
                  <a:schemeClr val="tx1"/>
                </a:solidFill>
              </a:rPr>
              <a:t>average satisfaction level of employees who left was below average of 45% </a:t>
            </a:r>
            <a:r>
              <a:rPr lang="en-GB" sz="6000" dirty="0" smtClean="0">
                <a:solidFill>
                  <a:schemeClr val="tx1"/>
                </a:solidFill>
              </a:rPr>
              <a:t>while that of </a:t>
            </a:r>
            <a:r>
              <a:rPr lang="en-GB" sz="6000" dirty="0">
                <a:solidFill>
                  <a:schemeClr val="tx1"/>
                </a:solidFill>
              </a:rPr>
              <a:t>existing employees was around </a:t>
            </a:r>
            <a:r>
              <a:rPr lang="en-GB" sz="6000" dirty="0" smtClean="0">
                <a:solidFill>
                  <a:schemeClr val="tx1"/>
                </a:solidFill>
              </a:rPr>
              <a:t>70%</a:t>
            </a:r>
          </a:p>
          <a:p>
            <a:pPr marL="0" indent="0">
              <a:lnSpc>
                <a:spcPct val="120000"/>
              </a:lnSpc>
              <a:buNone/>
            </a:pPr>
            <a:endParaRPr lang="en-GB" sz="6000" dirty="0" smtClean="0">
              <a:solidFill>
                <a:schemeClr val="tx1"/>
              </a:solidFill>
            </a:endParaRPr>
          </a:p>
          <a:p>
            <a:pPr>
              <a:lnSpc>
                <a:spcPct val="120000"/>
              </a:lnSpc>
              <a:buFont typeface="Wingdings" panose="05000000000000000000" pitchFamily="2" charset="2"/>
              <a:buChar char="q"/>
            </a:pPr>
            <a:r>
              <a:rPr lang="en-GB" sz="6000" dirty="0" smtClean="0">
                <a:solidFill>
                  <a:schemeClr val="tx1"/>
                </a:solidFill>
              </a:rPr>
              <a:t>Around 65</a:t>
            </a:r>
            <a:r>
              <a:rPr lang="en-GB" sz="6000" dirty="0">
                <a:solidFill>
                  <a:schemeClr val="tx1"/>
                </a:solidFill>
              </a:rPr>
              <a:t>% of employees who left had a satisfaction level below </a:t>
            </a:r>
            <a:r>
              <a:rPr lang="en-GB" sz="6000" dirty="0" smtClean="0">
                <a:solidFill>
                  <a:schemeClr val="tx1"/>
                </a:solidFill>
              </a:rPr>
              <a:t>45%, 99.6</a:t>
            </a:r>
            <a:r>
              <a:rPr lang="en-GB" sz="6000" dirty="0">
                <a:solidFill>
                  <a:schemeClr val="tx1"/>
                </a:solidFill>
              </a:rPr>
              <a:t>% of them where not promoted within the last 5 years</a:t>
            </a:r>
            <a:r>
              <a:rPr lang="en-GB" sz="6000" dirty="0" smtClean="0">
                <a:solidFill>
                  <a:schemeClr val="tx1"/>
                </a:solidFill>
              </a:rPr>
              <a:t>.</a:t>
            </a:r>
          </a:p>
          <a:p>
            <a:pPr marL="0" indent="0">
              <a:lnSpc>
                <a:spcPct val="120000"/>
              </a:lnSpc>
              <a:buNone/>
            </a:pPr>
            <a:endParaRPr lang="en-GB" sz="6000" dirty="0" smtClean="0">
              <a:solidFill>
                <a:schemeClr val="tx1"/>
              </a:solidFill>
            </a:endParaRPr>
          </a:p>
          <a:p>
            <a:pPr>
              <a:lnSpc>
                <a:spcPct val="120000"/>
              </a:lnSpc>
              <a:buFont typeface="Wingdings" panose="05000000000000000000" pitchFamily="2" charset="2"/>
              <a:buChar char="q"/>
            </a:pPr>
            <a:r>
              <a:rPr lang="en-GB" sz="6000" dirty="0" smtClean="0">
                <a:solidFill>
                  <a:schemeClr val="tx1"/>
                </a:solidFill>
              </a:rPr>
              <a:t>Existing </a:t>
            </a:r>
            <a:r>
              <a:rPr lang="en-GB" sz="6000" dirty="0">
                <a:solidFill>
                  <a:schemeClr val="tx1"/>
                </a:solidFill>
              </a:rPr>
              <a:t>Employees having a satisfaction level below average of 45% and have not been promoted within the last 5 years are prone to leave the company.</a:t>
            </a:r>
            <a:endParaRPr lang="aa-ET" sz="6000" dirty="0">
              <a:solidFill>
                <a:schemeClr val="tx1"/>
              </a:solidFill>
            </a:endParaRPr>
          </a:p>
          <a:p>
            <a:pPr marL="0" indent="0">
              <a:lnSpc>
                <a:spcPct val="120000"/>
              </a:lnSpc>
              <a:buNone/>
            </a:pPr>
            <a:endParaRPr lang="en-GB" sz="6000" dirty="0">
              <a:solidFill>
                <a:schemeClr val="tx1"/>
              </a:solidFill>
            </a:endParaRPr>
          </a:p>
          <a:p>
            <a:pPr marL="0" indent="0">
              <a:lnSpc>
                <a:spcPct val="120000"/>
              </a:lnSpc>
              <a:buNone/>
            </a:pPr>
            <a:r>
              <a:rPr lang="en-GB" sz="6000" dirty="0" smtClean="0">
                <a:solidFill>
                  <a:schemeClr val="tx1"/>
                </a:solidFill>
              </a:rPr>
              <a:t>Company X is therefore characterised by:</a:t>
            </a:r>
            <a:endParaRPr lang="en-GB" sz="6000" dirty="0">
              <a:solidFill>
                <a:schemeClr val="tx1"/>
              </a:solidFill>
            </a:endParaRPr>
          </a:p>
          <a:p>
            <a:pPr>
              <a:lnSpc>
                <a:spcPct val="120000"/>
              </a:lnSpc>
            </a:pPr>
            <a:r>
              <a:rPr lang="en-GB" sz="6000" dirty="0" smtClean="0">
                <a:solidFill>
                  <a:schemeClr val="tx1"/>
                </a:solidFill>
              </a:rPr>
              <a:t>Low </a:t>
            </a:r>
            <a:r>
              <a:rPr lang="en-GB" sz="6000" dirty="0">
                <a:solidFill>
                  <a:schemeClr val="tx1"/>
                </a:solidFill>
              </a:rPr>
              <a:t>satisfaction level </a:t>
            </a:r>
            <a:r>
              <a:rPr lang="en-GB" sz="6000" dirty="0" smtClean="0">
                <a:solidFill>
                  <a:schemeClr val="tx1"/>
                </a:solidFill>
              </a:rPr>
              <a:t> </a:t>
            </a:r>
          </a:p>
          <a:p>
            <a:pPr>
              <a:lnSpc>
                <a:spcPct val="120000"/>
              </a:lnSpc>
            </a:pPr>
            <a:r>
              <a:rPr lang="en-GB" sz="6000" dirty="0" smtClean="0">
                <a:solidFill>
                  <a:schemeClr val="tx1"/>
                </a:solidFill>
              </a:rPr>
              <a:t>Infrequent promotion </a:t>
            </a:r>
          </a:p>
          <a:p>
            <a:pPr marL="0" indent="0">
              <a:buNone/>
            </a:pPr>
            <a:endParaRPr lang="en-US" dirty="0">
              <a:solidFill>
                <a:schemeClr val="tx1"/>
              </a:solidFill>
            </a:endParaRPr>
          </a:p>
        </p:txBody>
      </p:sp>
    </p:spTree>
    <p:extLst>
      <p:ext uri="{BB962C8B-B14F-4D97-AF65-F5344CB8AC3E}">
        <p14:creationId xmlns:p14="http://schemas.microsoft.com/office/powerpoint/2010/main" val="223386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lumMod val="50000"/>
                    <a:lumOff val="50000"/>
                  </a:schemeClr>
                </a:solidFill>
              </a:rPr>
              <a:t>Observatio</a:t>
            </a:r>
            <a:r>
              <a:rPr lang="en-US" b="1" dirty="0" smtClean="0"/>
              <a:t>ns and Recommendations (2)</a:t>
            </a:r>
            <a:endParaRPr lang="en-US" b="1" dirty="0"/>
          </a:p>
        </p:txBody>
      </p:sp>
      <p:sp>
        <p:nvSpPr>
          <p:cNvPr id="3" name="Content Placeholder 2"/>
          <p:cNvSpPr>
            <a:spLocks noGrp="1"/>
          </p:cNvSpPr>
          <p:nvPr>
            <p:ph idx="1"/>
          </p:nvPr>
        </p:nvSpPr>
        <p:spPr>
          <a:xfrm>
            <a:off x="448965" y="1808225"/>
            <a:ext cx="8246070" cy="2595984"/>
          </a:xfrm>
        </p:spPr>
        <p:txBody>
          <a:bodyPr>
            <a:normAutofit/>
          </a:bodyPr>
          <a:lstStyle/>
          <a:p>
            <a:pPr marL="0" indent="0">
              <a:lnSpc>
                <a:spcPct val="100000"/>
              </a:lnSpc>
              <a:buNone/>
            </a:pPr>
            <a:r>
              <a:rPr lang="en-GB" sz="2000" dirty="0" smtClean="0">
                <a:solidFill>
                  <a:schemeClr val="tx1"/>
                </a:solidFill>
              </a:rPr>
              <a:t>Secondly,</a:t>
            </a:r>
          </a:p>
          <a:p>
            <a:pPr>
              <a:lnSpc>
                <a:spcPct val="100000"/>
              </a:lnSpc>
              <a:buFont typeface="Wingdings" panose="05000000000000000000" pitchFamily="2" charset="2"/>
              <a:buChar char="q"/>
            </a:pPr>
            <a:r>
              <a:rPr lang="en-GB" sz="2000" dirty="0" smtClean="0">
                <a:solidFill>
                  <a:schemeClr val="tx1"/>
                </a:solidFill>
              </a:rPr>
              <a:t>Employees </a:t>
            </a:r>
            <a:r>
              <a:rPr lang="en-GB" sz="2000" dirty="0">
                <a:solidFill>
                  <a:schemeClr val="tx1"/>
                </a:solidFill>
              </a:rPr>
              <a:t>who left that spent 4 years working in the company  had a low satisfaction level below 45% and were not promoted.</a:t>
            </a:r>
          </a:p>
          <a:p>
            <a:pPr>
              <a:lnSpc>
                <a:spcPct val="100000"/>
              </a:lnSpc>
              <a:buFont typeface="Wingdings" panose="05000000000000000000" pitchFamily="2" charset="2"/>
              <a:buChar char="q"/>
            </a:pPr>
            <a:r>
              <a:rPr lang="en-GB" sz="2000" dirty="0">
                <a:solidFill>
                  <a:schemeClr val="tx1"/>
                </a:solidFill>
              </a:rPr>
              <a:t>I</a:t>
            </a:r>
            <a:r>
              <a:rPr lang="en-GB" sz="2000" dirty="0" smtClean="0">
                <a:solidFill>
                  <a:schemeClr val="tx1"/>
                </a:solidFill>
              </a:rPr>
              <a:t>rrespective </a:t>
            </a:r>
            <a:r>
              <a:rPr lang="en-GB" sz="2000" dirty="0">
                <a:solidFill>
                  <a:schemeClr val="tx1"/>
                </a:solidFill>
              </a:rPr>
              <a:t>of the time spent working in the </a:t>
            </a:r>
            <a:r>
              <a:rPr lang="en-GB" sz="2000" dirty="0" smtClean="0">
                <a:solidFill>
                  <a:schemeClr val="tx1"/>
                </a:solidFill>
              </a:rPr>
              <a:t>company, the existing employees </a:t>
            </a:r>
            <a:r>
              <a:rPr lang="en-GB" sz="2000" dirty="0">
                <a:solidFill>
                  <a:schemeClr val="tx1"/>
                </a:solidFill>
              </a:rPr>
              <a:t>have a moderate satisfaction level and were promoted within the last five years excluding employees that spent 5 years In the company</a:t>
            </a:r>
            <a:r>
              <a:rPr lang="en-GB" sz="2000" dirty="0" smtClean="0">
                <a:solidFill>
                  <a:schemeClr val="tx1"/>
                </a:solidFill>
              </a:rPr>
              <a:t>.</a:t>
            </a:r>
            <a:endParaRPr lang="en-GB" sz="2000" dirty="0">
              <a:solidFill>
                <a:schemeClr val="tx1"/>
              </a:solidFill>
            </a:endParaRPr>
          </a:p>
        </p:txBody>
      </p:sp>
    </p:spTree>
    <p:extLst>
      <p:ext uri="{BB962C8B-B14F-4D97-AF65-F5344CB8AC3E}">
        <p14:creationId xmlns:p14="http://schemas.microsoft.com/office/powerpoint/2010/main" val="217855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lumMod val="50000"/>
                    <a:lumOff val="50000"/>
                  </a:schemeClr>
                </a:solidFill>
              </a:rPr>
              <a:t>Observatio</a:t>
            </a:r>
            <a:r>
              <a:rPr lang="en-US" b="1" dirty="0" smtClean="0"/>
              <a:t>ns and Recommendations (3)</a:t>
            </a:r>
            <a:endParaRPr lang="en-US" b="1" dirty="0"/>
          </a:p>
        </p:txBody>
      </p:sp>
      <p:sp>
        <p:nvSpPr>
          <p:cNvPr id="3" name="Content Placeholder 2"/>
          <p:cNvSpPr>
            <a:spLocks noGrp="1"/>
          </p:cNvSpPr>
          <p:nvPr>
            <p:ph idx="1"/>
          </p:nvPr>
        </p:nvSpPr>
        <p:spPr>
          <a:xfrm>
            <a:off x="448965" y="1350110"/>
            <a:ext cx="8246070" cy="3664920"/>
          </a:xfrm>
        </p:spPr>
        <p:txBody>
          <a:bodyPr>
            <a:noAutofit/>
          </a:bodyPr>
          <a:lstStyle/>
          <a:p>
            <a:pPr marL="0" indent="0">
              <a:lnSpc>
                <a:spcPct val="120000"/>
              </a:lnSpc>
              <a:buNone/>
            </a:pPr>
            <a:r>
              <a:rPr lang="en-GB" sz="1500" dirty="0" smtClean="0">
                <a:solidFill>
                  <a:schemeClr val="tx1"/>
                </a:solidFill>
              </a:rPr>
              <a:t>Thirdly,</a:t>
            </a:r>
          </a:p>
          <a:p>
            <a:pPr>
              <a:lnSpc>
                <a:spcPct val="100000"/>
              </a:lnSpc>
              <a:buFont typeface="Wingdings" panose="05000000000000000000" pitchFamily="2" charset="2"/>
              <a:buChar char="q"/>
            </a:pPr>
            <a:r>
              <a:rPr lang="en-GB" sz="1500" dirty="0" smtClean="0">
                <a:solidFill>
                  <a:schemeClr val="tx1"/>
                </a:solidFill>
              </a:rPr>
              <a:t>The </a:t>
            </a:r>
            <a:r>
              <a:rPr lang="en-GB" sz="1500" dirty="0">
                <a:solidFill>
                  <a:schemeClr val="tx1"/>
                </a:solidFill>
              </a:rPr>
              <a:t>salary framework of those that left the company that had work accident was within low and medium range and their satisfaction level was estimated to be 50%. </a:t>
            </a:r>
            <a:endParaRPr lang="en-GB" sz="1500" dirty="0" smtClean="0">
              <a:solidFill>
                <a:schemeClr val="tx1"/>
              </a:solidFill>
            </a:endParaRPr>
          </a:p>
          <a:p>
            <a:pPr>
              <a:lnSpc>
                <a:spcPct val="100000"/>
              </a:lnSpc>
              <a:buFont typeface="Wingdings" panose="05000000000000000000" pitchFamily="2" charset="2"/>
              <a:buChar char="q"/>
            </a:pPr>
            <a:r>
              <a:rPr lang="en-GB" sz="1500" dirty="0" smtClean="0">
                <a:solidFill>
                  <a:schemeClr val="tx1"/>
                </a:solidFill>
              </a:rPr>
              <a:t>The salary </a:t>
            </a:r>
            <a:r>
              <a:rPr lang="en-GB" sz="1500" dirty="0">
                <a:solidFill>
                  <a:schemeClr val="tx1"/>
                </a:solidFill>
              </a:rPr>
              <a:t>range was well distributed ranging from low, medium and high which improved their level of satisfaction.</a:t>
            </a:r>
          </a:p>
          <a:p>
            <a:pPr>
              <a:lnSpc>
                <a:spcPct val="100000"/>
              </a:lnSpc>
              <a:buFont typeface="Wingdings" panose="05000000000000000000" pitchFamily="2" charset="2"/>
              <a:buChar char="q"/>
            </a:pPr>
            <a:r>
              <a:rPr lang="en-GB" sz="1500" dirty="0">
                <a:solidFill>
                  <a:schemeClr val="tx1"/>
                </a:solidFill>
              </a:rPr>
              <a:t>This </a:t>
            </a:r>
            <a:r>
              <a:rPr lang="en-GB" sz="1500" dirty="0" smtClean="0">
                <a:solidFill>
                  <a:schemeClr val="tx1"/>
                </a:solidFill>
              </a:rPr>
              <a:t>means the </a:t>
            </a:r>
            <a:r>
              <a:rPr lang="en-GB" sz="1500" dirty="0">
                <a:solidFill>
                  <a:schemeClr val="tx1"/>
                </a:solidFill>
              </a:rPr>
              <a:t>company’s salary structure was well  </a:t>
            </a:r>
            <a:r>
              <a:rPr lang="en-GB" sz="1500" dirty="0" smtClean="0">
                <a:solidFill>
                  <a:schemeClr val="tx1"/>
                </a:solidFill>
              </a:rPr>
              <a:t>maintained for those with work accidents.</a:t>
            </a:r>
          </a:p>
          <a:p>
            <a:pPr marL="0" indent="0">
              <a:lnSpc>
                <a:spcPct val="100000"/>
              </a:lnSpc>
              <a:buNone/>
            </a:pPr>
            <a:r>
              <a:rPr lang="en-GB" sz="1500" dirty="0" smtClean="0">
                <a:solidFill>
                  <a:schemeClr val="tx1"/>
                </a:solidFill>
              </a:rPr>
              <a:t>Lastly,  </a:t>
            </a:r>
          </a:p>
          <a:p>
            <a:pPr>
              <a:lnSpc>
                <a:spcPct val="100000"/>
              </a:lnSpc>
              <a:buFont typeface="Wingdings" panose="05000000000000000000" pitchFamily="2" charset="2"/>
              <a:buChar char="q"/>
            </a:pPr>
            <a:r>
              <a:rPr lang="en-GB" sz="1500" dirty="0" smtClean="0">
                <a:solidFill>
                  <a:schemeClr val="tx1"/>
                </a:solidFill>
              </a:rPr>
              <a:t>The number </a:t>
            </a:r>
            <a:r>
              <a:rPr lang="en-GB" sz="1500" dirty="0">
                <a:solidFill>
                  <a:schemeClr val="tx1"/>
                </a:solidFill>
              </a:rPr>
              <a:t>of projects embarked on </a:t>
            </a:r>
            <a:r>
              <a:rPr lang="en-GB" sz="1500" dirty="0" smtClean="0">
                <a:solidFill>
                  <a:schemeClr val="tx1"/>
                </a:solidFill>
              </a:rPr>
              <a:t>of </a:t>
            </a:r>
            <a:r>
              <a:rPr lang="en-GB" sz="1500" dirty="0">
                <a:solidFill>
                  <a:schemeClr val="tx1"/>
                </a:solidFill>
              </a:rPr>
              <a:t>employees who left exceeded 4, their satisfaction level began to decline and they were not promoted within the last 5 years </a:t>
            </a:r>
          </a:p>
          <a:p>
            <a:pPr>
              <a:lnSpc>
                <a:spcPct val="100000"/>
              </a:lnSpc>
            </a:pPr>
            <a:r>
              <a:rPr lang="en-GB" sz="1500" dirty="0">
                <a:solidFill>
                  <a:schemeClr val="tx1"/>
                </a:solidFill>
              </a:rPr>
              <a:t>A</a:t>
            </a:r>
            <a:r>
              <a:rPr lang="en-GB" sz="1500" dirty="0" smtClean="0">
                <a:solidFill>
                  <a:schemeClr val="tx1"/>
                </a:solidFill>
              </a:rPr>
              <a:t>n </a:t>
            </a:r>
            <a:r>
              <a:rPr lang="en-GB" sz="1500" dirty="0">
                <a:solidFill>
                  <a:schemeClr val="tx1"/>
                </a:solidFill>
              </a:rPr>
              <a:t>increase in the number of projects resulting in a decline in satisfaction level and promotion status can be seen as a factor as to why employees are leaving the company</a:t>
            </a:r>
            <a:r>
              <a:rPr lang="en-GB" sz="1500" dirty="0" smtClean="0">
                <a:solidFill>
                  <a:schemeClr val="tx1"/>
                </a:solidFill>
              </a:rPr>
              <a:t>.</a:t>
            </a:r>
            <a:endParaRPr lang="en-GB" sz="1500" dirty="0">
              <a:solidFill>
                <a:schemeClr val="tx1"/>
              </a:solidFill>
            </a:endParaRPr>
          </a:p>
          <a:p>
            <a:pPr>
              <a:lnSpc>
                <a:spcPct val="100000"/>
              </a:lnSpc>
            </a:pPr>
            <a:r>
              <a:rPr lang="en-GB" sz="1500" dirty="0" smtClean="0">
                <a:solidFill>
                  <a:schemeClr val="tx1"/>
                </a:solidFill>
              </a:rPr>
              <a:t>An increase </a:t>
            </a:r>
            <a:r>
              <a:rPr lang="en-GB" sz="1500" dirty="0">
                <a:solidFill>
                  <a:schemeClr val="tx1"/>
                </a:solidFill>
              </a:rPr>
              <a:t>in the number of projects resulting in a decline in satisfaction level and promotion status can be seen as a factor as to which employees are prone to leave the company.</a:t>
            </a:r>
          </a:p>
          <a:p>
            <a:pPr marL="0" indent="0">
              <a:lnSpc>
                <a:spcPct val="100000"/>
              </a:lnSpc>
              <a:buNone/>
            </a:pPr>
            <a:endParaRPr lang="en-GB" sz="1500" dirty="0">
              <a:solidFill>
                <a:schemeClr val="tx1"/>
              </a:solidFill>
            </a:endParaRPr>
          </a:p>
        </p:txBody>
      </p:sp>
    </p:spTree>
    <p:extLst>
      <p:ext uri="{BB962C8B-B14F-4D97-AF65-F5344CB8AC3E}">
        <p14:creationId xmlns:p14="http://schemas.microsoft.com/office/powerpoint/2010/main" val="376508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Recommendations</a:t>
            </a:r>
            <a:endParaRPr lang="en-US" dirty="0"/>
          </a:p>
        </p:txBody>
      </p:sp>
      <p:sp>
        <p:nvSpPr>
          <p:cNvPr id="5" name="Content Placeholder 4"/>
          <p:cNvSpPr>
            <a:spLocks noGrp="1"/>
          </p:cNvSpPr>
          <p:nvPr>
            <p:ph idx="1"/>
          </p:nvPr>
        </p:nvSpPr>
        <p:spPr>
          <a:xfrm>
            <a:off x="2128720" y="1197406"/>
            <a:ext cx="6566315" cy="3358356"/>
          </a:xfrm>
        </p:spPr>
        <p:txBody>
          <a:bodyPr>
            <a:normAutofit fontScale="92500" lnSpcReduction="10000"/>
          </a:bodyPr>
          <a:lstStyle/>
          <a:p>
            <a:pPr>
              <a:lnSpc>
                <a:spcPct val="100000"/>
              </a:lnSpc>
              <a:buFont typeface="Wingdings" panose="05000000000000000000" pitchFamily="2" charset="2"/>
              <a:buChar char="q"/>
            </a:pPr>
            <a:r>
              <a:rPr lang="en-GB" sz="2000" dirty="0" smtClean="0">
                <a:solidFill>
                  <a:schemeClr val="tx1"/>
                </a:solidFill>
              </a:rPr>
              <a:t>To </a:t>
            </a:r>
            <a:r>
              <a:rPr lang="en-GB" sz="2000" dirty="0">
                <a:solidFill>
                  <a:schemeClr val="tx1"/>
                </a:solidFill>
              </a:rPr>
              <a:t>control attrition, the company should identify and compensate employees in diverse ways such as promotion or an increase in salary so as to increase their satisfaction level and loyalty to the company. </a:t>
            </a:r>
            <a:endParaRPr lang="en-GB" sz="2000" dirty="0" smtClean="0">
              <a:solidFill>
                <a:schemeClr val="tx1"/>
              </a:solidFill>
            </a:endParaRPr>
          </a:p>
          <a:p>
            <a:pPr>
              <a:buFont typeface="Wingdings" panose="05000000000000000000" pitchFamily="2" charset="2"/>
              <a:buChar char="q"/>
            </a:pPr>
            <a:r>
              <a:rPr lang="en-GB" sz="2000" dirty="0" smtClean="0">
                <a:solidFill>
                  <a:schemeClr val="tx1"/>
                </a:solidFill>
              </a:rPr>
              <a:t>To </a:t>
            </a:r>
            <a:r>
              <a:rPr lang="en-GB" sz="2000" dirty="0">
                <a:solidFill>
                  <a:schemeClr val="tx1"/>
                </a:solidFill>
              </a:rPr>
              <a:t>prevent future attrition, the satisfaction level of employees should be maintained high and the number of projects allocated to an employee should be considered and not be enormous to ensure employees don’t lose enthusiasm working, which may in turn lead to them leaving the company</a:t>
            </a:r>
            <a:r>
              <a:rPr lang="en-GB" sz="2000" dirty="0" smtClean="0">
                <a:solidFill>
                  <a:schemeClr val="tx1"/>
                </a:solidFill>
              </a:rPr>
              <a:t>.</a:t>
            </a:r>
          </a:p>
          <a:p>
            <a:pPr>
              <a:buFont typeface="Wingdings" panose="05000000000000000000" pitchFamily="2" charset="2"/>
              <a:buChar char="q"/>
            </a:pPr>
            <a:r>
              <a:rPr lang="en-GB" sz="2000" dirty="0" smtClean="0">
                <a:solidFill>
                  <a:schemeClr val="tx1"/>
                </a:solidFill>
              </a:rPr>
              <a:t>The number of projects assigned should be highly considered and critically looked at</a:t>
            </a:r>
          </a:p>
          <a:p>
            <a:pPr>
              <a:buFont typeface="Wingdings" panose="05000000000000000000" pitchFamily="2" charset="2"/>
              <a:buChar char="q"/>
            </a:pPr>
            <a:endParaRPr lang="en-GB" sz="2000" dirty="0">
              <a:solidFill>
                <a:schemeClr val="tx1"/>
              </a:solidFill>
            </a:endParaRPr>
          </a:p>
          <a:p>
            <a:pPr>
              <a:lnSpc>
                <a:spcPct val="100000"/>
              </a:lnSpc>
              <a:buFont typeface="Wingdings" panose="05000000000000000000" pitchFamily="2" charset="2"/>
              <a:buChar char="q"/>
            </a:pPr>
            <a:endParaRPr lang="en-GB" sz="2000" dirty="0" smtClean="0">
              <a:solidFill>
                <a:schemeClr val="tx1"/>
              </a:solidFill>
            </a:endParaRPr>
          </a:p>
          <a:p>
            <a:pPr>
              <a:lnSpc>
                <a:spcPct val="100000"/>
              </a:lnSpc>
              <a:buFont typeface="Wingdings" panose="05000000000000000000" pitchFamily="2" charset="2"/>
              <a:buChar char="q"/>
            </a:pPr>
            <a:endParaRPr lang="en-GB" sz="2000" dirty="0">
              <a:solidFill>
                <a:schemeClr val="tx1"/>
              </a:solidFill>
            </a:endParaRPr>
          </a:p>
        </p:txBody>
      </p:sp>
    </p:spTree>
    <p:extLst>
      <p:ext uri="{BB962C8B-B14F-4D97-AF65-F5344CB8AC3E}">
        <p14:creationId xmlns:p14="http://schemas.microsoft.com/office/powerpoint/2010/main" val="110163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48965" y="2419045"/>
            <a:ext cx="8246070" cy="91623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000" b="1" dirty="0" smtClean="0">
                <a:solidFill>
                  <a:schemeClr val="tx2"/>
                </a:solidFill>
              </a:rPr>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3950768084"/>
              </p:ext>
            </p:extLst>
          </p:nvPr>
        </p:nvGraphicFramePr>
        <p:xfrm>
          <a:off x="296260" y="1350110"/>
          <a:ext cx="8093365" cy="1985165"/>
        </p:xfrm>
        <a:graphic>
          <a:graphicData uri="http://schemas.openxmlformats.org/drawingml/2006/table">
            <a:tbl>
              <a:tblPr>
                <a:tableStyleId>{5C22544A-7EE6-4342-B048-85BDC9FD1C3A}</a:tableStyleId>
              </a:tblPr>
              <a:tblGrid>
                <a:gridCol w="8093365"/>
              </a:tblGrid>
              <a:tr h="483960">
                <a:tc>
                  <a:txBody>
                    <a:bodyPr/>
                    <a:lstStyle/>
                    <a:p>
                      <a:pPr algn="ctr" fontAlgn="b"/>
                      <a:r>
                        <a:rPr lang="en-US" sz="2000" b="1" i="0" u="none" strike="noStrike" dirty="0" smtClean="0">
                          <a:solidFill>
                            <a:schemeClr val="bg1"/>
                          </a:solidFill>
                          <a:effectLst/>
                          <a:latin typeface="+mn-lt"/>
                        </a:rPr>
                        <a:t>Employee</a:t>
                      </a:r>
                      <a:r>
                        <a:rPr lang="en-US" sz="2000" b="1" i="0" u="none" strike="noStrike" baseline="0" dirty="0" smtClean="0">
                          <a:solidFill>
                            <a:schemeClr val="bg1"/>
                          </a:solidFill>
                          <a:effectLst/>
                          <a:latin typeface="+mn-lt"/>
                        </a:rPr>
                        <a:t> Attrition Control</a:t>
                      </a:r>
                      <a:endParaRPr lang="en-US" sz="2000" b="1" i="0" u="none" strike="noStrike" dirty="0">
                        <a:solidFill>
                          <a:schemeClr val="bg1"/>
                        </a:solidFill>
                        <a:effectLst/>
                        <a:latin typeface="Calibri" panose="020F0502020204030204" pitchFamily="34" charset="0"/>
                      </a:endParaRPr>
                    </a:p>
                  </a:txBody>
                  <a:tcPr marL="9525" marR="9525" marT="9525" marB="0" anchor="b">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tcPr>
                </a:tc>
              </a:tr>
              <a:tr h="1501205">
                <a:tc>
                  <a:txBody>
                    <a:bodyPr/>
                    <a:lstStyle/>
                    <a:p>
                      <a:pPr algn="ctr" fontAlgn="b"/>
                      <a:r>
                        <a:rPr lang="en-US" sz="2000" b="0" i="0" u="none" strike="noStrike" baseline="0" dirty="0" smtClean="0">
                          <a:solidFill>
                            <a:srgbClr val="000000"/>
                          </a:solidFill>
                          <a:effectLst/>
                          <a:latin typeface="Calibri" panose="020F0502020204030204" pitchFamily="34" charset="0"/>
                        </a:rPr>
                        <a:t>Company X has an issue with employee attrition. The Company needs a lasting analytical solution to diagnose the causes and predict the future effects.</a:t>
                      </a:r>
                    </a:p>
                    <a:p>
                      <a:pPr algn="l" fontAlgn="b"/>
                      <a:endParaRPr lang="en-US" sz="2000" b="0" i="0" u="none" strike="noStrike" baseline="0" dirty="0" smtClean="0">
                        <a:solidFill>
                          <a:srgbClr val="000000"/>
                        </a:solidFill>
                        <a:effectLst/>
                        <a:latin typeface="Calibri" panose="020F0502020204030204" pitchFamily="34" charset="0"/>
                      </a:endParaRPr>
                    </a:p>
                  </a:txBody>
                  <a:tcPr marL="9525" marR="9525" marT="9525" marB="0" anchor="b">
                    <a:solidFill>
                      <a:schemeClr val="bg2"/>
                    </a:solidFill>
                  </a:tcPr>
                </a:tc>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2245" y="3335276"/>
            <a:ext cx="2647372" cy="1769390"/>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Objectives</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834606268"/>
              </p:ext>
            </p:extLst>
          </p:nvPr>
        </p:nvGraphicFramePr>
        <p:xfrm>
          <a:off x="296260" y="1350110"/>
          <a:ext cx="8093365" cy="2825205"/>
        </p:xfrm>
        <a:graphic>
          <a:graphicData uri="http://schemas.openxmlformats.org/drawingml/2006/table">
            <a:tbl>
              <a:tblPr>
                <a:tableStyleId>{5C22544A-7EE6-4342-B048-85BDC9FD1C3A}</a:tableStyleId>
              </a:tblPr>
              <a:tblGrid>
                <a:gridCol w="8093365"/>
              </a:tblGrid>
              <a:tr h="483960">
                <a:tc>
                  <a:txBody>
                    <a:bodyPr/>
                    <a:lstStyle/>
                    <a:p>
                      <a:pPr algn="ctr" fontAlgn="b"/>
                      <a:r>
                        <a:rPr lang="en-US" sz="2000" b="1" i="0" u="none" strike="noStrike" dirty="0" smtClean="0">
                          <a:solidFill>
                            <a:schemeClr val="bg1"/>
                          </a:solidFill>
                          <a:effectLst/>
                          <a:latin typeface="+mn-lt"/>
                        </a:rPr>
                        <a:t>Employee</a:t>
                      </a:r>
                      <a:r>
                        <a:rPr lang="en-US" sz="2000" b="1" i="0" u="none" strike="noStrike" baseline="0" dirty="0" smtClean="0">
                          <a:solidFill>
                            <a:schemeClr val="bg1"/>
                          </a:solidFill>
                          <a:effectLst/>
                          <a:latin typeface="+mn-lt"/>
                        </a:rPr>
                        <a:t> Attrition Control</a:t>
                      </a:r>
                      <a:endParaRPr lang="en-US" sz="2000" b="1" i="0" u="none" strike="noStrike" dirty="0">
                        <a:solidFill>
                          <a:schemeClr val="bg1"/>
                        </a:solidFill>
                        <a:effectLst/>
                        <a:latin typeface="Calibri" panose="020F0502020204030204" pitchFamily="34" charset="0"/>
                      </a:endParaRPr>
                    </a:p>
                  </a:txBody>
                  <a:tcPr marL="9525" marR="9525" marT="9525" marB="0" anchor="b">
                    <a:solidFill>
                      <a:schemeClr val="accent4">
                        <a:lumMod val="75000"/>
                      </a:schemeClr>
                    </a:solidFill>
                  </a:tcPr>
                </a:tc>
              </a:tr>
              <a:tr h="1501205">
                <a:tc>
                  <a:txBody>
                    <a:bodyPr/>
                    <a:lstStyle/>
                    <a:p>
                      <a:pPr algn="l" fontAlgn="b"/>
                      <a:r>
                        <a:rPr lang="en-US" sz="1900" b="0" i="0" u="none" strike="noStrike" baseline="0" dirty="0" smtClean="0">
                          <a:solidFill>
                            <a:srgbClr val="000000"/>
                          </a:solidFill>
                          <a:effectLst/>
                          <a:latin typeface="Calibri" panose="020F0502020204030204" pitchFamily="34" charset="0"/>
                        </a:rPr>
                        <a:t>An analytical solution to determine:</a:t>
                      </a:r>
                    </a:p>
                    <a:p>
                      <a:pPr marL="342900" marR="0" lvl="0" indent="-342900" algn="l" defTabSz="914400" rtl="0" eaLnBrk="1" fontAlgn="b" latinLnBrk="0" hangingPunct="1">
                        <a:lnSpc>
                          <a:spcPct val="100000"/>
                        </a:lnSpc>
                        <a:spcBef>
                          <a:spcPts val="0"/>
                        </a:spcBef>
                        <a:spcAft>
                          <a:spcPts val="0"/>
                        </a:spcAft>
                        <a:buClrTx/>
                        <a:buSzTx/>
                        <a:buFont typeface="Wingdings" panose="05000000000000000000" pitchFamily="2" charset="2"/>
                        <a:buChar char="q"/>
                        <a:tabLst/>
                        <a:defRPr/>
                      </a:pPr>
                      <a:r>
                        <a:rPr lang="en-GB" sz="1900" dirty="0" smtClean="0"/>
                        <a:t>What type of employees are leaving ?</a:t>
                      </a:r>
                    </a:p>
                    <a:p>
                      <a:pPr marL="342900" marR="0" lvl="0" indent="-342900" algn="l" defTabSz="914400" rtl="0" eaLnBrk="1" fontAlgn="b" latinLnBrk="0" hangingPunct="1">
                        <a:lnSpc>
                          <a:spcPct val="100000"/>
                        </a:lnSpc>
                        <a:spcBef>
                          <a:spcPts val="0"/>
                        </a:spcBef>
                        <a:spcAft>
                          <a:spcPts val="0"/>
                        </a:spcAft>
                        <a:buClrTx/>
                        <a:buSzTx/>
                        <a:buFont typeface="Wingdings" panose="05000000000000000000" pitchFamily="2" charset="2"/>
                        <a:buChar char="q"/>
                        <a:tabLst/>
                        <a:defRPr/>
                      </a:pPr>
                      <a:r>
                        <a:rPr lang="en-GB" sz="1900" dirty="0" smtClean="0"/>
                        <a:t> Which employees are prone to leave next? </a:t>
                      </a:r>
                    </a:p>
                    <a:p>
                      <a:pPr marL="0" indent="0" algn="l" fontAlgn="b">
                        <a:buFont typeface="Arial" panose="020B0604020202020204" pitchFamily="34" charset="0"/>
                        <a:buNone/>
                      </a:pPr>
                      <a:r>
                        <a:rPr lang="en-GB" sz="1900" b="0" i="0" u="none" strike="noStrike" baseline="0" dirty="0" smtClean="0">
                          <a:solidFill>
                            <a:schemeClr val="dk1"/>
                          </a:solidFill>
                          <a:effectLst/>
                          <a:latin typeface="+mn-lt"/>
                        </a:rPr>
                        <a:t>This will involve a deep-dive into the data available for existing and exited employees </a:t>
                      </a:r>
                    </a:p>
                    <a:p>
                      <a:pPr marL="0" indent="0" algn="l" fontAlgn="b">
                        <a:buFont typeface="Arial" panose="020B0604020202020204" pitchFamily="34" charset="0"/>
                        <a:buNone/>
                      </a:pPr>
                      <a:endParaRPr lang="en-GB" sz="1900" b="0" i="0" u="none" strike="noStrike" baseline="0" dirty="0" smtClean="0">
                        <a:solidFill>
                          <a:schemeClr val="dk1"/>
                        </a:solidFill>
                        <a:effectLst/>
                        <a:latin typeface="+mn-lt"/>
                      </a:endParaRPr>
                    </a:p>
                    <a:p>
                      <a:pPr marL="0" indent="0" algn="l" fontAlgn="b">
                        <a:buFont typeface="Arial" panose="020B0604020202020204" pitchFamily="34" charset="0"/>
                        <a:buNone/>
                      </a:pPr>
                      <a:r>
                        <a:rPr lang="en-US" sz="1900" b="0" i="0" u="none" strike="noStrike" baseline="0" dirty="0" smtClean="0">
                          <a:solidFill>
                            <a:srgbClr val="000000"/>
                          </a:solidFill>
                          <a:effectLst/>
                          <a:latin typeface="Calibri" panose="020F0502020204030204" pitchFamily="34" charset="0"/>
                        </a:rPr>
                        <a:t>Analytical Skillset: Python for Data Science</a:t>
                      </a:r>
                    </a:p>
                    <a:p>
                      <a:pPr algn="l" fontAlgn="b"/>
                      <a:endParaRPr lang="en-US" sz="2000" b="0" i="0" u="none" strike="noStrike" baseline="0" dirty="0" smtClean="0">
                        <a:solidFill>
                          <a:srgbClr val="000000"/>
                        </a:solidFill>
                        <a:effectLst/>
                        <a:latin typeface="Calibri" panose="020F0502020204030204" pitchFamily="34" charset="0"/>
                      </a:endParaRPr>
                    </a:p>
                  </a:txBody>
                  <a:tcPr marL="9525" marR="9525" marT="9525" marB="0" anchor="b">
                    <a:solidFill>
                      <a:schemeClr val="bg2"/>
                    </a:solidFill>
                  </a:tcPr>
                </a:tc>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3951" y="3946096"/>
            <a:ext cx="1733460" cy="1158570"/>
          </a:xfrm>
          <a:prstGeom prst="rect">
            <a:avLst/>
          </a:prstGeom>
        </p:spPr>
      </p:pic>
    </p:spTree>
    <p:extLst>
      <p:ext uri="{BB962C8B-B14F-4D97-AF65-F5344CB8AC3E}">
        <p14:creationId xmlns:p14="http://schemas.microsoft.com/office/powerpoint/2010/main" val="78970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a:t>
            </a:r>
            <a:endParaRPr lang="en-US" b="1" dirty="0"/>
          </a:p>
        </p:txBody>
      </p:sp>
      <p:sp>
        <p:nvSpPr>
          <p:cNvPr id="3" name="Content Placeholder 2"/>
          <p:cNvSpPr>
            <a:spLocks noGrp="1"/>
          </p:cNvSpPr>
          <p:nvPr>
            <p:ph idx="1"/>
          </p:nvPr>
        </p:nvSpPr>
        <p:spPr/>
        <p:txBody>
          <a:bodyPr/>
          <a:lstStyle/>
          <a:p>
            <a:pPr marL="0" indent="0">
              <a:buNone/>
            </a:pPr>
            <a:r>
              <a:rPr lang="en-US" dirty="0"/>
              <a:t/>
            </a:r>
            <a:br>
              <a:rPr lang="en-US" dirty="0"/>
            </a:br>
            <a:endParaRPr lang="en-US" dirty="0"/>
          </a:p>
          <a:p>
            <a:endParaRPr lang="en-US" dirty="0"/>
          </a:p>
        </p:txBody>
      </p:sp>
      <p:graphicFrame>
        <p:nvGraphicFramePr>
          <p:cNvPr id="5" name="Diagram 4">
            <a:extLst>
              <a:ext uri="{FF2B5EF4-FFF2-40B4-BE49-F238E27FC236}">
                <a16:creationId xmlns:a16="http://schemas.microsoft.com/office/drawing/2014/main" xmlns="" id="{9F453601-4B3E-43CD-9810-0EEC2478A003}"/>
              </a:ext>
            </a:extLst>
          </p:cNvPr>
          <p:cNvGraphicFramePr/>
          <p:nvPr>
            <p:extLst>
              <p:ext uri="{D42A27DB-BD31-4B8C-83A1-F6EECF244321}">
                <p14:modId xmlns:p14="http://schemas.microsoft.com/office/powerpoint/2010/main" val="4038880112"/>
              </p:ext>
            </p:extLst>
          </p:nvPr>
        </p:nvGraphicFramePr>
        <p:xfrm>
          <a:off x="1670605" y="1654330"/>
          <a:ext cx="6413609" cy="3489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a:spLocks/>
          </p:cNvSpPr>
          <p:nvPr/>
        </p:nvSpPr>
        <p:spPr>
          <a:xfrm>
            <a:off x="448965" y="1197405"/>
            <a:ext cx="8246070" cy="458420"/>
          </a:xfrm>
          <a:prstGeom prst="rect">
            <a:avLst/>
          </a:prstGeom>
          <a:solidFill>
            <a:schemeClr val="accent4">
              <a:lumMod val="7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smtClean="0">
                <a:solidFill>
                  <a:schemeClr val="bg1"/>
                </a:solidFill>
              </a:rPr>
              <a:t>Analysis</a:t>
            </a:r>
            <a:endParaRPr lang="en-US" b="1" dirty="0">
              <a:solidFill>
                <a:schemeClr val="bg1"/>
              </a:solidFill>
            </a:endParaRPr>
          </a:p>
        </p:txBody>
      </p:sp>
    </p:spTree>
    <p:extLst>
      <p:ext uri="{BB962C8B-B14F-4D97-AF65-F5344CB8AC3E}">
        <p14:creationId xmlns:p14="http://schemas.microsoft.com/office/powerpoint/2010/main" val="376770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 </a:t>
            </a:r>
            <a:endParaRPr lang="en-US" b="1" dirty="0"/>
          </a:p>
        </p:txBody>
      </p:sp>
      <p:sp>
        <p:nvSpPr>
          <p:cNvPr id="5" name="Content Placeholder 2"/>
          <p:cNvSpPr txBox="1">
            <a:spLocks/>
          </p:cNvSpPr>
          <p:nvPr/>
        </p:nvSpPr>
        <p:spPr>
          <a:xfrm>
            <a:off x="448965" y="1197405"/>
            <a:ext cx="8246070" cy="458420"/>
          </a:xfrm>
          <a:prstGeom prst="rect">
            <a:avLst/>
          </a:prstGeom>
          <a:solidFill>
            <a:schemeClr val="accent4">
              <a:lumMod val="7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smtClean="0">
                <a:solidFill>
                  <a:schemeClr val="bg1"/>
                </a:solidFill>
              </a:rPr>
              <a:t>Employees who left the company</a:t>
            </a:r>
          </a:p>
          <a:p>
            <a:pPr marL="0" indent="0" algn="ctr">
              <a:buNone/>
            </a:pPr>
            <a:endParaRPr lang="en-US" b="1"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xmlns="" id="{029D27CA-9649-4689-8642-7DEF461C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8" y="1713525"/>
            <a:ext cx="4342197" cy="31488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xmlns="" id="{5C5097B5-E0BF-4892-9011-9E8C65553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866" y="1713525"/>
            <a:ext cx="4450169" cy="3292408"/>
          </a:xfrm>
          <a:prstGeom prst="rect">
            <a:avLst/>
          </a:prstGeom>
        </p:spPr>
      </p:pic>
    </p:spTree>
    <p:extLst>
      <p:ext uri="{BB962C8B-B14F-4D97-AF65-F5344CB8AC3E}">
        <p14:creationId xmlns:p14="http://schemas.microsoft.com/office/powerpoint/2010/main" val="180643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 </a:t>
            </a:r>
            <a:endParaRPr lang="en-US" b="1" dirty="0"/>
          </a:p>
        </p:txBody>
      </p:sp>
      <p:sp>
        <p:nvSpPr>
          <p:cNvPr id="5" name="Content Placeholder 2"/>
          <p:cNvSpPr txBox="1">
            <a:spLocks/>
          </p:cNvSpPr>
          <p:nvPr/>
        </p:nvSpPr>
        <p:spPr>
          <a:xfrm>
            <a:off x="448965" y="1197405"/>
            <a:ext cx="8246070" cy="458420"/>
          </a:xfrm>
          <a:prstGeom prst="rect">
            <a:avLst/>
          </a:prstGeom>
          <a:solidFill>
            <a:schemeClr val="accent4">
              <a:lumMod val="7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smtClean="0">
                <a:solidFill>
                  <a:schemeClr val="bg1"/>
                </a:solidFill>
              </a:rPr>
              <a:t>Employee Satisfaction Level</a:t>
            </a:r>
            <a:endParaRPr lang="en-US" b="1" dirty="0">
              <a:solidFill>
                <a:schemeClr val="bg1"/>
              </a:solidFill>
            </a:endParaRPr>
          </a:p>
        </p:txBody>
      </p:sp>
      <p:pic>
        <p:nvPicPr>
          <p:cNvPr id="4" name="Picture 3">
            <a:extLst>
              <a:ext uri="{FF2B5EF4-FFF2-40B4-BE49-F238E27FC236}">
                <a16:creationId xmlns:a16="http://schemas.microsoft.com/office/drawing/2014/main" xmlns="" id="{B2595BFC-4BA4-4741-842B-277728CD9C08}"/>
              </a:ext>
            </a:extLst>
          </p:cNvPr>
          <p:cNvPicPr>
            <a:picLocks noChangeAspect="1"/>
          </p:cNvPicPr>
          <p:nvPr/>
        </p:nvPicPr>
        <p:blipFill>
          <a:blip r:embed="rId2"/>
          <a:stretch>
            <a:fillRect/>
          </a:stretch>
        </p:blipFill>
        <p:spPr>
          <a:xfrm>
            <a:off x="-1" y="1856009"/>
            <a:ext cx="4113885" cy="3287492"/>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xmlns="" id="{0723C3B2-0BFA-4C58-8908-A422F64CB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1934936"/>
            <a:ext cx="4572000" cy="3177153"/>
          </a:xfrm>
          <a:prstGeom prst="rect">
            <a:avLst/>
          </a:prstGeom>
        </p:spPr>
      </p:pic>
    </p:spTree>
    <p:extLst>
      <p:ext uri="{BB962C8B-B14F-4D97-AF65-F5344CB8AC3E}">
        <p14:creationId xmlns:p14="http://schemas.microsoft.com/office/powerpoint/2010/main" val="49989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 </a:t>
            </a:r>
            <a:endParaRPr lang="en-US" b="1" dirty="0"/>
          </a:p>
        </p:txBody>
      </p:sp>
      <p:sp>
        <p:nvSpPr>
          <p:cNvPr id="5" name="Content Placeholder 2"/>
          <p:cNvSpPr txBox="1">
            <a:spLocks/>
          </p:cNvSpPr>
          <p:nvPr/>
        </p:nvSpPr>
        <p:spPr>
          <a:xfrm>
            <a:off x="448965" y="1197405"/>
            <a:ext cx="8246070" cy="458420"/>
          </a:xfrm>
          <a:prstGeom prst="rect">
            <a:avLst/>
          </a:prstGeom>
          <a:solidFill>
            <a:schemeClr val="accent4">
              <a:lumMod val="7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smtClean="0">
                <a:solidFill>
                  <a:schemeClr val="bg1"/>
                </a:solidFill>
              </a:rPr>
              <a:t>Employees Satisfaction Level (2)</a:t>
            </a:r>
          </a:p>
          <a:p>
            <a:pPr marL="0" indent="0" algn="ctr">
              <a:buNone/>
            </a:pPr>
            <a:endParaRPr lang="en-US" b="1"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xmlns="" id="{BA6E6885-6EB2-42FE-B1CB-3EEFB812C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6" y="1749007"/>
            <a:ext cx="4396249" cy="326602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xmlns="" id="{FBF5B34D-037F-4185-BD66-B211C1431457}"/>
              </a:ext>
            </a:extLst>
          </p:cNvPr>
          <p:cNvPicPr>
            <a:picLocks noChangeAspect="1"/>
          </p:cNvPicPr>
          <p:nvPr/>
        </p:nvPicPr>
        <p:blipFill rotWithShape="1">
          <a:blip r:embed="rId3">
            <a:extLst>
              <a:ext uri="{28A0092B-C50C-407E-A947-70E740481C1C}">
                <a14:useLocalDpi xmlns:a14="http://schemas.microsoft.com/office/drawing/2010/main" val="0"/>
              </a:ext>
            </a:extLst>
          </a:blip>
          <a:srcRect l="1324"/>
          <a:stretch/>
        </p:blipFill>
        <p:spPr>
          <a:xfrm>
            <a:off x="4419295" y="1780906"/>
            <a:ext cx="4334582" cy="2776009"/>
          </a:xfrm>
          <a:prstGeom prst="rect">
            <a:avLst/>
          </a:prstGeom>
        </p:spPr>
      </p:pic>
    </p:spTree>
    <p:extLst>
      <p:ext uri="{BB962C8B-B14F-4D97-AF65-F5344CB8AC3E}">
        <p14:creationId xmlns:p14="http://schemas.microsoft.com/office/powerpoint/2010/main" val="48469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 </a:t>
            </a:r>
            <a:endParaRPr lang="en-US" b="1" dirty="0"/>
          </a:p>
        </p:txBody>
      </p:sp>
      <p:sp>
        <p:nvSpPr>
          <p:cNvPr id="5" name="Content Placeholder 2"/>
          <p:cNvSpPr txBox="1">
            <a:spLocks/>
          </p:cNvSpPr>
          <p:nvPr/>
        </p:nvSpPr>
        <p:spPr>
          <a:xfrm>
            <a:off x="448965" y="1197405"/>
            <a:ext cx="8246070" cy="458420"/>
          </a:xfrm>
          <a:prstGeom prst="rect">
            <a:avLst/>
          </a:prstGeom>
          <a:solidFill>
            <a:schemeClr val="accent4">
              <a:lumMod val="7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chemeClr val="bg1"/>
                </a:solidFill>
              </a:rPr>
              <a:t>Employees Satisfaction Level </a:t>
            </a:r>
            <a:r>
              <a:rPr lang="en-US" b="1" dirty="0" smtClean="0">
                <a:solidFill>
                  <a:schemeClr val="bg1"/>
                </a:solidFill>
              </a:rPr>
              <a:t>(3)</a:t>
            </a:r>
            <a:endParaRPr lang="en-US" b="1" dirty="0">
              <a:solidFill>
                <a:schemeClr val="bg1"/>
              </a:solidFill>
            </a:endParaRPr>
          </a:p>
          <a:p>
            <a:pPr marL="0" indent="0" algn="ctr">
              <a:buNone/>
            </a:pPr>
            <a:endParaRPr lang="en-US" b="1"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xmlns="" id="{4B21EB92-6F23-4EC7-ACF4-FFD739617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2111350"/>
            <a:ext cx="4275740" cy="303215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xmlns="" id="{E8942CB5-5056-422E-A7D1-E0C712FB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766" y="2111350"/>
            <a:ext cx="4629234" cy="2877160"/>
          </a:xfrm>
          <a:prstGeom prst="rect">
            <a:avLst/>
          </a:prstGeom>
        </p:spPr>
      </p:pic>
    </p:spTree>
    <p:extLst>
      <p:ext uri="{BB962C8B-B14F-4D97-AF65-F5344CB8AC3E}">
        <p14:creationId xmlns:p14="http://schemas.microsoft.com/office/powerpoint/2010/main" val="63796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Methodology</a:t>
            </a:r>
            <a:endParaRPr lang="en-US" b="1" dirty="0"/>
          </a:p>
        </p:txBody>
      </p:sp>
      <p:sp>
        <p:nvSpPr>
          <p:cNvPr id="5" name="Content Placeholder 2"/>
          <p:cNvSpPr txBox="1">
            <a:spLocks/>
          </p:cNvSpPr>
          <p:nvPr/>
        </p:nvSpPr>
        <p:spPr>
          <a:xfrm>
            <a:off x="448965" y="1197405"/>
            <a:ext cx="8246070" cy="458420"/>
          </a:xfrm>
          <a:prstGeom prst="rect">
            <a:avLst/>
          </a:prstGeom>
          <a:solidFill>
            <a:schemeClr val="accent4">
              <a:lumMod val="7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chemeClr val="bg1"/>
                </a:solidFill>
              </a:rPr>
              <a:t>Employees Satisfaction Level </a:t>
            </a:r>
            <a:r>
              <a:rPr lang="en-US" b="1" dirty="0" smtClean="0">
                <a:solidFill>
                  <a:schemeClr val="bg1"/>
                </a:solidFill>
              </a:rPr>
              <a:t>(4)</a:t>
            </a:r>
            <a:endParaRPr lang="en-US" b="1" dirty="0">
              <a:solidFill>
                <a:schemeClr val="bg1"/>
              </a:solidFill>
            </a:endParaRPr>
          </a:p>
          <a:p>
            <a:pPr marL="0" indent="0" algn="ctr">
              <a:buNone/>
            </a:pPr>
            <a:endParaRPr lang="en-US" b="1" dirty="0">
              <a:solidFill>
                <a:schemeClr val="bg1"/>
              </a:solidFill>
            </a:endParaRPr>
          </a:p>
        </p:txBody>
      </p:sp>
      <p:pic>
        <p:nvPicPr>
          <p:cNvPr id="7" name="Picture 6" descr="A screenshot of a cell phone&#10;&#10;Description automatically generated">
            <a:extLst>
              <a:ext uri="{FF2B5EF4-FFF2-40B4-BE49-F238E27FC236}">
                <a16:creationId xmlns:a16="http://schemas.microsoft.com/office/drawing/2014/main" xmlns="" id="{537FB0CD-E905-40B1-AF87-20E3AD3EB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808225"/>
            <a:ext cx="4275740" cy="323891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xmlns="" id="{AF60040A-6FC9-4982-9365-7589E6462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501" y="1808225"/>
            <a:ext cx="4598944" cy="3234379"/>
          </a:xfrm>
          <a:prstGeom prst="rect">
            <a:avLst/>
          </a:prstGeom>
        </p:spPr>
      </p:pic>
    </p:spTree>
    <p:extLst>
      <p:ext uri="{BB962C8B-B14F-4D97-AF65-F5344CB8AC3E}">
        <p14:creationId xmlns:p14="http://schemas.microsoft.com/office/powerpoint/2010/main" val="3965616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614</Words>
  <Application>Microsoft Office PowerPoint</Application>
  <PresentationFormat>On-screen Show (16:9)</PresentationFormat>
  <Paragraphs>64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Combatting Employee Attrition</vt:lpstr>
      <vt:lpstr>Problem Statement</vt:lpstr>
      <vt:lpstr>Objectives</vt:lpstr>
      <vt:lpstr>Methodology</vt:lpstr>
      <vt:lpstr>Methodology </vt:lpstr>
      <vt:lpstr>Methodology </vt:lpstr>
      <vt:lpstr>Methodology </vt:lpstr>
      <vt:lpstr>Methodology </vt:lpstr>
      <vt:lpstr>Methodology</vt:lpstr>
      <vt:lpstr>Methodology</vt:lpstr>
      <vt:lpstr>Observations and Recommendations (1)</vt:lpstr>
      <vt:lpstr>Observations and Recommendations (2)</vt:lpstr>
      <vt:lpstr>Observations and Recommendations (3)</vt:lpstr>
      <vt:lpstr>Recommendations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Oluwagbemiga Adeniji</cp:lastModifiedBy>
  <cp:revision>156</cp:revision>
  <dcterms:created xsi:type="dcterms:W3CDTF">2013-08-21T19:17:07Z</dcterms:created>
  <dcterms:modified xsi:type="dcterms:W3CDTF">2020-03-17T16:43:33Z</dcterms:modified>
</cp:coreProperties>
</file>