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A70F3-2E0B-44EC-9176-F863797EDFFA}" type="datetimeFigureOut">
              <a:rPr lang="en-US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CB05-8B5B-41A9-9325-A10FBB567B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CB05-8B5B-41A9-9325-A10FBB567BC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92363"/>
            <a:ext cx="8361229" cy="2098226"/>
          </a:xfrm>
        </p:spPr>
        <p:txBody>
          <a:bodyPr/>
          <a:lstStyle/>
          <a:p>
            <a:r>
              <a:rPr lang="en-US" sz="4800" dirty="0" err="1"/>
              <a:t>Paradigmas</a:t>
            </a:r>
            <a:r>
              <a:rPr lang="en-US" sz="4800" dirty="0"/>
              <a:t> de </a:t>
            </a:r>
            <a:r>
              <a:rPr lang="en-US" sz="4800" dirty="0" err="1"/>
              <a:t>Linguagens</a:t>
            </a:r>
            <a:r>
              <a:rPr lang="en-US" sz="4800" dirty="0"/>
              <a:t> </a:t>
            </a:r>
            <a:r>
              <a:rPr lang="en-US" sz="4800" dirty="0" err="1"/>
              <a:t>Computacionais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Franklin Gothic Book" charset="0"/>
              </a:rPr>
              <a:t>Grupo</a:t>
            </a:r>
            <a:r>
              <a:rPr lang="en-US" sz="1600" dirty="0">
                <a:latin typeface="Franklin Gothic Book" charset="0"/>
              </a:rPr>
              <a:t>:</a:t>
            </a:r>
          </a:p>
          <a:p>
            <a:r>
              <a:rPr lang="en-US" sz="1600" dirty="0" err="1">
                <a:latin typeface="Franklin Gothic Book" charset="0"/>
              </a:rPr>
              <a:t>Dicksson</a:t>
            </a:r>
            <a:r>
              <a:rPr lang="en-US" sz="1600" dirty="0">
                <a:latin typeface="Franklin Gothic Book" charset="0"/>
              </a:rPr>
              <a:t> </a:t>
            </a:r>
            <a:r>
              <a:rPr lang="en-US" sz="1600" dirty="0" err="1">
                <a:latin typeface="Franklin Gothic Book" charset="0"/>
              </a:rPr>
              <a:t>Rammon</a:t>
            </a:r>
            <a:r>
              <a:rPr lang="en-US" sz="1600" dirty="0">
                <a:latin typeface="Franklin Gothic Book" charset="0"/>
              </a:rPr>
              <a:t> Oliveira de Almeida {</a:t>
            </a:r>
            <a:r>
              <a:rPr lang="en-US" sz="1600" dirty="0" err="1">
                <a:latin typeface="Franklin Gothic Book" charset="0"/>
              </a:rPr>
              <a:t>droa</a:t>
            </a:r>
            <a:r>
              <a:rPr lang="en-US" sz="1600" dirty="0">
                <a:latin typeface="Franklin Gothic Book" charset="0"/>
              </a:rPr>
              <a:t>}</a:t>
            </a:r>
          </a:p>
          <a:p>
            <a:r>
              <a:rPr lang="en-US" sz="1600" dirty="0">
                <a:latin typeface="Franklin Gothic Book" charset="0"/>
              </a:rPr>
              <a:t>Ana Caroline Ferreira de </a:t>
            </a:r>
            <a:r>
              <a:rPr lang="en-US" sz="1600" dirty="0" err="1">
                <a:latin typeface="Franklin Gothic Book" charset="0"/>
              </a:rPr>
              <a:t>França</a:t>
            </a:r>
            <a:r>
              <a:rPr lang="en-US" sz="1600" dirty="0">
                <a:latin typeface="Franklin Gothic Book" charset="0"/>
              </a:rPr>
              <a:t> {</a:t>
            </a:r>
            <a:r>
              <a:rPr lang="en-US" sz="1600" dirty="0" err="1">
                <a:latin typeface="Franklin Gothic Book" charset="0"/>
              </a:rPr>
              <a:t>acff</a:t>
            </a:r>
            <a:r>
              <a:rPr lang="en-US" sz="1600" dirty="0">
                <a:latin typeface="Franklin Gothic Book" charset="0"/>
              </a:rPr>
              <a:t>}</a:t>
            </a:r>
          </a:p>
          <a:p>
            <a:r>
              <a:rPr lang="en-US" sz="1600" dirty="0" err="1">
                <a:latin typeface="Franklin Gothic Book" charset="0"/>
              </a:rPr>
              <a:t>Édipo</a:t>
            </a:r>
            <a:r>
              <a:rPr lang="en-US" sz="1600" dirty="0">
                <a:latin typeface="Franklin Gothic Book" charset="0"/>
              </a:rPr>
              <a:t> </a:t>
            </a:r>
            <a:r>
              <a:rPr lang="en-US" sz="1600" dirty="0" err="1">
                <a:latin typeface="Franklin Gothic Book" charset="0"/>
              </a:rPr>
              <a:t>Ândersen</a:t>
            </a:r>
            <a:r>
              <a:rPr lang="en-US" sz="1600" dirty="0">
                <a:latin typeface="Franklin Gothic Book" charset="0"/>
              </a:rPr>
              <a:t> Freitas e Silva {</a:t>
            </a:r>
            <a:r>
              <a:rPr lang="en-US" sz="1600" dirty="0" err="1">
                <a:latin typeface="Franklin Gothic Book" charset="0"/>
              </a:rPr>
              <a:t>eafs</a:t>
            </a:r>
            <a:r>
              <a:rPr lang="en-US" sz="1600" dirty="0">
                <a:latin typeface="Franklin Gothic Book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187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Estilo fundamental de uma linguagem de programação</a:t>
            </a:r>
          </a:p>
          <a:p>
            <a:pPr lvl="1"/>
            <a:r>
              <a:rPr lang="pt-BR" dirty="0" smtClean="0"/>
              <a:t>Determina a visão e estruturação de um programa</a:t>
            </a:r>
          </a:p>
          <a:p>
            <a:r>
              <a:rPr lang="pt-BR" dirty="0" smtClean="0"/>
              <a:t>Linguagens podem ser projetadas para representar um paradigma ou vários</a:t>
            </a:r>
          </a:p>
          <a:p>
            <a:pPr lvl="1"/>
            <a:r>
              <a:rPr lang="pt-BR" dirty="0" smtClean="0"/>
              <a:t>Smalltalk, Haskell</a:t>
            </a:r>
          </a:p>
          <a:p>
            <a:pPr lvl="1"/>
            <a:r>
              <a:rPr lang="pt-BR" dirty="0" smtClean="0"/>
              <a:t>C++, Java, Python, Ruby</a:t>
            </a:r>
          </a:p>
          <a:p>
            <a:r>
              <a:rPr lang="pt-BR" dirty="0" smtClean="0"/>
              <a:t>Dezenas de paradigmas definidos</a:t>
            </a:r>
          </a:p>
          <a:p>
            <a:pPr lvl="1"/>
            <a:r>
              <a:rPr lang="pt-BR" dirty="0" smtClean="0"/>
              <a:t>Imperativo, declarativo, funcional, orientado à objetos...</a:t>
            </a:r>
          </a:p>
        </p:txBody>
      </p:sp>
    </p:spTree>
    <p:extLst>
      <p:ext uri="{BB962C8B-B14F-4D97-AF65-F5344CB8AC3E}">
        <p14:creationId xmlns:p14="http://schemas.microsoft.com/office/powerpoint/2010/main" val="305142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de programação funcional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40629"/>
          </a:xfrm>
        </p:spPr>
        <p:txBody>
          <a:bodyPr/>
          <a:lstStyle/>
          <a:p>
            <a:r>
              <a:rPr lang="pt-BR" dirty="0" smtClean="0"/>
              <a:t>Trata o processo computacional de informações como uma avaliação de funções matemáticas</a:t>
            </a:r>
          </a:p>
          <a:p>
            <a:pPr lvl="1"/>
            <a:r>
              <a:rPr lang="pt-BR" dirty="0" smtClean="0"/>
              <a:t>Evita que dados do programa sofram mudança de estado e consequentemente efeitos secundários</a:t>
            </a:r>
          </a:p>
          <a:p>
            <a:pPr lvl="1"/>
            <a:r>
              <a:rPr lang="pt-BR" dirty="0" smtClean="0"/>
              <a:t>Transparência referencial</a:t>
            </a:r>
          </a:p>
          <a:p>
            <a:r>
              <a:rPr lang="pt-BR" dirty="0" smtClean="0"/>
              <a:t>Exemplo de paradigma declarativo</a:t>
            </a:r>
            <a:endParaRPr lang="pt-BR" dirty="0"/>
          </a:p>
          <a:p>
            <a:r>
              <a:rPr lang="pt-BR" dirty="0" smtClean="0"/>
              <a:t>Haskell</a:t>
            </a:r>
            <a:r>
              <a:rPr lang="pt-BR" dirty="0"/>
              <a:t>, </a:t>
            </a:r>
            <a:r>
              <a:rPr lang="pt-BR" dirty="0" smtClean="0"/>
              <a:t>Clojure, Erlang</a:t>
            </a:r>
          </a:p>
          <a:p>
            <a:pPr lvl="1"/>
            <a:r>
              <a:rPr lang="pt-BR" dirty="0" smtClean="0"/>
              <a:t>Linguagens puramente funcionais</a:t>
            </a:r>
          </a:p>
          <a:p>
            <a:r>
              <a:rPr lang="pt-BR" dirty="0" smtClean="0"/>
              <a:t>Encontrado em várias linguagens multi-paradigmas</a:t>
            </a:r>
          </a:p>
        </p:txBody>
      </p:sp>
    </p:spTree>
    <p:extLst>
      <p:ext uri="{BB962C8B-B14F-4D97-AF65-F5344CB8AC3E}">
        <p14:creationId xmlns:p14="http://schemas.microsoft.com/office/powerpoint/2010/main" val="300894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de programação funcional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de ordem superior</a:t>
            </a:r>
          </a:p>
          <a:p>
            <a:r>
              <a:rPr lang="pt-BR" dirty="0" smtClean="0"/>
              <a:t>Programas com funções “puras”</a:t>
            </a:r>
          </a:p>
          <a:p>
            <a:r>
              <a:rPr lang="pt-BR" dirty="0" smtClean="0"/>
              <a:t>Recursão</a:t>
            </a:r>
          </a:p>
          <a:p>
            <a:r>
              <a:rPr lang="pt-BR" dirty="0" smtClean="0"/>
              <a:t>Sistemas de tipos</a:t>
            </a:r>
          </a:p>
          <a:p>
            <a:pPr lvl="1"/>
            <a:r>
              <a:rPr lang="pt-BR" dirty="0" smtClean="0"/>
              <a:t>Tipos de dados algébricos, inferência de tipos...</a:t>
            </a:r>
          </a:p>
        </p:txBody>
      </p:sp>
    </p:spTree>
    <p:extLst>
      <p:ext uri="{BB962C8B-B14F-4D97-AF65-F5344CB8AC3E}">
        <p14:creationId xmlns:p14="http://schemas.microsoft.com/office/powerpoint/2010/main" val="290574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de programação funcional</a:t>
            </a:r>
            <a:endParaRPr lang="en-US" dirty="0"/>
          </a:p>
        </p:txBody>
      </p:sp>
      <p:cxnSp>
        <p:nvCxnSpPr>
          <p:cNvPr id="60" name="OTLSHAPE_M_6ee1993914b9406b85edaa0f780c6940_Connector1"/>
          <p:cNvCxnSpPr/>
          <p:nvPr>
            <p:custDataLst>
              <p:tags r:id="rId1"/>
            </p:custDataLst>
          </p:nvPr>
        </p:nvCxnSpPr>
        <p:spPr>
          <a:xfrm>
            <a:off x="9528042" y="3848100"/>
            <a:ext cx="0" cy="448522"/>
          </a:xfrm>
          <a:prstGeom prst="line">
            <a:avLst/>
          </a:prstGeom>
          <a:ln w="9525" cap="flat" cmpd="sng" algn="in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M_feb26344f73a48e2a8df028573ba8c37_Connector1"/>
          <p:cNvCxnSpPr/>
          <p:nvPr>
            <p:custDataLst>
              <p:tags r:id="rId2"/>
            </p:custDataLst>
          </p:nvPr>
        </p:nvCxnSpPr>
        <p:spPr>
          <a:xfrm>
            <a:off x="8793219" y="3848100"/>
            <a:ext cx="0" cy="913765"/>
          </a:xfrm>
          <a:prstGeom prst="line">
            <a:avLst/>
          </a:prstGeom>
          <a:ln w="9525" cap="flat" cmpd="sng" algn="in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M_27d2769e055d452bb736cfe8254e40cf_Connector1"/>
          <p:cNvCxnSpPr/>
          <p:nvPr>
            <p:custDataLst>
              <p:tags r:id="rId3"/>
            </p:custDataLst>
          </p:nvPr>
        </p:nvCxnSpPr>
        <p:spPr>
          <a:xfrm>
            <a:off x="6566468" y="3848100"/>
            <a:ext cx="0" cy="448522"/>
          </a:xfrm>
          <a:prstGeom prst="line">
            <a:avLst/>
          </a:prstGeom>
          <a:ln w="9525" cap="flat" cmpd="sng" algn="in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M_0b4cf9224cb447ab9afc5114618f5f4e_Connector1"/>
          <p:cNvCxnSpPr/>
          <p:nvPr>
            <p:custDataLst>
              <p:tags r:id="rId4"/>
            </p:custDataLst>
          </p:nvPr>
        </p:nvCxnSpPr>
        <p:spPr>
          <a:xfrm>
            <a:off x="1474695" y="3848100"/>
            <a:ext cx="0" cy="533781"/>
          </a:xfrm>
          <a:prstGeom prst="line">
            <a:avLst/>
          </a:prstGeom>
          <a:ln w="9525" cap="flat" cmpd="sng" algn="in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M_290ef98197734492a534e9efad1197ac_Connector1"/>
          <p:cNvCxnSpPr/>
          <p:nvPr>
            <p:custDataLst>
              <p:tags r:id="rId5"/>
            </p:custDataLst>
          </p:nvPr>
        </p:nvCxnSpPr>
        <p:spPr>
          <a:xfrm>
            <a:off x="11209363" y="3018578"/>
            <a:ext cx="0" cy="448522"/>
          </a:xfrm>
          <a:prstGeom prst="line">
            <a:avLst/>
          </a:prstGeom>
          <a:ln w="9525" cap="flat" cmpd="sng" algn="in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M_b95dfdc4cf044010b9bac03272498f7c_Connector1"/>
          <p:cNvCxnSpPr/>
          <p:nvPr>
            <p:custDataLst>
              <p:tags r:id="rId6"/>
            </p:custDataLst>
          </p:nvPr>
        </p:nvCxnSpPr>
        <p:spPr>
          <a:xfrm>
            <a:off x="9132083" y="3018578"/>
            <a:ext cx="0" cy="448522"/>
          </a:xfrm>
          <a:prstGeom prst="line">
            <a:avLst/>
          </a:prstGeom>
          <a:ln w="9525" cap="flat" cmpd="sng" algn="in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M_ca0e38c0a7c84ae8bc73c396ba488946_Connector1"/>
          <p:cNvCxnSpPr/>
          <p:nvPr>
            <p:custDataLst>
              <p:tags r:id="rId7"/>
            </p:custDataLst>
          </p:nvPr>
        </p:nvCxnSpPr>
        <p:spPr>
          <a:xfrm>
            <a:off x="6858448" y="3018578"/>
            <a:ext cx="0" cy="448522"/>
          </a:xfrm>
          <a:prstGeom prst="line">
            <a:avLst/>
          </a:prstGeom>
          <a:ln w="9525" cap="flat" cmpd="sng" algn="in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M_2b5db1d1f71448e39bdd7f9101d80ac1_Connector1"/>
          <p:cNvCxnSpPr/>
          <p:nvPr>
            <p:custDataLst>
              <p:tags r:id="rId8"/>
            </p:custDataLst>
          </p:nvPr>
        </p:nvCxnSpPr>
        <p:spPr>
          <a:xfrm>
            <a:off x="5864139" y="3018578"/>
            <a:ext cx="0" cy="448522"/>
          </a:xfrm>
          <a:prstGeom prst="line">
            <a:avLst/>
          </a:prstGeom>
          <a:ln w="9525" cap="flat" cmpd="sng" algn="in">
            <a:solidFill>
              <a:schemeClr val="dk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TB_00000000000000000000000000000000_ScaleContainer"/>
          <p:cNvSpPr/>
          <p:nvPr>
            <p:custDataLst>
              <p:tags r:id="rId9"/>
            </p:custDataLst>
          </p:nvPr>
        </p:nvSpPr>
        <p:spPr>
          <a:xfrm>
            <a:off x="1254040" y="3467100"/>
            <a:ext cx="10515600" cy="381000"/>
          </a:xfrm>
          <a:prstGeom prst="roundRect">
            <a:avLst>
              <a:gd name="adj" fmla="val 100000"/>
            </a:avLst>
          </a:prstGeom>
          <a:solidFill>
            <a:srgbClr val="737373"/>
          </a:solidFill>
          <a:ln w="34925" cap="flat" cmpd="sng" algn="in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1482640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1930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0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2266763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2330263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1935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2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3114386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3177886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1940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4" name="OTLSHAPE_TB_00000000000000000000000000000000_Separator3"/>
          <p:cNvCxnSpPr/>
          <p:nvPr>
            <p:custDataLst>
              <p:tags r:id="rId15"/>
            </p:custDataLst>
          </p:nvPr>
        </p:nvCxnSpPr>
        <p:spPr>
          <a:xfrm>
            <a:off x="3962474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TLSHAPE_TB_00000000000000000000000000000000_TimescaleInterval4"/>
          <p:cNvSpPr txBox="1"/>
          <p:nvPr>
            <p:custDataLst>
              <p:tags r:id="rId16"/>
            </p:custDataLst>
          </p:nvPr>
        </p:nvSpPr>
        <p:spPr>
          <a:xfrm>
            <a:off x="4025974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1945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6" name="OTLSHAPE_TB_00000000000000000000000000000000_Separator4"/>
          <p:cNvCxnSpPr/>
          <p:nvPr>
            <p:custDataLst>
              <p:tags r:id="rId17"/>
            </p:custDataLst>
          </p:nvPr>
        </p:nvCxnSpPr>
        <p:spPr>
          <a:xfrm>
            <a:off x="4810097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TLSHAPE_TB_00000000000000000000000000000000_TimescaleInterval5"/>
          <p:cNvSpPr txBox="1"/>
          <p:nvPr>
            <p:custDataLst>
              <p:tags r:id="rId18"/>
            </p:custDataLst>
          </p:nvPr>
        </p:nvSpPr>
        <p:spPr>
          <a:xfrm>
            <a:off x="4873597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1950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8" name="OTLSHAPE_TB_00000000000000000000000000000000_Separator5"/>
          <p:cNvCxnSpPr/>
          <p:nvPr>
            <p:custDataLst>
              <p:tags r:id="rId19"/>
            </p:custDataLst>
          </p:nvPr>
        </p:nvCxnSpPr>
        <p:spPr>
          <a:xfrm>
            <a:off x="5657720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6"/>
          <p:cNvSpPr txBox="1"/>
          <p:nvPr>
            <p:custDataLst>
              <p:tags r:id="rId20"/>
            </p:custDataLst>
          </p:nvPr>
        </p:nvSpPr>
        <p:spPr>
          <a:xfrm>
            <a:off x="5721220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1955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0" name="OTLSHAPE_TB_00000000000000000000000000000000_Separator6"/>
          <p:cNvCxnSpPr/>
          <p:nvPr>
            <p:custDataLst>
              <p:tags r:id="rId21"/>
            </p:custDataLst>
          </p:nvPr>
        </p:nvCxnSpPr>
        <p:spPr>
          <a:xfrm>
            <a:off x="6505343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TLSHAPE_TB_00000000000000000000000000000000_TimescaleInterval7"/>
          <p:cNvSpPr txBox="1"/>
          <p:nvPr>
            <p:custDataLst>
              <p:tags r:id="rId22"/>
            </p:custDataLst>
          </p:nvPr>
        </p:nvSpPr>
        <p:spPr>
          <a:xfrm>
            <a:off x="6568843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1960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2" name="OTLSHAPE_TB_00000000000000000000000000000000_Separator7"/>
          <p:cNvCxnSpPr/>
          <p:nvPr>
            <p:custDataLst>
              <p:tags r:id="rId23"/>
            </p:custDataLst>
          </p:nvPr>
        </p:nvCxnSpPr>
        <p:spPr>
          <a:xfrm>
            <a:off x="7353430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TLSHAPE_TB_00000000000000000000000000000000_TimescaleInterval8"/>
          <p:cNvSpPr txBox="1"/>
          <p:nvPr>
            <p:custDataLst>
              <p:tags r:id="rId24"/>
            </p:custDataLst>
          </p:nvPr>
        </p:nvSpPr>
        <p:spPr>
          <a:xfrm>
            <a:off x="7416930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1965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4" name="OTLSHAPE_TB_00000000000000000000000000000000_Separator8"/>
          <p:cNvCxnSpPr/>
          <p:nvPr>
            <p:custDataLst>
              <p:tags r:id="rId25"/>
            </p:custDataLst>
          </p:nvPr>
        </p:nvCxnSpPr>
        <p:spPr>
          <a:xfrm>
            <a:off x="8201053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TLSHAPE_TB_00000000000000000000000000000000_TimescaleInterval9"/>
          <p:cNvSpPr txBox="1"/>
          <p:nvPr>
            <p:custDataLst>
              <p:tags r:id="rId26"/>
            </p:custDataLst>
          </p:nvPr>
        </p:nvSpPr>
        <p:spPr>
          <a:xfrm>
            <a:off x="8264553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1970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6" name="OTLSHAPE_TB_00000000000000000000000000000000_Separator9"/>
          <p:cNvCxnSpPr/>
          <p:nvPr>
            <p:custDataLst>
              <p:tags r:id="rId27"/>
            </p:custDataLst>
          </p:nvPr>
        </p:nvCxnSpPr>
        <p:spPr>
          <a:xfrm>
            <a:off x="9048676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TLSHAPE_TB_00000000000000000000000000000000_TimescaleInterval10"/>
          <p:cNvSpPr txBox="1"/>
          <p:nvPr>
            <p:custDataLst>
              <p:tags r:id="rId28"/>
            </p:custDataLst>
          </p:nvPr>
        </p:nvSpPr>
        <p:spPr>
          <a:xfrm>
            <a:off x="9112176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1975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8" name="OTLSHAPE_TB_00000000000000000000000000000000_Separator10"/>
          <p:cNvCxnSpPr/>
          <p:nvPr>
            <p:custDataLst>
              <p:tags r:id="rId29"/>
            </p:custDataLst>
          </p:nvPr>
        </p:nvCxnSpPr>
        <p:spPr>
          <a:xfrm>
            <a:off x="9896299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11"/>
          <p:cNvSpPr txBox="1"/>
          <p:nvPr>
            <p:custDataLst>
              <p:tags r:id="rId30"/>
            </p:custDataLst>
          </p:nvPr>
        </p:nvSpPr>
        <p:spPr>
          <a:xfrm>
            <a:off x="9959799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1980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" name="OTLSHAPE_TB_00000000000000000000000000000000_Separator11"/>
          <p:cNvCxnSpPr/>
          <p:nvPr>
            <p:custDataLst>
              <p:tags r:id="rId31"/>
            </p:custDataLst>
          </p:nvPr>
        </p:nvCxnSpPr>
        <p:spPr>
          <a:xfrm>
            <a:off x="10744387" y="3530600"/>
            <a:ext cx="0" cy="254000"/>
          </a:xfrm>
          <a:prstGeom prst="line">
            <a:avLst/>
          </a:prstGeom>
          <a:ln w="6350" cap="flat" cmpd="sng" algn="in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12"/>
          <p:cNvSpPr txBox="1"/>
          <p:nvPr>
            <p:custDataLst>
              <p:tags r:id="rId32"/>
            </p:custDataLst>
          </p:nvPr>
        </p:nvSpPr>
        <p:spPr>
          <a:xfrm>
            <a:off x="10807887" y="356457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1985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M_2b5db1d1f71448e39bdd7f9101d80ac1_Title"/>
          <p:cNvSpPr txBox="1"/>
          <p:nvPr>
            <p:custDataLst>
              <p:tags r:id="rId33"/>
            </p:custDataLst>
          </p:nvPr>
        </p:nvSpPr>
        <p:spPr>
          <a:xfrm>
            <a:off x="6086389" y="290025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IPL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M_2b5db1d1f71448e39bdd7f9101d80ac1_Date"/>
          <p:cNvSpPr txBox="1"/>
          <p:nvPr>
            <p:custDataLst>
              <p:tags r:id="rId34"/>
            </p:custDataLst>
          </p:nvPr>
        </p:nvSpPr>
        <p:spPr>
          <a:xfrm>
            <a:off x="6086389" y="30961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1956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M_2b5db1d1f71448e39bdd7f9101d80ac1_Shape"/>
          <p:cNvSpPr/>
          <p:nvPr>
            <p:custDataLst>
              <p:tags r:id="rId35"/>
            </p:custDataLst>
          </p:nvPr>
        </p:nvSpPr>
        <p:spPr>
          <a:xfrm rot="16200000">
            <a:off x="5889539" y="3018578"/>
            <a:ext cx="165100" cy="165100"/>
          </a:xfrm>
          <a:prstGeom prst="flowChartMerge">
            <a:avLst/>
          </a:prstGeom>
          <a:solidFill>
            <a:schemeClr val="dk2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M_ca0e38c0a7c84ae8bc73c396ba488946_Title"/>
          <p:cNvSpPr txBox="1"/>
          <p:nvPr>
            <p:custDataLst>
              <p:tags r:id="rId36"/>
            </p:custDataLst>
          </p:nvPr>
        </p:nvSpPr>
        <p:spPr>
          <a:xfrm>
            <a:off x="7080698" y="2900257"/>
            <a:ext cx="22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APL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ca0e38c0a7c84ae8bc73c396ba488946_Date"/>
          <p:cNvSpPr txBox="1"/>
          <p:nvPr>
            <p:custDataLst>
              <p:tags r:id="rId37"/>
            </p:custDataLst>
          </p:nvPr>
        </p:nvSpPr>
        <p:spPr>
          <a:xfrm>
            <a:off x="7080698" y="30961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1962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ca0e38c0a7c84ae8bc73c396ba488946_Shape"/>
          <p:cNvSpPr/>
          <p:nvPr>
            <p:custDataLst>
              <p:tags r:id="rId38"/>
            </p:custDataLst>
          </p:nvPr>
        </p:nvSpPr>
        <p:spPr>
          <a:xfrm rot="16200000">
            <a:off x="6883848" y="3018578"/>
            <a:ext cx="165100" cy="165100"/>
          </a:xfrm>
          <a:prstGeom prst="flowChartMerge">
            <a:avLst/>
          </a:prstGeom>
          <a:solidFill>
            <a:schemeClr val="accent2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b95dfdc4cf044010b9bac03272498f7c_Title"/>
          <p:cNvSpPr txBox="1"/>
          <p:nvPr>
            <p:custDataLst>
              <p:tags r:id="rId39"/>
            </p:custDataLst>
          </p:nvPr>
        </p:nvSpPr>
        <p:spPr>
          <a:xfrm>
            <a:off x="9354333" y="29002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Scheme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b95dfdc4cf044010b9bac03272498f7c_Date"/>
          <p:cNvSpPr txBox="1"/>
          <p:nvPr>
            <p:custDataLst>
              <p:tags r:id="rId40"/>
            </p:custDataLst>
          </p:nvPr>
        </p:nvSpPr>
        <p:spPr>
          <a:xfrm>
            <a:off x="9354333" y="30961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1975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M_b95dfdc4cf044010b9bac03272498f7c_Shape"/>
          <p:cNvSpPr/>
          <p:nvPr>
            <p:custDataLst>
              <p:tags r:id="rId41"/>
            </p:custDataLst>
          </p:nvPr>
        </p:nvSpPr>
        <p:spPr>
          <a:xfrm rot="16200000">
            <a:off x="9157483" y="3018578"/>
            <a:ext cx="165100" cy="165100"/>
          </a:xfrm>
          <a:prstGeom prst="flowChartMerge">
            <a:avLst/>
          </a:prstGeom>
          <a:solidFill>
            <a:schemeClr val="dk2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M_290ef98197734492a534e9efad1197ac_Title"/>
          <p:cNvSpPr txBox="1"/>
          <p:nvPr>
            <p:custDataLst>
              <p:tags r:id="rId42"/>
            </p:custDataLst>
          </p:nvPr>
        </p:nvSpPr>
        <p:spPr>
          <a:xfrm>
            <a:off x="11431613" y="290025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Haskell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M_290ef98197734492a534e9efad1197ac_Date"/>
          <p:cNvSpPr txBox="1"/>
          <p:nvPr>
            <p:custDataLst>
              <p:tags r:id="rId43"/>
            </p:custDataLst>
          </p:nvPr>
        </p:nvSpPr>
        <p:spPr>
          <a:xfrm>
            <a:off x="11431613" y="30961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1987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290ef98197734492a534e9efad1197ac_Shape"/>
          <p:cNvSpPr/>
          <p:nvPr>
            <p:custDataLst>
              <p:tags r:id="rId44"/>
            </p:custDataLst>
          </p:nvPr>
        </p:nvSpPr>
        <p:spPr>
          <a:xfrm rot="16200000">
            <a:off x="11234763" y="3018578"/>
            <a:ext cx="165100" cy="165100"/>
          </a:xfrm>
          <a:prstGeom prst="flowChartMerge">
            <a:avLst/>
          </a:prstGeom>
          <a:solidFill>
            <a:schemeClr val="accent5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M_0b4cf9224cb447ab9afc5114618f5f4e_Title"/>
          <p:cNvSpPr txBox="1"/>
          <p:nvPr>
            <p:custDataLst>
              <p:tags r:id="rId45"/>
            </p:custDataLst>
          </p:nvPr>
        </p:nvSpPr>
        <p:spPr>
          <a:xfrm>
            <a:off x="1696945" y="4244425"/>
            <a:ext cx="508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Lambda-Cálculo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0b4cf9224cb447ab9afc5114618f5f4e_Date"/>
          <p:cNvSpPr txBox="1"/>
          <p:nvPr>
            <p:custDataLst>
              <p:tags r:id="rId46"/>
            </p:custDataLst>
          </p:nvPr>
        </p:nvSpPr>
        <p:spPr>
          <a:xfrm>
            <a:off x="1696945" y="4064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1930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M_0b4cf9224cb447ab9afc5114618f5f4e_Shape"/>
          <p:cNvSpPr/>
          <p:nvPr>
            <p:custDataLst>
              <p:tags r:id="rId47"/>
            </p:custDataLst>
          </p:nvPr>
        </p:nvSpPr>
        <p:spPr>
          <a:xfrm rot="16200000">
            <a:off x="1500095" y="4216781"/>
            <a:ext cx="165100" cy="165100"/>
          </a:xfrm>
          <a:prstGeom prst="flowChartMerge">
            <a:avLst/>
          </a:prstGeom>
          <a:solidFill>
            <a:srgbClr val="0072BC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M_27d2769e055d452bb736cfe8254e40cf_Title"/>
          <p:cNvSpPr txBox="1"/>
          <p:nvPr>
            <p:custDataLst>
              <p:tags r:id="rId48"/>
            </p:custDataLst>
          </p:nvPr>
        </p:nvSpPr>
        <p:spPr>
          <a:xfrm>
            <a:off x="6788718" y="4244425"/>
            <a:ext cx="22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Lisp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M_27d2769e055d452bb736cfe8254e40cf_Date"/>
          <p:cNvSpPr txBox="1"/>
          <p:nvPr>
            <p:custDataLst>
              <p:tags r:id="rId49"/>
            </p:custDataLst>
          </p:nvPr>
        </p:nvSpPr>
        <p:spPr>
          <a:xfrm>
            <a:off x="6788718" y="40640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1960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M_27d2769e055d452bb736cfe8254e40cf_Shape"/>
          <p:cNvSpPr/>
          <p:nvPr>
            <p:custDataLst>
              <p:tags r:id="rId50"/>
            </p:custDataLst>
          </p:nvPr>
        </p:nvSpPr>
        <p:spPr>
          <a:xfrm rot="16200000">
            <a:off x="6591868" y="4131522"/>
            <a:ext cx="165100" cy="165100"/>
          </a:xfrm>
          <a:prstGeom prst="flowChartMerge">
            <a:avLst/>
          </a:prstGeom>
          <a:solidFill>
            <a:schemeClr val="accent1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M_feb26344f73a48e2a8df028573ba8c37_Title"/>
          <p:cNvSpPr txBox="1"/>
          <p:nvPr>
            <p:custDataLst>
              <p:tags r:id="rId51"/>
            </p:custDataLst>
          </p:nvPr>
        </p:nvSpPr>
        <p:spPr>
          <a:xfrm>
            <a:off x="9015469" y="4709668"/>
            <a:ext cx="19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 smtClean="0">
                <a:solidFill>
                  <a:schemeClr val="dk1"/>
                </a:solidFill>
                <a:latin typeface="Calibri" panose="020F0502020204030204" pitchFamily="34" charset="0"/>
              </a:rPr>
              <a:t>ML</a:t>
            </a:r>
            <a:endParaRPr lang="en-US" sz="1100" b="1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feb26344f73a48e2a8df028573ba8c37_Date"/>
          <p:cNvSpPr txBox="1"/>
          <p:nvPr>
            <p:custDataLst>
              <p:tags r:id="rId52"/>
            </p:custDataLst>
          </p:nvPr>
        </p:nvSpPr>
        <p:spPr>
          <a:xfrm>
            <a:off x="9015469" y="452924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1973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M_feb26344f73a48e2a8df028573ba8c37_Shape"/>
          <p:cNvSpPr/>
          <p:nvPr>
            <p:custDataLst>
              <p:tags r:id="rId53"/>
            </p:custDataLst>
          </p:nvPr>
        </p:nvSpPr>
        <p:spPr>
          <a:xfrm rot="16200000">
            <a:off x="8818619" y="4596765"/>
            <a:ext cx="165100" cy="165100"/>
          </a:xfrm>
          <a:prstGeom prst="flowChartMerge">
            <a:avLst/>
          </a:prstGeom>
          <a:solidFill>
            <a:schemeClr val="accent3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M_6ee1993914b9406b85edaa0f780c6940_Title"/>
          <p:cNvSpPr txBox="1"/>
          <p:nvPr>
            <p:custDataLst>
              <p:tags r:id="rId54"/>
            </p:custDataLst>
          </p:nvPr>
        </p:nvSpPr>
        <p:spPr>
          <a:xfrm>
            <a:off x="9750292" y="4244425"/>
            <a:ext cx="13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 smtClean="0">
                <a:solidFill>
                  <a:schemeClr val="dk1"/>
                </a:solidFill>
                <a:latin typeface="Calibri" panose="020F0502020204030204" pitchFamily="34" charset="0"/>
              </a:rPr>
              <a:t>FP</a:t>
            </a:r>
            <a:endParaRPr 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M_6ee1993914b9406b85edaa0f780c6940_Date"/>
          <p:cNvSpPr txBox="1"/>
          <p:nvPr>
            <p:custDataLst>
              <p:tags r:id="rId55"/>
            </p:custDataLst>
          </p:nvPr>
        </p:nvSpPr>
        <p:spPr>
          <a:xfrm>
            <a:off x="9750292" y="40640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 smtClean="0">
                <a:solidFill>
                  <a:srgbClr val="1F497E"/>
                </a:solidFill>
                <a:latin typeface="Calibri" panose="020F0502020204030204" pitchFamily="34" charset="0"/>
              </a:rPr>
              <a:t>1977</a:t>
            </a:r>
            <a:endParaRPr lang="en-US" sz="10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M_6ee1993914b9406b85edaa0f780c6940_Shape"/>
          <p:cNvSpPr/>
          <p:nvPr>
            <p:custDataLst>
              <p:tags r:id="rId56"/>
            </p:custDataLst>
          </p:nvPr>
        </p:nvSpPr>
        <p:spPr>
          <a:xfrm rot="16200000">
            <a:off x="9553442" y="4131522"/>
            <a:ext cx="165100" cy="165100"/>
          </a:xfrm>
          <a:prstGeom prst="flowChartMerge">
            <a:avLst/>
          </a:prstGeom>
          <a:solidFill>
            <a:schemeClr val="accent4"/>
          </a:solidFill>
          <a:ln w="34925" cap="flat" cmpd="sng" algn="in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34925" cap="flat" cmpd="sng" algn="in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funcional x Programação imperativa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Programas imperativos definem sequências de comandos a serem executados pelo computador</a:t>
            </a:r>
          </a:p>
          <a:p>
            <a:r>
              <a:rPr lang="pt-BR" dirty="0" smtClean="0"/>
              <a:t>Possuem funções, porém no sentido de procedimentos (subrotinas)</a:t>
            </a:r>
          </a:p>
          <a:p>
            <a:pPr lvl="1"/>
            <a:r>
              <a:rPr lang="pt-BR" dirty="0" smtClean="0"/>
              <a:t>Produzem efeitos secundários que mudam o estado do programa</a:t>
            </a:r>
          </a:p>
          <a:p>
            <a:r>
              <a:rPr lang="pt-BR" dirty="0" smtClean="0"/>
              <a:t>Raramente possuem funções de ordem superior</a:t>
            </a:r>
          </a:p>
          <a:p>
            <a:r>
              <a:rPr lang="pt-BR" dirty="0" smtClean="0"/>
              <a:t>Programas funcionais são mais fáceis de entender, verificar, otimizar e paralelizar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6968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reconhecem</a:t>
            </a:r>
            <a:r>
              <a:rPr lang="en-US" dirty="0" smtClean="0"/>
              <a:t> e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err="1" smtClean="0"/>
              <a:t>Erlang</a:t>
            </a:r>
            <a:r>
              <a:rPr lang="en-US" dirty="0" smtClean="0"/>
              <a:t>: </a:t>
            </a:r>
            <a:r>
              <a:rPr lang="en-US" dirty="0" err="1" smtClean="0"/>
              <a:t>desenvolvida</a:t>
            </a:r>
            <a:r>
              <a:rPr lang="en-US" dirty="0" smtClean="0"/>
              <a:t> pela Ericsson para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telecomunicações</a:t>
            </a:r>
            <a:endParaRPr lang="en-US" dirty="0" smtClean="0"/>
          </a:p>
          <a:p>
            <a:pPr lvl="1"/>
            <a:r>
              <a:rPr lang="en-US" dirty="0" err="1" smtClean="0"/>
              <a:t>Adotada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Facebook, T-Mobile, </a:t>
            </a:r>
            <a:r>
              <a:rPr lang="en-US" dirty="0" err="1" smtClean="0"/>
              <a:t>Whatsapp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Scala: </a:t>
            </a:r>
            <a:r>
              <a:rPr lang="en-US" dirty="0" err="1" smtClean="0"/>
              <a:t>executada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Java, </a:t>
            </a:r>
            <a:r>
              <a:rPr lang="en-US" dirty="0" err="1" smtClean="0"/>
              <a:t>porém</a:t>
            </a:r>
            <a:r>
              <a:rPr lang="en-US" dirty="0" smtClean="0"/>
              <a:t> com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endParaRPr lang="en-US" dirty="0"/>
          </a:p>
          <a:p>
            <a:pPr lvl="1"/>
            <a:r>
              <a:rPr lang="en-US" dirty="0" smtClean="0"/>
              <a:t>Middleware </a:t>
            </a:r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Scala; ambos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dezenas</a:t>
            </a:r>
            <a:r>
              <a:rPr lang="en-US" dirty="0" smtClean="0"/>
              <a:t> de </a:t>
            </a:r>
            <a:r>
              <a:rPr lang="en-US" dirty="0" err="1" smtClean="0"/>
              <a:t>empresas</a:t>
            </a:r>
            <a:r>
              <a:rPr lang="en-US" dirty="0"/>
              <a:t> </a:t>
            </a:r>
            <a:r>
              <a:rPr lang="en-US" dirty="0" smtClean="0"/>
              <a:t>– Walmart, LinkedIn, Twitter, Foursquare...</a:t>
            </a:r>
          </a:p>
          <a:p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extenso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concorrentes</a:t>
            </a:r>
            <a:r>
              <a:rPr lang="en-US" dirty="0" smtClean="0"/>
              <a:t>, </a:t>
            </a:r>
            <a:r>
              <a:rPr lang="en-US" dirty="0" err="1" smtClean="0"/>
              <a:t>aplicações</a:t>
            </a:r>
            <a:r>
              <a:rPr lang="en-US" dirty="0" smtClean="0"/>
              <a:t> web, design de hardware,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aeroespaciais</a:t>
            </a:r>
            <a:r>
              <a:rPr lang="en-US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59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428</TotalTime>
  <Words>327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Paradigmas de Linguagens Computacionais</vt:lpstr>
      <vt:lpstr>O que é </vt:lpstr>
      <vt:lpstr>Paradigma de programação funcional</vt:lpstr>
      <vt:lpstr>Paradigma de programação funcional</vt:lpstr>
      <vt:lpstr>Paradigma de programação funcional</vt:lpstr>
      <vt:lpstr>Programação funcional x Programação imperativa</vt:lpstr>
      <vt:lpstr>Aplicações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Dicksson Rammon</cp:lastModifiedBy>
  <cp:revision>33</cp:revision>
  <dcterms:created xsi:type="dcterms:W3CDTF">2015-02-11T21:46:52Z</dcterms:created>
  <dcterms:modified xsi:type="dcterms:W3CDTF">2015-03-19T02:43:36Z</dcterms:modified>
</cp:coreProperties>
</file>