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Open Sans Light"/>
      <p:regular r:id="rId18"/>
      <p:bold r:id="rId19"/>
      <p:italic r:id="rId20"/>
      <p:boldItalic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Light-italic.fntdata"/><Relationship Id="rId22" Type="http://schemas.openxmlformats.org/officeDocument/2006/relationships/font" Target="fonts/OpenSans-regular.fntdata"/><Relationship Id="rId21" Type="http://schemas.openxmlformats.org/officeDocument/2006/relationships/font" Target="fonts/OpenSansLight-boldItalic.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OpenSa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OpenSansLight-bold.fntdata"/><Relationship Id="rId18" Type="http://schemas.openxmlformats.org/officeDocument/2006/relationships/font" Target="fonts/OpenSans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840a24403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d840a24403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d840a24403_2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d840a24403_2_2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d840a24403_2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d840a24403_2_2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840a24403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d840a24403_2_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840a24403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d840a24403_2_1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840a24403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d840a24403_2_1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840a24403_2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d840a24403_2_1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840a24403_2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d840a24403_2_1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840a24403_2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d840a24403_2_1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d840a24403_2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d840a24403_2_1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840a24403_2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d840a24403_2_2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8" name="Google Shape;58;p1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9" name="Google Shape;59;p1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42900" y="1065213"/>
            <a:ext cx="3886200" cy="735012"/>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2" name="Google Shape;62;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63" name="Google Shape;63;p1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4" name="Google Shape;64;p1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5" name="Google Shape;65;p15"/>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8" name="Google Shape;68;p16"/>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69" name="Google Shape;69;p1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0" name="Google Shape;70;p1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1" name="Google Shape;71;p16"/>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361156" y="2203450"/>
            <a:ext cx="3886200" cy="681038"/>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4" name="Google Shape;74;p17"/>
          <p:cNvSpPr txBox="1"/>
          <p:nvPr>
            <p:ph idx="1" type="body"/>
          </p:nvPr>
        </p:nvSpPr>
        <p:spPr>
          <a:xfrm>
            <a:off x="361156" y="1453357"/>
            <a:ext cx="3886200" cy="750094"/>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75" name="Google Shape;75;p17"/>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6" name="Google Shape;76;p17"/>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7" name="Google Shape;77;p17"/>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0" name="Google Shape;80;p18"/>
          <p:cNvSpPr txBox="1"/>
          <p:nvPr>
            <p:ph idx="1" type="body"/>
          </p:nvPr>
        </p:nvSpPr>
        <p:spPr>
          <a:xfrm>
            <a:off x="2286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1" name="Google Shape;81;p18"/>
          <p:cNvSpPr txBox="1"/>
          <p:nvPr>
            <p:ph idx="2" type="body"/>
          </p:nvPr>
        </p:nvSpPr>
        <p:spPr>
          <a:xfrm>
            <a:off x="23241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2" name="Google Shape;82;p18"/>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3" name="Google Shape;83;p18"/>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4" name="Google Shape;84;p18"/>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7" name="Google Shape;87;p19"/>
          <p:cNvSpPr txBox="1"/>
          <p:nvPr>
            <p:ph idx="1" type="body"/>
          </p:nvPr>
        </p:nvSpPr>
        <p:spPr>
          <a:xfrm>
            <a:off x="228600" y="767556"/>
            <a:ext cx="2020094"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88" name="Google Shape;88;p19"/>
          <p:cNvSpPr txBox="1"/>
          <p:nvPr>
            <p:ph idx="2" type="body"/>
          </p:nvPr>
        </p:nvSpPr>
        <p:spPr>
          <a:xfrm>
            <a:off x="228600" y="1087438"/>
            <a:ext cx="2020094"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89" name="Google Shape;89;p19"/>
          <p:cNvSpPr txBox="1"/>
          <p:nvPr>
            <p:ph idx="3" type="body"/>
          </p:nvPr>
        </p:nvSpPr>
        <p:spPr>
          <a:xfrm>
            <a:off x="2322513" y="767556"/>
            <a:ext cx="2020887"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90" name="Google Shape;90;p19"/>
          <p:cNvSpPr txBox="1"/>
          <p:nvPr>
            <p:ph idx="4" type="body"/>
          </p:nvPr>
        </p:nvSpPr>
        <p:spPr>
          <a:xfrm>
            <a:off x="2322513" y="1087438"/>
            <a:ext cx="2020887"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91" name="Google Shape;91;p19"/>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2" name="Google Shape;92;p19"/>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3" name="Google Shape;93;p19"/>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6" name="Google Shape;96;p20"/>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7" name="Google Shape;97;p20"/>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8" name="Google Shape;98;p20"/>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28600" y="136525"/>
            <a:ext cx="1504157" cy="581025"/>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1" name="Google Shape;101;p21"/>
          <p:cNvSpPr txBox="1"/>
          <p:nvPr>
            <p:ph idx="1" type="body"/>
          </p:nvPr>
        </p:nvSpPr>
        <p:spPr>
          <a:xfrm>
            <a:off x="1787525" y="136525"/>
            <a:ext cx="2555875" cy="2926556"/>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102" name="Google Shape;102;p21"/>
          <p:cNvSpPr txBox="1"/>
          <p:nvPr>
            <p:ph idx="2" type="body"/>
          </p:nvPr>
        </p:nvSpPr>
        <p:spPr>
          <a:xfrm>
            <a:off x="228600" y="717550"/>
            <a:ext cx="1504157" cy="2345532"/>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03" name="Google Shape;103;p2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4" name="Google Shape;104;p2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5" name="Google Shape;105;p21"/>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896144" y="2400300"/>
            <a:ext cx="2743200" cy="283369"/>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8" name="Google Shape;108;p22"/>
          <p:cNvSpPr/>
          <p:nvPr>
            <p:ph idx="2" type="pic"/>
          </p:nvPr>
        </p:nvSpPr>
        <p:spPr>
          <a:xfrm>
            <a:off x="896144" y="306388"/>
            <a:ext cx="2743200" cy="2057400"/>
          </a:xfrm>
          <a:prstGeom prst="rect">
            <a:avLst/>
          </a:prstGeom>
          <a:noFill/>
          <a:ln>
            <a:noFill/>
          </a:ln>
        </p:spPr>
        <p:txBody>
          <a:bodyPr anchorCtr="0" anchor="t" bIns="22850" lIns="45725" spcFirstLastPara="1" rIns="45725" wrap="square" tIns="22850">
            <a:noAutofit/>
          </a:bodyPr>
          <a:lstStyle>
            <a:lvl1pPr lvl="0" marR="0" rtl="0" algn="l">
              <a:spcBef>
                <a:spcPts val="3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lvl="1" marR="0" rtl="0" algn="l">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lvl="2" marR="0" rtl="0" algn="l">
              <a:spcBef>
                <a:spcPts val="2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lvl="3"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lvl="4"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lvl="5"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lvl="6"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lvl="7"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lvl="8"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896144" y="2683669"/>
            <a:ext cx="2743200" cy="402431"/>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10" name="Google Shape;110;p2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1" name="Google Shape;111;p2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2" name="Google Shape;112;p22"/>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5" name="Google Shape;115;p23"/>
          <p:cNvSpPr txBox="1"/>
          <p:nvPr>
            <p:ph idx="1" type="body"/>
          </p:nvPr>
        </p:nvSpPr>
        <p:spPr>
          <a:xfrm rot="5400000">
            <a:off x="1154509" y="-125809"/>
            <a:ext cx="2262982"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16" name="Google Shape;116;p2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7" name="Google Shape;117;p2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8" name="Google Shape;118;p2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2366169" y="1085850"/>
            <a:ext cx="2925763"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1" name="Google Shape;121;p24"/>
          <p:cNvSpPr txBox="1"/>
          <p:nvPr>
            <p:ph idx="1" type="body"/>
          </p:nvPr>
        </p:nvSpPr>
        <p:spPr>
          <a:xfrm rot="5400000">
            <a:off x="270669" y="95250"/>
            <a:ext cx="2925763"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22" name="Google Shape;122;p2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3" name="Google Shape;123;p2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4" name="Google Shape;124;p2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2" name="Google Shape;52;p13"/>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1B1B"/>
        </a:solidFill>
      </p:bgPr>
    </p:bg>
    <p:spTree>
      <p:nvGrpSpPr>
        <p:cNvPr id="128" name="Shape 128"/>
        <p:cNvGrpSpPr/>
        <p:nvPr/>
      </p:nvGrpSpPr>
      <p:grpSpPr>
        <a:xfrm>
          <a:off x="0" y="0"/>
          <a:ext cx="0" cy="0"/>
          <a:chOff x="0" y="0"/>
          <a:chExt cx="0" cy="0"/>
        </a:xfrm>
      </p:grpSpPr>
      <p:sp>
        <p:nvSpPr>
          <p:cNvPr id="129" name="Google Shape;129;p25"/>
          <p:cNvSpPr/>
          <p:nvPr/>
        </p:nvSpPr>
        <p:spPr>
          <a:xfrm>
            <a:off x="7062034" y="4030980"/>
            <a:ext cx="9243" cy="598170"/>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130" name="Google Shape;130;p25"/>
          <p:cNvGrpSpPr/>
          <p:nvPr/>
        </p:nvGrpSpPr>
        <p:grpSpPr>
          <a:xfrm>
            <a:off x="514350" y="4521552"/>
            <a:ext cx="3596479" cy="107598"/>
            <a:chOff x="0" y="0"/>
            <a:chExt cx="9590610" cy="286927"/>
          </a:xfrm>
        </p:grpSpPr>
        <p:sp>
          <p:nvSpPr>
            <p:cNvPr id="131" name="Google Shape;131;p25"/>
            <p:cNvSpPr/>
            <p:nvPr/>
          </p:nvSpPr>
          <p:spPr>
            <a:xfrm>
              <a:off x="0" y="128647"/>
              <a:ext cx="9590610" cy="29633"/>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32" name="Google Shape;132;p25"/>
            <p:cNvSpPr/>
            <p:nvPr/>
          </p:nvSpPr>
          <p:spPr>
            <a:xfrm>
              <a:off x="0" y="0"/>
              <a:ext cx="613239" cy="286927"/>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133" name="Google Shape;133;p25"/>
          <p:cNvSpPr txBox="1"/>
          <p:nvPr/>
        </p:nvSpPr>
        <p:spPr>
          <a:xfrm>
            <a:off x="663335" y="1252231"/>
            <a:ext cx="5281542" cy="234301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 sz="4600" u="none" cap="none" strike="noStrike">
                <a:solidFill>
                  <a:srgbClr val="FFFFFF"/>
                </a:solidFill>
                <a:latin typeface="Arial"/>
                <a:ea typeface="Arial"/>
                <a:cs typeface="Arial"/>
                <a:sym typeface="Arial"/>
              </a:rPr>
              <a:t>US Police Violence and Racial Bias Prediction</a:t>
            </a:r>
            <a:endParaRPr sz="700"/>
          </a:p>
        </p:txBody>
      </p:sp>
      <p:pic>
        <p:nvPicPr>
          <p:cNvPr id="134" name="Google Shape;134;p25"/>
          <p:cNvPicPr preferRelativeResize="0"/>
          <p:nvPr/>
        </p:nvPicPr>
        <p:blipFill rotWithShape="1">
          <a:blip r:embed="rId3">
            <a:alphaModFix/>
          </a:blip>
          <a:srcRect b="0" l="0" r="0" t="0"/>
          <a:stretch/>
        </p:blipFill>
        <p:spPr>
          <a:xfrm>
            <a:off x="5608536" y="1010641"/>
            <a:ext cx="1799290" cy="2057400"/>
          </a:xfrm>
          <a:prstGeom prst="rect">
            <a:avLst/>
          </a:prstGeom>
          <a:noFill/>
          <a:ln>
            <a:noFill/>
          </a:ln>
        </p:spPr>
      </p:pic>
      <p:sp>
        <p:nvSpPr>
          <p:cNvPr id="135" name="Google Shape;135;p25"/>
          <p:cNvSpPr txBox="1"/>
          <p:nvPr/>
        </p:nvSpPr>
        <p:spPr>
          <a:xfrm>
            <a:off x="514350" y="490538"/>
            <a:ext cx="2693992" cy="18288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1100" u="none" cap="none" strike="noStrike">
                <a:solidFill>
                  <a:srgbClr val="FFFFFF"/>
                </a:solidFill>
                <a:latin typeface="Arial"/>
                <a:ea typeface="Arial"/>
                <a:cs typeface="Arial"/>
                <a:sym typeface="Arial"/>
              </a:rPr>
              <a:t>FINAL PROJECT</a:t>
            </a:r>
            <a:endParaRPr sz="700"/>
          </a:p>
        </p:txBody>
      </p:sp>
      <p:sp>
        <p:nvSpPr>
          <p:cNvPr id="136" name="Google Shape;136;p25"/>
          <p:cNvSpPr txBox="1"/>
          <p:nvPr/>
        </p:nvSpPr>
        <p:spPr>
          <a:xfrm>
            <a:off x="5165877" y="3797618"/>
            <a:ext cx="1558001" cy="1250633"/>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0" i="0" lang="en" sz="1200" u="none" cap="none" strike="noStrike">
                <a:solidFill>
                  <a:srgbClr val="FFFFFF"/>
                </a:solidFill>
                <a:latin typeface="Arial"/>
                <a:ea typeface="Arial"/>
                <a:cs typeface="Arial"/>
                <a:sym typeface="Arial"/>
              </a:rPr>
              <a:t>Amanda Thomson</a:t>
            </a:r>
            <a:endParaRPr sz="700"/>
          </a:p>
          <a:p>
            <a:pPr indent="0" lvl="0" marL="0" marR="0" rtl="0" algn="l">
              <a:lnSpc>
                <a:spcPct val="139958"/>
              </a:lnSpc>
              <a:spcBef>
                <a:spcPts val="0"/>
              </a:spcBef>
              <a:spcAft>
                <a:spcPts val="0"/>
              </a:spcAft>
              <a:buNone/>
            </a:pPr>
            <a:r>
              <a:rPr b="0" i="0" lang="en" sz="1200" u="none" cap="none" strike="noStrike">
                <a:solidFill>
                  <a:srgbClr val="FFFFFF"/>
                </a:solidFill>
                <a:latin typeface="Arial"/>
                <a:ea typeface="Arial"/>
                <a:cs typeface="Arial"/>
                <a:sym typeface="Arial"/>
              </a:rPr>
              <a:t>Niger Rowser</a:t>
            </a:r>
            <a:endParaRPr sz="700"/>
          </a:p>
          <a:p>
            <a:pPr indent="0" lvl="0" marL="0" marR="0" rtl="0" algn="l">
              <a:lnSpc>
                <a:spcPct val="139958"/>
              </a:lnSpc>
              <a:spcBef>
                <a:spcPts val="0"/>
              </a:spcBef>
              <a:spcAft>
                <a:spcPts val="0"/>
              </a:spcAft>
              <a:buNone/>
            </a:pPr>
            <a:r>
              <a:rPr b="0" i="0" lang="en" sz="1200" u="none" cap="none" strike="noStrike">
                <a:solidFill>
                  <a:srgbClr val="FFFFFF"/>
                </a:solidFill>
                <a:latin typeface="Arial"/>
                <a:ea typeface="Arial"/>
                <a:cs typeface="Arial"/>
                <a:sym typeface="Arial"/>
              </a:rPr>
              <a:t>Shivam Mittal</a:t>
            </a:r>
            <a:endParaRPr sz="700"/>
          </a:p>
          <a:p>
            <a:pPr indent="0" lvl="0" marL="0" marR="0" rtl="0" algn="l">
              <a:lnSpc>
                <a:spcPct val="139958"/>
              </a:lnSpc>
              <a:spcBef>
                <a:spcPts val="0"/>
              </a:spcBef>
              <a:spcAft>
                <a:spcPts val="0"/>
              </a:spcAft>
              <a:buNone/>
            </a:pPr>
            <a:r>
              <a:rPr b="0" i="0" lang="en" sz="1200" u="none" cap="none" strike="noStrike">
                <a:solidFill>
                  <a:srgbClr val="FFFFFF"/>
                </a:solidFill>
                <a:latin typeface="Arial"/>
                <a:ea typeface="Arial"/>
                <a:cs typeface="Arial"/>
                <a:sym typeface="Arial"/>
              </a:rPr>
              <a:t>Tamara Grigoryeva</a:t>
            </a:r>
            <a:endParaRPr sz="700"/>
          </a:p>
          <a:p>
            <a:pPr indent="0" lvl="0" marL="0" marR="0" rtl="0" algn="l">
              <a:lnSpc>
                <a:spcPct val="139958"/>
              </a:lnSpc>
              <a:spcBef>
                <a:spcPts val="0"/>
              </a:spcBef>
              <a:spcAft>
                <a:spcPts val="0"/>
              </a:spcAft>
              <a:buNone/>
            </a:pPr>
            <a:r>
              <a:t/>
            </a:r>
            <a:endParaRPr b="0" i="0" sz="1200" u="none" cap="none" strike="noStrike">
              <a:solidFill>
                <a:srgbClr val="FFFFFF"/>
              </a:solidFill>
              <a:latin typeface="Arial"/>
              <a:ea typeface="Arial"/>
              <a:cs typeface="Arial"/>
              <a:sym typeface="Arial"/>
            </a:endParaRPr>
          </a:p>
          <a:p>
            <a:pPr indent="0" lvl="0" marL="0" marR="0" rtl="0" algn="l">
              <a:lnSpc>
                <a:spcPct val="139958"/>
              </a:lnSpc>
              <a:spcBef>
                <a:spcPts val="0"/>
              </a:spcBef>
              <a:spcAft>
                <a:spcPts val="0"/>
              </a:spcAft>
              <a:buNone/>
            </a:pPr>
            <a:r>
              <a:rPr b="0" i="0" lang="en" sz="1200" u="none" cap="none" strike="noStrike">
                <a:solidFill>
                  <a:srgbClr val="FFFFFF"/>
                </a:solidFill>
                <a:latin typeface="Arial"/>
                <a:ea typeface="Arial"/>
                <a:cs typeface="Arial"/>
                <a:sym typeface="Arial"/>
              </a:rPr>
              <a:t> </a:t>
            </a:r>
            <a:endParaRPr sz="700"/>
          </a:p>
        </p:txBody>
      </p:sp>
      <p:sp>
        <p:nvSpPr>
          <p:cNvPr id="137" name="Google Shape;137;p25"/>
          <p:cNvSpPr txBox="1"/>
          <p:nvPr/>
        </p:nvSpPr>
        <p:spPr>
          <a:xfrm>
            <a:off x="7407826" y="3797618"/>
            <a:ext cx="1221825" cy="831533"/>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0" i="0" lang="en" sz="1200" u="none" cap="none" strike="noStrike">
                <a:solidFill>
                  <a:srgbClr val="FFFFFF"/>
                </a:solidFill>
                <a:latin typeface="Arial"/>
                <a:ea typeface="Arial"/>
                <a:cs typeface="Arial"/>
                <a:sym typeface="Arial"/>
              </a:rPr>
              <a:t>GWU Data Analytics Bootcamp</a:t>
            </a:r>
            <a:endParaRPr sz="700"/>
          </a:p>
          <a:p>
            <a:pPr indent="0" lvl="0" marL="0" marR="0" rtl="0" algn="l">
              <a:lnSpc>
                <a:spcPct val="139958"/>
              </a:lnSpc>
              <a:spcBef>
                <a:spcPts val="0"/>
              </a:spcBef>
              <a:spcAft>
                <a:spcPts val="0"/>
              </a:spcAft>
              <a:buNone/>
            </a:pPr>
            <a:r>
              <a:rPr b="0" i="0" lang="en" sz="1200" u="none" cap="none" strike="noStrike">
                <a:solidFill>
                  <a:srgbClr val="FFFFFF"/>
                </a:solidFill>
                <a:latin typeface="Arial"/>
                <a:ea typeface="Arial"/>
                <a:cs typeface="Arial"/>
                <a:sym typeface="Arial"/>
              </a:rPr>
              <a:t>2021</a:t>
            </a:r>
            <a:endParaRPr sz="700"/>
          </a:p>
        </p:txBody>
      </p:sp>
      <p:sp>
        <p:nvSpPr>
          <p:cNvPr id="138" name="Google Shape;138;p25"/>
          <p:cNvSpPr txBox="1"/>
          <p:nvPr/>
        </p:nvSpPr>
        <p:spPr>
          <a:xfrm>
            <a:off x="7062034" y="476250"/>
            <a:ext cx="1567616" cy="356235"/>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 sz="2100" u="none" cap="none" strike="noStrike">
                <a:solidFill>
                  <a:srgbClr val="FFFFFF"/>
                </a:solidFill>
                <a:latin typeface="Arial"/>
                <a:ea typeface="Arial"/>
                <a:cs typeface="Arial"/>
                <a:sym typeface="Arial"/>
              </a:rPr>
              <a:t>//01</a:t>
            </a:r>
            <a:endParaRPr sz="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1B1B"/>
        </a:solidFill>
      </p:bgPr>
    </p:bg>
    <p:spTree>
      <p:nvGrpSpPr>
        <p:cNvPr id="296" name="Shape 296"/>
        <p:cNvGrpSpPr/>
        <p:nvPr/>
      </p:nvGrpSpPr>
      <p:grpSpPr>
        <a:xfrm>
          <a:off x="0" y="0"/>
          <a:ext cx="0" cy="0"/>
          <a:chOff x="0" y="0"/>
          <a:chExt cx="0" cy="0"/>
        </a:xfrm>
      </p:grpSpPr>
      <p:sp>
        <p:nvSpPr>
          <p:cNvPr id="297" name="Google Shape;297;p34"/>
          <p:cNvSpPr txBox="1"/>
          <p:nvPr/>
        </p:nvSpPr>
        <p:spPr>
          <a:xfrm>
            <a:off x="3490941" y="538163"/>
            <a:ext cx="5345351" cy="852487"/>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 sz="3000" u="none" cap="none" strike="noStrike">
                <a:solidFill>
                  <a:srgbClr val="FFFFFF"/>
                </a:solidFill>
                <a:latin typeface="Arial"/>
                <a:ea typeface="Arial"/>
                <a:cs typeface="Arial"/>
                <a:sym typeface="Arial"/>
              </a:rPr>
              <a:t>FURTHER STEPS, IF WE HAVE MORE TIME</a:t>
            </a:r>
            <a:endParaRPr sz="700"/>
          </a:p>
        </p:txBody>
      </p:sp>
      <p:grpSp>
        <p:nvGrpSpPr>
          <p:cNvPr id="298" name="Google Shape;298;p34"/>
          <p:cNvGrpSpPr/>
          <p:nvPr/>
        </p:nvGrpSpPr>
        <p:grpSpPr>
          <a:xfrm>
            <a:off x="4430336" y="2591296"/>
            <a:ext cx="283329" cy="69689"/>
            <a:chOff x="0" y="1270"/>
            <a:chExt cx="2055017" cy="505460"/>
          </a:xfrm>
        </p:grpSpPr>
        <p:sp>
          <p:nvSpPr>
            <p:cNvPr id="299" name="Google Shape;299;p34"/>
            <p:cNvSpPr/>
            <p:nvPr/>
          </p:nvSpPr>
          <p:spPr>
            <a:xfrm>
              <a:off x="0" y="215900"/>
              <a:ext cx="1759108" cy="76200"/>
            </a:xfrm>
            <a:custGeom>
              <a:rect b="b" l="l" r="r" t="t"/>
              <a:pathLst>
                <a:path extrusionOk="0" h="76200" w="1759108">
                  <a:moveTo>
                    <a:pt x="0" y="0"/>
                  </a:moveTo>
                  <a:lnTo>
                    <a:pt x="1759108" y="0"/>
                  </a:lnTo>
                  <a:lnTo>
                    <a:pt x="1759108" y="76200"/>
                  </a:lnTo>
                  <a:lnTo>
                    <a:pt x="0" y="76200"/>
                  </a:lnTo>
                  <a:close/>
                </a:path>
              </a:pathLst>
            </a:custGeom>
            <a:solidFill>
              <a:srgbClr val="FFFFFF"/>
            </a:solidFill>
            <a:ln>
              <a:noFill/>
            </a:ln>
          </p:spPr>
        </p:sp>
        <p:sp>
          <p:nvSpPr>
            <p:cNvPr id="300" name="Google Shape;300;p34"/>
            <p:cNvSpPr/>
            <p:nvPr/>
          </p:nvSpPr>
          <p:spPr>
            <a:xfrm>
              <a:off x="1680367" y="1270"/>
              <a:ext cx="374650" cy="505460"/>
            </a:xfrm>
            <a:custGeom>
              <a:rect b="b" l="l" r="r" t="t"/>
              <a:pathLst>
                <a:path extrusionOk="0" h="505460" w="374650">
                  <a:moveTo>
                    <a:pt x="0" y="505460"/>
                  </a:moveTo>
                  <a:lnTo>
                    <a:pt x="0" y="0"/>
                  </a:lnTo>
                  <a:lnTo>
                    <a:pt x="374650" y="252730"/>
                  </a:lnTo>
                  <a:close/>
                </a:path>
              </a:pathLst>
            </a:custGeom>
            <a:solidFill>
              <a:srgbClr val="FFFFFF"/>
            </a:solidFill>
            <a:ln>
              <a:noFill/>
            </a:ln>
          </p:spPr>
        </p:sp>
      </p:grpSp>
      <p:grpSp>
        <p:nvGrpSpPr>
          <p:cNvPr id="301" name="Google Shape;301;p34"/>
          <p:cNvGrpSpPr/>
          <p:nvPr/>
        </p:nvGrpSpPr>
        <p:grpSpPr>
          <a:xfrm>
            <a:off x="6659550" y="2571925"/>
            <a:ext cx="283329" cy="69689"/>
            <a:chOff x="0" y="1270"/>
            <a:chExt cx="2055017" cy="505460"/>
          </a:xfrm>
        </p:grpSpPr>
        <p:sp>
          <p:nvSpPr>
            <p:cNvPr id="302" name="Google Shape;302;p34"/>
            <p:cNvSpPr/>
            <p:nvPr/>
          </p:nvSpPr>
          <p:spPr>
            <a:xfrm>
              <a:off x="0" y="215900"/>
              <a:ext cx="1759108" cy="76200"/>
            </a:xfrm>
            <a:custGeom>
              <a:rect b="b" l="l" r="r" t="t"/>
              <a:pathLst>
                <a:path extrusionOk="0" h="76200" w="1759108">
                  <a:moveTo>
                    <a:pt x="0" y="0"/>
                  </a:moveTo>
                  <a:lnTo>
                    <a:pt x="1759108" y="0"/>
                  </a:lnTo>
                  <a:lnTo>
                    <a:pt x="1759108" y="76200"/>
                  </a:lnTo>
                  <a:lnTo>
                    <a:pt x="0" y="76200"/>
                  </a:lnTo>
                  <a:close/>
                </a:path>
              </a:pathLst>
            </a:custGeom>
            <a:solidFill>
              <a:srgbClr val="FFFFFF"/>
            </a:solidFill>
            <a:ln>
              <a:noFill/>
            </a:ln>
          </p:spPr>
        </p:sp>
        <p:sp>
          <p:nvSpPr>
            <p:cNvPr id="303" name="Google Shape;303;p34"/>
            <p:cNvSpPr/>
            <p:nvPr/>
          </p:nvSpPr>
          <p:spPr>
            <a:xfrm>
              <a:off x="1680367" y="1270"/>
              <a:ext cx="374650" cy="505460"/>
            </a:xfrm>
            <a:custGeom>
              <a:rect b="b" l="l" r="r" t="t"/>
              <a:pathLst>
                <a:path extrusionOk="0" h="505460" w="374650">
                  <a:moveTo>
                    <a:pt x="0" y="505460"/>
                  </a:moveTo>
                  <a:lnTo>
                    <a:pt x="0" y="0"/>
                  </a:lnTo>
                  <a:lnTo>
                    <a:pt x="374650" y="252730"/>
                  </a:lnTo>
                  <a:close/>
                </a:path>
              </a:pathLst>
            </a:custGeom>
            <a:solidFill>
              <a:srgbClr val="FFFFFF"/>
            </a:solidFill>
            <a:ln>
              <a:noFill/>
            </a:ln>
          </p:spPr>
        </p:sp>
      </p:grpSp>
      <p:grpSp>
        <p:nvGrpSpPr>
          <p:cNvPr id="304" name="Google Shape;304;p34"/>
          <p:cNvGrpSpPr/>
          <p:nvPr/>
        </p:nvGrpSpPr>
        <p:grpSpPr>
          <a:xfrm>
            <a:off x="2623900" y="514350"/>
            <a:ext cx="107598" cy="4114800"/>
            <a:chOff x="0" y="0"/>
            <a:chExt cx="286927" cy="10972800"/>
          </a:xfrm>
        </p:grpSpPr>
        <p:sp>
          <p:nvSpPr>
            <p:cNvPr id="305" name="Google Shape;305;p34"/>
            <p:cNvSpPr/>
            <p:nvPr/>
          </p:nvSpPr>
          <p:spPr>
            <a:xfrm>
              <a:off x="128647" y="0"/>
              <a:ext cx="29633" cy="10972800"/>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06" name="Google Shape;306;p34"/>
            <p:cNvSpPr/>
            <p:nvPr/>
          </p:nvSpPr>
          <p:spPr>
            <a:xfrm rot="-5400000">
              <a:off x="-163156" y="163156"/>
              <a:ext cx="613239" cy="286927"/>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307" name="Google Shape;307;p34"/>
          <p:cNvSpPr/>
          <p:nvPr/>
        </p:nvSpPr>
        <p:spPr>
          <a:xfrm>
            <a:off x="2681050" y="1583048"/>
            <a:ext cx="5948600" cy="10694"/>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08" name="Google Shape;308;p34"/>
          <p:cNvSpPr/>
          <p:nvPr/>
        </p:nvSpPr>
        <p:spPr>
          <a:xfrm>
            <a:off x="2677698" y="4031522"/>
            <a:ext cx="5948600" cy="10694"/>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09" name="Google Shape;309;p34"/>
          <p:cNvSpPr txBox="1"/>
          <p:nvPr/>
        </p:nvSpPr>
        <p:spPr>
          <a:xfrm>
            <a:off x="7255415" y="1853501"/>
            <a:ext cx="1262278" cy="199034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 sz="1600" u="none" cap="none" strike="noStrike">
                <a:solidFill>
                  <a:srgbClr val="FFFFFF"/>
                </a:solidFill>
                <a:latin typeface="Arial"/>
                <a:ea typeface="Arial"/>
                <a:cs typeface="Arial"/>
                <a:sym typeface="Arial"/>
              </a:rPr>
              <a:t>Make maps of cities with exceptionally high killings/ Map by individual police officer</a:t>
            </a:r>
            <a:endParaRPr sz="700"/>
          </a:p>
        </p:txBody>
      </p:sp>
      <p:pic>
        <p:nvPicPr>
          <p:cNvPr id="310" name="Google Shape;310;p34"/>
          <p:cNvPicPr preferRelativeResize="0"/>
          <p:nvPr/>
        </p:nvPicPr>
        <p:blipFill rotWithShape="1">
          <a:blip r:embed="rId3">
            <a:alphaModFix/>
          </a:blip>
          <a:srcRect b="0" l="0" r="0" t="0"/>
          <a:stretch/>
        </p:blipFill>
        <p:spPr>
          <a:xfrm>
            <a:off x="559635" y="1749647"/>
            <a:ext cx="1191862" cy="1513912"/>
          </a:xfrm>
          <a:prstGeom prst="rect">
            <a:avLst/>
          </a:prstGeom>
          <a:noFill/>
          <a:ln>
            <a:noFill/>
          </a:ln>
        </p:spPr>
      </p:pic>
      <p:sp>
        <p:nvSpPr>
          <p:cNvPr id="311" name="Google Shape;311;p34"/>
          <p:cNvSpPr txBox="1"/>
          <p:nvPr/>
        </p:nvSpPr>
        <p:spPr>
          <a:xfrm>
            <a:off x="514350" y="476250"/>
            <a:ext cx="1710306" cy="3562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2100" u="none" cap="none" strike="noStrike">
                <a:solidFill>
                  <a:srgbClr val="FFFFFF"/>
                </a:solidFill>
                <a:latin typeface="Arial"/>
                <a:ea typeface="Arial"/>
                <a:cs typeface="Arial"/>
                <a:sym typeface="Arial"/>
              </a:rPr>
              <a:t>//10</a:t>
            </a:r>
            <a:endParaRPr sz="700"/>
          </a:p>
        </p:txBody>
      </p:sp>
      <p:sp>
        <p:nvSpPr>
          <p:cNvPr id="312" name="Google Shape;312;p34"/>
          <p:cNvSpPr txBox="1"/>
          <p:nvPr/>
        </p:nvSpPr>
        <p:spPr>
          <a:xfrm>
            <a:off x="4954063" y="2005980"/>
            <a:ext cx="1402575" cy="1198857"/>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 sz="1600" u="none" cap="none" strike="noStrike">
                <a:solidFill>
                  <a:srgbClr val="FFFFFF"/>
                </a:solidFill>
                <a:latin typeface="Arial"/>
                <a:ea typeface="Arial"/>
                <a:cs typeface="Arial"/>
                <a:sym typeface="Arial"/>
              </a:rPr>
              <a:t>Interview social scietists/ criminal justice experts</a:t>
            </a:r>
            <a:endParaRPr sz="700"/>
          </a:p>
        </p:txBody>
      </p:sp>
      <p:sp>
        <p:nvSpPr>
          <p:cNvPr id="313" name="Google Shape;313;p34"/>
          <p:cNvSpPr txBox="1"/>
          <p:nvPr/>
        </p:nvSpPr>
        <p:spPr>
          <a:xfrm>
            <a:off x="2789654" y="2104916"/>
            <a:ext cx="1402575" cy="100098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 sz="1600" u="none" cap="none" strike="noStrike">
                <a:solidFill>
                  <a:srgbClr val="FFFFFF"/>
                </a:solidFill>
                <a:latin typeface="Arial"/>
                <a:ea typeface="Arial"/>
                <a:cs typeface="Arial"/>
                <a:sym typeface="Arial"/>
              </a:rPr>
              <a:t>Compare the data with countries where police is unarmed</a:t>
            </a:r>
            <a:endParaRPr sz="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1B1B"/>
        </a:solidFill>
      </p:bgPr>
    </p:bg>
    <p:spTree>
      <p:nvGrpSpPr>
        <p:cNvPr id="317" name="Shape 317"/>
        <p:cNvGrpSpPr/>
        <p:nvPr/>
      </p:nvGrpSpPr>
      <p:grpSpPr>
        <a:xfrm>
          <a:off x="0" y="0"/>
          <a:ext cx="0" cy="0"/>
          <a:chOff x="0" y="0"/>
          <a:chExt cx="0" cy="0"/>
        </a:xfrm>
      </p:grpSpPr>
      <p:sp>
        <p:nvSpPr>
          <p:cNvPr id="318" name="Google Shape;318;p35"/>
          <p:cNvSpPr txBox="1"/>
          <p:nvPr/>
        </p:nvSpPr>
        <p:spPr>
          <a:xfrm>
            <a:off x="4238625" y="547688"/>
            <a:ext cx="4391025" cy="1131887"/>
          </a:xfrm>
          <a:prstGeom prst="rect">
            <a:avLst/>
          </a:prstGeom>
          <a:noFill/>
          <a:ln>
            <a:noFill/>
          </a:ln>
        </p:spPr>
        <p:txBody>
          <a:bodyPr anchorCtr="0" anchor="t" bIns="0" lIns="0" spcFirstLastPara="1" rIns="0" wrap="square" tIns="0">
            <a:spAutoFit/>
          </a:bodyPr>
          <a:lstStyle/>
          <a:p>
            <a:pPr indent="0" lvl="0" marL="0" marR="0" rtl="0" algn="r">
              <a:lnSpc>
                <a:spcPct val="110000"/>
              </a:lnSpc>
              <a:spcBef>
                <a:spcPts val="0"/>
              </a:spcBef>
              <a:spcAft>
                <a:spcPts val="0"/>
              </a:spcAft>
              <a:buNone/>
            </a:pPr>
            <a:r>
              <a:rPr b="0" i="0" lang="en" sz="4000" u="none" cap="none" strike="noStrike">
                <a:solidFill>
                  <a:srgbClr val="FFFFFF"/>
                </a:solidFill>
                <a:latin typeface="Arial"/>
                <a:ea typeface="Arial"/>
                <a:cs typeface="Arial"/>
                <a:sym typeface="Arial"/>
              </a:rPr>
              <a:t>Contact Information</a:t>
            </a:r>
            <a:endParaRPr sz="700"/>
          </a:p>
        </p:txBody>
      </p:sp>
      <p:grpSp>
        <p:nvGrpSpPr>
          <p:cNvPr id="319" name="Google Shape;319;p35"/>
          <p:cNvGrpSpPr/>
          <p:nvPr/>
        </p:nvGrpSpPr>
        <p:grpSpPr>
          <a:xfrm>
            <a:off x="2844439" y="514350"/>
            <a:ext cx="107598" cy="4114800"/>
            <a:chOff x="0" y="0"/>
            <a:chExt cx="286927" cy="10972800"/>
          </a:xfrm>
        </p:grpSpPr>
        <p:sp>
          <p:nvSpPr>
            <p:cNvPr id="320" name="Google Shape;320;p35"/>
            <p:cNvSpPr/>
            <p:nvPr/>
          </p:nvSpPr>
          <p:spPr>
            <a:xfrm>
              <a:off x="128647" y="0"/>
              <a:ext cx="29633" cy="10972800"/>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21" name="Google Shape;321;p35"/>
            <p:cNvSpPr/>
            <p:nvPr/>
          </p:nvSpPr>
          <p:spPr>
            <a:xfrm rot="-5400000">
              <a:off x="-163156" y="163156"/>
              <a:ext cx="613239" cy="286927"/>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322" name="Google Shape;322;p35"/>
          <p:cNvSpPr txBox="1"/>
          <p:nvPr/>
        </p:nvSpPr>
        <p:spPr>
          <a:xfrm>
            <a:off x="3745702" y="2044065"/>
            <a:ext cx="4616053" cy="258508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2100" u="none" cap="none" strike="noStrike">
                <a:solidFill>
                  <a:srgbClr val="FFFFFF"/>
                </a:solidFill>
                <a:latin typeface="Arial"/>
                <a:ea typeface="Arial"/>
                <a:cs typeface="Arial"/>
                <a:sym typeface="Arial"/>
              </a:rPr>
              <a:t>grigoryeva.tamara@gmail.com</a:t>
            </a:r>
            <a:endParaRPr sz="700"/>
          </a:p>
          <a:p>
            <a:pPr indent="0" lvl="0" marL="0" marR="0" rtl="0" algn="l">
              <a:lnSpc>
                <a:spcPct val="140000"/>
              </a:lnSpc>
              <a:spcBef>
                <a:spcPts val="0"/>
              </a:spcBef>
              <a:spcAft>
                <a:spcPts val="0"/>
              </a:spcAft>
              <a:buNone/>
            </a:pPr>
            <a:r>
              <a:t/>
            </a:r>
            <a:endParaRPr b="0" i="0" sz="2100" u="none" cap="none" strike="noStrike">
              <a:solidFill>
                <a:srgbClr val="FFFFFF"/>
              </a:solidFill>
              <a:latin typeface="Arial"/>
              <a:ea typeface="Arial"/>
              <a:cs typeface="Arial"/>
              <a:sym typeface="Arial"/>
            </a:endParaRPr>
          </a:p>
          <a:p>
            <a:pPr indent="0" lvl="0" marL="0" marR="0" rtl="0" algn="l">
              <a:lnSpc>
                <a:spcPct val="140000"/>
              </a:lnSpc>
              <a:spcBef>
                <a:spcPts val="0"/>
              </a:spcBef>
              <a:spcAft>
                <a:spcPts val="0"/>
              </a:spcAft>
              <a:buNone/>
            </a:pPr>
            <a:r>
              <a:rPr b="0" i="0" lang="en" sz="2100" u="none" cap="none" strike="noStrike">
                <a:solidFill>
                  <a:srgbClr val="FFFFFF"/>
                </a:solidFill>
                <a:latin typeface="Arial"/>
                <a:ea typeface="Arial"/>
                <a:cs typeface="Arial"/>
                <a:sym typeface="Arial"/>
              </a:rPr>
              <a:t>acfthomson@gmail.com</a:t>
            </a:r>
            <a:endParaRPr sz="700"/>
          </a:p>
          <a:p>
            <a:pPr indent="0" lvl="0" marL="0" marR="0" rtl="0" algn="l">
              <a:lnSpc>
                <a:spcPct val="140000"/>
              </a:lnSpc>
              <a:spcBef>
                <a:spcPts val="0"/>
              </a:spcBef>
              <a:spcAft>
                <a:spcPts val="0"/>
              </a:spcAft>
              <a:buNone/>
            </a:pPr>
            <a:r>
              <a:t/>
            </a:r>
            <a:endParaRPr b="0" i="0" sz="2100" u="none" cap="none" strike="noStrike">
              <a:solidFill>
                <a:srgbClr val="FFFFFF"/>
              </a:solidFill>
              <a:latin typeface="Arial"/>
              <a:ea typeface="Arial"/>
              <a:cs typeface="Arial"/>
              <a:sym typeface="Arial"/>
            </a:endParaRPr>
          </a:p>
          <a:p>
            <a:pPr indent="0" lvl="0" marL="0" marR="0" rtl="0" algn="l">
              <a:lnSpc>
                <a:spcPct val="140000"/>
              </a:lnSpc>
              <a:spcBef>
                <a:spcPts val="0"/>
              </a:spcBef>
              <a:spcAft>
                <a:spcPts val="0"/>
              </a:spcAft>
              <a:buNone/>
            </a:pPr>
            <a:r>
              <a:rPr b="0" i="0" lang="en" sz="2100" u="none" cap="none" strike="noStrike">
                <a:solidFill>
                  <a:srgbClr val="FFFFFF"/>
                </a:solidFill>
                <a:latin typeface="Arial"/>
                <a:ea typeface="Arial"/>
                <a:cs typeface="Arial"/>
                <a:sym typeface="Arial"/>
              </a:rPr>
              <a:t>nigelrowser@gmail.com</a:t>
            </a:r>
            <a:endParaRPr sz="700"/>
          </a:p>
          <a:p>
            <a:pPr indent="0" lvl="0" marL="0" marR="0" rtl="0" algn="l">
              <a:lnSpc>
                <a:spcPct val="140000"/>
              </a:lnSpc>
              <a:spcBef>
                <a:spcPts val="0"/>
              </a:spcBef>
              <a:spcAft>
                <a:spcPts val="0"/>
              </a:spcAft>
              <a:buNone/>
            </a:pPr>
            <a:r>
              <a:t/>
            </a:r>
            <a:endParaRPr b="0" i="0" sz="2100" u="none" cap="none" strike="noStrike">
              <a:solidFill>
                <a:srgbClr val="FFFFFF"/>
              </a:solidFill>
              <a:latin typeface="Arial"/>
              <a:ea typeface="Arial"/>
              <a:cs typeface="Arial"/>
              <a:sym typeface="Arial"/>
            </a:endParaRPr>
          </a:p>
          <a:p>
            <a:pPr indent="0" lvl="0" marL="0" marR="0" rtl="0" algn="l">
              <a:lnSpc>
                <a:spcPct val="140000"/>
              </a:lnSpc>
              <a:spcBef>
                <a:spcPts val="0"/>
              </a:spcBef>
              <a:spcAft>
                <a:spcPts val="0"/>
              </a:spcAft>
              <a:buNone/>
            </a:pPr>
            <a:r>
              <a:rPr b="0" i="0" lang="en" sz="2100" u="none" cap="none" strike="noStrike">
                <a:solidFill>
                  <a:srgbClr val="FFFFFF"/>
                </a:solidFill>
                <a:latin typeface="Arial"/>
                <a:ea typeface="Arial"/>
                <a:cs typeface="Arial"/>
                <a:sym typeface="Arial"/>
              </a:rPr>
              <a:t>mittalshivambi@gmail.com</a:t>
            </a:r>
            <a:endParaRPr sz="700"/>
          </a:p>
        </p:txBody>
      </p:sp>
      <p:pic>
        <p:nvPicPr>
          <p:cNvPr id="323" name="Google Shape;323;p35"/>
          <p:cNvPicPr preferRelativeResize="0"/>
          <p:nvPr/>
        </p:nvPicPr>
        <p:blipFill rotWithShape="1">
          <a:blip r:embed="rId3">
            <a:alphaModFix/>
          </a:blip>
          <a:srcRect b="0" l="0" r="0" t="0"/>
          <a:stretch/>
        </p:blipFill>
        <p:spPr>
          <a:xfrm>
            <a:off x="3068833" y="2192070"/>
            <a:ext cx="483390" cy="379681"/>
          </a:xfrm>
          <a:prstGeom prst="rect">
            <a:avLst/>
          </a:prstGeom>
          <a:noFill/>
          <a:ln>
            <a:noFill/>
          </a:ln>
        </p:spPr>
      </p:pic>
      <p:sp>
        <p:nvSpPr>
          <p:cNvPr id="324" name="Google Shape;324;p35"/>
          <p:cNvSpPr txBox="1"/>
          <p:nvPr/>
        </p:nvSpPr>
        <p:spPr>
          <a:xfrm>
            <a:off x="410169" y="4518422"/>
            <a:ext cx="1116806" cy="3562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2100" u="none" cap="none" strike="noStrike">
                <a:solidFill>
                  <a:srgbClr val="FFFFFF"/>
                </a:solidFill>
                <a:latin typeface="Arial"/>
                <a:ea typeface="Arial"/>
                <a:cs typeface="Arial"/>
                <a:sym typeface="Arial"/>
              </a:rPr>
              <a:t>//11</a:t>
            </a:r>
            <a:endParaRPr sz="700"/>
          </a:p>
        </p:txBody>
      </p:sp>
      <p:pic>
        <p:nvPicPr>
          <p:cNvPr id="325" name="Google Shape;325;p35"/>
          <p:cNvPicPr preferRelativeResize="0"/>
          <p:nvPr/>
        </p:nvPicPr>
        <p:blipFill rotWithShape="1">
          <a:blip r:embed="rId3">
            <a:alphaModFix/>
          </a:blip>
          <a:srcRect b="0" l="0" r="0" t="0"/>
          <a:stretch/>
        </p:blipFill>
        <p:spPr>
          <a:xfrm>
            <a:off x="3068833" y="2837992"/>
            <a:ext cx="483390" cy="379681"/>
          </a:xfrm>
          <a:prstGeom prst="rect">
            <a:avLst/>
          </a:prstGeom>
          <a:noFill/>
          <a:ln>
            <a:noFill/>
          </a:ln>
        </p:spPr>
      </p:pic>
      <p:pic>
        <p:nvPicPr>
          <p:cNvPr id="326" name="Google Shape;326;p35"/>
          <p:cNvPicPr preferRelativeResize="0"/>
          <p:nvPr/>
        </p:nvPicPr>
        <p:blipFill rotWithShape="1">
          <a:blip r:embed="rId3">
            <a:alphaModFix/>
          </a:blip>
          <a:srcRect b="0" l="0" r="0" t="0"/>
          <a:stretch/>
        </p:blipFill>
        <p:spPr>
          <a:xfrm>
            <a:off x="3068833" y="3573213"/>
            <a:ext cx="483390" cy="379681"/>
          </a:xfrm>
          <a:prstGeom prst="rect">
            <a:avLst/>
          </a:prstGeom>
          <a:noFill/>
          <a:ln>
            <a:noFill/>
          </a:ln>
        </p:spPr>
      </p:pic>
      <p:pic>
        <p:nvPicPr>
          <p:cNvPr id="327" name="Google Shape;327;p35"/>
          <p:cNvPicPr preferRelativeResize="0"/>
          <p:nvPr/>
        </p:nvPicPr>
        <p:blipFill rotWithShape="1">
          <a:blip r:embed="rId3">
            <a:alphaModFix/>
          </a:blip>
          <a:srcRect b="0" l="0" r="0" t="0"/>
          <a:stretch/>
        </p:blipFill>
        <p:spPr>
          <a:xfrm>
            <a:off x="3068833" y="4335909"/>
            <a:ext cx="483390" cy="37968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1B1B"/>
        </a:solidFill>
      </p:bgPr>
    </p:bg>
    <p:spTree>
      <p:nvGrpSpPr>
        <p:cNvPr id="142" name="Shape 142"/>
        <p:cNvGrpSpPr/>
        <p:nvPr/>
      </p:nvGrpSpPr>
      <p:grpSpPr>
        <a:xfrm>
          <a:off x="0" y="0"/>
          <a:ext cx="0" cy="0"/>
          <a:chOff x="0" y="0"/>
          <a:chExt cx="0" cy="0"/>
        </a:xfrm>
      </p:grpSpPr>
      <p:pic>
        <p:nvPicPr>
          <p:cNvPr id="143" name="Google Shape;143;p26"/>
          <p:cNvPicPr preferRelativeResize="0"/>
          <p:nvPr/>
        </p:nvPicPr>
        <p:blipFill rotWithShape="1">
          <a:blip r:embed="rId3">
            <a:alphaModFix/>
          </a:blip>
          <a:srcRect b="0" l="0" r="0" t="0"/>
          <a:stretch/>
        </p:blipFill>
        <p:spPr>
          <a:xfrm>
            <a:off x="414088" y="224766"/>
            <a:ext cx="1757348" cy="1154645"/>
          </a:xfrm>
          <a:prstGeom prst="rect">
            <a:avLst/>
          </a:prstGeom>
          <a:noFill/>
          <a:ln>
            <a:noFill/>
          </a:ln>
        </p:spPr>
      </p:pic>
      <p:sp>
        <p:nvSpPr>
          <p:cNvPr id="144" name="Google Shape;144;p26"/>
          <p:cNvSpPr/>
          <p:nvPr/>
        </p:nvSpPr>
        <p:spPr>
          <a:xfrm>
            <a:off x="1627163" y="961155"/>
            <a:ext cx="3948981" cy="960073"/>
          </a:xfrm>
          <a:custGeom>
            <a:rect b="b" l="l" r="r" t="t"/>
            <a:pathLst>
              <a:path extrusionOk="0" h="683072" w="2809616">
                <a:moveTo>
                  <a:pt x="0" y="0"/>
                </a:moveTo>
                <a:lnTo>
                  <a:pt x="2809616" y="0"/>
                </a:lnTo>
                <a:lnTo>
                  <a:pt x="2809616" y="683072"/>
                </a:lnTo>
                <a:lnTo>
                  <a:pt x="0" y="683072"/>
                </a:lnTo>
                <a:close/>
              </a:path>
            </a:pathLst>
          </a:custGeom>
          <a:solidFill>
            <a:srgbClr val="41423A"/>
          </a:solidFill>
          <a:ln>
            <a:noFill/>
          </a:ln>
        </p:spPr>
      </p:sp>
      <p:sp>
        <p:nvSpPr>
          <p:cNvPr id="145" name="Google Shape;145;p26"/>
          <p:cNvSpPr/>
          <p:nvPr/>
        </p:nvSpPr>
        <p:spPr>
          <a:xfrm>
            <a:off x="1789088" y="1142130"/>
            <a:ext cx="3948981" cy="960073"/>
          </a:xfrm>
          <a:custGeom>
            <a:rect b="b" l="l" r="r" t="t"/>
            <a:pathLst>
              <a:path extrusionOk="0" h="683072" w="2809616">
                <a:moveTo>
                  <a:pt x="0" y="0"/>
                </a:moveTo>
                <a:lnTo>
                  <a:pt x="2809616" y="0"/>
                </a:lnTo>
                <a:lnTo>
                  <a:pt x="2809616" y="683072"/>
                </a:lnTo>
                <a:lnTo>
                  <a:pt x="0" y="683072"/>
                </a:lnTo>
                <a:close/>
              </a:path>
            </a:pathLst>
          </a:custGeom>
          <a:solidFill>
            <a:srgbClr val="818381"/>
          </a:solidFill>
          <a:ln>
            <a:noFill/>
          </a:ln>
        </p:spPr>
      </p:sp>
      <p:sp>
        <p:nvSpPr>
          <p:cNvPr id="146" name="Google Shape;146;p26"/>
          <p:cNvSpPr/>
          <p:nvPr/>
        </p:nvSpPr>
        <p:spPr>
          <a:xfrm>
            <a:off x="2936638" y="2571750"/>
            <a:ext cx="5935043" cy="2446181"/>
          </a:xfrm>
          <a:custGeom>
            <a:rect b="b" l="l" r="r" t="t"/>
            <a:pathLst>
              <a:path extrusionOk="0" h="1158009" w="2809616">
                <a:moveTo>
                  <a:pt x="0" y="0"/>
                </a:moveTo>
                <a:lnTo>
                  <a:pt x="2809616" y="0"/>
                </a:lnTo>
                <a:lnTo>
                  <a:pt x="2809616" y="1158009"/>
                </a:lnTo>
                <a:lnTo>
                  <a:pt x="0" y="1158009"/>
                </a:lnTo>
                <a:close/>
              </a:path>
            </a:pathLst>
          </a:custGeom>
          <a:solidFill>
            <a:srgbClr val="41423A"/>
          </a:solidFill>
          <a:ln>
            <a:noFill/>
          </a:ln>
        </p:spPr>
      </p:sp>
      <p:pic>
        <p:nvPicPr>
          <p:cNvPr id="147" name="Google Shape;147;p26"/>
          <p:cNvPicPr preferRelativeResize="0"/>
          <p:nvPr/>
        </p:nvPicPr>
        <p:blipFill rotWithShape="1">
          <a:blip r:embed="rId4">
            <a:alphaModFix/>
          </a:blip>
          <a:srcRect b="0" l="0" r="0" t="0"/>
          <a:stretch/>
        </p:blipFill>
        <p:spPr>
          <a:xfrm>
            <a:off x="3174771" y="2793497"/>
            <a:ext cx="5458776" cy="2027089"/>
          </a:xfrm>
          <a:prstGeom prst="rect">
            <a:avLst/>
          </a:prstGeom>
          <a:noFill/>
          <a:ln>
            <a:noFill/>
          </a:ln>
        </p:spPr>
      </p:pic>
      <p:pic>
        <p:nvPicPr>
          <p:cNvPr id="148" name="Google Shape;148;p26"/>
          <p:cNvPicPr preferRelativeResize="0"/>
          <p:nvPr/>
        </p:nvPicPr>
        <p:blipFill rotWithShape="1">
          <a:blip r:embed="rId5">
            <a:alphaModFix/>
          </a:blip>
          <a:srcRect b="23575" l="7655" r="9571" t="26338"/>
          <a:stretch/>
        </p:blipFill>
        <p:spPr>
          <a:xfrm>
            <a:off x="6086689" y="2141138"/>
            <a:ext cx="2785815" cy="935253"/>
          </a:xfrm>
          <a:prstGeom prst="rect">
            <a:avLst/>
          </a:prstGeom>
          <a:noFill/>
          <a:ln>
            <a:noFill/>
          </a:ln>
        </p:spPr>
      </p:pic>
      <p:sp>
        <p:nvSpPr>
          <p:cNvPr id="149" name="Google Shape;149;p26"/>
          <p:cNvSpPr txBox="1"/>
          <p:nvPr/>
        </p:nvSpPr>
        <p:spPr>
          <a:xfrm>
            <a:off x="414088" y="2174475"/>
            <a:ext cx="2760683" cy="2246312"/>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 sz="4000" u="none" cap="none" strike="noStrike">
                <a:solidFill>
                  <a:srgbClr val="FFFFFF"/>
                </a:solidFill>
                <a:latin typeface="Arial"/>
                <a:ea typeface="Arial"/>
                <a:cs typeface="Arial"/>
                <a:sym typeface="Arial"/>
              </a:rPr>
              <a:t>Why </a:t>
            </a:r>
            <a:endParaRPr sz="700"/>
          </a:p>
          <a:p>
            <a:pPr indent="0" lvl="0" marL="0" marR="0" rtl="0" algn="l">
              <a:lnSpc>
                <a:spcPct val="110000"/>
              </a:lnSpc>
              <a:spcBef>
                <a:spcPts val="0"/>
              </a:spcBef>
              <a:spcAft>
                <a:spcPts val="0"/>
              </a:spcAft>
              <a:buNone/>
            </a:pPr>
            <a:r>
              <a:rPr b="0" i="0" lang="en" sz="4000" u="none" cap="none" strike="noStrike">
                <a:solidFill>
                  <a:srgbClr val="FFFFFF"/>
                </a:solidFill>
                <a:latin typeface="Arial"/>
                <a:ea typeface="Arial"/>
                <a:cs typeface="Arial"/>
                <a:sym typeface="Arial"/>
              </a:rPr>
              <a:t>Analyze </a:t>
            </a:r>
            <a:endParaRPr sz="700"/>
          </a:p>
          <a:p>
            <a:pPr indent="0" lvl="0" marL="0" marR="0" rtl="0" algn="l">
              <a:lnSpc>
                <a:spcPct val="110000"/>
              </a:lnSpc>
              <a:spcBef>
                <a:spcPts val="0"/>
              </a:spcBef>
              <a:spcAft>
                <a:spcPts val="0"/>
              </a:spcAft>
              <a:buNone/>
            </a:pPr>
            <a:r>
              <a:rPr b="0" i="0" lang="en" sz="4000" u="none" cap="none" strike="noStrike">
                <a:solidFill>
                  <a:srgbClr val="FFFFFF"/>
                </a:solidFill>
                <a:latin typeface="Arial"/>
                <a:ea typeface="Arial"/>
                <a:cs typeface="Arial"/>
                <a:sym typeface="Arial"/>
              </a:rPr>
              <a:t>Police </a:t>
            </a:r>
            <a:endParaRPr sz="700"/>
          </a:p>
          <a:p>
            <a:pPr indent="0" lvl="0" marL="0" marR="0" rtl="0" algn="l">
              <a:lnSpc>
                <a:spcPct val="110000"/>
              </a:lnSpc>
              <a:spcBef>
                <a:spcPts val="0"/>
              </a:spcBef>
              <a:spcAft>
                <a:spcPts val="0"/>
              </a:spcAft>
              <a:buNone/>
            </a:pPr>
            <a:r>
              <a:rPr b="0" i="0" lang="en" sz="4000" u="none" cap="none" strike="noStrike">
                <a:solidFill>
                  <a:srgbClr val="FFFFFF"/>
                </a:solidFill>
                <a:latin typeface="Arial"/>
                <a:ea typeface="Arial"/>
                <a:cs typeface="Arial"/>
                <a:sym typeface="Arial"/>
              </a:rPr>
              <a:t>Violence</a:t>
            </a:r>
            <a:endParaRPr sz="700"/>
          </a:p>
        </p:txBody>
      </p:sp>
      <p:sp>
        <p:nvSpPr>
          <p:cNvPr id="150" name="Google Shape;150;p26"/>
          <p:cNvSpPr txBox="1"/>
          <p:nvPr/>
        </p:nvSpPr>
        <p:spPr>
          <a:xfrm>
            <a:off x="6919345" y="604921"/>
            <a:ext cx="1710306" cy="356235"/>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 sz="2100" u="none" cap="none" strike="noStrike">
                <a:solidFill>
                  <a:srgbClr val="FFFFFF"/>
                </a:solidFill>
                <a:latin typeface="Arial"/>
                <a:ea typeface="Arial"/>
                <a:cs typeface="Arial"/>
                <a:sym typeface="Arial"/>
              </a:rPr>
              <a:t>//02</a:t>
            </a:r>
            <a:endParaRPr sz="700"/>
          </a:p>
        </p:txBody>
      </p:sp>
      <p:sp>
        <p:nvSpPr>
          <p:cNvPr id="151" name="Google Shape;151;p26"/>
          <p:cNvSpPr txBox="1"/>
          <p:nvPr/>
        </p:nvSpPr>
        <p:spPr>
          <a:xfrm>
            <a:off x="1695664" y="1048104"/>
            <a:ext cx="4391025" cy="87312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1300" u="none" cap="none" strike="noStrike">
                <a:solidFill>
                  <a:srgbClr val="FFFFFF"/>
                </a:solidFill>
                <a:latin typeface="Open Sans Light"/>
                <a:ea typeface="Open Sans Light"/>
                <a:cs typeface="Open Sans Light"/>
                <a:sym typeface="Open Sans Light"/>
              </a:rPr>
              <a:t>The police reflect America in all of its will and fear, and whatever we might make of this country's criminal justice policy, it cannot be said that it was imposed by a repressive minority.” ― Ta-Nehisi Coates, Between the World and Me</a:t>
            </a:r>
            <a:endParaRPr sz="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1B1B"/>
        </a:solidFill>
      </p:bgPr>
    </p:bg>
    <p:spTree>
      <p:nvGrpSpPr>
        <p:cNvPr id="155" name="Shape 155"/>
        <p:cNvGrpSpPr/>
        <p:nvPr/>
      </p:nvGrpSpPr>
      <p:grpSpPr>
        <a:xfrm>
          <a:off x="0" y="0"/>
          <a:ext cx="0" cy="0"/>
          <a:chOff x="0" y="0"/>
          <a:chExt cx="0" cy="0"/>
        </a:xfrm>
      </p:grpSpPr>
      <p:grpSp>
        <p:nvGrpSpPr>
          <p:cNvPr id="156" name="Google Shape;156;p27"/>
          <p:cNvGrpSpPr/>
          <p:nvPr/>
        </p:nvGrpSpPr>
        <p:grpSpPr>
          <a:xfrm>
            <a:off x="650896" y="2230845"/>
            <a:ext cx="911594" cy="448628"/>
            <a:chOff x="0" y="0"/>
            <a:chExt cx="2430917" cy="1196340"/>
          </a:xfrm>
        </p:grpSpPr>
        <p:sp>
          <p:nvSpPr>
            <p:cNvPr id="157" name="Google Shape;157;p27"/>
            <p:cNvSpPr/>
            <p:nvPr/>
          </p:nvSpPr>
          <p:spPr>
            <a:xfrm>
              <a:off x="0" y="0"/>
              <a:ext cx="31209" cy="1176050"/>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58" name="Google Shape;158;p27"/>
            <p:cNvSpPr txBox="1"/>
            <p:nvPr/>
          </p:nvSpPr>
          <p:spPr>
            <a:xfrm>
              <a:off x="528971" y="381000"/>
              <a:ext cx="1901946" cy="81534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900" u="none" cap="none" strike="noStrike">
                  <a:solidFill>
                    <a:srgbClr val="FFFFFF"/>
                  </a:solidFill>
                  <a:latin typeface="Arial"/>
                  <a:ea typeface="Arial"/>
                  <a:cs typeface="Arial"/>
                  <a:sym typeface="Arial"/>
                </a:rPr>
                <a:t>Amanda Thomson</a:t>
              </a:r>
              <a:endParaRPr sz="700"/>
            </a:p>
          </p:txBody>
        </p:sp>
      </p:grpSp>
      <p:grpSp>
        <p:nvGrpSpPr>
          <p:cNvPr id="159" name="Google Shape;159;p27"/>
          <p:cNvGrpSpPr/>
          <p:nvPr/>
        </p:nvGrpSpPr>
        <p:grpSpPr>
          <a:xfrm>
            <a:off x="514350" y="4521552"/>
            <a:ext cx="3596479" cy="107598"/>
            <a:chOff x="0" y="0"/>
            <a:chExt cx="9590610" cy="286927"/>
          </a:xfrm>
        </p:grpSpPr>
        <p:sp>
          <p:nvSpPr>
            <p:cNvPr id="160" name="Google Shape;160;p27"/>
            <p:cNvSpPr/>
            <p:nvPr/>
          </p:nvSpPr>
          <p:spPr>
            <a:xfrm>
              <a:off x="0" y="128647"/>
              <a:ext cx="9590610" cy="29633"/>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61" name="Google Shape;161;p27"/>
            <p:cNvSpPr/>
            <p:nvPr/>
          </p:nvSpPr>
          <p:spPr>
            <a:xfrm>
              <a:off x="0" y="0"/>
              <a:ext cx="613239" cy="286927"/>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pic>
        <p:nvPicPr>
          <p:cNvPr id="162" name="Google Shape;162;p27"/>
          <p:cNvPicPr preferRelativeResize="0"/>
          <p:nvPr/>
        </p:nvPicPr>
        <p:blipFill rotWithShape="1">
          <a:blip r:embed="rId3">
            <a:alphaModFix/>
          </a:blip>
          <a:srcRect b="2651" l="0" r="0" t="2651"/>
          <a:stretch/>
        </p:blipFill>
        <p:spPr>
          <a:xfrm>
            <a:off x="650896" y="514350"/>
            <a:ext cx="1122637" cy="1251286"/>
          </a:xfrm>
          <a:prstGeom prst="rect">
            <a:avLst/>
          </a:prstGeom>
          <a:noFill/>
          <a:ln>
            <a:noFill/>
          </a:ln>
        </p:spPr>
      </p:pic>
      <p:pic>
        <p:nvPicPr>
          <p:cNvPr id="163" name="Google Shape;163;p27"/>
          <p:cNvPicPr preferRelativeResize="0"/>
          <p:nvPr/>
        </p:nvPicPr>
        <p:blipFill rotWithShape="1">
          <a:blip r:embed="rId4">
            <a:alphaModFix/>
          </a:blip>
          <a:srcRect b="0" l="0" r="0" t="0"/>
          <a:stretch/>
        </p:blipFill>
        <p:spPr>
          <a:xfrm>
            <a:off x="5825059" y="1964885"/>
            <a:ext cx="1220329" cy="1225373"/>
          </a:xfrm>
          <a:prstGeom prst="rect">
            <a:avLst/>
          </a:prstGeom>
          <a:noFill/>
          <a:ln>
            <a:noFill/>
          </a:ln>
        </p:spPr>
      </p:pic>
      <p:pic>
        <p:nvPicPr>
          <p:cNvPr id="164" name="Google Shape;164;p27"/>
          <p:cNvPicPr preferRelativeResize="0"/>
          <p:nvPr/>
        </p:nvPicPr>
        <p:blipFill rotWithShape="1">
          <a:blip r:embed="rId5">
            <a:alphaModFix/>
          </a:blip>
          <a:srcRect b="0" l="0" r="0" t="0"/>
          <a:stretch/>
        </p:blipFill>
        <p:spPr>
          <a:xfrm>
            <a:off x="2312589" y="1953243"/>
            <a:ext cx="1237014" cy="1237014"/>
          </a:xfrm>
          <a:prstGeom prst="rect">
            <a:avLst/>
          </a:prstGeom>
          <a:noFill/>
          <a:ln>
            <a:noFill/>
          </a:ln>
        </p:spPr>
      </p:pic>
      <p:grpSp>
        <p:nvGrpSpPr>
          <p:cNvPr id="165" name="Google Shape;165;p27"/>
          <p:cNvGrpSpPr/>
          <p:nvPr/>
        </p:nvGrpSpPr>
        <p:grpSpPr>
          <a:xfrm>
            <a:off x="2312589" y="1132246"/>
            <a:ext cx="911594" cy="448628"/>
            <a:chOff x="0" y="0"/>
            <a:chExt cx="2430917" cy="1196340"/>
          </a:xfrm>
        </p:grpSpPr>
        <p:sp>
          <p:nvSpPr>
            <p:cNvPr id="166" name="Google Shape;166;p27"/>
            <p:cNvSpPr/>
            <p:nvPr/>
          </p:nvSpPr>
          <p:spPr>
            <a:xfrm>
              <a:off x="0" y="0"/>
              <a:ext cx="31209" cy="1176050"/>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67" name="Google Shape;167;p27"/>
            <p:cNvSpPr txBox="1"/>
            <p:nvPr/>
          </p:nvSpPr>
          <p:spPr>
            <a:xfrm>
              <a:off x="528971" y="381000"/>
              <a:ext cx="1901946" cy="81534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900" u="none" cap="none" strike="noStrike">
                  <a:solidFill>
                    <a:srgbClr val="FFFFFF"/>
                  </a:solidFill>
                  <a:latin typeface="Arial"/>
                  <a:ea typeface="Arial"/>
                  <a:cs typeface="Arial"/>
                  <a:sym typeface="Arial"/>
                </a:rPr>
                <a:t>NIgel</a:t>
              </a:r>
              <a:endParaRPr sz="700"/>
            </a:p>
            <a:p>
              <a:pPr indent="0" lvl="0" marL="0" marR="0" rtl="0" algn="l">
                <a:lnSpc>
                  <a:spcPct val="140000"/>
                </a:lnSpc>
                <a:spcBef>
                  <a:spcPts val="0"/>
                </a:spcBef>
                <a:spcAft>
                  <a:spcPts val="0"/>
                </a:spcAft>
                <a:buNone/>
              </a:pPr>
              <a:r>
                <a:rPr b="0" i="0" lang="en" sz="900" u="none" cap="none" strike="noStrike">
                  <a:solidFill>
                    <a:srgbClr val="FFFFFF"/>
                  </a:solidFill>
                  <a:latin typeface="Arial"/>
                  <a:ea typeface="Arial"/>
                  <a:cs typeface="Arial"/>
                  <a:sym typeface="Arial"/>
                </a:rPr>
                <a:t> Rowsel</a:t>
              </a:r>
              <a:endParaRPr sz="700"/>
            </a:p>
          </p:txBody>
        </p:sp>
      </p:grpSp>
      <p:grpSp>
        <p:nvGrpSpPr>
          <p:cNvPr id="168" name="Google Shape;168;p27"/>
          <p:cNvGrpSpPr/>
          <p:nvPr/>
        </p:nvGrpSpPr>
        <p:grpSpPr>
          <a:xfrm>
            <a:off x="4192019" y="2230845"/>
            <a:ext cx="911594" cy="448628"/>
            <a:chOff x="0" y="0"/>
            <a:chExt cx="2430917" cy="1196340"/>
          </a:xfrm>
        </p:grpSpPr>
        <p:sp>
          <p:nvSpPr>
            <p:cNvPr id="169" name="Google Shape;169;p27"/>
            <p:cNvSpPr/>
            <p:nvPr/>
          </p:nvSpPr>
          <p:spPr>
            <a:xfrm>
              <a:off x="0" y="0"/>
              <a:ext cx="31209" cy="1176050"/>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0" name="Google Shape;170;p27"/>
            <p:cNvSpPr txBox="1"/>
            <p:nvPr/>
          </p:nvSpPr>
          <p:spPr>
            <a:xfrm>
              <a:off x="528971" y="381000"/>
              <a:ext cx="1901946" cy="81534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900" u="none" cap="none" strike="noStrike">
                  <a:solidFill>
                    <a:srgbClr val="FFFFFF"/>
                  </a:solidFill>
                  <a:latin typeface="Arial"/>
                  <a:ea typeface="Arial"/>
                  <a:cs typeface="Arial"/>
                  <a:sym typeface="Arial"/>
                </a:rPr>
                <a:t>Shivam</a:t>
              </a:r>
              <a:endParaRPr sz="700"/>
            </a:p>
            <a:p>
              <a:pPr indent="0" lvl="0" marL="0" marR="0" rtl="0" algn="l">
                <a:lnSpc>
                  <a:spcPct val="140000"/>
                </a:lnSpc>
                <a:spcBef>
                  <a:spcPts val="0"/>
                </a:spcBef>
                <a:spcAft>
                  <a:spcPts val="0"/>
                </a:spcAft>
                <a:buNone/>
              </a:pPr>
              <a:r>
                <a:rPr b="0" i="0" lang="en" sz="900" u="none" cap="none" strike="noStrike">
                  <a:solidFill>
                    <a:srgbClr val="FFFFFF"/>
                  </a:solidFill>
                  <a:latin typeface="Arial"/>
                  <a:ea typeface="Arial"/>
                  <a:cs typeface="Arial"/>
                  <a:sym typeface="Arial"/>
                </a:rPr>
                <a:t> Mittal</a:t>
              </a:r>
              <a:endParaRPr sz="700"/>
            </a:p>
          </p:txBody>
        </p:sp>
      </p:grpSp>
      <p:grpSp>
        <p:nvGrpSpPr>
          <p:cNvPr id="171" name="Google Shape;171;p27"/>
          <p:cNvGrpSpPr/>
          <p:nvPr/>
        </p:nvGrpSpPr>
        <p:grpSpPr>
          <a:xfrm>
            <a:off x="6133795" y="961155"/>
            <a:ext cx="911594" cy="448628"/>
            <a:chOff x="0" y="0"/>
            <a:chExt cx="2430917" cy="1196340"/>
          </a:xfrm>
        </p:grpSpPr>
        <p:sp>
          <p:nvSpPr>
            <p:cNvPr id="172" name="Google Shape;172;p27"/>
            <p:cNvSpPr/>
            <p:nvPr/>
          </p:nvSpPr>
          <p:spPr>
            <a:xfrm>
              <a:off x="0" y="0"/>
              <a:ext cx="31209" cy="1176050"/>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3" name="Google Shape;173;p27"/>
            <p:cNvSpPr txBox="1"/>
            <p:nvPr/>
          </p:nvSpPr>
          <p:spPr>
            <a:xfrm>
              <a:off x="528971" y="381000"/>
              <a:ext cx="1901946" cy="81534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900" u="none" cap="none" strike="noStrike">
                  <a:solidFill>
                    <a:srgbClr val="FFFFFF"/>
                  </a:solidFill>
                  <a:latin typeface="Arial"/>
                  <a:ea typeface="Arial"/>
                  <a:cs typeface="Arial"/>
                  <a:sym typeface="Arial"/>
                </a:rPr>
                <a:t>Tamara</a:t>
              </a:r>
              <a:endParaRPr sz="700"/>
            </a:p>
            <a:p>
              <a:pPr indent="0" lvl="0" marL="0" marR="0" rtl="0" algn="l">
                <a:lnSpc>
                  <a:spcPct val="140000"/>
                </a:lnSpc>
                <a:spcBef>
                  <a:spcPts val="0"/>
                </a:spcBef>
                <a:spcAft>
                  <a:spcPts val="0"/>
                </a:spcAft>
                <a:buNone/>
              </a:pPr>
              <a:r>
                <a:rPr b="0" i="0" lang="en" sz="900" u="none" cap="none" strike="noStrike">
                  <a:solidFill>
                    <a:srgbClr val="FFFFFF"/>
                  </a:solidFill>
                  <a:latin typeface="Arial"/>
                  <a:ea typeface="Arial"/>
                  <a:cs typeface="Arial"/>
                  <a:sym typeface="Arial"/>
                </a:rPr>
                <a:t>Grigoryeva</a:t>
              </a:r>
              <a:endParaRPr sz="700"/>
            </a:p>
          </p:txBody>
        </p:sp>
      </p:grpSp>
      <p:pic>
        <p:nvPicPr>
          <p:cNvPr id="174" name="Google Shape;174;p27"/>
          <p:cNvPicPr preferRelativeResize="0"/>
          <p:nvPr/>
        </p:nvPicPr>
        <p:blipFill rotWithShape="1">
          <a:blip r:embed="rId6">
            <a:alphaModFix/>
          </a:blip>
          <a:srcRect b="53668" l="21448" r="21449" t="0"/>
          <a:stretch/>
        </p:blipFill>
        <p:spPr>
          <a:xfrm>
            <a:off x="4110829" y="576089"/>
            <a:ext cx="1185837" cy="1345704"/>
          </a:xfrm>
          <a:prstGeom prst="rect">
            <a:avLst/>
          </a:prstGeom>
          <a:noFill/>
          <a:ln>
            <a:noFill/>
          </a:ln>
        </p:spPr>
      </p:pic>
      <p:sp>
        <p:nvSpPr>
          <p:cNvPr id="175" name="Google Shape;175;p27"/>
          <p:cNvSpPr txBox="1"/>
          <p:nvPr/>
        </p:nvSpPr>
        <p:spPr>
          <a:xfrm>
            <a:off x="782244" y="3909854"/>
            <a:ext cx="4676554" cy="574675"/>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 sz="4000" u="none" cap="none" strike="noStrike">
                <a:solidFill>
                  <a:srgbClr val="FFFFFF"/>
                </a:solidFill>
                <a:latin typeface="Arial"/>
                <a:ea typeface="Arial"/>
                <a:cs typeface="Arial"/>
                <a:sym typeface="Arial"/>
              </a:rPr>
              <a:t>The team</a:t>
            </a:r>
            <a:endParaRPr sz="700"/>
          </a:p>
        </p:txBody>
      </p:sp>
      <p:sp>
        <p:nvSpPr>
          <p:cNvPr id="176" name="Google Shape;176;p27"/>
          <p:cNvSpPr txBox="1"/>
          <p:nvPr/>
        </p:nvSpPr>
        <p:spPr>
          <a:xfrm>
            <a:off x="6919345" y="604921"/>
            <a:ext cx="1710306" cy="356235"/>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 sz="2100" u="none" cap="none" strike="noStrike">
                <a:solidFill>
                  <a:srgbClr val="FFFFFF"/>
                </a:solidFill>
                <a:latin typeface="Arial"/>
                <a:ea typeface="Arial"/>
                <a:cs typeface="Arial"/>
                <a:sym typeface="Arial"/>
              </a:rPr>
              <a:t>//03</a:t>
            </a:r>
            <a:endParaRPr sz="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1B1B"/>
        </a:solidFill>
      </p:bgPr>
    </p:bg>
    <p:spTree>
      <p:nvGrpSpPr>
        <p:cNvPr id="180" name="Shape 180"/>
        <p:cNvGrpSpPr/>
        <p:nvPr/>
      </p:nvGrpSpPr>
      <p:grpSpPr>
        <a:xfrm>
          <a:off x="0" y="0"/>
          <a:ext cx="0" cy="0"/>
          <a:chOff x="0" y="0"/>
          <a:chExt cx="0" cy="0"/>
        </a:xfrm>
      </p:grpSpPr>
      <p:sp>
        <p:nvSpPr>
          <p:cNvPr id="181" name="Google Shape;181;p28"/>
          <p:cNvSpPr txBox="1"/>
          <p:nvPr/>
        </p:nvSpPr>
        <p:spPr>
          <a:xfrm>
            <a:off x="4458641" y="462925"/>
            <a:ext cx="4443600" cy="615600"/>
          </a:xfrm>
          <a:prstGeom prst="rect">
            <a:avLst/>
          </a:prstGeom>
          <a:noFill/>
          <a:ln>
            <a:noFill/>
          </a:ln>
        </p:spPr>
        <p:txBody>
          <a:bodyPr anchorCtr="0" anchor="t" bIns="0" lIns="0" spcFirstLastPara="1" rIns="0" wrap="square" tIns="0">
            <a:spAutoFit/>
          </a:bodyPr>
          <a:lstStyle/>
          <a:p>
            <a:pPr indent="0" lvl="0" marL="0" marR="0" rtl="0" algn="r">
              <a:lnSpc>
                <a:spcPct val="110000"/>
              </a:lnSpc>
              <a:spcBef>
                <a:spcPts val="0"/>
              </a:spcBef>
              <a:spcAft>
                <a:spcPts val="0"/>
              </a:spcAft>
              <a:buNone/>
            </a:pPr>
            <a:r>
              <a:rPr b="0" i="0" lang="en" sz="4000" u="none" cap="none" strike="noStrike">
                <a:solidFill>
                  <a:srgbClr val="FFFFFF"/>
                </a:solidFill>
                <a:latin typeface="Arial"/>
                <a:ea typeface="Arial"/>
                <a:cs typeface="Arial"/>
                <a:sym typeface="Arial"/>
              </a:rPr>
              <a:t>The Data Sources </a:t>
            </a:r>
            <a:endParaRPr sz="700"/>
          </a:p>
        </p:txBody>
      </p:sp>
      <p:grpSp>
        <p:nvGrpSpPr>
          <p:cNvPr id="182" name="Google Shape;182;p28"/>
          <p:cNvGrpSpPr/>
          <p:nvPr/>
        </p:nvGrpSpPr>
        <p:grpSpPr>
          <a:xfrm>
            <a:off x="3060645" y="514350"/>
            <a:ext cx="107598" cy="4114800"/>
            <a:chOff x="0" y="0"/>
            <a:chExt cx="286927" cy="10972800"/>
          </a:xfrm>
        </p:grpSpPr>
        <p:sp>
          <p:nvSpPr>
            <p:cNvPr id="183" name="Google Shape;183;p28"/>
            <p:cNvSpPr/>
            <p:nvPr/>
          </p:nvSpPr>
          <p:spPr>
            <a:xfrm>
              <a:off x="128647" y="0"/>
              <a:ext cx="29633" cy="10972800"/>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84" name="Google Shape;184;p28"/>
            <p:cNvSpPr/>
            <p:nvPr/>
          </p:nvSpPr>
          <p:spPr>
            <a:xfrm rot="-5400000">
              <a:off x="-163156" y="163156"/>
              <a:ext cx="613239" cy="286927"/>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185" name="Google Shape;185;p28"/>
          <p:cNvSpPr txBox="1"/>
          <p:nvPr/>
        </p:nvSpPr>
        <p:spPr>
          <a:xfrm>
            <a:off x="3875566" y="1961497"/>
            <a:ext cx="4109285" cy="2615524"/>
          </a:xfrm>
          <a:prstGeom prst="rect">
            <a:avLst/>
          </a:prstGeom>
          <a:noFill/>
          <a:ln>
            <a:noFill/>
          </a:ln>
        </p:spPr>
        <p:txBody>
          <a:bodyPr anchorCtr="0" anchor="t" bIns="0" lIns="0" spcFirstLastPara="1" rIns="0" wrap="square" tIns="0">
            <a:spAutoFit/>
          </a:bodyPr>
          <a:lstStyle/>
          <a:p>
            <a:pPr indent="-234950" lvl="1" marL="457200" marR="0" rtl="0" algn="l">
              <a:lnSpc>
                <a:spcPct val="140028"/>
              </a:lnSpc>
              <a:spcBef>
                <a:spcPts val="0"/>
              </a:spcBef>
              <a:spcAft>
                <a:spcPts val="0"/>
              </a:spcAft>
              <a:buClr>
                <a:srgbClr val="FFFFFF"/>
              </a:buClr>
              <a:buSzPts val="2100"/>
              <a:buFont typeface="Arial"/>
              <a:buChar char="•"/>
            </a:pPr>
            <a:r>
              <a:rPr b="0" i="0" lang="en" sz="2100" u="none" cap="none" strike="noStrike">
                <a:solidFill>
                  <a:srgbClr val="FFFFFF"/>
                </a:solidFill>
                <a:latin typeface="Arial"/>
                <a:ea typeface="Arial"/>
                <a:cs typeface="Arial"/>
                <a:sym typeface="Arial"/>
              </a:rPr>
              <a:t>KAGGLE DATASETS ON US POLICE VIOLENCE</a:t>
            </a:r>
            <a:endParaRPr sz="700"/>
          </a:p>
          <a:p>
            <a:pPr indent="-234950" lvl="1" marL="457200" marR="0" rtl="0" algn="l">
              <a:lnSpc>
                <a:spcPct val="140028"/>
              </a:lnSpc>
              <a:spcBef>
                <a:spcPts val="0"/>
              </a:spcBef>
              <a:spcAft>
                <a:spcPts val="0"/>
              </a:spcAft>
              <a:buClr>
                <a:srgbClr val="FFFFFF"/>
              </a:buClr>
              <a:buSzPts val="2100"/>
              <a:buFont typeface="Arial"/>
              <a:buChar char="•"/>
            </a:pPr>
            <a:r>
              <a:rPr b="0" i="0" lang="en" sz="2100" u="none" cap="none" strike="noStrike">
                <a:solidFill>
                  <a:srgbClr val="FFFFFF"/>
                </a:solidFill>
                <a:latin typeface="Arial"/>
                <a:ea typeface="Arial"/>
                <a:cs typeface="Arial"/>
                <a:sym typeface="Arial"/>
              </a:rPr>
              <a:t>MAPPING POLICE VIOLENCE PROJECT</a:t>
            </a:r>
            <a:endParaRPr sz="700"/>
          </a:p>
          <a:p>
            <a:pPr indent="-234950" lvl="1" marL="457200" marR="0" rtl="0" algn="l">
              <a:lnSpc>
                <a:spcPct val="140028"/>
              </a:lnSpc>
              <a:spcBef>
                <a:spcPts val="0"/>
              </a:spcBef>
              <a:spcAft>
                <a:spcPts val="0"/>
              </a:spcAft>
              <a:buClr>
                <a:srgbClr val="FFFFFF"/>
              </a:buClr>
              <a:buSzPts val="2100"/>
              <a:buFont typeface="Arial"/>
              <a:buChar char="•"/>
            </a:pPr>
            <a:r>
              <a:rPr b="0" i="0" lang="en" sz="2100" u="none" cap="none" strike="noStrike">
                <a:solidFill>
                  <a:srgbClr val="FFFFFF"/>
                </a:solidFill>
                <a:latin typeface="Arial"/>
                <a:ea typeface="Arial"/>
                <a:cs typeface="Arial"/>
                <a:sym typeface="Arial"/>
              </a:rPr>
              <a:t>POLICE BUDGETS DATASET</a:t>
            </a:r>
            <a:endParaRPr sz="700"/>
          </a:p>
          <a:p>
            <a:pPr indent="0" lvl="0" marL="0" marR="0" rtl="0" algn="l">
              <a:lnSpc>
                <a:spcPct val="140028"/>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sp>
        <p:nvSpPr>
          <p:cNvPr id="186" name="Google Shape;186;p28"/>
          <p:cNvSpPr txBox="1"/>
          <p:nvPr/>
        </p:nvSpPr>
        <p:spPr>
          <a:xfrm>
            <a:off x="305988" y="687133"/>
            <a:ext cx="2412619" cy="2586828"/>
          </a:xfrm>
          <a:prstGeom prst="rect">
            <a:avLst/>
          </a:prstGeom>
          <a:noFill/>
          <a:ln>
            <a:noFill/>
          </a:ln>
        </p:spPr>
        <p:txBody>
          <a:bodyPr anchorCtr="0" anchor="t" bIns="0" lIns="0" spcFirstLastPara="1" rIns="0" wrap="square" tIns="0">
            <a:spAutoFit/>
          </a:bodyPr>
          <a:lstStyle/>
          <a:p>
            <a:pPr indent="-234950" lvl="1" marL="457200" marR="0" rtl="0" algn="l">
              <a:lnSpc>
                <a:spcPct val="140028"/>
              </a:lnSpc>
              <a:spcBef>
                <a:spcPts val="0"/>
              </a:spcBef>
              <a:spcAft>
                <a:spcPts val="0"/>
              </a:spcAft>
              <a:buClr>
                <a:srgbClr val="FFFFFF"/>
              </a:buClr>
              <a:buSzPts val="2100"/>
              <a:buFont typeface="Arial"/>
              <a:buChar char="•"/>
            </a:pPr>
            <a:r>
              <a:rPr b="0" i="0" lang="en" sz="2100" u="none" cap="none" strike="noStrike">
                <a:solidFill>
                  <a:srgbClr val="FFFFFF"/>
                </a:solidFill>
                <a:latin typeface="Arial"/>
                <a:ea typeface="Arial"/>
                <a:cs typeface="Arial"/>
                <a:sym typeface="Arial"/>
              </a:rPr>
              <a:t>OPEN SOURCE QUALITATIVE DATA (ARTICLES,  INTERVIEWS)</a:t>
            </a:r>
            <a:endParaRPr sz="700"/>
          </a:p>
          <a:p>
            <a:pPr indent="0" lvl="0" marL="0" marR="0" rtl="0" algn="l">
              <a:lnSpc>
                <a:spcPct val="140028"/>
              </a:lnSpc>
              <a:spcBef>
                <a:spcPts val="0"/>
              </a:spcBef>
              <a:spcAft>
                <a:spcPts val="0"/>
              </a:spcAft>
              <a:buNone/>
            </a:pPr>
            <a:r>
              <a:t/>
            </a:r>
            <a:endParaRPr b="0" i="0" sz="2100" u="none" cap="none" strike="noStrike">
              <a:solidFill>
                <a:srgbClr val="FFFFFF"/>
              </a:solidFill>
              <a:latin typeface="Arial"/>
              <a:ea typeface="Arial"/>
              <a:cs typeface="Arial"/>
              <a:sym typeface="Arial"/>
            </a:endParaRPr>
          </a:p>
        </p:txBody>
      </p:sp>
      <p:pic>
        <p:nvPicPr>
          <p:cNvPr id="187" name="Google Shape;187;p28"/>
          <p:cNvPicPr preferRelativeResize="0"/>
          <p:nvPr/>
        </p:nvPicPr>
        <p:blipFill rotWithShape="1">
          <a:blip r:embed="rId3">
            <a:alphaModFix/>
          </a:blip>
          <a:srcRect b="0" l="0" r="0" t="0"/>
          <a:stretch/>
        </p:blipFill>
        <p:spPr>
          <a:xfrm>
            <a:off x="3320266" y="774800"/>
            <a:ext cx="1251737" cy="1028700"/>
          </a:xfrm>
          <a:prstGeom prst="rect">
            <a:avLst/>
          </a:prstGeom>
          <a:noFill/>
          <a:ln>
            <a:noFill/>
          </a:ln>
        </p:spPr>
      </p:pic>
      <p:sp>
        <p:nvSpPr>
          <p:cNvPr id="188" name="Google Shape;188;p28"/>
          <p:cNvSpPr txBox="1"/>
          <p:nvPr/>
        </p:nvSpPr>
        <p:spPr>
          <a:xfrm>
            <a:off x="514350" y="4150360"/>
            <a:ext cx="1710306" cy="3562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2100" u="none" cap="none" strike="noStrike">
                <a:solidFill>
                  <a:srgbClr val="FFFFFF"/>
                </a:solidFill>
                <a:latin typeface="Arial"/>
                <a:ea typeface="Arial"/>
                <a:cs typeface="Arial"/>
                <a:sym typeface="Arial"/>
              </a:rPr>
              <a:t>//04</a:t>
            </a:r>
            <a:endParaRPr sz="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1B1B"/>
        </a:solidFill>
      </p:bgPr>
    </p:bg>
    <p:spTree>
      <p:nvGrpSpPr>
        <p:cNvPr id="192" name="Shape 192"/>
        <p:cNvGrpSpPr/>
        <p:nvPr/>
      </p:nvGrpSpPr>
      <p:grpSpPr>
        <a:xfrm>
          <a:off x="0" y="0"/>
          <a:ext cx="0" cy="0"/>
          <a:chOff x="0" y="0"/>
          <a:chExt cx="0" cy="0"/>
        </a:xfrm>
      </p:grpSpPr>
      <p:sp>
        <p:nvSpPr>
          <p:cNvPr id="193" name="Google Shape;193;p29"/>
          <p:cNvSpPr txBox="1"/>
          <p:nvPr/>
        </p:nvSpPr>
        <p:spPr>
          <a:xfrm>
            <a:off x="514350" y="4207669"/>
            <a:ext cx="1172024" cy="3562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2100" u="none" cap="none" strike="noStrike">
                <a:solidFill>
                  <a:srgbClr val="FFFFFF"/>
                </a:solidFill>
                <a:latin typeface="Arial"/>
                <a:ea typeface="Arial"/>
                <a:cs typeface="Arial"/>
                <a:sym typeface="Arial"/>
              </a:rPr>
              <a:t>//05</a:t>
            </a:r>
            <a:endParaRPr sz="700"/>
          </a:p>
        </p:txBody>
      </p:sp>
      <p:grpSp>
        <p:nvGrpSpPr>
          <p:cNvPr id="194" name="Google Shape;194;p29"/>
          <p:cNvGrpSpPr/>
          <p:nvPr/>
        </p:nvGrpSpPr>
        <p:grpSpPr>
          <a:xfrm>
            <a:off x="5056175" y="178856"/>
            <a:ext cx="4456993" cy="963887"/>
            <a:chOff x="0" y="66675"/>
            <a:chExt cx="11885316" cy="2570365"/>
          </a:xfrm>
        </p:grpSpPr>
        <p:sp>
          <p:nvSpPr>
            <p:cNvPr id="195" name="Google Shape;195;p29"/>
            <p:cNvSpPr txBox="1"/>
            <p:nvPr/>
          </p:nvSpPr>
          <p:spPr>
            <a:xfrm>
              <a:off x="0" y="66675"/>
              <a:ext cx="11885316" cy="1554692"/>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 sz="4000" u="none" cap="none" strike="noStrike">
                  <a:solidFill>
                    <a:srgbClr val="FFFFFF"/>
                  </a:solidFill>
                  <a:latin typeface="Arial"/>
                  <a:ea typeface="Arial"/>
                  <a:cs typeface="Arial"/>
                  <a:sym typeface="Arial"/>
                </a:rPr>
                <a:t>The Questions </a:t>
              </a:r>
              <a:endParaRPr sz="700"/>
            </a:p>
          </p:txBody>
        </p:sp>
        <p:sp>
          <p:nvSpPr>
            <p:cNvPr id="196" name="Google Shape;196;p29"/>
            <p:cNvSpPr txBox="1"/>
            <p:nvPr/>
          </p:nvSpPr>
          <p:spPr>
            <a:xfrm>
              <a:off x="0" y="2240800"/>
              <a:ext cx="11123139" cy="39624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97" name="Google Shape;197;p29"/>
          <p:cNvGrpSpPr/>
          <p:nvPr/>
        </p:nvGrpSpPr>
        <p:grpSpPr>
          <a:xfrm>
            <a:off x="1388608" y="648298"/>
            <a:ext cx="107598" cy="4114800"/>
            <a:chOff x="0" y="0"/>
            <a:chExt cx="286927" cy="10972800"/>
          </a:xfrm>
        </p:grpSpPr>
        <p:sp>
          <p:nvSpPr>
            <p:cNvPr id="198" name="Google Shape;198;p29"/>
            <p:cNvSpPr/>
            <p:nvPr/>
          </p:nvSpPr>
          <p:spPr>
            <a:xfrm>
              <a:off x="128647" y="0"/>
              <a:ext cx="29633" cy="10972800"/>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99" name="Google Shape;199;p29"/>
            <p:cNvSpPr/>
            <p:nvPr/>
          </p:nvSpPr>
          <p:spPr>
            <a:xfrm rot="-5400000">
              <a:off x="-163156" y="163156"/>
              <a:ext cx="613239" cy="286927"/>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pic>
        <p:nvPicPr>
          <p:cNvPr id="200" name="Google Shape;200;p29"/>
          <p:cNvPicPr preferRelativeResize="0"/>
          <p:nvPr/>
        </p:nvPicPr>
        <p:blipFill rotWithShape="1">
          <a:blip r:embed="rId3">
            <a:alphaModFix/>
          </a:blip>
          <a:srcRect b="0" l="0" r="0" t="0"/>
          <a:stretch/>
        </p:blipFill>
        <p:spPr>
          <a:xfrm>
            <a:off x="392908" y="2197821"/>
            <a:ext cx="707454" cy="1111714"/>
          </a:xfrm>
          <a:prstGeom prst="rect">
            <a:avLst/>
          </a:prstGeom>
          <a:noFill/>
          <a:ln>
            <a:noFill/>
          </a:ln>
        </p:spPr>
      </p:pic>
      <p:sp>
        <p:nvSpPr>
          <p:cNvPr id="201" name="Google Shape;201;p29"/>
          <p:cNvSpPr txBox="1"/>
          <p:nvPr/>
        </p:nvSpPr>
        <p:spPr>
          <a:xfrm>
            <a:off x="1496205" y="896744"/>
            <a:ext cx="6154564" cy="905510"/>
          </a:xfrm>
          <a:prstGeom prst="rect">
            <a:avLst/>
          </a:prstGeom>
          <a:noFill/>
          <a:ln>
            <a:noFill/>
          </a:ln>
        </p:spPr>
        <p:txBody>
          <a:bodyPr anchorCtr="0" anchor="t" bIns="0" lIns="0" spcFirstLastPara="1" rIns="0" wrap="square" tIns="0">
            <a:spAutoFit/>
          </a:bodyPr>
          <a:lstStyle/>
          <a:p>
            <a:pPr indent="0" lvl="0" marL="0" marR="0" rtl="0" algn="ctr">
              <a:lnSpc>
                <a:spcPct val="139980"/>
              </a:lnSpc>
              <a:spcBef>
                <a:spcPts val="0"/>
              </a:spcBef>
              <a:spcAft>
                <a:spcPts val="0"/>
              </a:spcAft>
              <a:buNone/>
            </a:pPr>
            <a:r>
              <a:rPr b="0" i="0" lang="en" sz="2600" u="none" cap="none" strike="noStrike">
                <a:solidFill>
                  <a:srgbClr val="FFFFFF"/>
                </a:solidFill>
                <a:latin typeface="Open Sans"/>
                <a:ea typeface="Open Sans"/>
                <a:cs typeface="Open Sans"/>
                <a:sym typeface="Open Sans"/>
              </a:rPr>
              <a:t>MAIN QUESTION: IS THERE RACIAL BIAS </a:t>
            </a:r>
            <a:endParaRPr sz="700"/>
          </a:p>
          <a:p>
            <a:pPr indent="0" lvl="0" marL="0" marR="0" rtl="0" algn="ctr">
              <a:lnSpc>
                <a:spcPct val="140000"/>
              </a:lnSpc>
              <a:spcBef>
                <a:spcPts val="0"/>
              </a:spcBef>
              <a:spcAft>
                <a:spcPts val="0"/>
              </a:spcAft>
              <a:buNone/>
            </a:pPr>
            <a:r>
              <a:rPr b="0" i="0" lang="en" sz="2600" u="none" cap="none" strike="noStrike">
                <a:solidFill>
                  <a:srgbClr val="FFFFFF"/>
                </a:solidFill>
                <a:latin typeface="Open Sans"/>
                <a:ea typeface="Open Sans"/>
                <a:cs typeface="Open Sans"/>
                <a:sym typeface="Open Sans"/>
              </a:rPr>
              <a:t>IN POLICE VIOLENCE IN THE US? </a:t>
            </a:r>
            <a:endParaRPr sz="700"/>
          </a:p>
        </p:txBody>
      </p:sp>
      <p:sp>
        <p:nvSpPr>
          <p:cNvPr id="202" name="Google Shape;202;p29"/>
          <p:cNvSpPr txBox="1"/>
          <p:nvPr/>
        </p:nvSpPr>
        <p:spPr>
          <a:xfrm>
            <a:off x="1686374" y="1967290"/>
            <a:ext cx="6154564" cy="2990533"/>
          </a:xfrm>
          <a:prstGeom prst="rect">
            <a:avLst/>
          </a:prstGeom>
          <a:noFill/>
          <a:ln>
            <a:noFill/>
          </a:ln>
        </p:spPr>
        <p:txBody>
          <a:bodyPr anchorCtr="0" anchor="t" bIns="0" lIns="0" spcFirstLastPara="1" rIns="0" wrap="square" tIns="0">
            <a:spAutoFit/>
          </a:bodyPr>
          <a:lstStyle/>
          <a:p>
            <a:pPr indent="0" lvl="0" marL="0" marR="0" rtl="0" algn="l">
              <a:lnSpc>
                <a:spcPct val="139970"/>
              </a:lnSpc>
              <a:spcBef>
                <a:spcPts val="0"/>
              </a:spcBef>
              <a:spcAft>
                <a:spcPts val="0"/>
              </a:spcAft>
              <a:buNone/>
            </a:pPr>
            <a:r>
              <a:rPr b="0" i="0" lang="en" sz="1700" u="none" cap="none" strike="noStrike">
                <a:solidFill>
                  <a:srgbClr val="FFFFFF"/>
                </a:solidFill>
                <a:latin typeface="Open Sans Light"/>
                <a:ea typeface="Open Sans Light"/>
                <a:cs typeface="Open Sans Light"/>
                <a:sym typeface="Open Sans Light"/>
              </a:rPr>
              <a:t>SUPPORTING QUESTIONS: </a:t>
            </a:r>
            <a:endParaRPr sz="700"/>
          </a:p>
          <a:p>
            <a:pPr indent="-184150" lvl="1" marL="368300" marR="0" rtl="0" algn="l">
              <a:lnSpc>
                <a:spcPct val="140011"/>
              </a:lnSpc>
              <a:spcBef>
                <a:spcPts val="0"/>
              </a:spcBef>
              <a:spcAft>
                <a:spcPts val="0"/>
              </a:spcAft>
              <a:buClr>
                <a:srgbClr val="FFFFFF"/>
              </a:buClr>
              <a:buSzPts val="1700"/>
              <a:buFont typeface="Arial"/>
              <a:buChar char="•"/>
            </a:pPr>
            <a:r>
              <a:rPr b="0" i="0" lang="en" sz="1700" u="none" cap="none" strike="noStrike">
                <a:solidFill>
                  <a:srgbClr val="FFFFFF"/>
                </a:solidFill>
                <a:latin typeface="Open Sans Light"/>
                <a:ea typeface="Open Sans Light"/>
                <a:cs typeface="Open Sans Light"/>
                <a:sym typeface="Open Sans Light"/>
              </a:rPr>
              <a:t>WHAT ARE THE TOP STATES/ COUNTIES FOR POLICE VIOLENCE IN 2013-2020?</a:t>
            </a:r>
            <a:endParaRPr sz="700"/>
          </a:p>
          <a:p>
            <a:pPr indent="-184150" lvl="1" marL="368300" marR="0" rtl="0" algn="l">
              <a:lnSpc>
                <a:spcPct val="140011"/>
              </a:lnSpc>
              <a:spcBef>
                <a:spcPts val="0"/>
              </a:spcBef>
              <a:spcAft>
                <a:spcPts val="0"/>
              </a:spcAft>
              <a:buClr>
                <a:srgbClr val="FFFFFF"/>
              </a:buClr>
              <a:buSzPts val="1700"/>
              <a:buFont typeface="Arial"/>
              <a:buChar char="•"/>
            </a:pPr>
            <a:r>
              <a:rPr b="0" i="0" lang="en" sz="1700" u="none" cap="none" strike="noStrike">
                <a:solidFill>
                  <a:srgbClr val="FFFFFF"/>
                </a:solidFill>
                <a:latin typeface="Open Sans Light"/>
                <a:ea typeface="Open Sans Light"/>
                <a:cs typeface="Open Sans Light"/>
                <a:sym typeface="Open Sans Light"/>
              </a:rPr>
              <a:t>WHAT IS THE DEATHS BREAKDOWN BY RACE VS. COUNTRY POPULATION BY RACE?</a:t>
            </a:r>
            <a:endParaRPr sz="700"/>
          </a:p>
          <a:p>
            <a:pPr indent="-184150" lvl="1" marL="368300" marR="0" rtl="0" algn="l">
              <a:lnSpc>
                <a:spcPct val="140011"/>
              </a:lnSpc>
              <a:spcBef>
                <a:spcPts val="0"/>
              </a:spcBef>
              <a:spcAft>
                <a:spcPts val="0"/>
              </a:spcAft>
              <a:buClr>
                <a:srgbClr val="FFFFFF"/>
              </a:buClr>
              <a:buSzPts val="1700"/>
              <a:buFont typeface="Arial"/>
              <a:buChar char="•"/>
            </a:pPr>
            <a:r>
              <a:rPr b="0" i="0" lang="en" sz="1700" u="none" cap="none" strike="noStrike">
                <a:solidFill>
                  <a:srgbClr val="FFFFFF"/>
                </a:solidFill>
                <a:latin typeface="Open Sans Light"/>
                <a:ea typeface="Open Sans Light"/>
                <a:cs typeface="Open Sans Light"/>
                <a:sym typeface="Open Sans Light"/>
              </a:rPr>
              <a:t>IS THERE A CORRELATION BETWEEN THR AGE OF TH VICTIM AND WHETHER THEY FLED?</a:t>
            </a:r>
            <a:endParaRPr sz="700"/>
          </a:p>
          <a:p>
            <a:pPr indent="-184150" lvl="1" marL="368300" marR="0" rtl="0" algn="l">
              <a:lnSpc>
                <a:spcPct val="140011"/>
              </a:lnSpc>
              <a:spcBef>
                <a:spcPts val="0"/>
              </a:spcBef>
              <a:spcAft>
                <a:spcPts val="0"/>
              </a:spcAft>
              <a:buClr>
                <a:srgbClr val="FFFFFF"/>
              </a:buClr>
              <a:buSzPts val="1700"/>
              <a:buFont typeface="Arial"/>
              <a:buChar char="•"/>
            </a:pPr>
            <a:r>
              <a:rPr b="0" i="0" lang="en" sz="1700" u="none" cap="none" strike="noStrike">
                <a:solidFill>
                  <a:srgbClr val="FFFFFF"/>
                </a:solidFill>
                <a:latin typeface="Open Sans Light"/>
                <a:ea typeface="Open Sans Light"/>
                <a:cs typeface="Open Sans Light"/>
                <a:sym typeface="Open Sans Light"/>
              </a:rPr>
              <a:t>WHAT ARE THE POLICE DEPARTMENTS' BUDGETS?</a:t>
            </a:r>
            <a:endParaRPr sz="700"/>
          </a:p>
          <a:p>
            <a:pPr indent="-184150" lvl="1" marL="368300" marR="0" rtl="0" algn="l">
              <a:lnSpc>
                <a:spcPct val="140011"/>
              </a:lnSpc>
              <a:spcBef>
                <a:spcPts val="0"/>
              </a:spcBef>
              <a:spcAft>
                <a:spcPts val="0"/>
              </a:spcAft>
              <a:buClr>
                <a:srgbClr val="FFFFFF"/>
              </a:buClr>
              <a:buSzPts val="1700"/>
              <a:buFont typeface="Arial"/>
              <a:buChar char="•"/>
            </a:pPr>
            <a:r>
              <a:rPr b="0" i="0" lang="en" sz="1700" u="none" cap="none" strike="noStrike">
                <a:solidFill>
                  <a:srgbClr val="FFFFFF"/>
                </a:solidFill>
                <a:latin typeface="Open Sans Light"/>
                <a:ea typeface="Open Sans Light"/>
                <a:cs typeface="Open Sans Light"/>
                <a:sym typeface="Open Sans Light"/>
              </a:rPr>
              <a:t>CAN POLICE VIOLENCE IN THE US BE PREDICTED BASED ON FACTORS SUCH AS RACE? </a:t>
            </a:r>
            <a:endParaRPr sz="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1B1B"/>
        </a:solidFill>
      </p:bgPr>
    </p:bg>
    <p:spTree>
      <p:nvGrpSpPr>
        <p:cNvPr id="206" name="Shape 206"/>
        <p:cNvGrpSpPr/>
        <p:nvPr/>
      </p:nvGrpSpPr>
      <p:grpSpPr>
        <a:xfrm>
          <a:off x="0" y="0"/>
          <a:ext cx="0" cy="0"/>
          <a:chOff x="0" y="0"/>
          <a:chExt cx="0" cy="0"/>
        </a:xfrm>
      </p:grpSpPr>
      <p:sp>
        <p:nvSpPr>
          <p:cNvPr id="207" name="Google Shape;207;p30"/>
          <p:cNvSpPr/>
          <p:nvPr/>
        </p:nvSpPr>
        <p:spPr>
          <a:xfrm>
            <a:off x="3364968" y="2022924"/>
            <a:ext cx="2556482" cy="1273097"/>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08" name="Google Shape;208;p30"/>
          <p:cNvSpPr/>
          <p:nvPr/>
        </p:nvSpPr>
        <p:spPr>
          <a:xfrm>
            <a:off x="514350" y="2022924"/>
            <a:ext cx="2556482" cy="1273098"/>
          </a:xfrm>
          <a:custGeom>
            <a:rect b="b" l="l" r="r" t="t"/>
            <a:pathLst>
              <a:path extrusionOk="0" h="5859792" w="11766933">
                <a:moveTo>
                  <a:pt x="0" y="0"/>
                </a:moveTo>
                <a:lnTo>
                  <a:pt x="0" y="5859792"/>
                </a:lnTo>
                <a:lnTo>
                  <a:pt x="11766933" y="5859792"/>
                </a:lnTo>
                <a:lnTo>
                  <a:pt x="11766933" y="0"/>
                </a:lnTo>
                <a:lnTo>
                  <a:pt x="0" y="0"/>
                </a:lnTo>
                <a:close/>
                <a:moveTo>
                  <a:pt x="11705972" y="5798831"/>
                </a:moveTo>
                <a:lnTo>
                  <a:pt x="59690" y="5798831"/>
                </a:lnTo>
                <a:lnTo>
                  <a:pt x="59690" y="59690"/>
                </a:lnTo>
                <a:lnTo>
                  <a:pt x="11705972" y="59690"/>
                </a:lnTo>
                <a:lnTo>
                  <a:pt x="11705972" y="5798831"/>
                </a:lnTo>
                <a:close/>
              </a:path>
            </a:pathLst>
          </a:custGeom>
          <a:solidFill>
            <a:srgbClr val="FFFFFF"/>
          </a:solidFill>
          <a:ln>
            <a:noFill/>
          </a:ln>
        </p:spPr>
      </p:sp>
      <p:sp>
        <p:nvSpPr>
          <p:cNvPr id="209" name="Google Shape;209;p30"/>
          <p:cNvSpPr txBox="1"/>
          <p:nvPr/>
        </p:nvSpPr>
        <p:spPr>
          <a:xfrm>
            <a:off x="514350" y="578167"/>
            <a:ext cx="6441476" cy="1131887"/>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 sz="4000" u="none" cap="none" strike="noStrike">
                <a:solidFill>
                  <a:srgbClr val="FFFFFF"/>
                </a:solidFill>
                <a:latin typeface="Arial"/>
                <a:ea typeface="Arial"/>
                <a:cs typeface="Arial"/>
                <a:sym typeface="Arial"/>
              </a:rPr>
              <a:t>DATA EXPLORATION/ SELECTION</a:t>
            </a:r>
            <a:endParaRPr sz="700"/>
          </a:p>
        </p:txBody>
      </p:sp>
      <p:sp>
        <p:nvSpPr>
          <p:cNvPr id="210" name="Google Shape;210;p30"/>
          <p:cNvSpPr/>
          <p:nvPr/>
        </p:nvSpPr>
        <p:spPr>
          <a:xfrm>
            <a:off x="514350" y="4569795"/>
            <a:ext cx="5407099" cy="10953"/>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11" name="Google Shape;211;p30"/>
          <p:cNvSpPr/>
          <p:nvPr/>
        </p:nvSpPr>
        <p:spPr>
          <a:xfrm>
            <a:off x="514350" y="4521552"/>
            <a:ext cx="229965" cy="107598"/>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12" name="Google Shape;212;p30"/>
          <p:cNvSpPr txBox="1"/>
          <p:nvPr/>
        </p:nvSpPr>
        <p:spPr>
          <a:xfrm>
            <a:off x="6205957" y="2485548"/>
            <a:ext cx="2112151" cy="15335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900" u="none" cap="none" strike="noStrike">
                <a:solidFill>
                  <a:srgbClr val="FFFFFF"/>
                </a:solidFill>
                <a:latin typeface="Arial"/>
                <a:ea typeface="Arial"/>
                <a:cs typeface="Arial"/>
                <a:sym typeface="Arial"/>
              </a:rPr>
              <a:t>KAGGLE DATASETS</a:t>
            </a:r>
            <a:endParaRPr sz="700"/>
          </a:p>
        </p:txBody>
      </p:sp>
      <p:sp>
        <p:nvSpPr>
          <p:cNvPr id="213" name="Google Shape;213;p30"/>
          <p:cNvSpPr/>
          <p:nvPr/>
        </p:nvSpPr>
        <p:spPr>
          <a:xfrm>
            <a:off x="6073168" y="2022924"/>
            <a:ext cx="2556482" cy="1273098"/>
          </a:xfrm>
          <a:custGeom>
            <a:rect b="b" l="l" r="r" t="t"/>
            <a:pathLst>
              <a:path extrusionOk="0" h="5859792" w="11766933">
                <a:moveTo>
                  <a:pt x="0" y="0"/>
                </a:moveTo>
                <a:lnTo>
                  <a:pt x="0" y="5859792"/>
                </a:lnTo>
                <a:lnTo>
                  <a:pt x="11766933" y="5859792"/>
                </a:lnTo>
                <a:lnTo>
                  <a:pt x="11766933" y="0"/>
                </a:lnTo>
                <a:lnTo>
                  <a:pt x="0" y="0"/>
                </a:lnTo>
                <a:close/>
                <a:moveTo>
                  <a:pt x="11705972" y="5798831"/>
                </a:moveTo>
                <a:lnTo>
                  <a:pt x="59690" y="5798831"/>
                </a:lnTo>
                <a:lnTo>
                  <a:pt x="59690" y="59690"/>
                </a:lnTo>
                <a:lnTo>
                  <a:pt x="11705972" y="59690"/>
                </a:lnTo>
                <a:lnTo>
                  <a:pt x="11705972" y="5798831"/>
                </a:lnTo>
                <a:close/>
              </a:path>
            </a:pathLst>
          </a:custGeom>
          <a:solidFill>
            <a:srgbClr val="FFFFFF"/>
          </a:solidFill>
          <a:ln>
            <a:noFill/>
          </a:ln>
        </p:spPr>
      </p:sp>
      <p:pic>
        <p:nvPicPr>
          <p:cNvPr id="214" name="Google Shape;214;p30"/>
          <p:cNvPicPr preferRelativeResize="0"/>
          <p:nvPr/>
        </p:nvPicPr>
        <p:blipFill rotWithShape="1">
          <a:blip r:embed="rId3">
            <a:alphaModFix/>
          </a:blip>
          <a:srcRect b="0" l="0" r="0" t="0"/>
          <a:stretch/>
        </p:blipFill>
        <p:spPr>
          <a:xfrm>
            <a:off x="6479233" y="3027376"/>
            <a:ext cx="782798" cy="577848"/>
          </a:xfrm>
          <a:prstGeom prst="rect">
            <a:avLst/>
          </a:prstGeom>
          <a:noFill/>
          <a:ln>
            <a:noFill/>
          </a:ln>
        </p:spPr>
      </p:pic>
      <p:sp>
        <p:nvSpPr>
          <p:cNvPr id="215" name="Google Shape;215;p30"/>
          <p:cNvSpPr txBox="1"/>
          <p:nvPr/>
        </p:nvSpPr>
        <p:spPr>
          <a:xfrm>
            <a:off x="7502482" y="4272915"/>
            <a:ext cx="1127168" cy="356235"/>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 sz="2100" u="none" cap="none" strike="noStrike">
                <a:solidFill>
                  <a:srgbClr val="FFFFFF"/>
                </a:solidFill>
                <a:latin typeface="Arial"/>
                <a:ea typeface="Arial"/>
                <a:cs typeface="Arial"/>
                <a:sym typeface="Arial"/>
              </a:rPr>
              <a:t>//06</a:t>
            </a:r>
            <a:endParaRPr sz="700"/>
          </a:p>
        </p:txBody>
      </p:sp>
      <p:sp>
        <p:nvSpPr>
          <p:cNvPr id="216" name="Google Shape;216;p30"/>
          <p:cNvSpPr txBox="1"/>
          <p:nvPr/>
        </p:nvSpPr>
        <p:spPr>
          <a:xfrm>
            <a:off x="3515925" y="2494690"/>
            <a:ext cx="2112151" cy="31051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900" u="none" cap="none" strike="noStrike">
                <a:solidFill>
                  <a:srgbClr val="1B1B1B"/>
                </a:solidFill>
                <a:latin typeface="Arial"/>
                <a:ea typeface="Arial"/>
                <a:cs typeface="Arial"/>
                <a:sym typeface="Arial"/>
              </a:rPr>
              <a:t>WASHINGTON POST DATASETS</a:t>
            </a:r>
            <a:endParaRPr sz="700"/>
          </a:p>
        </p:txBody>
      </p:sp>
      <p:sp>
        <p:nvSpPr>
          <p:cNvPr id="217" name="Google Shape;217;p30"/>
          <p:cNvSpPr txBox="1"/>
          <p:nvPr/>
        </p:nvSpPr>
        <p:spPr>
          <a:xfrm>
            <a:off x="514350" y="2490311"/>
            <a:ext cx="2556482" cy="30575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900" u="none" cap="none" strike="noStrike">
                <a:solidFill>
                  <a:srgbClr val="FFFFFF"/>
                </a:solidFill>
                <a:latin typeface="Open Sans Light"/>
                <a:ea typeface="Open Sans Light"/>
                <a:cs typeface="Open Sans Light"/>
                <a:sym typeface="Open Sans Light"/>
              </a:rPr>
              <a:t>MAPPING POLICE </a:t>
            </a:r>
            <a:endParaRPr sz="700"/>
          </a:p>
          <a:p>
            <a:pPr indent="0" lvl="0" marL="0" marR="0" rtl="0" algn="ctr">
              <a:lnSpc>
                <a:spcPct val="140000"/>
              </a:lnSpc>
              <a:spcBef>
                <a:spcPts val="0"/>
              </a:spcBef>
              <a:spcAft>
                <a:spcPts val="0"/>
              </a:spcAft>
              <a:buNone/>
            </a:pPr>
            <a:r>
              <a:rPr b="0" i="0" lang="en" sz="900" u="none" cap="none" strike="noStrike">
                <a:solidFill>
                  <a:srgbClr val="FFFFFF"/>
                </a:solidFill>
                <a:latin typeface="Open Sans Light"/>
                <a:ea typeface="Open Sans Light"/>
                <a:cs typeface="Open Sans Light"/>
                <a:sym typeface="Open Sans Light"/>
              </a:rPr>
              <a:t>VIOLENCE PROJECT DATASET </a:t>
            </a:r>
            <a:endParaRPr sz="700"/>
          </a:p>
        </p:txBody>
      </p:sp>
      <p:sp>
        <p:nvSpPr>
          <p:cNvPr id="218" name="Google Shape;218;p30"/>
          <p:cNvSpPr txBox="1"/>
          <p:nvPr/>
        </p:nvSpPr>
        <p:spPr>
          <a:xfrm>
            <a:off x="6173027" y="3671073"/>
            <a:ext cx="1565598" cy="290195"/>
          </a:xfrm>
          <a:prstGeom prst="rect">
            <a:avLst/>
          </a:prstGeom>
          <a:noFill/>
          <a:ln>
            <a:noFill/>
          </a:ln>
        </p:spPr>
        <p:txBody>
          <a:bodyPr anchorCtr="0" anchor="t" bIns="0" lIns="0" spcFirstLastPara="1" rIns="0" wrap="square" tIns="0">
            <a:spAutoFit/>
          </a:bodyPr>
          <a:lstStyle/>
          <a:p>
            <a:pPr indent="0" lvl="0" marL="0" marR="0" rtl="0" algn="ctr">
              <a:lnSpc>
                <a:spcPct val="139970"/>
              </a:lnSpc>
              <a:spcBef>
                <a:spcPts val="0"/>
              </a:spcBef>
              <a:spcAft>
                <a:spcPts val="0"/>
              </a:spcAft>
              <a:buNone/>
            </a:pPr>
            <a:r>
              <a:rPr b="0" i="0" lang="en" sz="1700" u="none" cap="none" strike="noStrike">
                <a:solidFill>
                  <a:srgbClr val="FFFFFF"/>
                </a:solidFill>
                <a:latin typeface="Open Sans Light"/>
                <a:ea typeface="Open Sans Light"/>
                <a:cs typeface="Open Sans Light"/>
                <a:sym typeface="Open Sans Light"/>
              </a:rPr>
              <a:t>budgets dataset</a:t>
            </a:r>
            <a:endParaRPr sz="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1B1B"/>
        </a:solidFill>
      </p:bgPr>
    </p:bg>
    <p:spTree>
      <p:nvGrpSpPr>
        <p:cNvPr id="222" name="Shape 222"/>
        <p:cNvGrpSpPr/>
        <p:nvPr/>
      </p:nvGrpSpPr>
      <p:grpSpPr>
        <a:xfrm>
          <a:off x="0" y="0"/>
          <a:ext cx="0" cy="0"/>
          <a:chOff x="0" y="0"/>
          <a:chExt cx="0" cy="0"/>
        </a:xfrm>
      </p:grpSpPr>
      <p:grpSp>
        <p:nvGrpSpPr>
          <p:cNvPr id="223" name="Google Shape;223;p31"/>
          <p:cNvGrpSpPr/>
          <p:nvPr/>
        </p:nvGrpSpPr>
        <p:grpSpPr>
          <a:xfrm>
            <a:off x="514350" y="4046650"/>
            <a:ext cx="1596228" cy="107598"/>
            <a:chOff x="0" y="0"/>
            <a:chExt cx="4256610" cy="286927"/>
          </a:xfrm>
        </p:grpSpPr>
        <p:sp>
          <p:nvSpPr>
            <p:cNvPr id="224" name="Google Shape;224;p31"/>
            <p:cNvSpPr/>
            <p:nvPr/>
          </p:nvSpPr>
          <p:spPr>
            <a:xfrm>
              <a:off x="0" y="129705"/>
              <a:ext cx="4256610" cy="27517"/>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25" name="Google Shape;225;p31"/>
            <p:cNvSpPr/>
            <p:nvPr/>
          </p:nvSpPr>
          <p:spPr>
            <a:xfrm>
              <a:off x="0" y="0"/>
              <a:ext cx="613239" cy="286927"/>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nvGrpSpPr>
          <p:cNvPr id="226" name="Google Shape;226;p31"/>
          <p:cNvGrpSpPr/>
          <p:nvPr/>
        </p:nvGrpSpPr>
        <p:grpSpPr>
          <a:xfrm>
            <a:off x="3003230" y="4362808"/>
            <a:ext cx="1596228" cy="107598"/>
            <a:chOff x="0" y="0"/>
            <a:chExt cx="4256610" cy="286927"/>
          </a:xfrm>
        </p:grpSpPr>
        <p:sp>
          <p:nvSpPr>
            <p:cNvPr id="227" name="Google Shape;227;p31"/>
            <p:cNvSpPr/>
            <p:nvPr/>
          </p:nvSpPr>
          <p:spPr>
            <a:xfrm>
              <a:off x="0" y="129705"/>
              <a:ext cx="4256610" cy="27517"/>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28" name="Google Shape;228;p31"/>
            <p:cNvSpPr/>
            <p:nvPr/>
          </p:nvSpPr>
          <p:spPr>
            <a:xfrm>
              <a:off x="0" y="0"/>
              <a:ext cx="613239" cy="286927"/>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nvGrpSpPr>
          <p:cNvPr id="229" name="Google Shape;229;p31"/>
          <p:cNvGrpSpPr/>
          <p:nvPr/>
        </p:nvGrpSpPr>
        <p:grpSpPr>
          <a:xfrm>
            <a:off x="6299336" y="4629150"/>
            <a:ext cx="1596228" cy="107598"/>
            <a:chOff x="0" y="0"/>
            <a:chExt cx="4256610" cy="286927"/>
          </a:xfrm>
        </p:grpSpPr>
        <p:sp>
          <p:nvSpPr>
            <p:cNvPr id="230" name="Google Shape;230;p31"/>
            <p:cNvSpPr/>
            <p:nvPr/>
          </p:nvSpPr>
          <p:spPr>
            <a:xfrm>
              <a:off x="0" y="129705"/>
              <a:ext cx="4256610" cy="27517"/>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31" name="Google Shape;231;p31"/>
            <p:cNvSpPr/>
            <p:nvPr/>
          </p:nvSpPr>
          <p:spPr>
            <a:xfrm>
              <a:off x="0" y="0"/>
              <a:ext cx="613239" cy="286927"/>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nvGrpSpPr>
          <p:cNvPr id="232" name="Google Shape;232;p31"/>
          <p:cNvGrpSpPr/>
          <p:nvPr/>
        </p:nvGrpSpPr>
        <p:grpSpPr>
          <a:xfrm>
            <a:off x="353727" y="1274196"/>
            <a:ext cx="2333647" cy="2349744"/>
            <a:chOff x="0" y="-57150"/>
            <a:chExt cx="6223058" cy="6265983"/>
          </a:xfrm>
        </p:grpSpPr>
        <p:sp>
          <p:nvSpPr>
            <p:cNvPr id="233" name="Google Shape;233;p31"/>
            <p:cNvSpPr txBox="1"/>
            <p:nvPr/>
          </p:nvSpPr>
          <p:spPr>
            <a:xfrm>
              <a:off x="0" y="-57150"/>
              <a:ext cx="6223058" cy="67729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1500" u="none" cap="none" strike="noStrike">
                  <a:solidFill>
                    <a:srgbClr val="FFFFFF"/>
                  </a:solidFill>
                  <a:latin typeface="Arial"/>
                  <a:ea typeface="Arial"/>
                  <a:cs typeface="Arial"/>
                  <a:sym typeface="Arial"/>
                </a:rPr>
                <a:t>DATA CLEANING</a:t>
              </a:r>
              <a:endParaRPr sz="700"/>
            </a:p>
          </p:txBody>
        </p:sp>
        <p:sp>
          <p:nvSpPr>
            <p:cNvPr id="234" name="Google Shape;234;p31"/>
            <p:cNvSpPr txBox="1"/>
            <p:nvPr/>
          </p:nvSpPr>
          <p:spPr>
            <a:xfrm>
              <a:off x="0" y="1403944"/>
              <a:ext cx="6223058" cy="4804889"/>
            </a:xfrm>
            <a:prstGeom prst="rect">
              <a:avLst/>
            </a:prstGeom>
            <a:noFill/>
            <a:ln>
              <a:noFill/>
            </a:ln>
          </p:spPr>
          <p:txBody>
            <a:bodyPr anchorCtr="0" anchor="t" bIns="0" lIns="0" spcFirstLastPara="1" rIns="0" wrap="square" tIns="0">
              <a:spAutoFit/>
            </a:bodyPr>
            <a:lstStyle/>
            <a:p>
              <a:pPr indent="-127000" lvl="1" marL="254000" marR="0" rtl="0" algn="l">
                <a:lnSpc>
                  <a:spcPct val="139974"/>
                </a:lnSpc>
                <a:spcBef>
                  <a:spcPts val="0"/>
                </a:spcBef>
                <a:spcAft>
                  <a:spcPts val="0"/>
                </a:spcAft>
                <a:buClr>
                  <a:srgbClr val="FFFFFF"/>
                </a:buClr>
                <a:buSzPts val="1200"/>
                <a:buFont typeface="Arial"/>
                <a:buChar char="•"/>
              </a:pPr>
              <a:r>
                <a:rPr b="0" i="0" lang="en" sz="1200" u="none" cap="none" strike="noStrike">
                  <a:solidFill>
                    <a:srgbClr val="FFFFFF"/>
                  </a:solidFill>
                  <a:latin typeface="Arial"/>
                  <a:ea typeface="Arial"/>
                  <a:cs typeface="Arial"/>
                  <a:sym typeface="Arial"/>
                </a:rPr>
                <a:t>dropping &amp; renaming columns</a:t>
              </a:r>
              <a:endParaRPr sz="700"/>
            </a:p>
            <a:p>
              <a:pPr indent="-127000" lvl="1" marL="254000" marR="0" rtl="0" algn="l">
                <a:lnSpc>
                  <a:spcPct val="139974"/>
                </a:lnSpc>
                <a:spcBef>
                  <a:spcPts val="0"/>
                </a:spcBef>
                <a:spcAft>
                  <a:spcPts val="0"/>
                </a:spcAft>
                <a:buClr>
                  <a:srgbClr val="FFFFFF"/>
                </a:buClr>
                <a:buSzPts val="1200"/>
                <a:buFont typeface="Arial"/>
                <a:buChar char="•"/>
              </a:pPr>
              <a:r>
                <a:rPr b="0" i="0" lang="en" sz="1200" u="none" cap="none" strike="noStrike">
                  <a:solidFill>
                    <a:srgbClr val="FFFFFF"/>
                  </a:solidFill>
                  <a:latin typeface="Arial"/>
                  <a:ea typeface="Arial"/>
                  <a:cs typeface="Arial"/>
                  <a:sym typeface="Arial"/>
                </a:rPr>
                <a:t>dropping null valies or replacing them w NaN</a:t>
              </a:r>
              <a:endParaRPr sz="700"/>
            </a:p>
            <a:p>
              <a:pPr indent="-127000" lvl="1" marL="254000" marR="0" rtl="0" algn="l">
                <a:lnSpc>
                  <a:spcPct val="139974"/>
                </a:lnSpc>
                <a:spcBef>
                  <a:spcPts val="0"/>
                </a:spcBef>
                <a:spcAft>
                  <a:spcPts val="0"/>
                </a:spcAft>
                <a:buClr>
                  <a:srgbClr val="FFFFFF"/>
                </a:buClr>
                <a:buSzPts val="1200"/>
                <a:buFont typeface="Arial"/>
                <a:buChar char="•"/>
              </a:pPr>
              <a:r>
                <a:rPr b="0" i="0" lang="en" sz="1200" u="none" cap="none" strike="noStrike">
                  <a:solidFill>
                    <a:srgbClr val="FFFFFF"/>
                  </a:solidFill>
                  <a:latin typeface="Arial"/>
                  <a:ea typeface="Arial"/>
                  <a:cs typeface="Arial"/>
                  <a:sym typeface="Arial"/>
                </a:rPr>
                <a:t>changing data type from object to int</a:t>
              </a:r>
              <a:endParaRPr sz="700"/>
            </a:p>
            <a:p>
              <a:pPr indent="-127000" lvl="1" marL="254000" marR="0" rtl="0" algn="l">
                <a:lnSpc>
                  <a:spcPct val="139974"/>
                </a:lnSpc>
                <a:spcBef>
                  <a:spcPts val="0"/>
                </a:spcBef>
                <a:spcAft>
                  <a:spcPts val="0"/>
                </a:spcAft>
                <a:buClr>
                  <a:srgbClr val="FFFFFF"/>
                </a:buClr>
                <a:buSzPts val="1200"/>
                <a:buFont typeface="Arial"/>
                <a:buChar char="•"/>
              </a:pPr>
              <a:r>
                <a:rPr b="0" i="0" lang="en" sz="1200" u="none" cap="none" strike="noStrike">
                  <a:solidFill>
                    <a:srgbClr val="FFFFFF"/>
                  </a:solidFill>
                  <a:latin typeface="Arial"/>
                  <a:ea typeface="Arial"/>
                  <a:cs typeface="Arial"/>
                  <a:sym typeface="Arial"/>
                </a:rPr>
                <a:t>transforming text values into numerical values (get_dummies)</a:t>
              </a:r>
              <a:endParaRPr sz="700"/>
            </a:p>
          </p:txBody>
        </p:sp>
      </p:grpSp>
      <p:grpSp>
        <p:nvGrpSpPr>
          <p:cNvPr id="235" name="Google Shape;235;p31"/>
          <p:cNvGrpSpPr/>
          <p:nvPr/>
        </p:nvGrpSpPr>
        <p:grpSpPr>
          <a:xfrm>
            <a:off x="5658512" y="268966"/>
            <a:ext cx="2877875" cy="1459167"/>
            <a:chOff x="0" y="-114300"/>
            <a:chExt cx="7674334" cy="3891111"/>
          </a:xfrm>
        </p:grpSpPr>
        <p:sp>
          <p:nvSpPr>
            <p:cNvPr id="236" name="Google Shape;236;p31"/>
            <p:cNvSpPr/>
            <p:nvPr/>
          </p:nvSpPr>
          <p:spPr>
            <a:xfrm>
              <a:off x="0" y="32028"/>
              <a:ext cx="98526" cy="3712754"/>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37" name="Google Shape;237;p31"/>
            <p:cNvSpPr txBox="1"/>
            <p:nvPr/>
          </p:nvSpPr>
          <p:spPr>
            <a:xfrm>
              <a:off x="1669947" y="-114300"/>
              <a:ext cx="6004387" cy="3891111"/>
            </a:xfrm>
            <a:prstGeom prst="rect">
              <a:avLst/>
            </a:prstGeom>
            <a:noFill/>
            <a:ln>
              <a:noFill/>
            </a:ln>
          </p:spPr>
          <p:txBody>
            <a:bodyPr anchorCtr="0" anchor="t" bIns="0" lIns="0" spcFirstLastPara="1" rIns="0" wrap="square" tIns="0">
              <a:spAutoFit/>
            </a:bodyPr>
            <a:lstStyle/>
            <a:p>
              <a:pPr indent="0" lvl="0" marL="0" marR="0" rtl="0" algn="l">
                <a:lnSpc>
                  <a:spcPct val="140003"/>
                </a:lnSpc>
                <a:spcBef>
                  <a:spcPts val="0"/>
                </a:spcBef>
                <a:spcAft>
                  <a:spcPts val="0"/>
                </a:spcAft>
                <a:buNone/>
              </a:pPr>
              <a:r>
                <a:rPr b="0" i="0" lang="en" sz="2800" u="none" cap="none" strike="noStrike">
                  <a:solidFill>
                    <a:srgbClr val="FFFFFF"/>
                  </a:solidFill>
                  <a:latin typeface="Arial"/>
                  <a:ea typeface="Arial"/>
                  <a:cs typeface="Arial"/>
                  <a:sym typeface="Arial"/>
                </a:rPr>
                <a:t>The Exploratory Analysis (ML)</a:t>
              </a:r>
              <a:endParaRPr sz="700"/>
            </a:p>
          </p:txBody>
        </p:sp>
      </p:grpSp>
      <p:pic>
        <p:nvPicPr>
          <p:cNvPr id="238" name="Google Shape;238;p31"/>
          <p:cNvPicPr preferRelativeResize="0"/>
          <p:nvPr/>
        </p:nvPicPr>
        <p:blipFill rotWithShape="1">
          <a:blip r:embed="rId3">
            <a:alphaModFix/>
          </a:blip>
          <a:srcRect b="0" l="0" r="0" t="0"/>
          <a:stretch/>
        </p:blipFill>
        <p:spPr>
          <a:xfrm>
            <a:off x="3492124" y="832485"/>
            <a:ext cx="978596" cy="848709"/>
          </a:xfrm>
          <a:prstGeom prst="rect">
            <a:avLst/>
          </a:prstGeom>
          <a:noFill/>
          <a:ln>
            <a:noFill/>
          </a:ln>
        </p:spPr>
      </p:pic>
      <p:grpSp>
        <p:nvGrpSpPr>
          <p:cNvPr id="239" name="Google Shape;239;p31"/>
          <p:cNvGrpSpPr/>
          <p:nvPr/>
        </p:nvGrpSpPr>
        <p:grpSpPr>
          <a:xfrm>
            <a:off x="3003230" y="2126515"/>
            <a:ext cx="2419050" cy="1182685"/>
            <a:chOff x="0" y="-66675"/>
            <a:chExt cx="6450799" cy="3153825"/>
          </a:xfrm>
        </p:grpSpPr>
        <p:sp>
          <p:nvSpPr>
            <p:cNvPr id="240" name="Google Shape;240;p31"/>
            <p:cNvSpPr txBox="1"/>
            <p:nvPr/>
          </p:nvSpPr>
          <p:spPr>
            <a:xfrm>
              <a:off x="0" y="-66675"/>
              <a:ext cx="6450799" cy="709511"/>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0" i="0" lang="en" sz="1600" u="none" cap="none" strike="noStrike">
                  <a:solidFill>
                    <a:srgbClr val="FFFFFF"/>
                  </a:solidFill>
                  <a:latin typeface="Arial"/>
                  <a:ea typeface="Arial"/>
                  <a:cs typeface="Arial"/>
                  <a:sym typeface="Arial"/>
                </a:rPr>
                <a:t>DATA EXPLORATION</a:t>
              </a:r>
              <a:endParaRPr sz="700"/>
            </a:p>
          </p:txBody>
        </p:sp>
        <p:sp>
          <p:nvSpPr>
            <p:cNvPr id="241" name="Google Shape;241;p31"/>
            <p:cNvSpPr txBox="1"/>
            <p:nvPr/>
          </p:nvSpPr>
          <p:spPr>
            <a:xfrm>
              <a:off x="0" y="1456717"/>
              <a:ext cx="6450799" cy="1630433"/>
            </a:xfrm>
            <a:prstGeom prst="rect">
              <a:avLst/>
            </a:prstGeom>
            <a:noFill/>
            <a:ln>
              <a:noFill/>
            </a:ln>
          </p:spPr>
          <p:txBody>
            <a:bodyPr anchorCtr="0" anchor="t" bIns="0" lIns="0" spcFirstLastPara="1" rIns="0" wrap="square" tIns="0">
              <a:spAutoFit/>
            </a:bodyPr>
            <a:lstStyle/>
            <a:p>
              <a:pPr indent="-139700" lvl="1" marL="266700" marR="0" rtl="0" algn="l">
                <a:lnSpc>
                  <a:spcPct val="140016"/>
                </a:lnSpc>
                <a:spcBef>
                  <a:spcPts val="0"/>
                </a:spcBef>
                <a:spcAft>
                  <a:spcPts val="0"/>
                </a:spcAft>
                <a:buClr>
                  <a:srgbClr val="FFFFFF"/>
                </a:buClr>
                <a:buSzPts val="1200"/>
                <a:buFont typeface="Arial"/>
                <a:buChar char="•"/>
              </a:pPr>
              <a:r>
                <a:rPr b="0" i="0" lang="en" sz="1200" u="none" cap="none" strike="noStrike">
                  <a:solidFill>
                    <a:srgbClr val="FFFFFF"/>
                  </a:solidFill>
                  <a:latin typeface="Arial"/>
                  <a:ea typeface="Arial"/>
                  <a:cs typeface="Arial"/>
                  <a:sym typeface="Arial"/>
                </a:rPr>
                <a:t>creating features &amp; targets (race)</a:t>
              </a:r>
              <a:endParaRPr sz="700"/>
            </a:p>
            <a:p>
              <a:pPr indent="-139700" lvl="1" marL="266700" marR="0" rtl="0" algn="l">
                <a:lnSpc>
                  <a:spcPct val="140016"/>
                </a:lnSpc>
                <a:spcBef>
                  <a:spcPts val="0"/>
                </a:spcBef>
                <a:spcAft>
                  <a:spcPts val="0"/>
                </a:spcAft>
                <a:buClr>
                  <a:srgbClr val="FFFFFF"/>
                </a:buClr>
                <a:buSzPts val="1200"/>
                <a:buFont typeface="Arial"/>
                <a:buChar char="•"/>
              </a:pPr>
              <a:r>
                <a:rPr b="0" i="0" lang="en" sz="1200" u="none" cap="none" strike="noStrike">
                  <a:solidFill>
                    <a:srgbClr val="FFFFFF"/>
                  </a:solidFill>
                  <a:latin typeface="Arial"/>
                  <a:ea typeface="Arial"/>
                  <a:cs typeface="Arial"/>
                  <a:sym typeface="Arial"/>
                </a:rPr>
                <a:t>train, test &amp; split the model</a:t>
              </a:r>
              <a:endParaRPr sz="700"/>
            </a:p>
          </p:txBody>
        </p:sp>
      </p:grpSp>
      <p:grpSp>
        <p:nvGrpSpPr>
          <p:cNvPr id="242" name="Google Shape;242;p31"/>
          <p:cNvGrpSpPr/>
          <p:nvPr/>
        </p:nvGrpSpPr>
        <p:grpSpPr>
          <a:xfrm>
            <a:off x="6084063" y="2550319"/>
            <a:ext cx="2263445" cy="1496330"/>
            <a:chOff x="0" y="-57150"/>
            <a:chExt cx="6035853" cy="3990215"/>
          </a:xfrm>
        </p:grpSpPr>
        <p:sp>
          <p:nvSpPr>
            <p:cNvPr id="243" name="Google Shape;243;p31"/>
            <p:cNvSpPr txBox="1"/>
            <p:nvPr/>
          </p:nvSpPr>
          <p:spPr>
            <a:xfrm>
              <a:off x="0" y="-57150"/>
              <a:ext cx="6035853" cy="658635"/>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0" i="0" lang="en" sz="1500" u="none" cap="none" strike="noStrike">
                  <a:solidFill>
                    <a:srgbClr val="FFFFFF"/>
                  </a:solidFill>
                  <a:latin typeface="Arial"/>
                  <a:ea typeface="Arial"/>
                  <a:cs typeface="Arial"/>
                  <a:sym typeface="Arial"/>
                </a:rPr>
                <a:t>ML MODELS</a:t>
              </a:r>
              <a:endParaRPr sz="700"/>
            </a:p>
          </p:txBody>
        </p:sp>
        <p:sp>
          <p:nvSpPr>
            <p:cNvPr id="244" name="Google Shape;244;p31"/>
            <p:cNvSpPr txBox="1"/>
            <p:nvPr/>
          </p:nvSpPr>
          <p:spPr>
            <a:xfrm>
              <a:off x="0" y="1360563"/>
              <a:ext cx="6035853" cy="2572502"/>
            </a:xfrm>
            <a:prstGeom prst="rect">
              <a:avLst/>
            </a:prstGeom>
            <a:noFill/>
            <a:ln>
              <a:noFill/>
            </a:ln>
          </p:spPr>
          <p:txBody>
            <a:bodyPr anchorCtr="0" anchor="t" bIns="0" lIns="0" spcFirstLastPara="1" rIns="0" wrap="square" tIns="0">
              <a:spAutoFit/>
            </a:bodyPr>
            <a:lstStyle/>
            <a:p>
              <a:pPr indent="-120650" lvl="1" marL="241300" marR="0" rtl="0" algn="l">
                <a:lnSpc>
                  <a:spcPct val="140035"/>
                </a:lnSpc>
                <a:spcBef>
                  <a:spcPts val="0"/>
                </a:spcBef>
                <a:spcAft>
                  <a:spcPts val="0"/>
                </a:spcAft>
                <a:buClr>
                  <a:srgbClr val="FFFFFF"/>
                </a:buClr>
                <a:buSzPts val="1100"/>
                <a:buFont typeface="Arial"/>
                <a:buChar char="•"/>
              </a:pPr>
              <a:r>
                <a:rPr b="0" i="0" lang="en" sz="1100" u="none" cap="none" strike="noStrike">
                  <a:solidFill>
                    <a:srgbClr val="FFFFFF"/>
                  </a:solidFill>
                  <a:latin typeface="Arial"/>
                  <a:ea typeface="Arial"/>
                  <a:cs typeface="Arial"/>
                  <a:sym typeface="Arial"/>
                </a:rPr>
                <a:t>random forest</a:t>
              </a:r>
              <a:endParaRPr sz="700"/>
            </a:p>
            <a:p>
              <a:pPr indent="-120650" lvl="1" marL="241300" marR="0" rtl="0" algn="l">
                <a:lnSpc>
                  <a:spcPct val="140035"/>
                </a:lnSpc>
                <a:spcBef>
                  <a:spcPts val="0"/>
                </a:spcBef>
                <a:spcAft>
                  <a:spcPts val="0"/>
                </a:spcAft>
                <a:buClr>
                  <a:srgbClr val="FFFFFF"/>
                </a:buClr>
                <a:buSzPts val="1100"/>
                <a:buFont typeface="Arial"/>
                <a:buChar char="•"/>
              </a:pPr>
              <a:r>
                <a:rPr b="0" i="0" lang="en" sz="1100" u="none" cap="none" strike="noStrike">
                  <a:solidFill>
                    <a:srgbClr val="FFFFFF"/>
                  </a:solidFill>
                  <a:latin typeface="Arial"/>
                  <a:ea typeface="Arial"/>
                  <a:cs typeface="Arial"/>
                  <a:sym typeface="Arial"/>
                </a:rPr>
                <a:t>decision tree</a:t>
              </a:r>
              <a:endParaRPr sz="700"/>
            </a:p>
            <a:p>
              <a:pPr indent="-120650" lvl="1" marL="241300" marR="0" rtl="0" algn="l">
                <a:lnSpc>
                  <a:spcPct val="140035"/>
                </a:lnSpc>
                <a:spcBef>
                  <a:spcPts val="0"/>
                </a:spcBef>
                <a:spcAft>
                  <a:spcPts val="0"/>
                </a:spcAft>
                <a:buClr>
                  <a:srgbClr val="FFFFFF"/>
                </a:buClr>
                <a:buSzPts val="1100"/>
                <a:buFont typeface="Arial"/>
                <a:buChar char="•"/>
              </a:pPr>
              <a:r>
                <a:rPr b="0" i="0" lang="en" sz="1100" u="none" cap="none" strike="noStrike">
                  <a:solidFill>
                    <a:srgbClr val="FFFFFF"/>
                  </a:solidFill>
                  <a:latin typeface="Arial"/>
                  <a:ea typeface="Arial"/>
                  <a:cs typeface="Arial"/>
                  <a:sym typeface="Arial"/>
                </a:rPr>
                <a:t>logistic regression </a:t>
              </a:r>
              <a:endParaRPr sz="700"/>
            </a:p>
            <a:p>
              <a:pPr indent="-120650" lvl="1" marL="241300" marR="0" rtl="0" algn="l">
                <a:lnSpc>
                  <a:spcPct val="140035"/>
                </a:lnSpc>
                <a:spcBef>
                  <a:spcPts val="0"/>
                </a:spcBef>
                <a:spcAft>
                  <a:spcPts val="0"/>
                </a:spcAft>
                <a:buClr>
                  <a:srgbClr val="FFFFFF"/>
                </a:buClr>
                <a:buSzPts val="1100"/>
                <a:buFont typeface="Arial"/>
                <a:buChar char="•"/>
              </a:pPr>
              <a:r>
                <a:rPr b="0" i="0" lang="en" sz="1100" u="none" cap="none" strike="noStrike">
                  <a:solidFill>
                    <a:srgbClr val="FFFFFF"/>
                  </a:solidFill>
                  <a:latin typeface="Arial"/>
                  <a:ea typeface="Arial"/>
                  <a:cs typeface="Arial"/>
                  <a:sym typeface="Arial"/>
                </a:rPr>
                <a:t>picked model with highest accuracy score </a:t>
              </a:r>
              <a:endParaRPr sz="700"/>
            </a:p>
          </p:txBody>
        </p:sp>
      </p:grpSp>
      <p:sp>
        <p:nvSpPr>
          <p:cNvPr id="245" name="Google Shape;245;p31"/>
          <p:cNvSpPr txBox="1"/>
          <p:nvPr/>
        </p:nvSpPr>
        <p:spPr>
          <a:xfrm>
            <a:off x="514350" y="476250"/>
            <a:ext cx="1710306" cy="3562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2100" u="none" cap="none" strike="noStrike">
                <a:solidFill>
                  <a:srgbClr val="FFFFFF"/>
                </a:solidFill>
                <a:latin typeface="Arial"/>
                <a:ea typeface="Arial"/>
                <a:cs typeface="Arial"/>
                <a:sym typeface="Arial"/>
              </a:rPr>
              <a:t>//07</a:t>
            </a:r>
            <a:endParaRPr sz="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1B1B"/>
        </a:solidFill>
      </p:bgPr>
    </p:bg>
    <p:spTree>
      <p:nvGrpSpPr>
        <p:cNvPr id="249" name="Shape 249"/>
        <p:cNvGrpSpPr/>
        <p:nvPr/>
      </p:nvGrpSpPr>
      <p:grpSpPr>
        <a:xfrm>
          <a:off x="0" y="0"/>
          <a:ext cx="0" cy="0"/>
          <a:chOff x="0" y="0"/>
          <a:chExt cx="0" cy="0"/>
        </a:xfrm>
      </p:grpSpPr>
      <p:grpSp>
        <p:nvGrpSpPr>
          <p:cNvPr id="250" name="Google Shape;250;p32"/>
          <p:cNvGrpSpPr/>
          <p:nvPr/>
        </p:nvGrpSpPr>
        <p:grpSpPr>
          <a:xfrm>
            <a:off x="202680" y="2873739"/>
            <a:ext cx="1596228" cy="107598"/>
            <a:chOff x="0" y="0"/>
            <a:chExt cx="4256610" cy="286927"/>
          </a:xfrm>
        </p:grpSpPr>
        <p:sp>
          <p:nvSpPr>
            <p:cNvPr id="251" name="Google Shape;251;p32"/>
            <p:cNvSpPr/>
            <p:nvPr/>
          </p:nvSpPr>
          <p:spPr>
            <a:xfrm>
              <a:off x="0" y="129705"/>
              <a:ext cx="4256610" cy="27517"/>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52" name="Google Shape;252;p32"/>
            <p:cNvSpPr/>
            <p:nvPr/>
          </p:nvSpPr>
          <p:spPr>
            <a:xfrm>
              <a:off x="0" y="0"/>
              <a:ext cx="613239" cy="286927"/>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nvGrpSpPr>
          <p:cNvPr id="253" name="Google Shape;253;p32"/>
          <p:cNvGrpSpPr/>
          <p:nvPr/>
        </p:nvGrpSpPr>
        <p:grpSpPr>
          <a:xfrm>
            <a:off x="628427" y="4767966"/>
            <a:ext cx="1596228" cy="107598"/>
            <a:chOff x="0" y="0"/>
            <a:chExt cx="4256610" cy="286927"/>
          </a:xfrm>
        </p:grpSpPr>
        <p:sp>
          <p:nvSpPr>
            <p:cNvPr id="254" name="Google Shape;254;p32"/>
            <p:cNvSpPr/>
            <p:nvPr/>
          </p:nvSpPr>
          <p:spPr>
            <a:xfrm>
              <a:off x="0" y="129705"/>
              <a:ext cx="4256610" cy="27517"/>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55" name="Google Shape;255;p32"/>
            <p:cNvSpPr/>
            <p:nvPr/>
          </p:nvSpPr>
          <p:spPr>
            <a:xfrm>
              <a:off x="0" y="0"/>
              <a:ext cx="613239" cy="286927"/>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nvGrpSpPr>
          <p:cNvPr id="256" name="Google Shape;256;p32"/>
          <p:cNvGrpSpPr/>
          <p:nvPr/>
        </p:nvGrpSpPr>
        <p:grpSpPr>
          <a:xfrm>
            <a:off x="3801486" y="4189373"/>
            <a:ext cx="1596228" cy="107598"/>
            <a:chOff x="0" y="0"/>
            <a:chExt cx="4256610" cy="286927"/>
          </a:xfrm>
        </p:grpSpPr>
        <p:sp>
          <p:nvSpPr>
            <p:cNvPr id="257" name="Google Shape;257;p32"/>
            <p:cNvSpPr/>
            <p:nvPr/>
          </p:nvSpPr>
          <p:spPr>
            <a:xfrm>
              <a:off x="0" y="129705"/>
              <a:ext cx="4256610" cy="27517"/>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58" name="Google Shape;258;p32"/>
            <p:cNvSpPr/>
            <p:nvPr/>
          </p:nvSpPr>
          <p:spPr>
            <a:xfrm>
              <a:off x="0" y="0"/>
              <a:ext cx="613239" cy="286927"/>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nvGrpSpPr>
          <p:cNvPr id="259" name="Google Shape;259;p32"/>
          <p:cNvGrpSpPr/>
          <p:nvPr/>
        </p:nvGrpSpPr>
        <p:grpSpPr>
          <a:xfrm>
            <a:off x="3801486" y="2353846"/>
            <a:ext cx="2263445" cy="1631395"/>
            <a:chOff x="0" y="-57150"/>
            <a:chExt cx="6035853" cy="4350387"/>
          </a:xfrm>
        </p:grpSpPr>
        <p:sp>
          <p:nvSpPr>
            <p:cNvPr id="260" name="Google Shape;260;p32"/>
            <p:cNvSpPr txBox="1"/>
            <p:nvPr/>
          </p:nvSpPr>
          <p:spPr>
            <a:xfrm>
              <a:off x="0" y="-57150"/>
              <a:ext cx="6035853" cy="2063302"/>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0" i="0" lang="en" sz="1500" u="none" cap="none" strike="noStrike">
                  <a:solidFill>
                    <a:srgbClr val="FFFFFF"/>
                  </a:solidFill>
                  <a:latin typeface="Arial"/>
                  <a:ea typeface="Arial"/>
                  <a:cs typeface="Arial"/>
                  <a:sym typeface="Arial"/>
                </a:rPr>
                <a:t>CORRELATION BETWEEN AGE &amp; FLEEING</a:t>
              </a:r>
              <a:endParaRPr sz="700"/>
            </a:p>
          </p:txBody>
        </p:sp>
        <p:sp>
          <p:nvSpPr>
            <p:cNvPr id="261" name="Google Shape;261;p32"/>
            <p:cNvSpPr txBox="1"/>
            <p:nvPr/>
          </p:nvSpPr>
          <p:spPr>
            <a:xfrm>
              <a:off x="0" y="2765230"/>
              <a:ext cx="6035853" cy="1528007"/>
            </a:xfrm>
            <a:prstGeom prst="rect">
              <a:avLst/>
            </a:prstGeom>
            <a:noFill/>
            <a:ln>
              <a:noFill/>
            </a:ln>
          </p:spPr>
          <p:txBody>
            <a:bodyPr anchorCtr="0" anchor="t" bIns="0" lIns="0" spcFirstLastPara="1" rIns="0" wrap="square" tIns="0">
              <a:spAutoFit/>
            </a:bodyPr>
            <a:lstStyle/>
            <a:p>
              <a:pPr indent="-120650" lvl="1" marL="241300" marR="0" rtl="0" algn="l">
                <a:lnSpc>
                  <a:spcPct val="140035"/>
                </a:lnSpc>
                <a:spcBef>
                  <a:spcPts val="0"/>
                </a:spcBef>
                <a:spcAft>
                  <a:spcPts val="0"/>
                </a:spcAft>
                <a:buClr>
                  <a:srgbClr val="FFFFFF"/>
                </a:buClr>
                <a:buSzPts val="1100"/>
                <a:buFont typeface="Arial"/>
                <a:buChar char="•"/>
              </a:pPr>
              <a:r>
                <a:rPr b="0" i="0" lang="en" sz="1100" u="none" cap="none" strike="noStrike">
                  <a:solidFill>
                    <a:srgbClr val="FFFFFF"/>
                  </a:solidFill>
                  <a:latin typeface="Arial"/>
                  <a:ea typeface="Arial"/>
                  <a:cs typeface="Arial"/>
                  <a:sym typeface="Arial"/>
                </a:rPr>
                <a:t>victim count &amp; age</a:t>
              </a:r>
              <a:endParaRPr sz="700"/>
            </a:p>
            <a:p>
              <a:pPr indent="-120650" lvl="1" marL="241300" marR="0" rtl="0" algn="l">
                <a:lnSpc>
                  <a:spcPct val="140035"/>
                </a:lnSpc>
                <a:spcBef>
                  <a:spcPts val="0"/>
                </a:spcBef>
                <a:spcAft>
                  <a:spcPts val="0"/>
                </a:spcAft>
                <a:buClr>
                  <a:srgbClr val="FFFFFF"/>
                </a:buClr>
                <a:buSzPts val="1100"/>
                <a:buFont typeface="Arial"/>
                <a:buChar char="•"/>
              </a:pPr>
              <a:r>
                <a:rPr b="0" i="0" lang="en" sz="1100" u="none" cap="none" strike="noStrike">
                  <a:solidFill>
                    <a:srgbClr val="FFFFFF"/>
                  </a:solidFill>
                  <a:latin typeface="Arial"/>
                  <a:ea typeface="Arial"/>
                  <a:cs typeface="Arial"/>
                  <a:sym typeface="Arial"/>
                </a:rPr>
                <a:t>filtered by fleeing by foot/ in a car &amp; not fleeing</a:t>
              </a:r>
              <a:endParaRPr sz="700"/>
            </a:p>
          </p:txBody>
        </p:sp>
      </p:grpSp>
      <p:grpSp>
        <p:nvGrpSpPr>
          <p:cNvPr id="262" name="Google Shape;262;p32"/>
          <p:cNvGrpSpPr/>
          <p:nvPr/>
        </p:nvGrpSpPr>
        <p:grpSpPr>
          <a:xfrm>
            <a:off x="5898183" y="65344"/>
            <a:ext cx="3433089" cy="2448242"/>
            <a:chOff x="0" y="-114300"/>
            <a:chExt cx="9154903" cy="6528647"/>
          </a:xfrm>
        </p:grpSpPr>
        <p:sp>
          <p:nvSpPr>
            <p:cNvPr id="263" name="Google Shape;263;p32"/>
            <p:cNvSpPr/>
            <p:nvPr/>
          </p:nvSpPr>
          <p:spPr>
            <a:xfrm>
              <a:off x="0" y="38207"/>
              <a:ext cx="117534" cy="4429036"/>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64" name="Google Shape;264;p32"/>
            <p:cNvSpPr txBox="1"/>
            <p:nvPr/>
          </p:nvSpPr>
          <p:spPr>
            <a:xfrm>
              <a:off x="1992121" y="-114300"/>
              <a:ext cx="7162782" cy="6528647"/>
            </a:xfrm>
            <a:prstGeom prst="rect">
              <a:avLst/>
            </a:prstGeom>
            <a:noFill/>
            <a:ln>
              <a:noFill/>
            </a:ln>
          </p:spPr>
          <p:txBody>
            <a:bodyPr anchorCtr="0" anchor="t" bIns="0" lIns="0" spcFirstLastPara="1" rIns="0" wrap="square" tIns="0">
              <a:spAutoFit/>
            </a:bodyPr>
            <a:lstStyle/>
            <a:p>
              <a:pPr indent="0" lvl="0" marL="0" marR="0" rtl="0" algn="l">
                <a:lnSpc>
                  <a:spcPct val="139982"/>
                </a:lnSpc>
                <a:spcBef>
                  <a:spcPts val="0"/>
                </a:spcBef>
                <a:spcAft>
                  <a:spcPts val="0"/>
                </a:spcAft>
                <a:buNone/>
              </a:pPr>
              <a:r>
                <a:rPr b="0" i="0" lang="en" sz="2800" u="none" cap="none" strike="noStrike">
                  <a:solidFill>
                    <a:srgbClr val="FFFFFF"/>
                  </a:solidFill>
                  <a:latin typeface="Arial"/>
                  <a:ea typeface="Arial"/>
                  <a:cs typeface="Arial"/>
                  <a:sym typeface="Arial"/>
                </a:rPr>
                <a:t>The </a:t>
              </a:r>
              <a:endParaRPr sz="700"/>
            </a:p>
            <a:p>
              <a:pPr indent="0" lvl="0" marL="0" marR="0" rtl="0" algn="l">
                <a:lnSpc>
                  <a:spcPct val="139982"/>
                </a:lnSpc>
                <a:spcBef>
                  <a:spcPts val="0"/>
                </a:spcBef>
                <a:spcAft>
                  <a:spcPts val="0"/>
                </a:spcAft>
                <a:buNone/>
              </a:pPr>
              <a:r>
                <a:rPr b="0" i="0" lang="en" sz="2800" u="none" cap="none" strike="noStrike">
                  <a:solidFill>
                    <a:srgbClr val="FFFFFF"/>
                  </a:solidFill>
                  <a:latin typeface="Arial"/>
                  <a:ea typeface="Arial"/>
                  <a:cs typeface="Arial"/>
                  <a:sym typeface="Arial"/>
                </a:rPr>
                <a:t>Exploratory Analysis </a:t>
              </a:r>
              <a:endParaRPr sz="700"/>
            </a:p>
            <a:p>
              <a:pPr indent="0" lvl="0" marL="0" marR="0" rtl="0" algn="l">
                <a:lnSpc>
                  <a:spcPct val="139982"/>
                </a:lnSpc>
                <a:spcBef>
                  <a:spcPts val="0"/>
                </a:spcBef>
                <a:spcAft>
                  <a:spcPts val="0"/>
                </a:spcAft>
                <a:buNone/>
              </a:pPr>
              <a:r>
                <a:rPr b="0" i="0" lang="en" sz="2800" u="none" cap="none" strike="noStrike">
                  <a:solidFill>
                    <a:srgbClr val="FFFFFF"/>
                  </a:solidFill>
                  <a:latin typeface="Arial"/>
                  <a:ea typeface="Arial"/>
                  <a:cs typeface="Arial"/>
                  <a:sym typeface="Arial"/>
                </a:rPr>
                <a:t>(Tableau, </a:t>
              </a:r>
              <a:endParaRPr sz="700"/>
            </a:p>
            <a:p>
              <a:pPr indent="0" lvl="0" marL="0" marR="0" rtl="0" algn="l">
                <a:lnSpc>
                  <a:spcPct val="139982"/>
                </a:lnSpc>
                <a:spcBef>
                  <a:spcPts val="0"/>
                </a:spcBef>
                <a:spcAft>
                  <a:spcPts val="0"/>
                </a:spcAft>
                <a:buNone/>
              </a:pPr>
              <a:r>
                <a:rPr b="0" i="0" lang="en" sz="2800" u="none" cap="none" strike="noStrike">
                  <a:solidFill>
                    <a:srgbClr val="FFFFFF"/>
                  </a:solidFill>
                  <a:latin typeface="Arial"/>
                  <a:ea typeface="Arial"/>
                  <a:cs typeface="Arial"/>
                  <a:sym typeface="Arial"/>
                </a:rPr>
                <a:t>Python)</a:t>
              </a:r>
              <a:endParaRPr sz="700"/>
            </a:p>
          </p:txBody>
        </p:sp>
      </p:grpSp>
      <p:grpSp>
        <p:nvGrpSpPr>
          <p:cNvPr id="265" name="Google Shape;265;p32"/>
          <p:cNvGrpSpPr/>
          <p:nvPr/>
        </p:nvGrpSpPr>
        <p:grpSpPr>
          <a:xfrm>
            <a:off x="6299336" y="4821765"/>
            <a:ext cx="1596228" cy="107598"/>
            <a:chOff x="0" y="0"/>
            <a:chExt cx="4256610" cy="286927"/>
          </a:xfrm>
        </p:grpSpPr>
        <p:sp>
          <p:nvSpPr>
            <p:cNvPr id="266" name="Google Shape;266;p32"/>
            <p:cNvSpPr/>
            <p:nvPr/>
          </p:nvSpPr>
          <p:spPr>
            <a:xfrm>
              <a:off x="0" y="129705"/>
              <a:ext cx="4256610" cy="27517"/>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67" name="Google Shape;267;p32"/>
            <p:cNvSpPr/>
            <p:nvPr/>
          </p:nvSpPr>
          <p:spPr>
            <a:xfrm>
              <a:off x="0" y="0"/>
              <a:ext cx="613239" cy="286927"/>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nvGrpSpPr>
          <p:cNvPr id="268" name="Google Shape;268;p32"/>
          <p:cNvGrpSpPr/>
          <p:nvPr/>
        </p:nvGrpSpPr>
        <p:grpSpPr>
          <a:xfrm>
            <a:off x="202680" y="1312114"/>
            <a:ext cx="2333647" cy="1743992"/>
            <a:chOff x="0" y="-57150"/>
            <a:chExt cx="6223058" cy="4650647"/>
          </a:xfrm>
        </p:grpSpPr>
        <p:sp>
          <p:nvSpPr>
            <p:cNvPr id="269" name="Google Shape;269;p32"/>
            <p:cNvSpPr txBox="1"/>
            <p:nvPr/>
          </p:nvSpPr>
          <p:spPr>
            <a:xfrm>
              <a:off x="0" y="-57150"/>
              <a:ext cx="6223058" cy="67729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1500" u="none" cap="none" strike="noStrike">
                  <a:solidFill>
                    <a:srgbClr val="FFFFFF"/>
                  </a:solidFill>
                  <a:latin typeface="Arial"/>
                  <a:ea typeface="Arial"/>
                  <a:cs typeface="Arial"/>
                  <a:sym typeface="Arial"/>
                </a:rPr>
                <a:t>HEAT MAP</a:t>
              </a:r>
              <a:endParaRPr sz="700"/>
            </a:p>
          </p:txBody>
        </p:sp>
        <p:sp>
          <p:nvSpPr>
            <p:cNvPr id="270" name="Google Shape;270;p32"/>
            <p:cNvSpPr txBox="1"/>
            <p:nvPr/>
          </p:nvSpPr>
          <p:spPr>
            <a:xfrm>
              <a:off x="0" y="1403944"/>
              <a:ext cx="6223058" cy="3189553"/>
            </a:xfrm>
            <a:prstGeom prst="rect">
              <a:avLst/>
            </a:prstGeom>
            <a:noFill/>
            <a:ln>
              <a:noFill/>
            </a:ln>
          </p:spPr>
          <p:txBody>
            <a:bodyPr anchorCtr="0" anchor="t" bIns="0" lIns="0" spcFirstLastPara="1" rIns="0" wrap="square" tIns="0">
              <a:spAutoFit/>
            </a:bodyPr>
            <a:lstStyle/>
            <a:p>
              <a:pPr indent="-127000" lvl="1" marL="254000" marR="0" rtl="0" algn="l">
                <a:lnSpc>
                  <a:spcPct val="139974"/>
                </a:lnSpc>
                <a:spcBef>
                  <a:spcPts val="0"/>
                </a:spcBef>
                <a:spcAft>
                  <a:spcPts val="0"/>
                </a:spcAft>
                <a:buClr>
                  <a:srgbClr val="FFFFFF"/>
                </a:buClr>
                <a:buSzPts val="1200"/>
                <a:buFont typeface="Arial"/>
                <a:buChar char="•"/>
              </a:pPr>
              <a:r>
                <a:rPr b="0" i="0" lang="en" sz="1200" u="none" cap="none" strike="noStrike">
                  <a:solidFill>
                    <a:srgbClr val="FFFFFF"/>
                  </a:solidFill>
                  <a:latin typeface="Arial"/>
                  <a:ea typeface="Arial"/>
                  <a:cs typeface="Arial"/>
                  <a:sym typeface="Arial"/>
                </a:rPr>
                <a:t>filtering data by top 10,20,30,40,50 states (+county, city)</a:t>
              </a:r>
              <a:endParaRPr sz="700"/>
            </a:p>
            <a:p>
              <a:pPr indent="-127000" lvl="1" marL="254000" marR="0" rtl="0" algn="l">
                <a:lnSpc>
                  <a:spcPct val="139974"/>
                </a:lnSpc>
                <a:spcBef>
                  <a:spcPts val="0"/>
                </a:spcBef>
                <a:spcAft>
                  <a:spcPts val="0"/>
                </a:spcAft>
                <a:buClr>
                  <a:srgbClr val="FFFFFF"/>
                </a:buClr>
                <a:buSzPts val="1200"/>
                <a:buFont typeface="Arial"/>
                <a:buChar char="•"/>
              </a:pPr>
              <a:r>
                <a:rPr b="0" i="0" lang="en" sz="1200" u="none" cap="none" strike="noStrike">
                  <a:solidFill>
                    <a:srgbClr val="FFFFFF"/>
                  </a:solidFill>
                  <a:latin typeface="Arial"/>
                  <a:ea typeface="Arial"/>
                  <a:cs typeface="Arial"/>
                  <a:sym typeface="Arial"/>
                </a:rPr>
                <a:t>additional filter by year, month</a:t>
              </a:r>
              <a:endParaRPr sz="700"/>
            </a:p>
            <a:p>
              <a:pPr indent="0" lvl="0" marL="0" marR="0" rtl="0" algn="l">
                <a:lnSpc>
                  <a:spcPct val="139974"/>
                </a:lnSpc>
                <a:spcBef>
                  <a:spcPts val="0"/>
                </a:spcBef>
                <a:spcAft>
                  <a:spcPts val="0"/>
                </a:spcAft>
                <a:buNone/>
              </a:pPr>
              <a:r>
                <a:t/>
              </a:r>
              <a:endParaRPr b="0" i="0" sz="1200" u="none" cap="none" strike="noStrike">
                <a:solidFill>
                  <a:srgbClr val="FFFFFF"/>
                </a:solidFill>
                <a:latin typeface="Arial"/>
                <a:ea typeface="Arial"/>
                <a:cs typeface="Arial"/>
                <a:sym typeface="Arial"/>
              </a:endParaRPr>
            </a:p>
          </p:txBody>
        </p:sp>
      </p:grpSp>
      <p:pic>
        <p:nvPicPr>
          <p:cNvPr id="271" name="Google Shape;271;p32"/>
          <p:cNvPicPr preferRelativeResize="0"/>
          <p:nvPr/>
        </p:nvPicPr>
        <p:blipFill rotWithShape="1">
          <a:blip r:embed="rId3">
            <a:alphaModFix/>
          </a:blip>
          <a:srcRect b="0" l="0" r="0" t="0"/>
          <a:stretch/>
        </p:blipFill>
        <p:spPr>
          <a:xfrm>
            <a:off x="3456291" y="673417"/>
            <a:ext cx="1143309" cy="1020663"/>
          </a:xfrm>
          <a:prstGeom prst="rect">
            <a:avLst/>
          </a:prstGeom>
          <a:noFill/>
          <a:ln>
            <a:noFill/>
          </a:ln>
        </p:spPr>
      </p:pic>
      <p:grpSp>
        <p:nvGrpSpPr>
          <p:cNvPr id="272" name="Google Shape;272;p32"/>
          <p:cNvGrpSpPr/>
          <p:nvPr/>
        </p:nvGrpSpPr>
        <p:grpSpPr>
          <a:xfrm>
            <a:off x="622562" y="3432252"/>
            <a:ext cx="2419050" cy="973378"/>
            <a:chOff x="0" y="-66675"/>
            <a:chExt cx="6450799" cy="2595675"/>
          </a:xfrm>
        </p:grpSpPr>
        <p:sp>
          <p:nvSpPr>
            <p:cNvPr id="273" name="Google Shape;273;p32"/>
            <p:cNvSpPr txBox="1"/>
            <p:nvPr/>
          </p:nvSpPr>
          <p:spPr>
            <a:xfrm>
              <a:off x="0" y="-66675"/>
              <a:ext cx="6450799" cy="709511"/>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0" i="0" lang="en" sz="1600" u="none" cap="none" strike="noStrike">
                  <a:solidFill>
                    <a:srgbClr val="FFFFFF"/>
                  </a:solidFill>
                  <a:latin typeface="Arial"/>
                  <a:ea typeface="Arial"/>
                  <a:cs typeface="Arial"/>
                  <a:sym typeface="Arial"/>
                </a:rPr>
                <a:t>DOUGHNUT CHART</a:t>
              </a:r>
              <a:endParaRPr sz="700"/>
            </a:p>
          </p:txBody>
        </p:sp>
        <p:sp>
          <p:nvSpPr>
            <p:cNvPr id="274" name="Google Shape;274;p32"/>
            <p:cNvSpPr txBox="1"/>
            <p:nvPr/>
          </p:nvSpPr>
          <p:spPr>
            <a:xfrm>
              <a:off x="0" y="1456717"/>
              <a:ext cx="6450799" cy="1072283"/>
            </a:xfrm>
            <a:prstGeom prst="rect">
              <a:avLst/>
            </a:prstGeom>
            <a:noFill/>
            <a:ln>
              <a:noFill/>
            </a:ln>
          </p:spPr>
          <p:txBody>
            <a:bodyPr anchorCtr="0" anchor="t" bIns="0" lIns="0" spcFirstLastPara="1" rIns="0" wrap="square" tIns="0">
              <a:spAutoFit/>
            </a:bodyPr>
            <a:lstStyle/>
            <a:p>
              <a:pPr indent="-139700" lvl="1" marL="266700" marR="0" rtl="0" algn="l">
                <a:lnSpc>
                  <a:spcPct val="140016"/>
                </a:lnSpc>
                <a:spcBef>
                  <a:spcPts val="0"/>
                </a:spcBef>
                <a:spcAft>
                  <a:spcPts val="0"/>
                </a:spcAft>
                <a:buClr>
                  <a:srgbClr val="FFFFFF"/>
                </a:buClr>
                <a:buSzPts val="1200"/>
                <a:buFont typeface="Arial"/>
                <a:buChar char="•"/>
              </a:pPr>
              <a:r>
                <a:rPr b="0" i="0" lang="en" sz="1200" u="none" cap="none" strike="noStrike">
                  <a:solidFill>
                    <a:srgbClr val="FFFFFF"/>
                  </a:solidFill>
                  <a:latin typeface="Arial"/>
                  <a:ea typeface="Arial"/>
                  <a:cs typeface="Arial"/>
                  <a:sym typeface="Arial"/>
                </a:rPr>
                <a:t>killings by race vs. population by race breakdown</a:t>
              </a:r>
              <a:endParaRPr sz="700"/>
            </a:p>
          </p:txBody>
        </p:sp>
      </p:grpSp>
      <p:sp>
        <p:nvSpPr>
          <p:cNvPr id="275" name="Google Shape;275;p32"/>
          <p:cNvSpPr txBox="1"/>
          <p:nvPr/>
        </p:nvSpPr>
        <p:spPr>
          <a:xfrm>
            <a:off x="514350" y="476250"/>
            <a:ext cx="1710306" cy="3562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2100" u="none" cap="none" strike="noStrike">
                <a:solidFill>
                  <a:srgbClr val="FFFFFF"/>
                </a:solidFill>
                <a:latin typeface="Arial"/>
                <a:ea typeface="Arial"/>
                <a:cs typeface="Arial"/>
                <a:sym typeface="Arial"/>
              </a:rPr>
              <a:t>//08</a:t>
            </a:r>
            <a:endParaRPr sz="700"/>
          </a:p>
        </p:txBody>
      </p:sp>
      <p:grpSp>
        <p:nvGrpSpPr>
          <p:cNvPr id="276" name="Google Shape;276;p32"/>
          <p:cNvGrpSpPr/>
          <p:nvPr/>
        </p:nvGrpSpPr>
        <p:grpSpPr>
          <a:xfrm>
            <a:off x="6296004" y="3351606"/>
            <a:ext cx="2333647" cy="1138242"/>
            <a:chOff x="0" y="-57150"/>
            <a:chExt cx="6223058" cy="3035311"/>
          </a:xfrm>
        </p:grpSpPr>
        <p:sp>
          <p:nvSpPr>
            <p:cNvPr id="277" name="Google Shape;277;p32"/>
            <p:cNvSpPr txBox="1"/>
            <p:nvPr/>
          </p:nvSpPr>
          <p:spPr>
            <a:xfrm>
              <a:off x="0" y="-57150"/>
              <a:ext cx="6223058" cy="67729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1500" u="none" cap="none" strike="noStrike">
                  <a:solidFill>
                    <a:srgbClr val="FFFFFF"/>
                  </a:solidFill>
                  <a:latin typeface="Arial"/>
                  <a:ea typeface="Arial"/>
                  <a:cs typeface="Arial"/>
                  <a:sym typeface="Arial"/>
                </a:rPr>
                <a:t>BUDGET</a:t>
              </a:r>
              <a:endParaRPr sz="700"/>
            </a:p>
          </p:txBody>
        </p:sp>
        <p:sp>
          <p:nvSpPr>
            <p:cNvPr id="278" name="Google Shape;278;p32"/>
            <p:cNvSpPr txBox="1"/>
            <p:nvPr/>
          </p:nvSpPr>
          <p:spPr>
            <a:xfrm>
              <a:off x="0" y="1403944"/>
              <a:ext cx="6223058" cy="1574217"/>
            </a:xfrm>
            <a:prstGeom prst="rect">
              <a:avLst/>
            </a:prstGeom>
            <a:noFill/>
            <a:ln>
              <a:noFill/>
            </a:ln>
          </p:spPr>
          <p:txBody>
            <a:bodyPr anchorCtr="0" anchor="t" bIns="0" lIns="0" spcFirstLastPara="1" rIns="0" wrap="square" tIns="0">
              <a:spAutoFit/>
            </a:bodyPr>
            <a:lstStyle/>
            <a:p>
              <a:pPr indent="-127000" lvl="1" marL="254000" marR="0" rtl="0" algn="l">
                <a:lnSpc>
                  <a:spcPct val="139974"/>
                </a:lnSpc>
                <a:spcBef>
                  <a:spcPts val="0"/>
                </a:spcBef>
                <a:spcAft>
                  <a:spcPts val="0"/>
                </a:spcAft>
                <a:buClr>
                  <a:srgbClr val="FFFFFF"/>
                </a:buClr>
                <a:buSzPts val="1200"/>
                <a:buFont typeface="Arial"/>
                <a:buChar char="•"/>
              </a:pPr>
              <a:r>
                <a:rPr b="0" i="0" lang="en" sz="1200" u="none" cap="none" strike="noStrike">
                  <a:solidFill>
                    <a:srgbClr val="FFFFFF"/>
                  </a:solidFill>
                  <a:latin typeface="Arial"/>
                  <a:ea typeface="Arial"/>
                  <a:cs typeface="Arial"/>
                  <a:sym typeface="Arial"/>
                </a:rPr>
                <a:t>filtered by year</a:t>
              </a:r>
              <a:endParaRPr sz="700"/>
            </a:p>
            <a:p>
              <a:pPr indent="-127000" lvl="1" marL="254000" marR="0" rtl="0" algn="l">
                <a:lnSpc>
                  <a:spcPct val="139974"/>
                </a:lnSpc>
                <a:spcBef>
                  <a:spcPts val="0"/>
                </a:spcBef>
                <a:spcAft>
                  <a:spcPts val="0"/>
                </a:spcAft>
                <a:buClr>
                  <a:srgbClr val="FFFFFF"/>
                </a:buClr>
                <a:buSzPts val="1200"/>
                <a:buFont typeface="Arial"/>
                <a:buChar char="•"/>
              </a:pPr>
              <a:r>
                <a:rPr b="0" i="0" lang="en" sz="1200" u="none" cap="none" strike="noStrike">
                  <a:solidFill>
                    <a:srgbClr val="FFFFFF"/>
                  </a:solidFill>
                  <a:latin typeface="Arial"/>
                  <a:ea typeface="Arial"/>
                  <a:cs typeface="Arial"/>
                  <a:sym typeface="Arial"/>
                </a:rPr>
                <a:t>for every department</a:t>
              </a:r>
              <a:endParaRPr sz="700"/>
            </a:p>
            <a:p>
              <a:pPr indent="0" lvl="0" marL="0" marR="0" rtl="0" algn="l">
                <a:lnSpc>
                  <a:spcPct val="139974"/>
                </a:lnSpc>
                <a:spcBef>
                  <a:spcPts val="0"/>
                </a:spcBef>
                <a:spcAft>
                  <a:spcPts val="0"/>
                </a:spcAft>
                <a:buNone/>
              </a:pPr>
              <a:r>
                <a:t/>
              </a:r>
              <a:endParaRPr b="0" i="0" sz="1200" u="none" cap="none" strike="noStrike">
                <a:solidFill>
                  <a:srgbClr val="FFFFFF"/>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1B1B"/>
        </a:solidFill>
      </p:bgPr>
    </p:bg>
    <p:spTree>
      <p:nvGrpSpPr>
        <p:cNvPr id="282" name="Shape 282"/>
        <p:cNvGrpSpPr/>
        <p:nvPr/>
      </p:nvGrpSpPr>
      <p:grpSpPr>
        <a:xfrm>
          <a:off x="0" y="0"/>
          <a:ext cx="0" cy="0"/>
          <a:chOff x="0" y="0"/>
          <a:chExt cx="0" cy="0"/>
        </a:xfrm>
      </p:grpSpPr>
      <p:sp>
        <p:nvSpPr>
          <p:cNvPr id="283" name="Google Shape;283;p33"/>
          <p:cNvSpPr/>
          <p:nvPr/>
        </p:nvSpPr>
        <p:spPr>
          <a:xfrm>
            <a:off x="855017" y="3519164"/>
            <a:ext cx="1610398" cy="47271"/>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284" name="Google Shape;284;p33"/>
          <p:cNvGrpSpPr/>
          <p:nvPr/>
        </p:nvGrpSpPr>
        <p:grpSpPr>
          <a:xfrm>
            <a:off x="4004264" y="962978"/>
            <a:ext cx="846318" cy="190500"/>
            <a:chOff x="0" y="0"/>
            <a:chExt cx="2256848" cy="508000"/>
          </a:xfrm>
        </p:grpSpPr>
        <p:sp>
          <p:nvSpPr>
            <p:cNvPr id="285" name="Google Shape;285;p33"/>
            <p:cNvSpPr/>
            <p:nvPr/>
          </p:nvSpPr>
          <p:spPr>
            <a:xfrm>
              <a:off x="0" y="0"/>
              <a:ext cx="508000" cy="508000"/>
            </a:xfrm>
            <a:custGeom>
              <a:rect b="b" l="l" r="r" t="t"/>
              <a:pathLst>
                <a:path extrusionOk="0"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1B1B1B"/>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286" name="Google Shape;286;p33"/>
            <p:cNvPicPr preferRelativeResize="0"/>
            <p:nvPr/>
          </p:nvPicPr>
          <p:blipFill rotWithShape="1">
            <a:blip r:embed="rId3">
              <a:alphaModFix/>
            </a:blip>
            <a:srcRect b="0" l="0" r="0" t="0"/>
            <a:stretch/>
          </p:blipFill>
          <p:spPr>
            <a:xfrm>
              <a:off x="77667" y="157818"/>
              <a:ext cx="352666" cy="192363"/>
            </a:xfrm>
            <a:prstGeom prst="rect">
              <a:avLst/>
            </a:prstGeom>
            <a:noFill/>
            <a:ln>
              <a:noFill/>
            </a:ln>
          </p:spPr>
        </p:pic>
        <p:sp>
          <p:nvSpPr>
            <p:cNvPr id="287" name="Google Shape;287;p33"/>
            <p:cNvSpPr txBox="1"/>
            <p:nvPr/>
          </p:nvSpPr>
          <p:spPr>
            <a:xfrm>
              <a:off x="651167" y="146300"/>
              <a:ext cx="1605681" cy="2439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 sz="700" u="none" cap="none" strike="noStrike">
                  <a:solidFill>
                    <a:srgbClr val="1B1B1B"/>
                  </a:solidFill>
                  <a:latin typeface="Arial"/>
                  <a:ea typeface="Arial"/>
                  <a:cs typeface="Arial"/>
                  <a:sym typeface="Arial"/>
                </a:rPr>
                <a:t>AstraStrong</a:t>
              </a:r>
              <a:endParaRPr sz="700"/>
            </a:p>
          </p:txBody>
        </p:sp>
        <p:sp>
          <p:nvSpPr>
            <p:cNvPr id="288" name="Google Shape;288;p33"/>
            <p:cNvSpPr txBox="1"/>
            <p:nvPr/>
          </p:nvSpPr>
          <p:spPr>
            <a:xfrm>
              <a:off x="2017377" y="9525"/>
              <a:ext cx="153010" cy="72815"/>
            </a:xfrm>
            <a:prstGeom prst="rect">
              <a:avLst/>
            </a:prstGeom>
            <a:noFill/>
            <a:ln>
              <a:noFill/>
            </a:ln>
          </p:spPr>
          <p:txBody>
            <a:bodyPr anchorCtr="0" anchor="t" bIns="0" lIns="0" spcFirstLastPara="1" rIns="0" wrap="square" tIns="0">
              <a:spAutoFit/>
            </a:bodyPr>
            <a:lstStyle/>
            <a:p>
              <a:pPr indent="0" lvl="0" marL="0" marR="0" rtl="0" algn="l">
                <a:lnSpc>
                  <a:spcPct val="100236"/>
                </a:lnSpc>
                <a:spcBef>
                  <a:spcPts val="0"/>
                </a:spcBef>
                <a:spcAft>
                  <a:spcPts val="0"/>
                </a:spcAft>
                <a:buNone/>
              </a:pPr>
              <a:r>
                <a:rPr b="0" i="0" lang="en" sz="200" u="none" cap="none" strike="noStrike">
                  <a:solidFill>
                    <a:srgbClr val="1B1B1B"/>
                  </a:solidFill>
                  <a:latin typeface="Arial"/>
                  <a:ea typeface="Arial"/>
                  <a:cs typeface="Arial"/>
                  <a:sym typeface="Arial"/>
                </a:rPr>
                <a:t>TM</a:t>
              </a:r>
              <a:endParaRPr sz="700"/>
            </a:p>
          </p:txBody>
        </p:sp>
      </p:grpSp>
      <p:pic>
        <p:nvPicPr>
          <p:cNvPr id="289" name="Google Shape;289;p33"/>
          <p:cNvPicPr preferRelativeResize="0"/>
          <p:nvPr/>
        </p:nvPicPr>
        <p:blipFill rotWithShape="1">
          <a:blip r:embed="rId4">
            <a:alphaModFix/>
          </a:blip>
          <a:srcRect b="0" l="0" r="0" t="0"/>
          <a:stretch/>
        </p:blipFill>
        <p:spPr>
          <a:xfrm>
            <a:off x="3561285" y="351518"/>
            <a:ext cx="4348495" cy="4436699"/>
          </a:xfrm>
          <a:prstGeom prst="rect">
            <a:avLst/>
          </a:prstGeom>
          <a:noFill/>
          <a:ln>
            <a:noFill/>
          </a:ln>
        </p:spPr>
      </p:pic>
      <p:pic>
        <p:nvPicPr>
          <p:cNvPr id="290" name="Google Shape;290;p33"/>
          <p:cNvPicPr preferRelativeResize="0"/>
          <p:nvPr/>
        </p:nvPicPr>
        <p:blipFill rotWithShape="1">
          <a:blip r:embed="rId5">
            <a:alphaModFix/>
          </a:blip>
          <a:srcRect b="0" l="0" r="0" t="0"/>
          <a:stretch/>
        </p:blipFill>
        <p:spPr>
          <a:xfrm>
            <a:off x="1013526" y="1058228"/>
            <a:ext cx="710499" cy="611459"/>
          </a:xfrm>
          <a:prstGeom prst="rect">
            <a:avLst/>
          </a:prstGeom>
          <a:noFill/>
          <a:ln>
            <a:noFill/>
          </a:ln>
        </p:spPr>
      </p:pic>
      <p:sp>
        <p:nvSpPr>
          <p:cNvPr id="291" name="Google Shape;291;p33"/>
          <p:cNvSpPr txBox="1"/>
          <p:nvPr/>
        </p:nvSpPr>
        <p:spPr>
          <a:xfrm>
            <a:off x="514350" y="1991995"/>
            <a:ext cx="2419350" cy="1131887"/>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 sz="4000" u="none" cap="none" strike="noStrike">
                <a:solidFill>
                  <a:srgbClr val="FFFFFF"/>
                </a:solidFill>
                <a:latin typeface="Arial"/>
                <a:ea typeface="Arial"/>
                <a:cs typeface="Arial"/>
                <a:sym typeface="Arial"/>
              </a:rPr>
              <a:t>Project Outline</a:t>
            </a:r>
            <a:endParaRPr sz="700"/>
          </a:p>
        </p:txBody>
      </p:sp>
      <p:sp>
        <p:nvSpPr>
          <p:cNvPr id="292" name="Google Shape;292;p33"/>
          <p:cNvSpPr txBox="1"/>
          <p:nvPr/>
        </p:nvSpPr>
        <p:spPr>
          <a:xfrm>
            <a:off x="391863" y="4591050"/>
            <a:ext cx="926307" cy="356235"/>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 sz="2100" u="none" cap="none" strike="noStrike">
                <a:solidFill>
                  <a:srgbClr val="FFFFFF"/>
                </a:solidFill>
                <a:latin typeface="Arial"/>
                <a:ea typeface="Arial"/>
                <a:cs typeface="Arial"/>
                <a:sym typeface="Arial"/>
              </a:rPr>
              <a:t>//09</a:t>
            </a:r>
            <a:endParaRPr sz="7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