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pen Sans Light"/>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italic.fntdata"/><Relationship Id="rId22" Type="http://schemas.openxmlformats.org/officeDocument/2006/relationships/font" Target="fonts/OpenSans-regular.fntdata"/><Relationship Id="rId21" Type="http://schemas.openxmlformats.org/officeDocument/2006/relationships/font" Target="fonts/OpenSansLight-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penSansLight-bold.fntdata"/><Relationship Id="rId18" Type="http://schemas.openxmlformats.org/officeDocument/2006/relationships/font" Target="fonts/OpenSans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840a2440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d840a24403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840a24403_2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d840a24403_2_2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840a24403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d840a24403_2_2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840a24403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d840a24403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840a24403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d840a24403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840a24403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d840a24403_2_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840a24403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d840a24403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840a24403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d840a24403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840a24403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d840a24403_2_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840a24403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d840a24403_2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840a24403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d840a24403_2_2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2"/>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7"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7"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6"/>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txBody>
          <a:bodyPr anchorCtr="0" anchor="t" bIns="22850" lIns="45725" spcFirstLastPara="1" rIns="45725" wrap="square" tIns="22850">
            <a:noAutofit/>
          </a:bodyPr>
          <a:lstStyle>
            <a:lvl1pPr lvl="0"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lvl="2" marR="0" rtl="0" algn="l">
              <a:spcBef>
                <a:spcPts val="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lvl="3"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lvl="4"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lvl="5"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lvl="6"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lvl="7"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lvl="8"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28" name="Shape 128"/>
        <p:cNvGrpSpPr/>
        <p:nvPr/>
      </p:nvGrpSpPr>
      <p:grpSpPr>
        <a:xfrm>
          <a:off x="0" y="0"/>
          <a:ext cx="0" cy="0"/>
          <a:chOff x="0" y="0"/>
          <a:chExt cx="0" cy="0"/>
        </a:xfrm>
      </p:grpSpPr>
      <p:sp>
        <p:nvSpPr>
          <p:cNvPr id="129" name="Google Shape;129;p25"/>
          <p:cNvSpPr/>
          <p:nvPr/>
        </p:nvSpPr>
        <p:spPr>
          <a:xfrm>
            <a:off x="7062034" y="4030980"/>
            <a:ext cx="9243" cy="59817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30" name="Google Shape;130;p25"/>
          <p:cNvGrpSpPr/>
          <p:nvPr/>
        </p:nvGrpSpPr>
        <p:grpSpPr>
          <a:xfrm>
            <a:off x="514350" y="4521552"/>
            <a:ext cx="3596479" cy="107598"/>
            <a:chOff x="0" y="0"/>
            <a:chExt cx="9590610" cy="286927"/>
          </a:xfrm>
        </p:grpSpPr>
        <p:sp>
          <p:nvSpPr>
            <p:cNvPr id="131" name="Google Shape;131;p25"/>
            <p:cNvSpPr/>
            <p:nvPr/>
          </p:nvSpPr>
          <p:spPr>
            <a:xfrm>
              <a:off x="0" y="128647"/>
              <a:ext cx="9590610" cy="29633"/>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2" name="Google Shape;132;p25"/>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33" name="Google Shape;133;p25"/>
          <p:cNvSpPr txBox="1"/>
          <p:nvPr/>
        </p:nvSpPr>
        <p:spPr>
          <a:xfrm>
            <a:off x="663335" y="1252231"/>
            <a:ext cx="5281542" cy="234301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 sz="4600" u="none" cap="none" strike="noStrike">
                <a:solidFill>
                  <a:srgbClr val="FFFFFF"/>
                </a:solidFill>
                <a:latin typeface="Arial"/>
                <a:ea typeface="Arial"/>
                <a:cs typeface="Arial"/>
                <a:sym typeface="Arial"/>
              </a:rPr>
              <a:t>US Police Violence and Racial Bias Prediction</a:t>
            </a:r>
            <a:endParaRPr sz="700"/>
          </a:p>
        </p:txBody>
      </p:sp>
      <p:pic>
        <p:nvPicPr>
          <p:cNvPr id="134" name="Google Shape;134;p25"/>
          <p:cNvPicPr preferRelativeResize="0"/>
          <p:nvPr/>
        </p:nvPicPr>
        <p:blipFill rotWithShape="1">
          <a:blip r:embed="rId3">
            <a:alphaModFix/>
          </a:blip>
          <a:srcRect b="0" l="0" r="0" t="0"/>
          <a:stretch/>
        </p:blipFill>
        <p:spPr>
          <a:xfrm>
            <a:off x="5608536" y="1010641"/>
            <a:ext cx="1799290" cy="2057400"/>
          </a:xfrm>
          <a:prstGeom prst="rect">
            <a:avLst/>
          </a:prstGeom>
          <a:noFill/>
          <a:ln>
            <a:noFill/>
          </a:ln>
        </p:spPr>
      </p:pic>
      <p:sp>
        <p:nvSpPr>
          <p:cNvPr id="135" name="Google Shape;135;p25"/>
          <p:cNvSpPr txBox="1"/>
          <p:nvPr/>
        </p:nvSpPr>
        <p:spPr>
          <a:xfrm>
            <a:off x="514350" y="490538"/>
            <a:ext cx="2693992" cy="1828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100" u="none" cap="none" strike="noStrike">
                <a:solidFill>
                  <a:srgbClr val="FFFFFF"/>
                </a:solidFill>
                <a:latin typeface="Arial"/>
                <a:ea typeface="Arial"/>
                <a:cs typeface="Arial"/>
                <a:sym typeface="Arial"/>
              </a:rPr>
              <a:t>FINAL PROJECT</a:t>
            </a:r>
            <a:endParaRPr sz="700"/>
          </a:p>
        </p:txBody>
      </p:sp>
      <p:sp>
        <p:nvSpPr>
          <p:cNvPr id="136" name="Google Shape;136;p25"/>
          <p:cNvSpPr txBox="1"/>
          <p:nvPr/>
        </p:nvSpPr>
        <p:spPr>
          <a:xfrm>
            <a:off x="5165877" y="3797618"/>
            <a:ext cx="1558001" cy="1250633"/>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Amanda Thomson</a:t>
            </a:r>
            <a:endParaRPr sz="700"/>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Niger Rowser</a:t>
            </a:r>
            <a:endParaRPr sz="700"/>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Shivam Mittal</a:t>
            </a:r>
            <a:endParaRPr sz="700"/>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Tamara Grigoryeva</a:t>
            </a:r>
            <a:endParaRPr sz="700"/>
          </a:p>
          <a:p>
            <a:pPr indent="0" lvl="0" marL="0" marR="0" rtl="0" algn="l">
              <a:lnSpc>
                <a:spcPct val="139958"/>
              </a:lnSpc>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 </a:t>
            </a:r>
            <a:endParaRPr sz="700"/>
          </a:p>
        </p:txBody>
      </p:sp>
      <p:sp>
        <p:nvSpPr>
          <p:cNvPr id="137" name="Google Shape;137;p25"/>
          <p:cNvSpPr txBox="1"/>
          <p:nvPr/>
        </p:nvSpPr>
        <p:spPr>
          <a:xfrm>
            <a:off x="7407826" y="3797618"/>
            <a:ext cx="1221825" cy="831533"/>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GWU Data Analytics Bootcamp</a:t>
            </a:r>
            <a:endParaRPr sz="700"/>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2021</a:t>
            </a:r>
            <a:endParaRPr sz="700"/>
          </a:p>
        </p:txBody>
      </p:sp>
      <p:sp>
        <p:nvSpPr>
          <p:cNvPr id="138" name="Google Shape;138;p25"/>
          <p:cNvSpPr txBox="1"/>
          <p:nvPr/>
        </p:nvSpPr>
        <p:spPr>
          <a:xfrm>
            <a:off x="7062034" y="476250"/>
            <a:ext cx="1567616"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//01</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96" name="Shape 296"/>
        <p:cNvGrpSpPr/>
        <p:nvPr/>
      </p:nvGrpSpPr>
      <p:grpSpPr>
        <a:xfrm>
          <a:off x="0" y="0"/>
          <a:ext cx="0" cy="0"/>
          <a:chOff x="0" y="0"/>
          <a:chExt cx="0" cy="0"/>
        </a:xfrm>
      </p:grpSpPr>
      <p:sp>
        <p:nvSpPr>
          <p:cNvPr id="297" name="Google Shape;297;p34"/>
          <p:cNvSpPr txBox="1"/>
          <p:nvPr/>
        </p:nvSpPr>
        <p:spPr>
          <a:xfrm>
            <a:off x="3490941" y="538163"/>
            <a:ext cx="5345351" cy="8524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3000" u="none" cap="none" strike="noStrike">
                <a:solidFill>
                  <a:srgbClr val="FFFFFF"/>
                </a:solidFill>
                <a:latin typeface="Arial"/>
                <a:ea typeface="Arial"/>
                <a:cs typeface="Arial"/>
                <a:sym typeface="Arial"/>
              </a:rPr>
              <a:t>FURTHER STEPS, IF WE HAVE MORE TIME</a:t>
            </a:r>
            <a:endParaRPr sz="700"/>
          </a:p>
        </p:txBody>
      </p:sp>
      <p:grpSp>
        <p:nvGrpSpPr>
          <p:cNvPr id="298" name="Google Shape;298;p34"/>
          <p:cNvGrpSpPr/>
          <p:nvPr/>
        </p:nvGrpSpPr>
        <p:grpSpPr>
          <a:xfrm>
            <a:off x="4430336" y="2591296"/>
            <a:ext cx="283329" cy="69689"/>
            <a:chOff x="0" y="1270"/>
            <a:chExt cx="2055017" cy="505460"/>
          </a:xfrm>
        </p:grpSpPr>
        <p:sp>
          <p:nvSpPr>
            <p:cNvPr id="299" name="Google Shape;299;p34"/>
            <p:cNvSpPr/>
            <p:nvPr/>
          </p:nvSpPr>
          <p:spPr>
            <a:xfrm>
              <a:off x="0" y="215900"/>
              <a:ext cx="1759108" cy="76200"/>
            </a:xfrm>
            <a:custGeom>
              <a:rect b="b" l="l" r="r" t="t"/>
              <a:pathLst>
                <a:path extrusionOk="0" h="76200" w="1759108">
                  <a:moveTo>
                    <a:pt x="0" y="0"/>
                  </a:moveTo>
                  <a:lnTo>
                    <a:pt x="1759108" y="0"/>
                  </a:lnTo>
                  <a:lnTo>
                    <a:pt x="1759108" y="76200"/>
                  </a:lnTo>
                  <a:lnTo>
                    <a:pt x="0" y="76200"/>
                  </a:lnTo>
                  <a:close/>
                </a:path>
              </a:pathLst>
            </a:custGeom>
            <a:solidFill>
              <a:srgbClr val="FFFFFF"/>
            </a:solidFill>
            <a:ln>
              <a:noFill/>
            </a:ln>
          </p:spPr>
        </p:sp>
        <p:sp>
          <p:nvSpPr>
            <p:cNvPr id="300" name="Google Shape;300;p34"/>
            <p:cNvSpPr/>
            <p:nvPr/>
          </p:nvSpPr>
          <p:spPr>
            <a:xfrm>
              <a:off x="1680367" y="1270"/>
              <a:ext cx="374650" cy="505460"/>
            </a:xfrm>
            <a:custGeom>
              <a:rect b="b" l="l" r="r" t="t"/>
              <a:pathLst>
                <a:path extrusionOk="0" h="505460" w="374650">
                  <a:moveTo>
                    <a:pt x="0" y="505460"/>
                  </a:moveTo>
                  <a:lnTo>
                    <a:pt x="0" y="0"/>
                  </a:lnTo>
                  <a:lnTo>
                    <a:pt x="374650" y="252730"/>
                  </a:lnTo>
                  <a:close/>
                </a:path>
              </a:pathLst>
            </a:custGeom>
            <a:solidFill>
              <a:srgbClr val="FFFFFF"/>
            </a:solidFill>
            <a:ln>
              <a:noFill/>
            </a:ln>
          </p:spPr>
        </p:sp>
      </p:grpSp>
      <p:grpSp>
        <p:nvGrpSpPr>
          <p:cNvPr id="301" name="Google Shape;301;p34"/>
          <p:cNvGrpSpPr/>
          <p:nvPr/>
        </p:nvGrpSpPr>
        <p:grpSpPr>
          <a:xfrm>
            <a:off x="6659550" y="2571925"/>
            <a:ext cx="283329" cy="69689"/>
            <a:chOff x="0" y="1270"/>
            <a:chExt cx="2055017" cy="505460"/>
          </a:xfrm>
        </p:grpSpPr>
        <p:sp>
          <p:nvSpPr>
            <p:cNvPr id="302" name="Google Shape;302;p34"/>
            <p:cNvSpPr/>
            <p:nvPr/>
          </p:nvSpPr>
          <p:spPr>
            <a:xfrm>
              <a:off x="0" y="215900"/>
              <a:ext cx="1759108" cy="76200"/>
            </a:xfrm>
            <a:custGeom>
              <a:rect b="b" l="l" r="r" t="t"/>
              <a:pathLst>
                <a:path extrusionOk="0" h="76200" w="1759108">
                  <a:moveTo>
                    <a:pt x="0" y="0"/>
                  </a:moveTo>
                  <a:lnTo>
                    <a:pt x="1759108" y="0"/>
                  </a:lnTo>
                  <a:lnTo>
                    <a:pt x="1759108" y="76200"/>
                  </a:lnTo>
                  <a:lnTo>
                    <a:pt x="0" y="76200"/>
                  </a:lnTo>
                  <a:close/>
                </a:path>
              </a:pathLst>
            </a:custGeom>
            <a:solidFill>
              <a:srgbClr val="FFFFFF"/>
            </a:solidFill>
            <a:ln>
              <a:noFill/>
            </a:ln>
          </p:spPr>
        </p:sp>
        <p:sp>
          <p:nvSpPr>
            <p:cNvPr id="303" name="Google Shape;303;p34"/>
            <p:cNvSpPr/>
            <p:nvPr/>
          </p:nvSpPr>
          <p:spPr>
            <a:xfrm>
              <a:off x="1680367" y="1270"/>
              <a:ext cx="374650" cy="505460"/>
            </a:xfrm>
            <a:custGeom>
              <a:rect b="b" l="l" r="r" t="t"/>
              <a:pathLst>
                <a:path extrusionOk="0" h="505460" w="374650">
                  <a:moveTo>
                    <a:pt x="0" y="505460"/>
                  </a:moveTo>
                  <a:lnTo>
                    <a:pt x="0" y="0"/>
                  </a:lnTo>
                  <a:lnTo>
                    <a:pt x="374650" y="252730"/>
                  </a:lnTo>
                  <a:close/>
                </a:path>
              </a:pathLst>
            </a:custGeom>
            <a:solidFill>
              <a:srgbClr val="FFFFFF"/>
            </a:solidFill>
            <a:ln>
              <a:noFill/>
            </a:ln>
          </p:spPr>
        </p:sp>
      </p:grpSp>
      <p:grpSp>
        <p:nvGrpSpPr>
          <p:cNvPr id="304" name="Google Shape;304;p34"/>
          <p:cNvGrpSpPr/>
          <p:nvPr/>
        </p:nvGrpSpPr>
        <p:grpSpPr>
          <a:xfrm>
            <a:off x="2623900" y="514350"/>
            <a:ext cx="107598" cy="4114800"/>
            <a:chOff x="0" y="0"/>
            <a:chExt cx="286927" cy="10972800"/>
          </a:xfrm>
        </p:grpSpPr>
        <p:sp>
          <p:nvSpPr>
            <p:cNvPr id="305" name="Google Shape;305;p34"/>
            <p:cNvSpPr/>
            <p:nvPr/>
          </p:nvSpPr>
          <p:spPr>
            <a:xfrm>
              <a:off x="128647" y="0"/>
              <a:ext cx="29633" cy="109728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6" name="Google Shape;306;p34"/>
            <p:cNvSpPr/>
            <p:nvPr/>
          </p:nvSpPr>
          <p:spPr>
            <a:xfrm rot="-5400000">
              <a:off x="-163156" y="163156"/>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07" name="Google Shape;307;p34"/>
          <p:cNvSpPr/>
          <p:nvPr/>
        </p:nvSpPr>
        <p:spPr>
          <a:xfrm>
            <a:off x="2681050" y="1583048"/>
            <a:ext cx="5948600" cy="10694"/>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8" name="Google Shape;308;p34"/>
          <p:cNvSpPr/>
          <p:nvPr/>
        </p:nvSpPr>
        <p:spPr>
          <a:xfrm>
            <a:off x="2677698" y="4031522"/>
            <a:ext cx="5948600" cy="10694"/>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9" name="Google Shape;309;p34"/>
          <p:cNvSpPr txBox="1"/>
          <p:nvPr/>
        </p:nvSpPr>
        <p:spPr>
          <a:xfrm>
            <a:off x="7255415" y="1853501"/>
            <a:ext cx="1262278" cy="199034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 sz="1600" u="none" cap="none" strike="noStrike">
                <a:solidFill>
                  <a:srgbClr val="FFFFFF"/>
                </a:solidFill>
                <a:latin typeface="Arial"/>
                <a:ea typeface="Arial"/>
                <a:cs typeface="Arial"/>
                <a:sym typeface="Arial"/>
              </a:rPr>
              <a:t>Make maps of cities with exceptionally high killings/ Map by individual police officer</a:t>
            </a:r>
            <a:endParaRPr sz="700"/>
          </a:p>
        </p:txBody>
      </p:sp>
      <p:pic>
        <p:nvPicPr>
          <p:cNvPr id="310" name="Google Shape;310;p34"/>
          <p:cNvPicPr preferRelativeResize="0"/>
          <p:nvPr/>
        </p:nvPicPr>
        <p:blipFill rotWithShape="1">
          <a:blip r:embed="rId3">
            <a:alphaModFix/>
          </a:blip>
          <a:srcRect b="0" l="0" r="0" t="0"/>
          <a:stretch/>
        </p:blipFill>
        <p:spPr>
          <a:xfrm>
            <a:off x="559635" y="1749647"/>
            <a:ext cx="1191862" cy="1513912"/>
          </a:xfrm>
          <a:prstGeom prst="rect">
            <a:avLst/>
          </a:prstGeom>
          <a:noFill/>
          <a:ln>
            <a:noFill/>
          </a:ln>
        </p:spPr>
      </p:pic>
      <p:sp>
        <p:nvSpPr>
          <p:cNvPr id="311" name="Google Shape;311;p34"/>
          <p:cNvSpPr txBox="1"/>
          <p:nvPr/>
        </p:nvSpPr>
        <p:spPr>
          <a:xfrm>
            <a:off x="514350" y="476250"/>
            <a:ext cx="17103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//10</a:t>
            </a:r>
            <a:endParaRPr sz="700"/>
          </a:p>
        </p:txBody>
      </p:sp>
      <p:sp>
        <p:nvSpPr>
          <p:cNvPr id="312" name="Google Shape;312;p34"/>
          <p:cNvSpPr txBox="1"/>
          <p:nvPr/>
        </p:nvSpPr>
        <p:spPr>
          <a:xfrm>
            <a:off x="4954063" y="2005980"/>
            <a:ext cx="1402575" cy="119885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600" u="none" cap="none" strike="noStrike">
                <a:solidFill>
                  <a:srgbClr val="FFFFFF"/>
                </a:solidFill>
                <a:latin typeface="Arial"/>
                <a:ea typeface="Arial"/>
                <a:cs typeface="Arial"/>
                <a:sym typeface="Arial"/>
              </a:rPr>
              <a:t>Interview social scietists/ criminal justice experts</a:t>
            </a:r>
            <a:endParaRPr sz="700"/>
          </a:p>
        </p:txBody>
      </p:sp>
      <p:sp>
        <p:nvSpPr>
          <p:cNvPr id="313" name="Google Shape;313;p34"/>
          <p:cNvSpPr txBox="1"/>
          <p:nvPr/>
        </p:nvSpPr>
        <p:spPr>
          <a:xfrm>
            <a:off x="2789654" y="2104916"/>
            <a:ext cx="1402575" cy="100098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600" u="none" cap="none" strike="noStrike">
                <a:solidFill>
                  <a:srgbClr val="FFFFFF"/>
                </a:solidFill>
                <a:latin typeface="Arial"/>
                <a:ea typeface="Arial"/>
                <a:cs typeface="Arial"/>
                <a:sym typeface="Arial"/>
              </a:rPr>
              <a:t>Compare the data with countries where police is unarmed</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317" name="Shape 317"/>
        <p:cNvGrpSpPr/>
        <p:nvPr/>
      </p:nvGrpSpPr>
      <p:grpSpPr>
        <a:xfrm>
          <a:off x="0" y="0"/>
          <a:ext cx="0" cy="0"/>
          <a:chOff x="0" y="0"/>
          <a:chExt cx="0" cy="0"/>
        </a:xfrm>
      </p:grpSpPr>
      <p:sp>
        <p:nvSpPr>
          <p:cNvPr id="318" name="Google Shape;318;p35"/>
          <p:cNvSpPr txBox="1"/>
          <p:nvPr/>
        </p:nvSpPr>
        <p:spPr>
          <a:xfrm>
            <a:off x="4238625" y="547688"/>
            <a:ext cx="4391025" cy="1131887"/>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Contact Information</a:t>
            </a:r>
            <a:endParaRPr sz="700"/>
          </a:p>
        </p:txBody>
      </p:sp>
      <p:grpSp>
        <p:nvGrpSpPr>
          <p:cNvPr id="319" name="Google Shape;319;p35"/>
          <p:cNvGrpSpPr/>
          <p:nvPr/>
        </p:nvGrpSpPr>
        <p:grpSpPr>
          <a:xfrm>
            <a:off x="2844439" y="514350"/>
            <a:ext cx="107598" cy="4114800"/>
            <a:chOff x="0" y="0"/>
            <a:chExt cx="286927" cy="10972800"/>
          </a:xfrm>
        </p:grpSpPr>
        <p:sp>
          <p:nvSpPr>
            <p:cNvPr id="320" name="Google Shape;320;p35"/>
            <p:cNvSpPr/>
            <p:nvPr/>
          </p:nvSpPr>
          <p:spPr>
            <a:xfrm>
              <a:off x="128647" y="0"/>
              <a:ext cx="29633" cy="109728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1" name="Google Shape;321;p35"/>
            <p:cNvSpPr/>
            <p:nvPr/>
          </p:nvSpPr>
          <p:spPr>
            <a:xfrm rot="-5400000">
              <a:off x="-163156" y="163156"/>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22" name="Google Shape;322;p35"/>
          <p:cNvSpPr txBox="1"/>
          <p:nvPr/>
        </p:nvSpPr>
        <p:spPr>
          <a:xfrm>
            <a:off x="3745702" y="2044065"/>
            <a:ext cx="4616053" cy="25850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grigoryeva.tamara@gmail.com</a:t>
            </a:r>
            <a:endParaRPr sz="700"/>
          </a:p>
          <a:p>
            <a:pPr indent="0" lvl="0" marL="0" marR="0" rtl="0" algn="l">
              <a:lnSpc>
                <a:spcPct val="140000"/>
              </a:lnSpc>
              <a:spcBef>
                <a:spcPts val="0"/>
              </a:spcBef>
              <a:spcAft>
                <a:spcPts val="0"/>
              </a:spcAft>
              <a:buNone/>
            </a:pPr>
            <a:r>
              <a:t/>
            </a:r>
            <a:endParaRPr b="0" i="0" sz="21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acfthomson@gmail.com</a:t>
            </a:r>
            <a:endParaRPr sz="700"/>
          </a:p>
          <a:p>
            <a:pPr indent="0" lvl="0" marL="0" marR="0" rtl="0" algn="l">
              <a:lnSpc>
                <a:spcPct val="140000"/>
              </a:lnSpc>
              <a:spcBef>
                <a:spcPts val="0"/>
              </a:spcBef>
              <a:spcAft>
                <a:spcPts val="0"/>
              </a:spcAft>
              <a:buNone/>
            </a:pPr>
            <a:r>
              <a:t/>
            </a:r>
            <a:endParaRPr b="0" i="0" sz="21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nigelrowser@gmail.com</a:t>
            </a:r>
            <a:endParaRPr sz="700"/>
          </a:p>
          <a:p>
            <a:pPr indent="0" lvl="0" marL="0" marR="0" rtl="0" algn="l">
              <a:lnSpc>
                <a:spcPct val="140000"/>
              </a:lnSpc>
              <a:spcBef>
                <a:spcPts val="0"/>
              </a:spcBef>
              <a:spcAft>
                <a:spcPts val="0"/>
              </a:spcAft>
              <a:buNone/>
            </a:pPr>
            <a:r>
              <a:t/>
            </a:r>
            <a:endParaRPr b="0" i="0" sz="21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mittalshivambi@gmail.com</a:t>
            </a:r>
            <a:endParaRPr sz="700"/>
          </a:p>
        </p:txBody>
      </p:sp>
      <p:pic>
        <p:nvPicPr>
          <p:cNvPr id="323" name="Google Shape;323;p35"/>
          <p:cNvPicPr preferRelativeResize="0"/>
          <p:nvPr/>
        </p:nvPicPr>
        <p:blipFill rotWithShape="1">
          <a:blip r:embed="rId3">
            <a:alphaModFix/>
          </a:blip>
          <a:srcRect b="0" l="0" r="0" t="0"/>
          <a:stretch/>
        </p:blipFill>
        <p:spPr>
          <a:xfrm>
            <a:off x="3068833" y="2192070"/>
            <a:ext cx="483390" cy="379681"/>
          </a:xfrm>
          <a:prstGeom prst="rect">
            <a:avLst/>
          </a:prstGeom>
          <a:noFill/>
          <a:ln>
            <a:noFill/>
          </a:ln>
        </p:spPr>
      </p:pic>
      <p:sp>
        <p:nvSpPr>
          <p:cNvPr id="324" name="Google Shape;324;p35"/>
          <p:cNvSpPr txBox="1"/>
          <p:nvPr/>
        </p:nvSpPr>
        <p:spPr>
          <a:xfrm>
            <a:off x="410169" y="4518422"/>
            <a:ext cx="11168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//11</a:t>
            </a:r>
            <a:endParaRPr sz="700"/>
          </a:p>
        </p:txBody>
      </p:sp>
      <p:pic>
        <p:nvPicPr>
          <p:cNvPr id="325" name="Google Shape;325;p35"/>
          <p:cNvPicPr preferRelativeResize="0"/>
          <p:nvPr/>
        </p:nvPicPr>
        <p:blipFill rotWithShape="1">
          <a:blip r:embed="rId3">
            <a:alphaModFix/>
          </a:blip>
          <a:srcRect b="0" l="0" r="0" t="0"/>
          <a:stretch/>
        </p:blipFill>
        <p:spPr>
          <a:xfrm>
            <a:off x="3068833" y="2837992"/>
            <a:ext cx="483390" cy="379681"/>
          </a:xfrm>
          <a:prstGeom prst="rect">
            <a:avLst/>
          </a:prstGeom>
          <a:noFill/>
          <a:ln>
            <a:noFill/>
          </a:ln>
        </p:spPr>
      </p:pic>
      <p:pic>
        <p:nvPicPr>
          <p:cNvPr id="326" name="Google Shape;326;p35"/>
          <p:cNvPicPr preferRelativeResize="0"/>
          <p:nvPr/>
        </p:nvPicPr>
        <p:blipFill rotWithShape="1">
          <a:blip r:embed="rId3">
            <a:alphaModFix/>
          </a:blip>
          <a:srcRect b="0" l="0" r="0" t="0"/>
          <a:stretch/>
        </p:blipFill>
        <p:spPr>
          <a:xfrm>
            <a:off x="3068833" y="3573213"/>
            <a:ext cx="483390" cy="379681"/>
          </a:xfrm>
          <a:prstGeom prst="rect">
            <a:avLst/>
          </a:prstGeom>
          <a:noFill/>
          <a:ln>
            <a:noFill/>
          </a:ln>
        </p:spPr>
      </p:pic>
      <p:pic>
        <p:nvPicPr>
          <p:cNvPr id="327" name="Google Shape;327;p35"/>
          <p:cNvPicPr preferRelativeResize="0"/>
          <p:nvPr/>
        </p:nvPicPr>
        <p:blipFill rotWithShape="1">
          <a:blip r:embed="rId3">
            <a:alphaModFix/>
          </a:blip>
          <a:srcRect b="0" l="0" r="0" t="0"/>
          <a:stretch/>
        </p:blipFill>
        <p:spPr>
          <a:xfrm>
            <a:off x="3068833" y="4335909"/>
            <a:ext cx="483390" cy="3796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42" name="Shape 142"/>
        <p:cNvGrpSpPr/>
        <p:nvPr/>
      </p:nvGrpSpPr>
      <p:grpSpPr>
        <a:xfrm>
          <a:off x="0" y="0"/>
          <a:ext cx="0" cy="0"/>
          <a:chOff x="0" y="0"/>
          <a:chExt cx="0" cy="0"/>
        </a:xfrm>
      </p:grpSpPr>
      <p:pic>
        <p:nvPicPr>
          <p:cNvPr id="143" name="Google Shape;143;p26"/>
          <p:cNvPicPr preferRelativeResize="0"/>
          <p:nvPr/>
        </p:nvPicPr>
        <p:blipFill rotWithShape="1">
          <a:blip r:embed="rId3">
            <a:alphaModFix/>
          </a:blip>
          <a:srcRect b="0" l="0" r="0" t="0"/>
          <a:stretch/>
        </p:blipFill>
        <p:spPr>
          <a:xfrm>
            <a:off x="414088" y="224766"/>
            <a:ext cx="1757348" cy="1154645"/>
          </a:xfrm>
          <a:prstGeom prst="rect">
            <a:avLst/>
          </a:prstGeom>
          <a:noFill/>
          <a:ln>
            <a:noFill/>
          </a:ln>
        </p:spPr>
      </p:pic>
      <p:sp>
        <p:nvSpPr>
          <p:cNvPr id="144" name="Google Shape;144;p26"/>
          <p:cNvSpPr/>
          <p:nvPr/>
        </p:nvSpPr>
        <p:spPr>
          <a:xfrm>
            <a:off x="1627163" y="961155"/>
            <a:ext cx="3948981" cy="960073"/>
          </a:xfrm>
          <a:custGeom>
            <a:rect b="b" l="l" r="r" t="t"/>
            <a:pathLst>
              <a:path extrusionOk="0" h="683072" w="2809616">
                <a:moveTo>
                  <a:pt x="0" y="0"/>
                </a:moveTo>
                <a:lnTo>
                  <a:pt x="2809616" y="0"/>
                </a:lnTo>
                <a:lnTo>
                  <a:pt x="2809616" y="683072"/>
                </a:lnTo>
                <a:lnTo>
                  <a:pt x="0" y="683072"/>
                </a:lnTo>
                <a:close/>
              </a:path>
            </a:pathLst>
          </a:custGeom>
          <a:solidFill>
            <a:srgbClr val="41423A"/>
          </a:solidFill>
          <a:ln>
            <a:noFill/>
          </a:ln>
        </p:spPr>
      </p:sp>
      <p:sp>
        <p:nvSpPr>
          <p:cNvPr id="145" name="Google Shape;145;p26"/>
          <p:cNvSpPr/>
          <p:nvPr/>
        </p:nvSpPr>
        <p:spPr>
          <a:xfrm>
            <a:off x="1789088" y="1142130"/>
            <a:ext cx="3948981" cy="960073"/>
          </a:xfrm>
          <a:custGeom>
            <a:rect b="b" l="l" r="r" t="t"/>
            <a:pathLst>
              <a:path extrusionOk="0" h="683072" w="2809616">
                <a:moveTo>
                  <a:pt x="0" y="0"/>
                </a:moveTo>
                <a:lnTo>
                  <a:pt x="2809616" y="0"/>
                </a:lnTo>
                <a:lnTo>
                  <a:pt x="2809616" y="683072"/>
                </a:lnTo>
                <a:lnTo>
                  <a:pt x="0" y="683072"/>
                </a:lnTo>
                <a:close/>
              </a:path>
            </a:pathLst>
          </a:custGeom>
          <a:solidFill>
            <a:srgbClr val="818381"/>
          </a:solidFill>
          <a:ln>
            <a:noFill/>
          </a:ln>
        </p:spPr>
      </p:sp>
      <p:sp>
        <p:nvSpPr>
          <p:cNvPr id="146" name="Google Shape;146;p26"/>
          <p:cNvSpPr/>
          <p:nvPr/>
        </p:nvSpPr>
        <p:spPr>
          <a:xfrm>
            <a:off x="2936638" y="2571750"/>
            <a:ext cx="5935043" cy="2446181"/>
          </a:xfrm>
          <a:custGeom>
            <a:rect b="b" l="l" r="r" t="t"/>
            <a:pathLst>
              <a:path extrusionOk="0" h="1158009" w="2809616">
                <a:moveTo>
                  <a:pt x="0" y="0"/>
                </a:moveTo>
                <a:lnTo>
                  <a:pt x="2809616" y="0"/>
                </a:lnTo>
                <a:lnTo>
                  <a:pt x="2809616" y="1158009"/>
                </a:lnTo>
                <a:lnTo>
                  <a:pt x="0" y="1158009"/>
                </a:lnTo>
                <a:close/>
              </a:path>
            </a:pathLst>
          </a:custGeom>
          <a:solidFill>
            <a:srgbClr val="41423A"/>
          </a:solidFill>
          <a:ln>
            <a:noFill/>
          </a:ln>
        </p:spPr>
      </p:sp>
      <p:pic>
        <p:nvPicPr>
          <p:cNvPr id="147" name="Google Shape;147;p26"/>
          <p:cNvPicPr preferRelativeResize="0"/>
          <p:nvPr/>
        </p:nvPicPr>
        <p:blipFill rotWithShape="1">
          <a:blip r:embed="rId4">
            <a:alphaModFix/>
          </a:blip>
          <a:srcRect b="0" l="0" r="0" t="0"/>
          <a:stretch/>
        </p:blipFill>
        <p:spPr>
          <a:xfrm>
            <a:off x="3174771" y="2793497"/>
            <a:ext cx="5458776" cy="2027089"/>
          </a:xfrm>
          <a:prstGeom prst="rect">
            <a:avLst/>
          </a:prstGeom>
          <a:noFill/>
          <a:ln>
            <a:noFill/>
          </a:ln>
        </p:spPr>
      </p:pic>
      <p:pic>
        <p:nvPicPr>
          <p:cNvPr id="148" name="Google Shape;148;p26"/>
          <p:cNvPicPr preferRelativeResize="0"/>
          <p:nvPr/>
        </p:nvPicPr>
        <p:blipFill rotWithShape="1">
          <a:blip r:embed="rId5">
            <a:alphaModFix/>
          </a:blip>
          <a:srcRect b="23575" l="7655" r="9571" t="26338"/>
          <a:stretch/>
        </p:blipFill>
        <p:spPr>
          <a:xfrm>
            <a:off x="6086689" y="2141138"/>
            <a:ext cx="2785815" cy="935253"/>
          </a:xfrm>
          <a:prstGeom prst="rect">
            <a:avLst/>
          </a:prstGeom>
          <a:noFill/>
          <a:ln>
            <a:noFill/>
          </a:ln>
        </p:spPr>
      </p:pic>
      <p:sp>
        <p:nvSpPr>
          <p:cNvPr id="149" name="Google Shape;149;p26"/>
          <p:cNvSpPr txBox="1"/>
          <p:nvPr/>
        </p:nvSpPr>
        <p:spPr>
          <a:xfrm>
            <a:off x="414088" y="2174475"/>
            <a:ext cx="2760683" cy="224631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Why </a:t>
            </a:r>
            <a:endParaRPr sz="700"/>
          </a:p>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Analyze </a:t>
            </a:r>
            <a:endParaRPr sz="700"/>
          </a:p>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Police </a:t>
            </a:r>
            <a:endParaRPr sz="700"/>
          </a:p>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Violence</a:t>
            </a:r>
            <a:endParaRPr sz="700"/>
          </a:p>
        </p:txBody>
      </p:sp>
      <p:sp>
        <p:nvSpPr>
          <p:cNvPr id="150" name="Google Shape;150;p26"/>
          <p:cNvSpPr txBox="1"/>
          <p:nvPr/>
        </p:nvSpPr>
        <p:spPr>
          <a:xfrm>
            <a:off x="6919345" y="604921"/>
            <a:ext cx="1710306"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//02</a:t>
            </a:r>
            <a:endParaRPr sz="700"/>
          </a:p>
        </p:txBody>
      </p:sp>
      <p:sp>
        <p:nvSpPr>
          <p:cNvPr id="151" name="Google Shape;151;p26"/>
          <p:cNvSpPr txBox="1"/>
          <p:nvPr/>
        </p:nvSpPr>
        <p:spPr>
          <a:xfrm>
            <a:off x="1695664" y="1048104"/>
            <a:ext cx="4391025" cy="8731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300" u="none" cap="none" strike="noStrike">
                <a:solidFill>
                  <a:srgbClr val="FFFFFF"/>
                </a:solidFill>
                <a:latin typeface="Open Sans Light"/>
                <a:ea typeface="Open Sans Light"/>
                <a:cs typeface="Open Sans Light"/>
                <a:sym typeface="Open Sans Light"/>
              </a:rPr>
              <a:t>The police reflect America in all of its will and fear, and whatever we might make of this country's criminal justice policy, it cannot be said that it was imposed by a repressive minority.” ― Ta-Nehisi Coates, Between the World and Me</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55" name="Shape 155"/>
        <p:cNvGrpSpPr/>
        <p:nvPr/>
      </p:nvGrpSpPr>
      <p:grpSpPr>
        <a:xfrm>
          <a:off x="0" y="0"/>
          <a:ext cx="0" cy="0"/>
          <a:chOff x="0" y="0"/>
          <a:chExt cx="0" cy="0"/>
        </a:xfrm>
      </p:grpSpPr>
      <p:grpSp>
        <p:nvGrpSpPr>
          <p:cNvPr id="156" name="Google Shape;156;p27"/>
          <p:cNvGrpSpPr/>
          <p:nvPr/>
        </p:nvGrpSpPr>
        <p:grpSpPr>
          <a:xfrm>
            <a:off x="650896" y="2230845"/>
            <a:ext cx="911594" cy="448628"/>
            <a:chOff x="0" y="0"/>
            <a:chExt cx="2430917" cy="1196340"/>
          </a:xfrm>
        </p:grpSpPr>
        <p:sp>
          <p:nvSpPr>
            <p:cNvPr id="157" name="Google Shape;157;p27"/>
            <p:cNvSpPr/>
            <p:nvPr/>
          </p:nvSpPr>
          <p:spPr>
            <a:xfrm>
              <a:off x="0" y="0"/>
              <a:ext cx="31209" cy="11760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8" name="Google Shape;158;p27"/>
            <p:cNvSpPr txBox="1"/>
            <p:nvPr/>
          </p:nvSpPr>
          <p:spPr>
            <a:xfrm>
              <a:off x="528971" y="381000"/>
              <a:ext cx="1901946" cy="8153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Amanda Thomson</a:t>
              </a:r>
              <a:endParaRPr sz="700"/>
            </a:p>
          </p:txBody>
        </p:sp>
      </p:grpSp>
      <p:grpSp>
        <p:nvGrpSpPr>
          <p:cNvPr id="159" name="Google Shape;159;p27"/>
          <p:cNvGrpSpPr/>
          <p:nvPr/>
        </p:nvGrpSpPr>
        <p:grpSpPr>
          <a:xfrm>
            <a:off x="514350" y="4521552"/>
            <a:ext cx="3596479" cy="107598"/>
            <a:chOff x="0" y="0"/>
            <a:chExt cx="9590610" cy="286927"/>
          </a:xfrm>
        </p:grpSpPr>
        <p:sp>
          <p:nvSpPr>
            <p:cNvPr id="160" name="Google Shape;160;p27"/>
            <p:cNvSpPr/>
            <p:nvPr/>
          </p:nvSpPr>
          <p:spPr>
            <a:xfrm>
              <a:off x="0" y="128647"/>
              <a:ext cx="9590610" cy="29633"/>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27"/>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162" name="Google Shape;162;p27"/>
          <p:cNvPicPr preferRelativeResize="0"/>
          <p:nvPr/>
        </p:nvPicPr>
        <p:blipFill rotWithShape="1">
          <a:blip r:embed="rId3">
            <a:alphaModFix/>
          </a:blip>
          <a:srcRect b="2651" l="0" r="0" t="2651"/>
          <a:stretch/>
        </p:blipFill>
        <p:spPr>
          <a:xfrm>
            <a:off x="650896" y="514350"/>
            <a:ext cx="1122637" cy="1251286"/>
          </a:xfrm>
          <a:prstGeom prst="rect">
            <a:avLst/>
          </a:prstGeom>
          <a:noFill/>
          <a:ln>
            <a:noFill/>
          </a:ln>
        </p:spPr>
      </p:pic>
      <p:pic>
        <p:nvPicPr>
          <p:cNvPr id="163" name="Google Shape;163;p27"/>
          <p:cNvPicPr preferRelativeResize="0"/>
          <p:nvPr/>
        </p:nvPicPr>
        <p:blipFill rotWithShape="1">
          <a:blip r:embed="rId4">
            <a:alphaModFix/>
          </a:blip>
          <a:srcRect b="0" l="0" r="0" t="0"/>
          <a:stretch/>
        </p:blipFill>
        <p:spPr>
          <a:xfrm>
            <a:off x="5825059" y="1964885"/>
            <a:ext cx="1220329" cy="1225373"/>
          </a:xfrm>
          <a:prstGeom prst="rect">
            <a:avLst/>
          </a:prstGeom>
          <a:noFill/>
          <a:ln>
            <a:noFill/>
          </a:ln>
        </p:spPr>
      </p:pic>
      <p:pic>
        <p:nvPicPr>
          <p:cNvPr id="164" name="Google Shape;164;p27"/>
          <p:cNvPicPr preferRelativeResize="0"/>
          <p:nvPr/>
        </p:nvPicPr>
        <p:blipFill rotWithShape="1">
          <a:blip r:embed="rId5">
            <a:alphaModFix/>
          </a:blip>
          <a:srcRect b="0" l="0" r="0" t="0"/>
          <a:stretch/>
        </p:blipFill>
        <p:spPr>
          <a:xfrm>
            <a:off x="2312589" y="1953243"/>
            <a:ext cx="1237014" cy="1237014"/>
          </a:xfrm>
          <a:prstGeom prst="rect">
            <a:avLst/>
          </a:prstGeom>
          <a:noFill/>
          <a:ln>
            <a:noFill/>
          </a:ln>
        </p:spPr>
      </p:pic>
      <p:grpSp>
        <p:nvGrpSpPr>
          <p:cNvPr id="165" name="Google Shape;165;p27"/>
          <p:cNvGrpSpPr/>
          <p:nvPr/>
        </p:nvGrpSpPr>
        <p:grpSpPr>
          <a:xfrm>
            <a:off x="2312589" y="1132246"/>
            <a:ext cx="911594" cy="448628"/>
            <a:chOff x="0" y="0"/>
            <a:chExt cx="2430917" cy="1196340"/>
          </a:xfrm>
        </p:grpSpPr>
        <p:sp>
          <p:nvSpPr>
            <p:cNvPr id="166" name="Google Shape;166;p27"/>
            <p:cNvSpPr/>
            <p:nvPr/>
          </p:nvSpPr>
          <p:spPr>
            <a:xfrm>
              <a:off x="0" y="0"/>
              <a:ext cx="31209" cy="11760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7" name="Google Shape;167;p27"/>
            <p:cNvSpPr txBox="1"/>
            <p:nvPr/>
          </p:nvSpPr>
          <p:spPr>
            <a:xfrm>
              <a:off x="528971" y="381000"/>
              <a:ext cx="1901946" cy="8153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NIgel</a:t>
              </a:r>
              <a:endParaRPr sz="700"/>
            </a:p>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 Rowsel</a:t>
              </a:r>
              <a:endParaRPr sz="700"/>
            </a:p>
          </p:txBody>
        </p:sp>
      </p:grpSp>
      <p:grpSp>
        <p:nvGrpSpPr>
          <p:cNvPr id="168" name="Google Shape;168;p27"/>
          <p:cNvGrpSpPr/>
          <p:nvPr/>
        </p:nvGrpSpPr>
        <p:grpSpPr>
          <a:xfrm>
            <a:off x="4192019" y="2230845"/>
            <a:ext cx="911594" cy="448628"/>
            <a:chOff x="0" y="0"/>
            <a:chExt cx="2430917" cy="1196340"/>
          </a:xfrm>
        </p:grpSpPr>
        <p:sp>
          <p:nvSpPr>
            <p:cNvPr id="169" name="Google Shape;169;p27"/>
            <p:cNvSpPr/>
            <p:nvPr/>
          </p:nvSpPr>
          <p:spPr>
            <a:xfrm>
              <a:off x="0" y="0"/>
              <a:ext cx="31209" cy="11760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0" name="Google Shape;170;p27"/>
            <p:cNvSpPr txBox="1"/>
            <p:nvPr/>
          </p:nvSpPr>
          <p:spPr>
            <a:xfrm>
              <a:off x="528971" y="381000"/>
              <a:ext cx="1901946" cy="8153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Shivam</a:t>
              </a:r>
              <a:endParaRPr sz="700"/>
            </a:p>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 Mittal</a:t>
              </a:r>
              <a:endParaRPr sz="700"/>
            </a:p>
          </p:txBody>
        </p:sp>
      </p:grpSp>
      <p:grpSp>
        <p:nvGrpSpPr>
          <p:cNvPr id="171" name="Google Shape;171;p27"/>
          <p:cNvGrpSpPr/>
          <p:nvPr/>
        </p:nvGrpSpPr>
        <p:grpSpPr>
          <a:xfrm>
            <a:off x="6133795" y="961155"/>
            <a:ext cx="911594" cy="448628"/>
            <a:chOff x="0" y="0"/>
            <a:chExt cx="2430917" cy="1196340"/>
          </a:xfrm>
        </p:grpSpPr>
        <p:sp>
          <p:nvSpPr>
            <p:cNvPr id="172" name="Google Shape;172;p27"/>
            <p:cNvSpPr/>
            <p:nvPr/>
          </p:nvSpPr>
          <p:spPr>
            <a:xfrm>
              <a:off x="0" y="0"/>
              <a:ext cx="31209" cy="11760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3" name="Google Shape;173;p27"/>
            <p:cNvSpPr txBox="1"/>
            <p:nvPr/>
          </p:nvSpPr>
          <p:spPr>
            <a:xfrm>
              <a:off x="528971" y="381000"/>
              <a:ext cx="1901946" cy="8153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Tamara</a:t>
              </a:r>
              <a:endParaRPr sz="700"/>
            </a:p>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Grigoryeva</a:t>
              </a:r>
              <a:endParaRPr sz="700"/>
            </a:p>
          </p:txBody>
        </p:sp>
      </p:grpSp>
      <p:pic>
        <p:nvPicPr>
          <p:cNvPr id="174" name="Google Shape;174;p27"/>
          <p:cNvPicPr preferRelativeResize="0"/>
          <p:nvPr/>
        </p:nvPicPr>
        <p:blipFill rotWithShape="1">
          <a:blip r:embed="rId6">
            <a:alphaModFix/>
          </a:blip>
          <a:srcRect b="53668" l="21448" r="21449" t="0"/>
          <a:stretch/>
        </p:blipFill>
        <p:spPr>
          <a:xfrm>
            <a:off x="4110829" y="576089"/>
            <a:ext cx="1185837" cy="1345704"/>
          </a:xfrm>
          <a:prstGeom prst="rect">
            <a:avLst/>
          </a:prstGeom>
          <a:noFill/>
          <a:ln>
            <a:noFill/>
          </a:ln>
        </p:spPr>
      </p:pic>
      <p:sp>
        <p:nvSpPr>
          <p:cNvPr id="175" name="Google Shape;175;p27"/>
          <p:cNvSpPr txBox="1"/>
          <p:nvPr/>
        </p:nvSpPr>
        <p:spPr>
          <a:xfrm>
            <a:off x="782244" y="3909854"/>
            <a:ext cx="4676554" cy="57467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The team</a:t>
            </a:r>
            <a:endParaRPr sz="700"/>
          </a:p>
        </p:txBody>
      </p:sp>
      <p:sp>
        <p:nvSpPr>
          <p:cNvPr id="176" name="Google Shape;176;p27"/>
          <p:cNvSpPr txBox="1"/>
          <p:nvPr/>
        </p:nvSpPr>
        <p:spPr>
          <a:xfrm>
            <a:off x="6919345" y="604921"/>
            <a:ext cx="1710306"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//03</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80" name="Shape 180"/>
        <p:cNvGrpSpPr/>
        <p:nvPr/>
      </p:nvGrpSpPr>
      <p:grpSpPr>
        <a:xfrm>
          <a:off x="0" y="0"/>
          <a:ext cx="0" cy="0"/>
          <a:chOff x="0" y="0"/>
          <a:chExt cx="0" cy="0"/>
        </a:xfrm>
      </p:grpSpPr>
      <p:sp>
        <p:nvSpPr>
          <p:cNvPr id="181" name="Google Shape;181;p28"/>
          <p:cNvSpPr txBox="1"/>
          <p:nvPr/>
        </p:nvSpPr>
        <p:spPr>
          <a:xfrm>
            <a:off x="4458641" y="462925"/>
            <a:ext cx="4443600" cy="6156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The Data Sources </a:t>
            </a:r>
            <a:endParaRPr sz="700"/>
          </a:p>
        </p:txBody>
      </p:sp>
      <p:grpSp>
        <p:nvGrpSpPr>
          <p:cNvPr id="182" name="Google Shape;182;p28"/>
          <p:cNvGrpSpPr/>
          <p:nvPr/>
        </p:nvGrpSpPr>
        <p:grpSpPr>
          <a:xfrm>
            <a:off x="3060645" y="514350"/>
            <a:ext cx="107598" cy="4114800"/>
            <a:chOff x="0" y="0"/>
            <a:chExt cx="286927" cy="10972800"/>
          </a:xfrm>
        </p:grpSpPr>
        <p:sp>
          <p:nvSpPr>
            <p:cNvPr id="183" name="Google Shape;183;p28"/>
            <p:cNvSpPr/>
            <p:nvPr/>
          </p:nvSpPr>
          <p:spPr>
            <a:xfrm>
              <a:off x="128647" y="0"/>
              <a:ext cx="29633" cy="109728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4" name="Google Shape;184;p28"/>
            <p:cNvSpPr/>
            <p:nvPr/>
          </p:nvSpPr>
          <p:spPr>
            <a:xfrm rot="-5400000">
              <a:off x="-163156" y="163156"/>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85" name="Google Shape;185;p28"/>
          <p:cNvSpPr txBox="1"/>
          <p:nvPr/>
        </p:nvSpPr>
        <p:spPr>
          <a:xfrm>
            <a:off x="3875566" y="1961497"/>
            <a:ext cx="4109285" cy="2615524"/>
          </a:xfrm>
          <a:prstGeom prst="rect">
            <a:avLst/>
          </a:prstGeom>
          <a:noFill/>
          <a:ln>
            <a:noFill/>
          </a:ln>
        </p:spPr>
        <p:txBody>
          <a:bodyPr anchorCtr="0" anchor="t" bIns="0" lIns="0" spcFirstLastPara="1" rIns="0" wrap="square" tIns="0">
            <a:spAutoFit/>
          </a:bodyPr>
          <a:lstStyle/>
          <a:p>
            <a:pPr indent="-234950" lvl="1" marL="457200" marR="0" rtl="0" algn="l">
              <a:lnSpc>
                <a:spcPct val="140028"/>
              </a:lnSpc>
              <a:spcBef>
                <a:spcPts val="0"/>
              </a:spcBef>
              <a:spcAft>
                <a:spcPts val="0"/>
              </a:spcAft>
              <a:buClr>
                <a:srgbClr val="FFFFFF"/>
              </a:buClr>
              <a:buSzPts val="2100"/>
              <a:buFont typeface="Arial"/>
              <a:buChar char="•"/>
            </a:pPr>
            <a:r>
              <a:rPr b="0" i="0" lang="en" sz="2100" u="none" cap="none" strike="noStrike">
                <a:solidFill>
                  <a:srgbClr val="FFFFFF"/>
                </a:solidFill>
                <a:latin typeface="Arial"/>
                <a:ea typeface="Arial"/>
                <a:cs typeface="Arial"/>
                <a:sym typeface="Arial"/>
              </a:rPr>
              <a:t>KAGGLE DATASETS ON US POLICE VIOLENCE</a:t>
            </a:r>
            <a:endParaRPr sz="700"/>
          </a:p>
          <a:p>
            <a:pPr indent="-234950" lvl="1" marL="457200" marR="0" rtl="0" algn="l">
              <a:lnSpc>
                <a:spcPct val="140028"/>
              </a:lnSpc>
              <a:spcBef>
                <a:spcPts val="0"/>
              </a:spcBef>
              <a:spcAft>
                <a:spcPts val="0"/>
              </a:spcAft>
              <a:buClr>
                <a:srgbClr val="FFFFFF"/>
              </a:buClr>
              <a:buSzPts val="2100"/>
              <a:buFont typeface="Arial"/>
              <a:buChar char="•"/>
            </a:pPr>
            <a:r>
              <a:rPr b="0" i="0" lang="en" sz="2100" u="none" cap="none" strike="noStrike">
                <a:solidFill>
                  <a:srgbClr val="FFFFFF"/>
                </a:solidFill>
                <a:latin typeface="Arial"/>
                <a:ea typeface="Arial"/>
                <a:cs typeface="Arial"/>
                <a:sym typeface="Arial"/>
              </a:rPr>
              <a:t>MAPPING POLICE VIOLENCE PROJECT</a:t>
            </a:r>
            <a:endParaRPr sz="700"/>
          </a:p>
          <a:p>
            <a:pPr indent="-234950" lvl="1" marL="457200" marR="0" rtl="0" algn="l">
              <a:lnSpc>
                <a:spcPct val="140028"/>
              </a:lnSpc>
              <a:spcBef>
                <a:spcPts val="0"/>
              </a:spcBef>
              <a:spcAft>
                <a:spcPts val="0"/>
              </a:spcAft>
              <a:buClr>
                <a:srgbClr val="FFFFFF"/>
              </a:buClr>
              <a:buSzPts val="2100"/>
              <a:buFont typeface="Arial"/>
              <a:buChar char="•"/>
            </a:pPr>
            <a:r>
              <a:rPr b="0" i="0" lang="en" sz="2100" u="none" cap="none" strike="noStrike">
                <a:solidFill>
                  <a:srgbClr val="FFFFFF"/>
                </a:solidFill>
                <a:latin typeface="Arial"/>
                <a:ea typeface="Arial"/>
                <a:cs typeface="Arial"/>
                <a:sym typeface="Arial"/>
              </a:rPr>
              <a:t>POLICE BUDGETS DATASET</a:t>
            </a:r>
            <a:endParaRPr sz="700"/>
          </a:p>
          <a:p>
            <a:pPr indent="0" lvl="0" marL="0" marR="0" rtl="0" algn="l">
              <a:lnSpc>
                <a:spcPct val="140028"/>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86" name="Google Shape;186;p28"/>
          <p:cNvSpPr txBox="1"/>
          <p:nvPr/>
        </p:nvSpPr>
        <p:spPr>
          <a:xfrm>
            <a:off x="305988" y="687133"/>
            <a:ext cx="2412619" cy="2586828"/>
          </a:xfrm>
          <a:prstGeom prst="rect">
            <a:avLst/>
          </a:prstGeom>
          <a:noFill/>
          <a:ln>
            <a:noFill/>
          </a:ln>
        </p:spPr>
        <p:txBody>
          <a:bodyPr anchorCtr="0" anchor="t" bIns="0" lIns="0" spcFirstLastPara="1" rIns="0" wrap="square" tIns="0">
            <a:spAutoFit/>
          </a:bodyPr>
          <a:lstStyle/>
          <a:p>
            <a:pPr indent="-234950" lvl="1" marL="457200" marR="0" rtl="0" algn="l">
              <a:lnSpc>
                <a:spcPct val="140028"/>
              </a:lnSpc>
              <a:spcBef>
                <a:spcPts val="0"/>
              </a:spcBef>
              <a:spcAft>
                <a:spcPts val="0"/>
              </a:spcAft>
              <a:buClr>
                <a:srgbClr val="FFFFFF"/>
              </a:buClr>
              <a:buSzPts val="2100"/>
              <a:buFont typeface="Arial"/>
              <a:buChar char="•"/>
            </a:pPr>
            <a:r>
              <a:rPr b="0" i="0" lang="en" sz="2100" u="none" cap="none" strike="noStrike">
                <a:solidFill>
                  <a:srgbClr val="FFFFFF"/>
                </a:solidFill>
                <a:latin typeface="Arial"/>
                <a:ea typeface="Arial"/>
                <a:cs typeface="Arial"/>
                <a:sym typeface="Arial"/>
              </a:rPr>
              <a:t>OPEN SOURCE QUALITATIVE DATA (ARTICLES,  INTERVIEWS)</a:t>
            </a:r>
            <a:endParaRPr sz="700"/>
          </a:p>
          <a:p>
            <a:pPr indent="0" lvl="0" marL="0" marR="0" rtl="0" algn="l">
              <a:lnSpc>
                <a:spcPct val="140028"/>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pic>
        <p:nvPicPr>
          <p:cNvPr id="187" name="Google Shape;187;p28"/>
          <p:cNvPicPr preferRelativeResize="0"/>
          <p:nvPr/>
        </p:nvPicPr>
        <p:blipFill rotWithShape="1">
          <a:blip r:embed="rId3">
            <a:alphaModFix/>
          </a:blip>
          <a:srcRect b="0" l="0" r="0" t="0"/>
          <a:stretch/>
        </p:blipFill>
        <p:spPr>
          <a:xfrm>
            <a:off x="3320266" y="774800"/>
            <a:ext cx="1251737" cy="1028700"/>
          </a:xfrm>
          <a:prstGeom prst="rect">
            <a:avLst/>
          </a:prstGeom>
          <a:noFill/>
          <a:ln>
            <a:noFill/>
          </a:ln>
        </p:spPr>
      </p:pic>
      <p:sp>
        <p:nvSpPr>
          <p:cNvPr id="188" name="Google Shape;188;p28"/>
          <p:cNvSpPr txBox="1"/>
          <p:nvPr/>
        </p:nvSpPr>
        <p:spPr>
          <a:xfrm>
            <a:off x="514350" y="4150360"/>
            <a:ext cx="17103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//04</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92" name="Shape 192"/>
        <p:cNvGrpSpPr/>
        <p:nvPr/>
      </p:nvGrpSpPr>
      <p:grpSpPr>
        <a:xfrm>
          <a:off x="0" y="0"/>
          <a:ext cx="0" cy="0"/>
          <a:chOff x="0" y="0"/>
          <a:chExt cx="0" cy="0"/>
        </a:xfrm>
      </p:grpSpPr>
      <p:sp>
        <p:nvSpPr>
          <p:cNvPr id="193" name="Google Shape;193;p29"/>
          <p:cNvSpPr txBox="1"/>
          <p:nvPr/>
        </p:nvSpPr>
        <p:spPr>
          <a:xfrm>
            <a:off x="514350" y="4207669"/>
            <a:ext cx="1172024"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//05</a:t>
            </a:r>
            <a:endParaRPr sz="700"/>
          </a:p>
        </p:txBody>
      </p:sp>
      <p:grpSp>
        <p:nvGrpSpPr>
          <p:cNvPr id="194" name="Google Shape;194;p29"/>
          <p:cNvGrpSpPr/>
          <p:nvPr/>
        </p:nvGrpSpPr>
        <p:grpSpPr>
          <a:xfrm>
            <a:off x="5056175" y="178856"/>
            <a:ext cx="4456993" cy="963887"/>
            <a:chOff x="0" y="66675"/>
            <a:chExt cx="11885316" cy="2570365"/>
          </a:xfrm>
        </p:grpSpPr>
        <p:sp>
          <p:nvSpPr>
            <p:cNvPr id="195" name="Google Shape;195;p29"/>
            <p:cNvSpPr txBox="1"/>
            <p:nvPr/>
          </p:nvSpPr>
          <p:spPr>
            <a:xfrm>
              <a:off x="0" y="66675"/>
              <a:ext cx="11885316" cy="155469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The Questions </a:t>
              </a:r>
              <a:endParaRPr sz="700"/>
            </a:p>
          </p:txBody>
        </p:sp>
        <p:sp>
          <p:nvSpPr>
            <p:cNvPr id="196" name="Google Shape;196;p29"/>
            <p:cNvSpPr txBox="1"/>
            <p:nvPr/>
          </p:nvSpPr>
          <p:spPr>
            <a:xfrm>
              <a:off x="0" y="2240800"/>
              <a:ext cx="11123139" cy="3962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7" name="Google Shape;197;p29"/>
          <p:cNvGrpSpPr/>
          <p:nvPr/>
        </p:nvGrpSpPr>
        <p:grpSpPr>
          <a:xfrm>
            <a:off x="1388608" y="648298"/>
            <a:ext cx="107598" cy="4114800"/>
            <a:chOff x="0" y="0"/>
            <a:chExt cx="286927" cy="10972800"/>
          </a:xfrm>
        </p:grpSpPr>
        <p:sp>
          <p:nvSpPr>
            <p:cNvPr id="198" name="Google Shape;198;p29"/>
            <p:cNvSpPr/>
            <p:nvPr/>
          </p:nvSpPr>
          <p:spPr>
            <a:xfrm>
              <a:off x="128647" y="0"/>
              <a:ext cx="29633" cy="109728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9" name="Google Shape;199;p29"/>
            <p:cNvSpPr/>
            <p:nvPr/>
          </p:nvSpPr>
          <p:spPr>
            <a:xfrm rot="-5400000">
              <a:off x="-163156" y="163156"/>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200" name="Google Shape;200;p29"/>
          <p:cNvPicPr preferRelativeResize="0"/>
          <p:nvPr/>
        </p:nvPicPr>
        <p:blipFill rotWithShape="1">
          <a:blip r:embed="rId3">
            <a:alphaModFix/>
          </a:blip>
          <a:srcRect b="0" l="0" r="0" t="0"/>
          <a:stretch/>
        </p:blipFill>
        <p:spPr>
          <a:xfrm>
            <a:off x="392908" y="2197821"/>
            <a:ext cx="707454" cy="1111714"/>
          </a:xfrm>
          <a:prstGeom prst="rect">
            <a:avLst/>
          </a:prstGeom>
          <a:noFill/>
          <a:ln>
            <a:noFill/>
          </a:ln>
        </p:spPr>
      </p:pic>
      <p:sp>
        <p:nvSpPr>
          <p:cNvPr id="201" name="Google Shape;201;p29"/>
          <p:cNvSpPr txBox="1"/>
          <p:nvPr/>
        </p:nvSpPr>
        <p:spPr>
          <a:xfrm>
            <a:off x="1496205" y="896744"/>
            <a:ext cx="6154564" cy="905510"/>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0" i="0" lang="en" sz="2600" u="none" cap="none" strike="noStrike">
                <a:solidFill>
                  <a:srgbClr val="FFFFFF"/>
                </a:solidFill>
                <a:latin typeface="Open Sans"/>
                <a:ea typeface="Open Sans"/>
                <a:cs typeface="Open Sans"/>
                <a:sym typeface="Open Sans"/>
              </a:rPr>
              <a:t>MAIN QUESTION: IS THERE RACIAL BIAS </a:t>
            </a:r>
            <a:endParaRPr sz="700"/>
          </a:p>
          <a:p>
            <a:pPr indent="0" lvl="0" marL="0" marR="0" rtl="0" algn="ctr">
              <a:lnSpc>
                <a:spcPct val="140000"/>
              </a:lnSpc>
              <a:spcBef>
                <a:spcPts val="0"/>
              </a:spcBef>
              <a:spcAft>
                <a:spcPts val="0"/>
              </a:spcAft>
              <a:buNone/>
            </a:pPr>
            <a:r>
              <a:rPr b="0" i="0" lang="en" sz="2600" u="none" cap="none" strike="noStrike">
                <a:solidFill>
                  <a:srgbClr val="FFFFFF"/>
                </a:solidFill>
                <a:latin typeface="Open Sans"/>
                <a:ea typeface="Open Sans"/>
                <a:cs typeface="Open Sans"/>
                <a:sym typeface="Open Sans"/>
              </a:rPr>
              <a:t>IN POLICE VIOLENCE IN THE US? </a:t>
            </a:r>
            <a:endParaRPr sz="700"/>
          </a:p>
        </p:txBody>
      </p:sp>
      <p:sp>
        <p:nvSpPr>
          <p:cNvPr id="202" name="Google Shape;202;p29"/>
          <p:cNvSpPr txBox="1"/>
          <p:nvPr/>
        </p:nvSpPr>
        <p:spPr>
          <a:xfrm>
            <a:off x="1686374" y="1967290"/>
            <a:ext cx="6154564" cy="2990533"/>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0" i="0" lang="en" sz="1700" u="none" cap="none" strike="noStrike">
                <a:solidFill>
                  <a:srgbClr val="FFFFFF"/>
                </a:solidFill>
                <a:latin typeface="Open Sans Light"/>
                <a:ea typeface="Open Sans Light"/>
                <a:cs typeface="Open Sans Light"/>
                <a:sym typeface="Open Sans Light"/>
              </a:rPr>
              <a:t>SUPPORTING QUESTIONS: </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WHAT ARE THE TOP STATES/ COUNTIES FOR POLICE VIOLENCE IN 2013-2020?</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WHAT IS THE DEATHS BREAKDOWN BY RACE VS. COUNTRY POPULATION BY RACE?</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IS THERE A CORRELATION BETWEEN THR AGE OF TH VICTIM AND WHETHER THEY FLED?</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WHAT ARE THE POLICE DEPARTMENTS' BUDGETS?</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CAN POLICE VIOLENCE IN THE US BE PREDICTED BASED ON FACTORS SUCH AS RACE?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06" name="Shape 206"/>
        <p:cNvGrpSpPr/>
        <p:nvPr/>
      </p:nvGrpSpPr>
      <p:grpSpPr>
        <a:xfrm>
          <a:off x="0" y="0"/>
          <a:ext cx="0" cy="0"/>
          <a:chOff x="0" y="0"/>
          <a:chExt cx="0" cy="0"/>
        </a:xfrm>
      </p:grpSpPr>
      <p:sp>
        <p:nvSpPr>
          <p:cNvPr id="207" name="Google Shape;207;p30"/>
          <p:cNvSpPr/>
          <p:nvPr/>
        </p:nvSpPr>
        <p:spPr>
          <a:xfrm>
            <a:off x="3364968" y="2022924"/>
            <a:ext cx="2556482" cy="127309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8" name="Google Shape;208;p30"/>
          <p:cNvSpPr/>
          <p:nvPr/>
        </p:nvSpPr>
        <p:spPr>
          <a:xfrm>
            <a:off x="514350" y="2022924"/>
            <a:ext cx="2556482" cy="1273098"/>
          </a:xfrm>
          <a:custGeom>
            <a:rect b="b" l="l" r="r" t="t"/>
            <a:pathLst>
              <a:path extrusionOk="0" h="5859792" w="11766933">
                <a:moveTo>
                  <a:pt x="0" y="0"/>
                </a:moveTo>
                <a:lnTo>
                  <a:pt x="0" y="5859792"/>
                </a:lnTo>
                <a:lnTo>
                  <a:pt x="11766933" y="5859792"/>
                </a:lnTo>
                <a:lnTo>
                  <a:pt x="11766933" y="0"/>
                </a:lnTo>
                <a:lnTo>
                  <a:pt x="0" y="0"/>
                </a:lnTo>
                <a:close/>
                <a:moveTo>
                  <a:pt x="11705972" y="5798831"/>
                </a:moveTo>
                <a:lnTo>
                  <a:pt x="59690" y="5798831"/>
                </a:lnTo>
                <a:lnTo>
                  <a:pt x="59690" y="59690"/>
                </a:lnTo>
                <a:lnTo>
                  <a:pt x="11705972" y="59690"/>
                </a:lnTo>
                <a:lnTo>
                  <a:pt x="11705972" y="5798831"/>
                </a:lnTo>
                <a:close/>
              </a:path>
            </a:pathLst>
          </a:custGeom>
          <a:solidFill>
            <a:srgbClr val="FFFFFF"/>
          </a:solidFill>
          <a:ln>
            <a:noFill/>
          </a:ln>
        </p:spPr>
      </p:sp>
      <p:sp>
        <p:nvSpPr>
          <p:cNvPr id="209" name="Google Shape;209;p30"/>
          <p:cNvSpPr txBox="1"/>
          <p:nvPr/>
        </p:nvSpPr>
        <p:spPr>
          <a:xfrm>
            <a:off x="514350" y="578167"/>
            <a:ext cx="6441476" cy="11318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DATA EXPLORATION/ SELECTION</a:t>
            </a:r>
            <a:endParaRPr sz="700"/>
          </a:p>
        </p:txBody>
      </p:sp>
      <p:sp>
        <p:nvSpPr>
          <p:cNvPr id="210" name="Google Shape;210;p30"/>
          <p:cNvSpPr/>
          <p:nvPr/>
        </p:nvSpPr>
        <p:spPr>
          <a:xfrm>
            <a:off x="514350" y="4569795"/>
            <a:ext cx="5407099" cy="10953"/>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1" name="Google Shape;211;p30"/>
          <p:cNvSpPr/>
          <p:nvPr/>
        </p:nvSpPr>
        <p:spPr>
          <a:xfrm>
            <a:off x="514350" y="4521552"/>
            <a:ext cx="229965" cy="107598"/>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2" name="Google Shape;212;p30"/>
          <p:cNvSpPr txBox="1"/>
          <p:nvPr/>
        </p:nvSpPr>
        <p:spPr>
          <a:xfrm>
            <a:off x="6205957" y="2485548"/>
            <a:ext cx="2112151" cy="15335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KAGGLE DATASETS</a:t>
            </a:r>
            <a:endParaRPr sz="700"/>
          </a:p>
        </p:txBody>
      </p:sp>
      <p:sp>
        <p:nvSpPr>
          <p:cNvPr id="213" name="Google Shape;213;p30"/>
          <p:cNvSpPr/>
          <p:nvPr/>
        </p:nvSpPr>
        <p:spPr>
          <a:xfrm>
            <a:off x="6073168" y="2022924"/>
            <a:ext cx="2556482" cy="1273098"/>
          </a:xfrm>
          <a:custGeom>
            <a:rect b="b" l="l" r="r" t="t"/>
            <a:pathLst>
              <a:path extrusionOk="0" h="5859792" w="11766933">
                <a:moveTo>
                  <a:pt x="0" y="0"/>
                </a:moveTo>
                <a:lnTo>
                  <a:pt x="0" y="5859792"/>
                </a:lnTo>
                <a:lnTo>
                  <a:pt x="11766933" y="5859792"/>
                </a:lnTo>
                <a:lnTo>
                  <a:pt x="11766933" y="0"/>
                </a:lnTo>
                <a:lnTo>
                  <a:pt x="0" y="0"/>
                </a:lnTo>
                <a:close/>
                <a:moveTo>
                  <a:pt x="11705972" y="5798831"/>
                </a:moveTo>
                <a:lnTo>
                  <a:pt x="59690" y="5798831"/>
                </a:lnTo>
                <a:lnTo>
                  <a:pt x="59690" y="59690"/>
                </a:lnTo>
                <a:lnTo>
                  <a:pt x="11705972" y="59690"/>
                </a:lnTo>
                <a:lnTo>
                  <a:pt x="11705972" y="5798831"/>
                </a:lnTo>
                <a:close/>
              </a:path>
            </a:pathLst>
          </a:custGeom>
          <a:solidFill>
            <a:srgbClr val="FFFFFF"/>
          </a:solidFill>
          <a:ln>
            <a:noFill/>
          </a:ln>
        </p:spPr>
      </p:sp>
      <p:pic>
        <p:nvPicPr>
          <p:cNvPr id="214" name="Google Shape;214;p30"/>
          <p:cNvPicPr preferRelativeResize="0"/>
          <p:nvPr/>
        </p:nvPicPr>
        <p:blipFill rotWithShape="1">
          <a:blip r:embed="rId3">
            <a:alphaModFix/>
          </a:blip>
          <a:srcRect b="0" l="0" r="0" t="0"/>
          <a:stretch/>
        </p:blipFill>
        <p:spPr>
          <a:xfrm>
            <a:off x="6479233" y="3027376"/>
            <a:ext cx="782798" cy="577848"/>
          </a:xfrm>
          <a:prstGeom prst="rect">
            <a:avLst/>
          </a:prstGeom>
          <a:noFill/>
          <a:ln>
            <a:noFill/>
          </a:ln>
        </p:spPr>
      </p:pic>
      <p:sp>
        <p:nvSpPr>
          <p:cNvPr id="215" name="Google Shape;215;p30"/>
          <p:cNvSpPr txBox="1"/>
          <p:nvPr/>
        </p:nvSpPr>
        <p:spPr>
          <a:xfrm>
            <a:off x="7502482" y="4272915"/>
            <a:ext cx="1127168"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//06</a:t>
            </a:r>
            <a:endParaRPr sz="700"/>
          </a:p>
        </p:txBody>
      </p:sp>
      <p:sp>
        <p:nvSpPr>
          <p:cNvPr id="216" name="Google Shape;216;p30"/>
          <p:cNvSpPr txBox="1"/>
          <p:nvPr/>
        </p:nvSpPr>
        <p:spPr>
          <a:xfrm>
            <a:off x="3515925" y="2494690"/>
            <a:ext cx="2112151" cy="31051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1B1B1B"/>
                </a:solidFill>
                <a:latin typeface="Arial"/>
                <a:ea typeface="Arial"/>
                <a:cs typeface="Arial"/>
                <a:sym typeface="Arial"/>
              </a:rPr>
              <a:t>WASHINGTON POST DATASETS</a:t>
            </a:r>
            <a:endParaRPr sz="700"/>
          </a:p>
        </p:txBody>
      </p:sp>
      <p:sp>
        <p:nvSpPr>
          <p:cNvPr id="217" name="Google Shape;217;p30"/>
          <p:cNvSpPr txBox="1"/>
          <p:nvPr/>
        </p:nvSpPr>
        <p:spPr>
          <a:xfrm>
            <a:off x="514350" y="2490311"/>
            <a:ext cx="2556482" cy="30575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Open Sans Light"/>
                <a:ea typeface="Open Sans Light"/>
                <a:cs typeface="Open Sans Light"/>
                <a:sym typeface="Open Sans Light"/>
              </a:rPr>
              <a:t>MAPPING POLICE </a:t>
            </a:r>
            <a:endParaRPr sz="700"/>
          </a:p>
          <a:p>
            <a:pPr indent="0" lvl="0" marL="0" marR="0" rtl="0" algn="ctr">
              <a:lnSpc>
                <a:spcPct val="140000"/>
              </a:lnSpc>
              <a:spcBef>
                <a:spcPts val="0"/>
              </a:spcBef>
              <a:spcAft>
                <a:spcPts val="0"/>
              </a:spcAft>
              <a:buNone/>
            </a:pPr>
            <a:r>
              <a:rPr b="0" i="0" lang="en" sz="900" u="none" cap="none" strike="noStrike">
                <a:solidFill>
                  <a:srgbClr val="FFFFFF"/>
                </a:solidFill>
                <a:latin typeface="Open Sans Light"/>
                <a:ea typeface="Open Sans Light"/>
                <a:cs typeface="Open Sans Light"/>
                <a:sym typeface="Open Sans Light"/>
              </a:rPr>
              <a:t>VIOLENCE PROJECT DATASET </a:t>
            </a:r>
            <a:endParaRPr sz="700"/>
          </a:p>
        </p:txBody>
      </p:sp>
      <p:sp>
        <p:nvSpPr>
          <p:cNvPr id="218" name="Google Shape;218;p30"/>
          <p:cNvSpPr txBox="1"/>
          <p:nvPr/>
        </p:nvSpPr>
        <p:spPr>
          <a:xfrm>
            <a:off x="6173027" y="3671073"/>
            <a:ext cx="1565598" cy="290195"/>
          </a:xfrm>
          <a:prstGeom prst="rect">
            <a:avLst/>
          </a:prstGeom>
          <a:noFill/>
          <a:ln>
            <a:noFill/>
          </a:ln>
        </p:spPr>
        <p:txBody>
          <a:bodyPr anchorCtr="0" anchor="t" bIns="0" lIns="0" spcFirstLastPara="1" rIns="0" wrap="square" tIns="0">
            <a:spAutoFit/>
          </a:bodyPr>
          <a:lstStyle/>
          <a:p>
            <a:pPr indent="0" lvl="0" marL="0" marR="0" rtl="0" algn="ctr">
              <a:lnSpc>
                <a:spcPct val="139970"/>
              </a:lnSpc>
              <a:spcBef>
                <a:spcPts val="0"/>
              </a:spcBef>
              <a:spcAft>
                <a:spcPts val="0"/>
              </a:spcAft>
              <a:buNone/>
            </a:pPr>
            <a:r>
              <a:rPr b="0" i="0" lang="en" sz="1700" u="none" cap="none" strike="noStrike">
                <a:solidFill>
                  <a:srgbClr val="FFFFFF"/>
                </a:solidFill>
                <a:latin typeface="Open Sans Light"/>
                <a:ea typeface="Open Sans Light"/>
                <a:cs typeface="Open Sans Light"/>
                <a:sym typeface="Open Sans Light"/>
              </a:rPr>
              <a:t>budgets dataset</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22" name="Shape 222"/>
        <p:cNvGrpSpPr/>
        <p:nvPr/>
      </p:nvGrpSpPr>
      <p:grpSpPr>
        <a:xfrm>
          <a:off x="0" y="0"/>
          <a:ext cx="0" cy="0"/>
          <a:chOff x="0" y="0"/>
          <a:chExt cx="0" cy="0"/>
        </a:xfrm>
      </p:grpSpPr>
      <p:grpSp>
        <p:nvGrpSpPr>
          <p:cNvPr id="223" name="Google Shape;223;p31"/>
          <p:cNvGrpSpPr/>
          <p:nvPr/>
        </p:nvGrpSpPr>
        <p:grpSpPr>
          <a:xfrm>
            <a:off x="514350" y="4046650"/>
            <a:ext cx="1596228" cy="107598"/>
            <a:chOff x="0" y="0"/>
            <a:chExt cx="4256610" cy="286927"/>
          </a:xfrm>
        </p:grpSpPr>
        <p:sp>
          <p:nvSpPr>
            <p:cNvPr id="224" name="Google Shape;224;p31"/>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5" name="Google Shape;225;p31"/>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26" name="Google Shape;226;p31"/>
          <p:cNvGrpSpPr/>
          <p:nvPr/>
        </p:nvGrpSpPr>
        <p:grpSpPr>
          <a:xfrm>
            <a:off x="3003230" y="4362808"/>
            <a:ext cx="1596228" cy="107598"/>
            <a:chOff x="0" y="0"/>
            <a:chExt cx="4256610" cy="286927"/>
          </a:xfrm>
        </p:grpSpPr>
        <p:sp>
          <p:nvSpPr>
            <p:cNvPr id="227" name="Google Shape;227;p31"/>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8" name="Google Shape;228;p31"/>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29" name="Google Shape;229;p31"/>
          <p:cNvGrpSpPr/>
          <p:nvPr/>
        </p:nvGrpSpPr>
        <p:grpSpPr>
          <a:xfrm>
            <a:off x="6299336" y="4629150"/>
            <a:ext cx="1596228" cy="107598"/>
            <a:chOff x="0" y="0"/>
            <a:chExt cx="4256610" cy="286927"/>
          </a:xfrm>
        </p:grpSpPr>
        <p:sp>
          <p:nvSpPr>
            <p:cNvPr id="230" name="Google Shape;230;p31"/>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1" name="Google Shape;231;p31"/>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32" name="Google Shape;232;p31"/>
          <p:cNvGrpSpPr/>
          <p:nvPr/>
        </p:nvGrpSpPr>
        <p:grpSpPr>
          <a:xfrm>
            <a:off x="353727" y="1274196"/>
            <a:ext cx="2333647" cy="2349744"/>
            <a:chOff x="0" y="-57150"/>
            <a:chExt cx="6223058" cy="6265983"/>
          </a:xfrm>
        </p:grpSpPr>
        <p:sp>
          <p:nvSpPr>
            <p:cNvPr id="233" name="Google Shape;233;p31"/>
            <p:cNvSpPr txBox="1"/>
            <p:nvPr/>
          </p:nvSpPr>
          <p:spPr>
            <a:xfrm>
              <a:off x="0" y="-57150"/>
              <a:ext cx="6223058" cy="6772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500" u="none" cap="none" strike="noStrike">
                  <a:solidFill>
                    <a:srgbClr val="FFFFFF"/>
                  </a:solidFill>
                  <a:latin typeface="Arial"/>
                  <a:ea typeface="Arial"/>
                  <a:cs typeface="Arial"/>
                  <a:sym typeface="Arial"/>
                </a:rPr>
                <a:t>DATA CLEANING</a:t>
              </a:r>
              <a:endParaRPr sz="700"/>
            </a:p>
          </p:txBody>
        </p:sp>
        <p:sp>
          <p:nvSpPr>
            <p:cNvPr id="234" name="Google Shape;234;p31"/>
            <p:cNvSpPr txBox="1"/>
            <p:nvPr/>
          </p:nvSpPr>
          <p:spPr>
            <a:xfrm>
              <a:off x="0" y="1403944"/>
              <a:ext cx="6223058" cy="4804889"/>
            </a:xfrm>
            <a:prstGeom prst="rect">
              <a:avLst/>
            </a:prstGeom>
            <a:noFill/>
            <a:ln>
              <a:noFill/>
            </a:ln>
          </p:spPr>
          <p:txBody>
            <a:bodyPr anchorCtr="0" anchor="t" bIns="0" lIns="0" spcFirstLastPara="1" rIns="0" wrap="square" tIns="0">
              <a:spAutoFit/>
            </a:bodyPr>
            <a:lstStyle/>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dropping &amp; renaming columns</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dropping null valies or replacing them w NaN</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changing data type from object to int</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transforming text values into numerical values (get_dummies)</a:t>
              </a:r>
              <a:endParaRPr sz="700"/>
            </a:p>
          </p:txBody>
        </p:sp>
      </p:grpSp>
      <p:grpSp>
        <p:nvGrpSpPr>
          <p:cNvPr id="235" name="Google Shape;235;p31"/>
          <p:cNvGrpSpPr/>
          <p:nvPr/>
        </p:nvGrpSpPr>
        <p:grpSpPr>
          <a:xfrm>
            <a:off x="5658512" y="268966"/>
            <a:ext cx="2877875" cy="1459167"/>
            <a:chOff x="0" y="-114300"/>
            <a:chExt cx="7674334" cy="3891111"/>
          </a:xfrm>
        </p:grpSpPr>
        <p:sp>
          <p:nvSpPr>
            <p:cNvPr id="236" name="Google Shape;236;p31"/>
            <p:cNvSpPr/>
            <p:nvPr/>
          </p:nvSpPr>
          <p:spPr>
            <a:xfrm>
              <a:off x="0" y="32028"/>
              <a:ext cx="98526" cy="3712754"/>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7" name="Google Shape;237;p31"/>
            <p:cNvSpPr txBox="1"/>
            <p:nvPr/>
          </p:nvSpPr>
          <p:spPr>
            <a:xfrm>
              <a:off x="1669947" y="-114300"/>
              <a:ext cx="6004387" cy="3891111"/>
            </a:xfrm>
            <a:prstGeom prst="rect">
              <a:avLst/>
            </a:prstGeom>
            <a:noFill/>
            <a:ln>
              <a:noFill/>
            </a:ln>
          </p:spPr>
          <p:txBody>
            <a:bodyPr anchorCtr="0" anchor="t" bIns="0" lIns="0" spcFirstLastPara="1" rIns="0" wrap="square" tIns="0">
              <a:spAutoFit/>
            </a:bodyPr>
            <a:lstStyle/>
            <a:p>
              <a:pPr indent="0" lvl="0" marL="0" marR="0" rtl="0" algn="l">
                <a:lnSpc>
                  <a:spcPct val="140003"/>
                </a:lnSpc>
                <a:spcBef>
                  <a:spcPts val="0"/>
                </a:spcBef>
                <a:spcAft>
                  <a:spcPts val="0"/>
                </a:spcAft>
                <a:buNone/>
              </a:pPr>
              <a:r>
                <a:rPr b="0" i="0" lang="en" sz="2800" u="none" cap="none" strike="noStrike">
                  <a:solidFill>
                    <a:srgbClr val="FFFFFF"/>
                  </a:solidFill>
                  <a:latin typeface="Arial"/>
                  <a:ea typeface="Arial"/>
                  <a:cs typeface="Arial"/>
                  <a:sym typeface="Arial"/>
                </a:rPr>
                <a:t>The Exploratory Analysis (ML)</a:t>
              </a:r>
              <a:endParaRPr sz="700"/>
            </a:p>
          </p:txBody>
        </p:sp>
      </p:grpSp>
      <p:pic>
        <p:nvPicPr>
          <p:cNvPr id="238" name="Google Shape;238;p31"/>
          <p:cNvPicPr preferRelativeResize="0"/>
          <p:nvPr/>
        </p:nvPicPr>
        <p:blipFill rotWithShape="1">
          <a:blip r:embed="rId3">
            <a:alphaModFix/>
          </a:blip>
          <a:srcRect b="0" l="0" r="0" t="0"/>
          <a:stretch/>
        </p:blipFill>
        <p:spPr>
          <a:xfrm>
            <a:off x="3492124" y="832485"/>
            <a:ext cx="978596" cy="848709"/>
          </a:xfrm>
          <a:prstGeom prst="rect">
            <a:avLst/>
          </a:prstGeom>
          <a:noFill/>
          <a:ln>
            <a:noFill/>
          </a:ln>
        </p:spPr>
      </p:pic>
      <p:grpSp>
        <p:nvGrpSpPr>
          <p:cNvPr id="239" name="Google Shape;239;p31"/>
          <p:cNvGrpSpPr/>
          <p:nvPr/>
        </p:nvGrpSpPr>
        <p:grpSpPr>
          <a:xfrm>
            <a:off x="3003230" y="2126515"/>
            <a:ext cx="2419050" cy="1182685"/>
            <a:chOff x="0" y="-66675"/>
            <a:chExt cx="6450799" cy="3153825"/>
          </a:xfrm>
        </p:grpSpPr>
        <p:sp>
          <p:nvSpPr>
            <p:cNvPr id="240" name="Google Shape;240;p31"/>
            <p:cNvSpPr txBox="1"/>
            <p:nvPr/>
          </p:nvSpPr>
          <p:spPr>
            <a:xfrm>
              <a:off x="0" y="-66675"/>
              <a:ext cx="6450799" cy="709511"/>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 sz="1600" u="none" cap="none" strike="noStrike">
                  <a:solidFill>
                    <a:srgbClr val="FFFFFF"/>
                  </a:solidFill>
                  <a:latin typeface="Arial"/>
                  <a:ea typeface="Arial"/>
                  <a:cs typeface="Arial"/>
                  <a:sym typeface="Arial"/>
                </a:rPr>
                <a:t>DATA EXPLORATION</a:t>
              </a:r>
              <a:endParaRPr sz="700"/>
            </a:p>
          </p:txBody>
        </p:sp>
        <p:sp>
          <p:nvSpPr>
            <p:cNvPr id="241" name="Google Shape;241;p31"/>
            <p:cNvSpPr txBox="1"/>
            <p:nvPr/>
          </p:nvSpPr>
          <p:spPr>
            <a:xfrm>
              <a:off x="0" y="1456717"/>
              <a:ext cx="6450799" cy="1630433"/>
            </a:xfrm>
            <a:prstGeom prst="rect">
              <a:avLst/>
            </a:prstGeom>
            <a:noFill/>
            <a:ln>
              <a:noFill/>
            </a:ln>
          </p:spPr>
          <p:txBody>
            <a:bodyPr anchorCtr="0" anchor="t" bIns="0" lIns="0" spcFirstLastPara="1" rIns="0" wrap="square" tIns="0">
              <a:spAutoFit/>
            </a:bodyPr>
            <a:lstStyle/>
            <a:p>
              <a:pPr indent="-139700" lvl="1" marL="266700" marR="0" rtl="0" algn="l">
                <a:lnSpc>
                  <a:spcPct val="140016"/>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creating features &amp; targets (race)</a:t>
              </a:r>
              <a:endParaRPr sz="700"/>
            </a:p>
            <a:p>
              <a:pPr indent="-139700" lvl="1" marL="266700" marR="0" rtl="0" algn="l">
                <a:lnSpc>
                  <a:spcPct val="140016"/>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train, test &amp; split the model</a:t>
              </a:r>
              <a:endParaRPr sz="700"/>
            </a:p>
          </p:txBody>
        </p:sp>
      </p:grpSp>
      <p:grpSp>
        <p:nvGrpSpPr>
          <p:cNvPr id="242" name="Google Shape;242;p31"/>
          <p:cNvGrpSpPr/>
          <p:nvPr/>
        </p:nvGrpSpPr>
        <p:grpSpPr>
          <a:xfrm>
            <a:off x="6084063" y="2550319"/>
            <a:ext cx="2263445" cy="1496330"/>
            <a:chOff x="0" y="-57150"/>
            <a:chExt cx="6035853" cy="3990215"/>
          </a:xfrm>
        </p:grpSpPr>
        <p:sp>
          <p:nvSpPr>
            <p:cNvPr id="243" name="Google Shape;243;p31"/>
            <p:cNvSpPr txBox="1"/>
            <p:nvPr/>
          </p:nvSpPr>
          <p:spPr>
            <a:xfrm>
              <a:off x="0" y="-57150"/>
              <a:ext cx="6035853" cy="65863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 sz="1500" u="none" cap="none" strike="noStrike">
                  <a:solidFill>
                    <a:srgbClr val="FFFFFF"/>
                  </a:solidFill>
                  <a:latin typeface="Arial"/>
                  <a:ea typeface="Arial"/>
                  <a:cs typeface="Arial"/>
                  <a:sym typeface="Arial"/>
                </a:rPr>
                <a:t>ML MODELS</a:t>
              </a:r>
              <a:endParaRPr sz="700"/>
            </a:p>
          </p:txBody>
        </p:sp>
        <p:sp>
          <p:nvSpPr>
            <p:cNvPr id="244" name="Google Shape;244;p31"/>
            <p:cNvSpPr txBox="1"/>
            <p:nvPr/>
          </p:nvSpPr>
          <p:spPr>
            <a:xfrm>
              <a:off x="0" y="1360563"/>
              <a:ext cx="6035853" cy="2572502"/>
            </a:xfrm>
            <a:prstGeom prst="rect">
              <a:avLst/>
            </a:prstGeom>
            <a:noFill/>
            <a:ln>
              <a:noFill/>
            </a:ln>
          </p:spPr>
          <p:txBody>
            <a:bodyPr anchorCtr="0" anchor="t" bIns="0" lIns="0" spcFirstLastPara="1" rIns="0" wrap="square" tIns="0">
              <a:spAutoFit/>
            </a:bodyPr>
            <a:lstStyle/>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random forest</a:t>
              </a:r>
              <a:endParaRPr sz="700"/>
            </a:p>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decision tree</a:t>
              </a:r>
              <a:endParaRPr sz="700"/>
            </a:p>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logistic regression </a:t>
              </a:r>
              <a:endParaRPr sz="700"/>
            </a:p>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picked model with highest accuracy score </a:t>
              </a:r>
              <a:endParaRPr sz="700"/>
            </a:p>
          </p:txBody>
        </p:sp>
      </p:grpSp>
      <p:sp>
        <p:nvSpPr>
          <p:cNvPr id="245" name="Google Shape;245;p31"/>
          <p:cNvSpPr txBox="1"/>
          <p:nvPr/>
        </p:nvSpPr>
        <p:spPr>
          <a:xfrm>
            <a:off x="514350" y="476250"/>
            <a:ext cx="17103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//07</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49" name="Shape 249"/>
        <p:cNvGrpSpPr/>
        <p:nvPr/>
      </p:nvGrpSpPr>
      <p:grpSpPr>
        <a:xfrm>
          <a:off x="0" y="0"/>
          <a:ext cx="0" cy="0"/>
          <a:chOff x="0" y="0"/>
          <a:chExt cx="0" cy="0"/>
        </a:xfrm>
      </p:grpSpPr>
      <p:grpSp>
        <p:nvGrpSpPr>
          <p:cNvPr id="250" name="Google Shape;250;p32"/>
          <p:cNvGrpSpPr/>
          <p:nvPr/>
        </p:nvGrpSpPr>
        <p:grpSpPr>
          <a:xfrm>
            <a:off x="202680" y="2873739"/>
            <a:ext cx="1596228" cy="107598"/>
            <a:chOff x="0" y="0"/>
            <a:chExt cx="4256610" cy="286927"/>
          </a:xfrm>
        </p:grpSpPr>
        <p:sp>
          <p:nvSpPr>
            <p:cNvPr id="251" name="Google Shape;251;p32"/>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2" name="Google Shape;252;p32"/>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53" name="Google Shape;253;p32"/>
          <p:cNvGrpSpPr/>
          <p:nvPr/>
        </p:nvGrpSpPr>
        <p:grpSpPr>
          <a:xfrm>
            <a:off x="628427" y="4767966"/>
            <a:ext cx="1596228" cy="107598"/>
            <a:chOff x="0" y="0"/>
            <a:chExt cx="4256610" cy="286927"/>
          </a:xfrm>
        </p:grpSpPr>
        <p:sp>
          <p:nvSpPr>
            <p:cNvPr id="254" name="Google Shape;254;p32"/>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5" name="Google Shape;255;p32"/>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56" name="Google Shape;256;p32"/>
          <p:cNvGrpSpPr/>
          <p:nvPr/>
        </p:nvGrpSpPr>
        <p:grpSpPr>
          <a:xfrm>
            <a:off x="3801486" y="4189373"/>
            <a:ext cx="1596228" cy="107598"/>
            <a:chOff x="0" y="0"/>
            <a:chExt cx="4256610" cy="286927"/>
          </a:xfrm>
        </p:grpSpPr>
        <p:sp>
          <p:nvSpPr>
            <p:cNvPr id="257" name="Google Shape;257;p32"/>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8" name="Google Shape;258;p32"/>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59" name="Google Shape;259;p32"/>
          <p:cNvGrpSpPr/>
          <p:nvPr/>
        </p:nvGrpSpPr>
        <p:grpSpPr>
          <a:xfrm>
            <a:off x="3801486" y="2353846"/>
            <a:ext cx="2263445" cy="1631395"/>
            <a:chOff x="0" y="-57150"/>
            <a:chExt cx="6035853" cy="4350387"/>
          </a:xfrm>
        </p:grpSpPr>
        <p:sp>
          <p:nvSpPr>
            <p:cNvPr id="260" name="Google Shape;260;p32"/>
            <p:cNvSpPr txBox="1"/>
            <p:nvPr/>
          </p:nvSpPr>
          <p:spPr>
            <a:xfrm>
              <a:off x="0" y="-57150"/>
              <a:ext cx="6035853" cy="2063302"/>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 sz="1500" u="none" cap="none" strike="noStrike">
                  <a:solidFill>
                    <a:srgbClr val="FFFFFF"/>
                  </a:solidFill>
                  <a:latin typeface="Arial"/>
                  <a:ea typeface="Arial"/>
                  <a:cs typeface="Arial"/>
                  <a:sym typeface="Arial"/>
                </a:rPr>
                <a:t>CORRELATION BETWEEN AGE &amp; FLEEING</a:t>
              </a:r>
              <a:endParaRPr sz="700"/>
            </a:p>
          </p:txBody>
        </p:sp>
        <p:sp>
          <p:nvSpPr>
            <p:cNvPr id="261" name="Google Shape;261;p32"/>
            <p:cNvSpPr txBox="1"/>
            <p:nvPr/>
          </p:nvSpPr>
          <p:spPr>
            <a:xfrm>
              <a:off x="0" y="2765230"/>
              <a:ext cx="6035853" cy="1528007"/>
            </a:xfrm>
            <a:prstGeom prst="rect">
              <a:avLst/>
            </a:prstGeom>
            <a:noFill/>
            <a:ln>
              <a:noFill/>
            </a:ln>
          </p:spPr>
          <p:txBody>
            <a:bodyPr anchorCtr="0" anchor="t" bIns="0" lIns="0" spcFirstLastPara="1" rIns="0" wrap="square" tIns="0">
              <a:spAutoFit/>
            </a:bodyPr>
            <a:lstStyle/>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victim count &amp; age</a:t>
              </a:r>
              <a:endParaRPr sz="700"/>
            </a:p>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filtered by fleeing by foot/ in a car &amp; not fleeing</a:t>
              </a:r>
              <a:endParaRPr sz="700"/>
            </a:p>
          </p:txBody>
        </p:sp>
      </p:grpSp>
      <p:grpSp>
        <p:nvGrpSpPr>
          <p:cNvPr id="262" name="Google Shape;262;p32"/>
          <p:cNvGrpSpPr/>
          <p:nvPr/>
        </p:nvGrpSpPr>
        <p:grpSpPr>
          <a:xfrm>
            <a:off x="5898183" y="65344"/>
            <a:ext cx="3433089" cy="2448242"/>
            <a:chOff x="0" y="-114300"/>
            <a:chExt cx="9154903" cy="6528647"/>
          </a:xfrm>
        </p:grpSpPr>
        <p:sp>
          <p:nvSpPr>
            <p:cNvPr id="263" name="Google Shape;263;p32"/>
            <p:cNvSpPr/>
            <p:nvPr/>
          </p:nvSpPr>
          <p:spPr>
            <a:xfrm>
              <a:off x="0" y="38207"/>
              <a:ext cx="117534" cy="4429036"/>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4" name="Google Shape;264;p32"/>
            <p:cNvSpPr txBox="1"/>
            <p:nvPr/>
          </p:nvSpPr>
          <p:spPr>
            <a:xfrm>
              <a:off x="1992121" y="-114300"/>
              <a:ext cx="7162782" cy="6528647"/>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0" i="0" lang="en" sz="2800" u="none" cap="none" strike="noStrike">
                  <a:solidFill>
                    <a:srgbClr val="FFFFFF"/>
                  </a:solidFill>
                  <a:latin typeface="Arial"/>
                  <a:ea typeface="Arial"/>
                  <a:cs typeface="Arial"/>
                  <a:sym typeface="Arial"/>
                </a:rPr>
                <a:t>The </a:t>
              </a:r>
              <a:endParaRPr sz="700"/>
            </a:p>
            <a:p>
              <a:pPr indent="0" lvl="0" marL="0" marR="0" rtl="0" algn="l">
                <a:lnSpc>
                  <a:spcPct val="139982"/>
                </a:lnSpc>
                <a:spcBef>
                  <a:spcPts val="0"/>
                </a:spcBef>
                <a:spcAft>
                  <a:spcPts val="0"/>
                </a:spcAft>
                <a:buNone/>
              </a:pPr>
              <a:r>
                <a:rPr b="0" i="0" lang="en" sz="2800" u="none" cap="none" strike="noStrike">
                  <a:solidFill>
                    <a:srgbClr val="FFFFFF"/>
                  </a:solidFill>
                  <a:latin typeface="Arial"/>
                  <a:ea typeface="Arial"/>
                  <a:cs typeface="Arial"/>
                  <a:sym typeface="Arial"/>
                </a:rPr>
                <a:t>Exploratory Analysis </a:t>
              </a:r>
              <a:endParaRPr sz="700"/>
            </a:p>
            <a:p>
              <a:pPr indent="0" lvl="0" marL="0" marR="0" rtl="0" algn="l">
                <a:lnSpc>
                  <a:spcPct val="139982"/>
                </a:lnSpc>
                <a:spcBef>
                  <a:spcPts val="0"/>
                </a:spcBef>
                <a:spcAft>
                  <a:spcPts val="0"/>
                </a:spcAft>
                <a:buNone/>
              </a:pPr>
              <a:r>
                <a:rPr b="0" i="0" lang="en" sz="2800" u="none" cap="none" strike="noStrike">
                  <a:solidFill>
                    <a:srgbClr val="FFFFFF"/>
                  </a:solidFill>
                  <a:latin typeface="Arial"/>
                  <a:ea typeface="Arial"/>
                  <a:cs typeface="Arial"/>
                  <a:sym typeface="Arial"/>
                </a:rPr>
                <a:t>(Tableau, </a:t>
              </a:r>
              <a:endParaRPr sz="700"/>
            </a:p>
            <a:p>
              <a:pPr indent="0" lvl="0" marL="0" marR="0" rtl="0" algn="l">
                <a:lnSpc>
                  <a:spcPct val="139982"/>
                </a:lnSpc>
                <a:spcBef>
                  <a:spcPts val="0"/>
                </a:spcBef>
                <a:spcAft>
                  <a:spcPts val="0"/>
                </a:spcAft>
                <a:buNone/>
              </a:pPr>
              <a:r>
                <a:rPr b="0" i="0" lang="en" sz="2800" u="none" cap="none" strike="noStrike">
                  <a:solidFill>
                    <a:srgbClr val="FFFFFF"/>
                  </a:solidFill>
                  <a:latin typeface="Arial"/>
                  <a:ea typeface="Arial"/>
                  <a:cs typeface="Arial"/>
                  <a:sym typeface="Arial"/>
                </a:rPr>
                <a:t>Python)</a:t>
              </a:r>
              <a:endParaRPr sz="700"/>
            </a:p>
          </p:txBody>
        </p:sp>
      </p:grpSp>
      <p:grpSp>
        <p:nvGrpSpPr>
          <p:cNvPr id="265" name="Google Shape;265;p32"/>
          <p:cNvGrpSpPr/>
          <p:nvPr/>
        </p:nvGrpSpPr>
        <p:grpSpPr>
          <a:xfrm>
            <a:off x="6299336" y="4821765"/>
            <a:ext cx="1596228" cy="107598"/>
            <a:chOff x="0" y="0"/>
            <a:chExt cx="4256610" cy="286927"/>
          </a:xfrm>
        </p:grpSpPr>
        <p:sp>
          <p:nvSpPr>
            <p:cNvPr id="266" name="Google Shape;266;p32"/>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7" name="Google Shape;267;p32"/>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68" name="Google Shape;268;p32"/>
          <p:cNvGrpSpPr/>
          <p:nvPr/>
        </p:nvGrpSpPr>
        <p:grpSpPr>
          <a:xfrm>
            <a:off x="202680" y="1312114"/>
            <a:ext cx="2333647" cy="1743992"/>
            <a:chOff x="0" y="-57150"/>
            <a:chExt cx="6223058" cy="4650647"/>
          </a:xfrm>
        </p:grpSpPr>
        <p:sp>
          <p:nvSpPr>
            <p:cNvPr id="269" name="Google Shape;269;p32"/>
            <p:cNvSpPr txBox="1"/>
            <p:nvPr/>
          </p:nvSpPr>
          <p:spPr>
            <a:xfrm>
              <a:off x="0" y="-57150"/>
              <a:ext cx="6223058" cy="6772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500" u="none" cap="none" strike="noStrike">
                  <a:solidFill>
                    <a:srgbClr val="FFFFFF"/>
                  </a:solidFill>
                  <a:latin typeface="Arial"/>
                  <a:ea typeface="Arial"/>
                  <a:cs typeface="Arial"/>
                  <a:sym typeface="Arial"/>
                </a:rPr>
                <a:t>HEAT MAP</a:t>
              </a:r>
              <a:endParaRPr sz="700"/>
            </a:p>
          </p:txBody>
        </p:sp>
        <p:sp>
          <p:nvSpPr>
            <p:cNvPr id="270" name="Google Shape;270;p32"/>
            <p:cNvSpPr txBox="1"/>
            <p:nvPr/>
          </p:nvSpPr>
          <p:spPr>
            <a:xfrm>
              <a:off x="0" y="1403944"/>
              <a:ext cx="6223058" cy="3189553"/>
            </a:xfrm>
            <a:prstGeom prst="rect">
              <a:avLst/>
            </a:prstGeom>
            <a:noFill/>
            <a:ln>
              <a:noFill/>
            </a:ln>
          </p:spPr>
          <p:txBody>
            <a:bodyPr anchorCtr="0" anchor="t" bIns="0" lIns="0" spcFirstLastPara="1" rIns="0" wrap="square" tIns="0">
              <a:spAutoFit/>
            </a:bodyPr>
            <a:lstStyle/>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filtering data by top 10,20,30,40,50 states (+county, city)</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additional filter by year, month</a:t>
              </a:r>
              <a:endParaRPr sz="700"/>
            </a:p>
            <a:p>
              <a:pPr indent="0" lvl="0" marL="0" marR="0" rtl="0" algn="l">
                <a:lnSpc>
                  <a:spcPct val="139974"/>
                </a:lnSpc>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grpSp>
      <p:pic>
        <p:nvPicPr>
          <p:cNvPr id="271" name="Google Shape;271;p32"/>
          <p:cNvPicPr preferRelativeResize="0"/>
          <p:nvPr/>
        </p:nvPicPr>
        <p:blipFill rotWithShape="1">
          <a:blip r:embed="rId3">
            <a:alphaModFix/>
          </a:blip>
          <a:srcRect b="0" l="0" r="0" t="0"/>
          <a:stretch/>
        </p:blipFill>
        <p:spPr>
          <a:xfrm>
            <a:off x="3456291" y="673417"/>
            <a:ext cx="1143309" cy="1020663"/>
          </a:xfrm>
          <a:prstGeom prst="rect">
            <a:avLst/>
          </a:prstGeom>
          <a:noFill/>
          <a:ln>
            <a:noFill/>
          </a:ln>
        </p:spPr>
      </p:pic>
      <p:grpSp>
        <p:nvGrpSpPr>
          <p:cNvPr id="272" name="Google Shape;272;p32"/>
          <p:cNvGrpSpPr/>
          <p:nvPr/>
        </p:nvGrpSpPr>
        <p:grpSpPr>
          <a:xfrm>
            <a:off x="622562" y="3432252"/>
            <a:ext cx="2419050" cy="973378"/>
            <a:chOff x="0" y="-66675"/>
            <a:chExt cx="6450799" cy="2595675"/>
          </a:xfrm>
        </p:grpSpPr>
        <p:sp>
          <p:nvSpPr>
            <p:cNvPr id="273" name="Google Shape;273;p32"/>
            <p:cNvSpPr txBox="1"/>
            <p:nvPr/>
          </p:nvSpPr>
          <p:spPr>
            <a:xfrm>
              <a:off x="0" y="-66675"/>
              <a:ext cx="6450799" cy="709511"/>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 sz="1600" u="none" cap="none" strike="noStrike">
                  <a:solidFill>
                    <a:srgbClr val="FFFFFF"/>
                  </a:solidFill>
                  <a:latin typeface="Arial"/>
                  <a:ea typeface="Arial"/>
                  <a:cs typeface="Arial"/>
                  <a:sym typeface="Arial"/>
                </a:rPr>
                <a:t>DOUGHNUT CHART</a:t>
              </a:r>
              <a:endParaRPr sz="700"/>
            </a:p>
          </p:txBody>
        </p:sp>
        <p:sp>
          <p:nvSpPr>
            <p:cNvPr id="274" name="Google Shape;274;p32"/>
            <p:cNvSpPr txBox="1"/>
            <p:nvPr/>
          </p:nvSpPr>
          <p:spPr>
            <a:xfrm>
              <a:off x="0" y="1456717"/>
              <a:ext cx="6450799" cy="1072283"/>
            </a:xfrm>
            <a:prstGeom prst="rect">
              <a:avLst/>
            </a:prstGeom>
            <a:noFill/>
            <a:ln>
              <a:noFill/>
            </a:ln>
          </p:spPr>
          <p:txBody>
            <a:bodyPr anchorCtr="0" anchor="t" bIns="0" lIns="0" spcFirstLastPara="1" rIns="0" wrap="square" tIns="0">
              <a:spAutoFit/>
            </a:bodyPr>
            <a:lstStyle/>
            <a:p>
              <a:pPr indent="-139700" lvl="1" marL="266700" marR="0" rtl="0" algn="l">
                <a:lnSpc>
                  <a:spcPct val="140016"/>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killings by race vs. population by race breakdown</a:t>
              </a:r>
              <a:endParaRPr sz="700"/>
            </a:p>
          </p:txBody>
        </p:sp>
      </p:grpSp>
      <p:sp>
        <p:nvSpPr>
          <p:cNvPr id="275" name="Google Shape;275;p32"/>
          <p:cNvSpPr txBox="1"/>
          <p:nvPr/>
        </p:nvSpPr>
        <p:spPr>
          <a:xfrm>
            <a:off x="514350" y="476250"/>
            <a:ext cx="17103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//08</a:t>
            </a:r>
            <a:endParaRPr sz="700"/>
          </a:p>
        </p:txBody>
      </p:sp>
      <p:grpSp>
        <p:nvGrpSpPr>
          <p:cNvPr id="276" name="Google Shape;276;p32"/>
          <p:cNvGrpSpPr/>
          <p:nvPr/>
        </p:nvGrpSpPr>
        <p:grpSpPr>
          <a:xfrm>
            <a:off x="6296004" y="3351606"/>
            <a:ext cx="2333647" cy="1138242"/>
            <a:chOff x="0" y="-57150"/>
            <a:chExt cx="6223058" cy="3035311"/>
          </a:xfrm>
        </p:grpSpPr>
        <p:sp>
          <p:nvSpPr>
            <p:cNvPr id="277" name="Google Shape;277;p32"/>
            <p:cNvSpPr txBox="1"/>
            <p:nvPr/>
          </p:nvSpPr>
          <p:spPr>
            <a:xfrm>
              <a:off x="0" y="-57150"/>
              <a:ext cx="6223058" cy="6772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500" u="none" cap="none" strike="noStrike">
                  <a:solidFill>
                    <a:srgbClr val="FFFFFF"/>
                  </a:solidFill>
                  <a:latin typeface="Arial"/>
                  <a:ea typeface="Arial"/>
                  <a:cs typeface="Arial"/>
                  <a:sym typeface="Arial"/>
                </a:rPr>
                <a:t>BUDGET</a:t>
              </a:r>
              <a:endParaRPr sz="700"/>
            </a:p>
          </p:txBody>
        </p:sp>
        <p:sp>
          <p:nvSpPr>
            <p:cNvPr id="278" name="Google Shape;278;p32"/>
            <p:cNvSpPr txBox="1"/>
            <p:nvPr/>
          </p:nvSpPr>
          <p:spPr>
            <a:xfrm>
              <a:off x="0" y="1403944"/>
              <a:ext cx="6223058" cy="1574217"/>
            </a:xfrm>
            <a:prstGeom prst="rect">
              <a:avLst/>
            </a:prstGeom>
            <a:noFill/>
            <a:ln>
              <a:noFill/>
            </a:ln>
          </p:spPr>
          <p:txBody>
            <a:bodyPr anchorCtr="0" anchor="t" bIns="0" lIns="0" spcFirstLastPara="1" rIns="0" wrap="square" tIns="0">
              <a:spAutoFit/>
            </a:bodyPr>
            <a:lstStyle/>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filtered by year</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for every department</a:t>
              </a:r>
              <a:endParaRPr sz="700"/>
            </a:p>
            <a:p>
              <a:pPr indent="0" lvl="0" marL="0" marR="0" rtl="0" algn="l">
                <a:lnSpc>
                  <a:spcPct val="139974"/>
                </a:lnSpc>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82" name="Shape 282"/>
        <p:cNvGrpSpPr/>
        <p:nvPr/>
      </p:nvGrpSpPr>
      <p:grpSpPr>
        <a:xfrm>
          <a:off x="0" y="0"/>
          <a:ext cx="0" cy="0"/>
          <a:chOff x="0" y="0"/>
          <a:chExt cx="0" cy="0"/>
        </a:xfrm>
      </p:grpSpPr>
      <p:sp>
        <p:nvSpPr>
          <p:cNvPr id="283" name="Google Shape;283;p33"/>
          <p:cNvSpPr/>
          <p:nvPr/>
        </p:nvSpPr>
        <p:spPr>
          <a:xfrm>
            <a:off x="855017" y="3519164"/>
            <a:ext cx="1610398" cy="47271"/>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84" name="Google Shape;284;p33"/>
          <p:cNvGrpSpPr/>
          <p:nvPr/>
        </p:nvGrpSpPr>
        <p:grpSpPr>
          <a:xfrm>
            <a:off x="4004264" y="962978"/>
            <a:ext cx="846318" cy="190500"/>
            <a:chOff x="0" y="0"/>
            <a:chExt cx="2256848" cy="508000"/>
          </a:xfrm>
        </p:grpSpPr>
        <p:sp>
          <p:nvSpPr>
            <p:cNvPr id="285" name="Google Shape;285;p33"/>
            <p:cNvSpPr/>
            <p:nvPr/>
          </p:nvSpPr>
          <p:spPr>
            <a:xfrm>
              <a:off x="0" y="0"/>
              <a:ext cx="508000" cy="508000"/>
            </a:xfrm>
            <a:custGeom>
              <a:rect b="b" l="l" r="r" t="t"/>
              <a:pathLst>
                <a:path extrusionOk="0"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B1B1B"/>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86" name="Google Shape;286;p33"/>
            <p:cNvPicPr preferRelativeResize="0"/>
            <p:nvPr/>
          </p:nvPicPr>
          <p:blipFill rotWithShape="1">
            <a:blip r:embed="rId3">
              <a:alphaModFix/>
            </a:blip>
            <a:srcRect b="0" l="0" r="0" t="0"/>
            <a:stretch/>
          </p:blipFill>
          <p:spPr>
            <a:xfrm>
              <a:off x="77667" y="157818"/>
              <a:ext cx="352666" cy="192363"/>
            </a:xfrm>
            <a:prstGeom prst="rect">
              <a:avLst/>
            </a:prstGeom>
            <a:noFill/>
            <a:ln>
              <a:noFill/>
            </a:ln>
          </p:spPr>
        </p:pic>
        <p:sp>
          <p:nvSpPr>
            <p:cNvPr id="287" name="Google Shape;287;p33"/>
            <p:cNvSpPr txBox="1"/>
            <p:nvPr/>
          </p:nvSpPr>
          <p:spPr>
            <a:xfrm>
              <a:off x="651167" y="146300"/>
              <a:ext cx="1605681" cy="2439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 sz="700" u="none" cap="none" strike="noStrike">
                  <a:solidFill>
                    <a:srgbClr val="1B1B1B"/>
                  </a:solidFill>
                  <a:latin typeface="Arial"/>
                  <a:ea typeface="Arial"/>
                  <a:cs typeface="Arial"/>
                  <a:sym typeface="Arial"/>
                </a:rPr>
                <a:t>AstraStrong</a:t>
              </a:r>
              <a:endParaRPr sz="700"/>
            </a:p>
          </p:txBody>
        </p:sp>
        <p:sp>
          <p:nvSpPr>
            <p:cNvPr id="288" name="Google Shape;288;p33"/>
            <p:cNvSpPr txBox="1"/>
            <p:nvPr/>
          </p:nvSpPr>
          <p:spPr>
            <a:xfrm>
              <a:off x="2017377" y="9525"/>
              <a:ext cx="153010" cy="72815"/>
            </a:xfrm>
            <a:prstGeom prst="rect">
              <a:avLst/>
            </a:prstGeom>
            <a:noFill/>
            <a:ln>
              <a:noFill/>
            </a:ln>
          </p:spPr>
          <p:txBody>
            <a:bodyPr anchorCtr="0" anchor="t" bIns="0" lIns="0" spcFirstLastPara="1" rIns="0" wrap="square" tIns="0">
              <a:spAutoFit/>
            </a:bodyPr>
            <a:lstStyle/>
            <a:p>
              <a:pPr indent="0" lvl="0" marL="0" marR="0" rtl="0" algn="l">
                <a:lnSpc>
                  <a:spcPct val="100236"/>
                </a:lnSpc>
                <a:spcBef>
                  <a:spcPts val="0"/>
                </a:spcBef>
                <a:spcAft>
                  <a:spcPts val="0"/>
                </a:spcAft>
                <a:buNone/>
              </a:pPr>
              <a:r>
                <a:rPr b="0" i="0" lang="en" sz="200" u="none" cap="none" strike="noStrike">
                  <a:solidFill>
                    <a:srgbClr val="1B1B1B"/>
                  </a:solidFill>
                  <a:latin typeface="Arial"/>
                  <a:ea typeface="Arial"/>
                  <a:cs typeface="Arial"/>
                  <a:sym typeface="Arial"/>
                </a:rPr>
                <a:t>TM</a:t>
              </a:r>
              <a:endParaRPr sz="700"/>
            </a:p>
          </p:txBody>
        </p:sp>
      </p:grpSp>
      <p:pic>
        <p:nvPicPr>
          <p:cNvPr id="289" name="Google Shape;289;p33"/>
          <p:cNvPicPr preferRelativeResize="0"/>
          <p:nvPr/>
        </p:nvPicPr>
        <p:blipFill rotWithShape="1">
          <a:blip r:embed="rId4">
            <a:alphaModFix/>
          </a:blip>
          <a:srcRect b="0" l="0" r="0" t="0"/>
          <a:stretch/>
        </p:blipFill>
        <p:spPr>
          <a:xfrm>
            <a:off x="3561285" y="351518"/>
            <a:ext cx="4348495" cy="4436699"/>
          </a:xfrm>
          <a:prstGeom prst="rect">
            <a:avLst/>
          </a:prstGeom>
          <a:noFill/>
          <a:ln>
            <a:noFill/>
          </a:ln>
        </p:spPr>
      </p:pic>
      <p:pic>
        <p:nvPicPr>
          <p:cNvPr id="290" name="Google Shape;290;p33"/>
          <p:cNvPicPr preferRelativeResize="0"/>
          <p:nvPr/>
        </p:nvPicPr>
        <p:blipFill rotWithShape="1">
          <a:blip r:embed="rId5">
            <a:alphaModFix/>
          </a:blip>
          <a:srcRect b="0" l="0" r="0" t="0"/>
          <a:stretch/>
        </p:blipFill>
        <p:spPr>
          <a:xfrm>
            <a:off x="1013526" y="1058228"/>
            <a:ext cx="710499" cy="611459"/>
          </a:xfrm>
          <a:prstGeom prst="rect">
            <a:avLst/>
          </a:prstGeom>
          <a:noFill/>
          <a:ln>
            <a:noFill/>
          </a:ln>
        </p:spPr>
      </p:pic>
      <p:sp>
        <p:nvSpPr>
          <p:cNvPr id="291" name="Google Shape;291;p33"/>
          <p:cNvSpPr txBox="1"/>
          <p:nvPr/>
        </p:nvSpPr>
        <p:spPr>
          <a:xfrm>
            <a:off x="514350" y="1991995"/>
            <a:ext cx="2419350" cy="11318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Project Outline</a:t>
            </a:r>
            <a:endParaRPr sz="700"/>
          </a:p>
        </p:txBody>
      </p:sp>
      <p:sp>
        <p:nvSpPr>
          <p:cNvPr id="292" name="Google Shape;292;p33"/>
          <p:cNvSpPr txBox="1"/>
          <p:nvPr/>
        </p:nvSpPr>
        <p:spPr>
          <a:xfrm>
            <a:off x="391863" y="4591050"/>
            <a:ext cx="926307"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//09</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