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handoutMasterIdLst>
    <p:handoutMasterId r:id="rId14"/>
  </p:handoutMasterIdLst>
  <p:sldIdLst>
    <p:sldId id="283" r:id="rId3"/>
    <p:sldId id="286" r:id="rId4"/>
    <p:sldId id="310" r:id="rId5"/>
    <p:sldId id="311" r:id="rId6"/>
    <p:sldId id="312" r:id="rId7"/>
    <p:sldId id="313" r:id="rId8"/>
    <p:sldId id="315" r:id="rId9"/>
    <p:sldId id="316" r:id="rId10"/>
    <p:sldId id="314" r:id="rId11"/>
    <p:sldId id="317" r:id="rId12"/>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Century Gothic" panose="020B0502020202020204" pitchFamily="34" charset="0"/>
      <p:regular r:id="rId2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6FBF86"/>
    <a:srgbClr val="F18960"/>
    <a:srgbClr val="96D0A6"/>
    <a:srgbClr val="378C89"/>
    <a:srgbClr val="7BCBC9"/>
    <a:srgbClr val="48B6B3"/>
    <a:srgbClr val="9FCBBC"/>
    <a:srgbClr val="AADEDD"/>
    <a:srgbClr val="71C9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82" d="100"/>
          <a:sy n="82" d="100"/>
        </p:scale>
        <p:origin x="1086" y="7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59CF1423-9176-41F0-989D-6FFD6694C7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8DABF2BB-5454-4407-84E0-90EB5569DED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4" name="组合 3"/>
          <p:cNvGrpSpPr/>
          <p:nvPr userDrawn="1"/>
        </p:nvGrpSpPr>
        <p:grpSpPr>
          <a:xfrm>
            <a:off x="-965775" y="733318"/>
            <a:ext cx="585631" cy="3792450"/>
            <a:chOff x="-965775" y="733318"/>
            <a:chExt cx="585631" cy="3792450"/>
          </a:xfrm>
        </p:grpSpPr>
        <p:sp>
          <p:nvSpPr>
            <p:cNvPr id="3" name="矩形 2"/>
            <p:cNvSpPr/>
            <p:nvPr userDrawn="1"/>
          </p:nvSpPr>
          <p:spPr>
            <a:xfrm>
              <a:off x="-965771" y="2229492"/>
              <a:ext cx="585627" cy="585627"/>
            </a:xfrm>
            <a:prstGeom prst="rect">
              <a:avLst/>
            </a:prstGeom>
            <a:solidFill>
              <a:srgbClr val="378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965774" y="1481405"/>
              <a:ext cx="585627" cy="585627"/>
            </a:xfrm>
            <a:prstGeom prst="rect">
              <a:avLst/>
            </a:prstGeom>
            <a:solidFill>
              <a:srgbClr val="9FCB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userDrawn="1"/>
          </p:nvSpPr>
          <p:spPr>
            <a:xfrm>
              <a:off x="-965773" y="733318"/>
              <a:ext cx="585627" cy="58562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nvSpPr>
          <p:spPr>
            <a:xfrm>
              <a:off x="-965775" y="3049713"/>
              <a:ext cx="585627" cy="585627"/>
            </a:xfrm>
            <a:prstGeom prst="rect">
              <a:avLst/>
            </a:prstGeom>
            <a:solidFill>
              <a:srgbClr val="F189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userDrawn="1"/>
          </p:nvSpPr>
          <p:spPr>
            <a:xfrm>
              <a:off x="-965775" y="3940141"/>
              <a:ext cx="585627" cy="585627"/>
            </a:xfrm>
            <a:prstGeom prst="rect">
              <a:avLst/>
            </a:prstGeom>
            <a:solidFill>
              <a:srgbClr val="96D0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descr="图片包含 自然&#10;&#10;已生成高可信度的说明"/>
          <p:cNvPicPr>
            <a:picLocks noChangeAspect="1"/>
          </p:cNvPicPr>
          <p:nvPr userDrawn="1"/>
        </p:nvPicPr>
        <p:blipFill rotWithShape="1">
          <a:blip r:embed="rId2">
            <a:extLst>
              <a:ext uri="{28A0092B-C50C-407E-A947-70E740481C1C}">
                <a14:useLocalDpi xmlns:a14="http://schemas.microsoft.com/office/drawing/2010/main" val="0"/>
              </a:ext>
            </a:extLst>
          </a:blip>
          <a:srcRect l="12250"/>
          <a:stretch>
            <a:fillRect/>
          </a:stretch>
        </p:blipFill>
        <p:spPr>
          <a:xfrm rot="5400000">
            <a:off x="2667003" y="-2666999"/>
            <a:ext cx="6857998" cy="12192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rgbClr val="9DCCBC"/>
        </a:solidFill>
        <a:effectLst/>
      </p:bgPr>
    </p:bg>
    <p:spTree>
      <p:nvGrpSpPr>
        <p:cNvPr id="1" name=""/>
        <p:cNvGrpSpPr/>
        <p:nvPr/>
      </p:nvGrpSpPr>
      <p:grpSpPr>
        <a:xfrm>
          <a:off x="0" y="0"/>
          <a:ext cx="0" cy="0"/>
          <a:chOff x="0" y="0"/>
          <a:chExt cx="0" cy="0"/>
        </a:xfrm>
      </p:grpSpPr>
      <p:grpSp>
        <p:nvGrpSpPr>
          <p:cNvPr id="8" name="组合 7"/>
          <p:cNvGrpSpPr/>
          <p:nvPr userDrawn="1"/>
        </p:nvGrpSpPr>
        <p:grpSpPr>
          <a:xfrm>
            <a:off x="-965775" y="733318"/>
            <a:ext cx="585631" cy="3792450"/>
            <a:chOff x="-965775" y="733318"/>
            <a:chExt cx="585631" cy="3792450"/>
          </a:xfrm>
        </p:grpSpPr>
        <p:sp>
          <p:nvSpPr>
            <p:cNvPr id="9" name="矩形 8"/>
            <p:cNvSpPr/>
            <p:nvPr userDrawn="1"/>
          </p:nvSpPr>
          <p:spPr>
            <a:xfrm>
              <a:off x="-965771" y="2229492"/>
              <a:ext cx="585627" cy="585627"/>
            </a:xfrm>
            <a:prstGeom prst="rect">
              <a:avLst/>
            </a:prstGeom>
            <a:solidFill>
              <a:srgbClr val="378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965774" y="1481405"/>
              <a:ext cx="585627" cy="585627"/>
            </a:xfrm>
            <a:prstGeom prst="rect">
              <a:avLst/>
            </a:prstGeom>
            <a:solidFill>
              <a:srgbClr val="9FCB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965773" y="733318"/>
              <a:ext cx="585627" cy="58562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965775" y="3049713"/>
              <a:ext cx="585627" cy="585627"/>
            </a:xfrm>
            <a:prstGeom prst="rect">
              <a:avLst/>
            </a:prstGeom>
            <a:solidFill>
              <a:srgbClr val="F189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965775" y="3940141"/>
              <a:ext cx="585627" cy="585627"/>
            </a:xfrm>
            <a:prstGeom prst="rect">
              <a:avLst/>
            </a:prstGeom>
            <a:solidFill>
              <a:srgbClr val="96D0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Arial" panose="020B0604020202020204" pitchFamily="34" charset="0"/>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Arial" panose="020B0604020202020204" pitchFamily="34" charset="0"/>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343025" y="3498850"/>
            <a:ext cx="7530465" cy="1198880"/>
          </a:xfrm>
          <a:prstGeom prst="rect">
            <a:avLst/>
          </a:prstGeom>
          <a:noFill/>
        </p:spPr>
        <p:txBody>
          <a:bodyPr wrap="square" rtlCol="0">
            <a:spAutoFit/>
          </a:bodyPr>
          <a:lstStyle/>
          <a:p>
            <a:pPr algn="l"/>
            <a:r>
              <a:rPr lang="pt-BR" altLang="zh-CN" sz="3600" dirty="0">
                <a:ln/>
                <a:solidFill>
                  <a:schemeClr val="tx1"/>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sym typeface="+mn-ea"/>
              </a:rPr>
              <a:t>Arquitetura e projeto do Gerenciador de Dados</a:t>
            </a:r>
            <a:endParaRPr lang="pt-BR" altLang="zh-CN" sz="3600" dirty="0">
              <a:ln/>
              <a:solidFill>
                <a:schemeClr val="tx1"/>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sym typeface="+mn-ea"/>
            </a:endParaRPr>
          </a:p>
        </p:txBody>
      </p:sp>
      <p:sp>
        <p:nvSpPr>
          <p:cNvPr id="13" name="矩形 12"/>
          <p:cNvSpPr/>
          <p:nvPr/>
        </p:nvSpPr>
        <p:spPr>
          <a:xfrm>
            <a:off x="1599565" y="4787900"/>
            <a:ext cx="2432050" cy="495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ltLang="en-US" sz="1400" dirty="0">
                <a:ln/>
                <a:solidFill>
                  <a:schemeClr val="tx1"/>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Gabriel Alves Castro</a:t>
            </a:r>
            <a:endParaRPr lang="pt-BR" altLang="en-US" sz="1400" dirty="0">
              <a:ln/>
              <a:solidFill>
                <a:schemeClr val="tx1"/>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a:off x="-14014" y="0"/>
            <a:ext cx="2143063" cy="6858000"/>
          </a:xfrm>
          <a:custGeom>
            <a:avLst/>
            <a:gdLst>
              <a:gd name="connsiteX0" fmla="*/ 0 w 2143063"/>
              <a:gd name="connsiteY0" fmla="*/ 0 h 6858000"/>
              <a:gd name="connsiteX1" fmla="*/ 1080844 w 2143063"/>
              <a:gd name="connsiteY1" fmla="*/ 0 h 6858000"/>
              <a:gd name="connsiteX2" fmla="*/ 1191542 w 2143063"/>
              <a:gd name="connsiteY2" fmla="*/ 121444 h 6858000"/>
              <a:gd name="connsiteX3" fmla="*/ 1709464 w 2143063"/>
              <a:gd name="connsiteY3" fmla="*/ 895350 h 6858000"/>
              <a:gd name="connsiteX4" fmla="*/ 1652314 w 2143063"/>
              <a:gd name="connsiteY4" fmla="*/ 2724151 h 6858000"/>
              <a:gd name="connsiteX5" fmla="*/ 1919014 w 2143063"/>
              <a:gd name="connsiteY5" fmla="*/ 3752850 h 6858000"/>
              <a:gd name="connsiteX6" fmla="*/ 1490389 w 2143063"/>
              <a:gd name="connsiteY6" fmla="*/ 4591050 h 6858000"/>
              <a:gd name="connsiteX7" fmla="*/ 2033314 w 2143063"/>
              <a:gd name="connsiteY7" fmla="*/ 5972175 h 6858000"/>
              <a:gd name="connsiteX8" fmla="*/ 2138517 w 2143063"/>
              <a:gd name="connsiteY8" fmla="*/ 6791613 h 6858000"/>
              <a:gd name="connsiteX9" fmla="*/ 2128792 w 2143063"/>
              <a:gd name="connsiteY9" fmla="*/ 6858000 h 6858000"/>
              <a:gd name="connsiteX10" fmla="*/ 0 w 214306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3063" h="6858000">
                <a:moveTo>
                  <a:pt x="0" y="0"/>
                </a:moveTo>
                <a:lnTo>
                  <a:pt x="1080844" y="0"/>
                </a:lnTo>
                <a:lnTo>
                  <a:pt x="1191542" y="121444"/>
                </a:lnTo>
                <a:cubicBezTo>
                  <a:pt x="1408236" y="361157"/>
                  <a:pt x="1630883" y="627063"/>
                  <a:pt x="1709464" y="895350"/>
                </a:cubicBezTo>
                <a:cubicBezTo>
                  <a:pt x="1866627" y="1431926"/>
                  <a:pt x="1617389" y="2247901"/>
                  <a:pt x="1652314" y="2724151"/>
                </a:cubicBezTo>
                <a:cubicBezTo>
                  <a:pt x="1687239" y="3200400"/>
                  <a:pt x="1946002" y="3441701"/>
                  <a:pt x="1919014" y="3752850"/>
                </a:cubicBezTo>
                <a:cubicBezTo>
                  <a:pt x="1892027" y="4064000"/>
                  <a:pt x="1471339" y="4221163"/>
                  <a:pt x="1490389" y="4591050"/>
                </a:cubicBezTo>
                <a:cubicBezTo>
                  <a:pt x="1509439" y="4960937"/>
                  <a:pt x="1957114" y="5541963"/>
                  <a:pt x="2033314" y="5972175"/>
                </a:cubicBezTo>
                <a:cubicBezTo>
                  <a:pt x="2080939" y="6241058"/>
                  <a:pt x="2163291" y="6540947"/>
                  <a:pt x="2138517" y="6791613"/>
                </a:cubicBezTo>
                <a:lnTo>
                  <a:pt x="2128792" y="6858000"/>
                </a:lnTo>
                <a:lnTo>
                  <a:pt x="0" y="6858000"/>
                </a:lnTo>
                <a:close/>
              </a:path>
            </a:pathLst>
          </a:custGeom>
          <a:gradFill>
            <a:gsLst>
              <a:gs pos="0">
                <a:srgbClr val="37918F"/>
              </a:gs>
              <a:gs pos="100000">
                <a:srgbClr val="37918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任意多边形: 形状 13"/>
          <p:cNvSpPr/>
          <p:nvPr/>
        </p:nvSpPr>
        <p:spPr>
          <a:xfrm>
            <a:off x="0" y="0"/>
            <a:ext cx="2115034" cy="6858000"/>
          </a:xfrm>
          <a:custGeom>
            <a:avLst/>
            <a:gdLst>
              <a:gd name="connsiteX0" fmla="*/ 0 w 2115034"/>
              <a:gd name="connsiteY0" fmla="*/ 0 h 6858000"/>
              <a:gd name="connsiteX1" fmla="*/ 2066236 w 2115034"/>
              <a:gd name="connsiteY1" fmla="*/ 0 h 6858000"/>
              <a:gd name="connsiteX2" fmla="*/ 2094012 w 2115034"/>
              <a:gd name="connsiteY2" fmla="*/ 188919 h 6858000"/>
              <a:gd name="connsiteX3" fmla="*/ 2047875 w 2115034"/>
              <a:gd name="connsiteY3" fmla="*/ 1524000 h 6858000"/>
              <a:gd name="connsiteX4" fmla="*/ 1362075 w 2115034"/>
              <a:gd name="connsiteY4" fmla="*/ 3009901 h 6858000"/>
              <a:gd name="connsiteX5" fmla="*/ 2000250 w 2115034"/>
              <a:gd name="connsiteY5" fmla="*/ 4762500 h 6858000"/>
              <a:gd name="connsiteX6" fmla="*/ 1943100 w 2115034"/>
              <a:gd name="connsiteY6" fmla="*/ 5934075 h 6858000"/>
              <a:gd name="connsiteX7" fmla="*/ 1522214 w 2115034"/>
              <a:gd name="connsiteY7" fmla="*/ 6697266 h 6858000"/>
              <a:gd name="connsiteX8" fmla="*/ 1407250 w 2115034"/>
              <a:gd name="connsiteY8" fmla="*/ 6858000 h 6858000"/>
              <a:gd name="connsiteX9" fmla="*/ 0 w 2115034"/>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15034" h="6858000">
                <a:moveTo>
                  <a:pt x="0" y="0"/>
                </a:moveTo>
                <a:lnTo>
                  <a:pt x="2066236" y="0"/>
                </a:lnTo>
                <a:lnTo>
                  <a:pt x="2094012" y="188919"/>
                </a:lnTo>
                <a:cubicBezTo>
                  <a:pt x="2139404" y="631776"/>
                  <a:pt x="2105422" y="1162844"/>
                  <a:pt x="2047875" y="1524000"/>
                </a:cubicBezTo>
                <a:cubicBezTo>
                  <a:pt x="1955800" y="2101851"/>
                  <a:pt x="1370012" y="2470151"/>
                  <a:pt x="1362075" y="3009901"/>
                </a:cubicBezTo>
                <a:cubicBezTo>
                  <a:pt x="1354137" y="3549650"/>
                  <a:pt x="1903413" y="4275138"/>
                  <a:pt x="2000250" y="4762500"/>
                </a:cubicBezTo>
                <a:cubicBezTo>
                  <a:pt x="2097087" y="5249862"/>
                  <a:pt x="2116137" y="5505450"/>
                  <a:pt x="1943100" y="5934075"/>
                </a:cubicBezTo>
                <a:cubicBezTo>
                  <a:pt x="1856582" y="6148388"/>
                  <a:pt x="1701007" y="6433344"/>
                  <a:pt x="1522214" y="6697266"/>
                </a:cubicBezTo>
                <a:lnTo>
                  <a:pt x="1407250" y="6858000"/>
                </a:lnTo>
                <a:lnTo>
                  <a:pt x="0" y="6858000"/>
                </a:lnTo>
                <a:close/>
              </a:path>
            </a:pathLst>
          </a:custGeom>
          <a:gradFill>
            <a:gsLst>
              <a:gs pos="0">
                <a:srgbClr val="70B8AE"/>
              </a:gs>
              <a:gs pos="100000">
                <a:srgbClr val="70B8AE">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任意多边形: 形状 19"/>
          <p:cNvSpPr/>
          <p:nvPr/>
        </p:nvSpPr>
        <p:spPr>
          <a:xfrm flipH="1">
            <a:off x="10062952" y="0"/>
            <a:ext cx="2143063" cy="6858000"/>
          </a:xfrm>
          <a:custGeom>
            <a:avLst/>
            <a:gdLst>
              <a:gd name="connsiteX0" fmla="*/ 0 w 2143063"/>
              <a:gd name="connsiteY0" fmla="*/ 0 h 6858000"/>
              <a:gd name="connsiteX1" fmla="*/ 1080844 w 2143063"/>
              <a:gd name="connsiteY1" fmla="*/ 0 h 6858000"/>
              <a:gd name="connsiteX2" fmla="*/ 1191542 w 2143063"/>
              <a:gd name="connsiteY2" fmla="*/ 121444 h 6858000"/>
              <a:gd name="connsiteX3" fmla="*/ 1709464 w 2143063"/>
              <a:gd name="connsiteY3" fmla="*/ 895350 h 6858000"/>
              <a:gd name="connsiteX4" fmla="*/ 1652314 w 2143063"/>
              <a:gd name="connsiteY4" fmla="*/ 2724151 h 6858000"/>
              <a:gd name="connsiteX5" fmla="*/ 1919014 w 2143063"/>
              <a:gd name="connsiteY5" fmla="*/ 3752850 h 6858000"/>
              <a:gd name="connsiteX6" fmla="*/ 1490389 w 2143063"/>
              <a:gd name="connsiteY6" fmla="*/ 4591050 h 6858000"/>
              <a:gd name="connsiteX7" fmla="*/ 2033314 w 2143063"/>
              <a:gd name="connsiteY7" fmla="*/ 5972175 h 6858000"/>
              <a:gd name="connsiteX8" fmla="*/ 2138517 w 2143063"/>
              <a:gd name="connsiteY8" fmla="*/ 6791613 h 6858000"/>
              <a:gd name="connsiteX9" fmla="*/ 2128792 w 2143063"/>
              <a:gd name="connsiteY9" fmla="*/ 6858000 h 6858000"/>
              <a:gd name="connsiteX10" fmla="*/ 0 w 214306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3063" h="6858000">
                <a:moveTo>
                  <a:pt x="0" y="0"/>
                </a:moveTo>
                <a:lnTo>
                  <a:pt x="1080844" y="0"/>
                </a:lnTo>
                <a:lnTo>
                  <a:pt x="1191542" y="121444"/>
                </a:lnTo>
                <a:cubicBezTo>
                  <a:pt x="1408236" y="361157"/>
                  <a:pt x="1630883" y="627063"/>
                  <a:pt x="1709464" y="895350"/>
                </a:cubicBezTo>
                <a:cubicBezTo>
                  <a:pt x="1866627" y="1431926"/>
                  <a:pt x="1617389" y="2247901"/>
                  <a:pt x="1652314" y="2724151"/>
                </a:cubicBezTo>
                <a:cubicBezTo>
                  <a:pt x="1687239" y="3200400"/>
                  <a:pt x="1946002" y="3441701"/>
                  <a:pt x="1919014" y="3752850"/>
                </a:cubicBezTo>
                <a:cubicBezTo>
                  <a:pt x="1892027" y="4064000"/>
                  <a:pt x="1471339" y="4221163"/>
                  <a:pt x="1490389" y="4591050"/>
                </a:cubicBezTo>
                <a:cubicBezTo>
                  <a:pt x="1509439" y="4960937"/>
                  <a:pt x="1957114" y="5541963"/>
                  <a:pt x="2033314" y="5972175"/>
                </a:cubicBezTo>
                <a:cubicBezTo>
                  <a:pt x="2080939" y="6241058"/>
                  <a:pt x="2163291" y="6540947"/>
                  <a:pt x="2138517" y="6791613"/>
                </a:cubicBezTo>
                <a:lnTo>
                  <a:pt x="2128792" y="6858000"/>
                </a:lnTo>
                <a:lnTo>
                  <a:pt x="0" y="6858000"/>
                </a:lnTo>
                <a:close/>
              </a:path>
            </a:pathLst>
          </a:custGeom>
          <a:gradFill>
            <a:gsLst>
              <a:gs pos="0">
                <a:srgbClr val="37918F"/>
              </a:gs>
              <a:gs pos="100000">
                <a:srgbClr val="37918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Caixa de Texto 8"/>
          <p:cNvSpPr txBox="1"/>
          <p:nvPr/>
        </p:nvSpPr>
        <p:spPr>
          <a:xfrm>
            <a:off x="1266825" y="327660"/>
            <a:ext cx="8996045" cy="521970"/>
          </a:xfrm>
          <a:prstGeom prst="rect">
            <a:avLst/>
          </a:prstGeom>
          <a:noFill/>
        </p:spPr>
        <p:txBody>
          <a:bodyPr wrap="square" rtlCol="0">
            <a:spAutoFit/>
            <a:scene3d>
              <a:camera prst="orthographicFront"/>
              <a:lightRig rig="threePt" dir="t"/>
            </a:scene3d>
          </a:bodyPr>
          <a:p>
            <a:pPr algn="ctr"/>
            <a:r>
              <a:rPr lang="pt-BR" altLang="en-US" sz="2800" b="1">
                <a:solidFill>
                  <a:schemeClr val="tx1"/>
                </a:solidFill>
                <a:effectLst>
                  <a:outerShdw blurRad="38100" dist="19050" dir="2700000" algn="tl" rotWithShape="0">
                    <a:schemeClr val="dk1">
                      <a:alpha val="40000"/>
                    </a:schemeClr>
                  </a:outerShdw>
                </a:effectLst>
              </a:rPr>
              <a:t>Próximo passo</a:t>
            </a:r>
            <a:endParaRPr lang="pt-BR" altLang="en-US" sz="2800" b="1">
              <a:solidFill>
                <a:schemeClr val="tx1"/>
              </a:solidFill>
              <a:effectLst>
                <a:outerShdw blurRad="38100" dist="19050" dir="2700000" algn="tl" rotWithShape="0">
                  <a:schemeClr val="dk1">
                    <a:alpha val="40000"/>
                  </a:schemeClr>
                </a:outerShdw>
              </a:effectLst>
            </a:endParaRPr>
          </a:p>
        </p:txBody>
      </p:sp>
      <p:sp>
        <p:nvSpPr>
          <p:cNvPr id="11" name="Caixa de Texto 10"/>
          <p:cNvSpPr txBox="1"/>
          <p:nvPr/>
        </p:nvSpPr>
        <p:spPr>
          <a:xfrm>
            <a:off x="536575" y="1206500"/>
            <a:ext cx="10604500" cy="1476375"/>
          </a:xfrm>
          <a:prstGeom prst="rect">
            <a:avLst/>
          </a:prstGeom>
          <a:noFill/>
        </p:spPr>
        <p:txBody>
          <a:bodyPr wrap="square" rtlCol="0">
            <a:spAutoFit/>
          </a:bodyPr>
          <a:p>
            <a:pPr indent="0" algn="just">
              <a:buFont typeface="Arial" panose="020B0604020202020204" pitchFamily="34" charset="0"/>
              <a:buNone/>
            </a:pPr>
            <a:r>
              <a:rPr lang="pt-BR" altLang="en-US" sz="2400" b="1"/>
              <a:t>Sugerido: Implementação do visualizador e ajustes finais no core gerenciador de interfaces. Objetivo secundário: Validar a estrutura da interface de apresentação.</a:t>
            </a:r>
            <a:r>
              <a:rPr lang="pt-BR" altLang="en-US"/>
              <a:t> </a:t>
            </a:r>
            <a:endParaRPr lang="pt-BR" altLang="en-US"/>
          </a:p>
          <a:p>
            <a:pPr marL="342900" indent="-342900">
              <a:buFont typeface="Arial" panose="020B0604020202020204" pitchFamily="34" charset="0"/>
              <a:buAutoNum type="arabicPeriod"/>
            </a:pPr>
            <a:endParaRPr lang="pt-BR"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a:off x="-14014" y="0"/>
            <a:ext cx="2143063" cy="6858000"/>
          </a:xfrm>
          <a:custGeom>
            <a:avLst/>
            <a:gdLst>
              <a:gd name="connsiteX0" fmla="*/ 0 w 2143063"/>
              <a:gd name="connsiteY0" fmla="*/ 0 h 6858000"/>
              <a:gd name="connsiteX1" fmla="*/ 1080844 w 2143063"/>
              <a:gd name="connsiteY1" fmla="*/ 0 h 6858000"/>
              <a:gd name="connsiteX2" fmla="*/ 1191542 w 2143063"/>
              <a:gd name="connsiteY2" fmla="*/ 121444 h 6858000"/>
              <a:gd name="connsiteX3" fmla="*/ 1709464 w 2143063"/>
              <a:gd name="connsiteY3" fmla="*/ 895350 h 6858000"/>
              <a:gd name="connsiteX4" fmla="*/ 1652314 w 2143063"/>
              <a:gd name="connsiteY4" fmla="*/ 2724151 h 6858000"/>
              <a:gd name="connsiteX5" fmla="*/ 1919014 w 2143063"/>
              <a:gd name="connsiteY5" fmla="*/ 3752850 h 6858000"/>
              <a:gd name="connsiteX6" fmla="*/ 1490389 w 2143063"/>
              <a:gd name="connsiteY6" fmla="*/ 4591050 h 6858000"/>
              <a:gd name="connsiteX7" fmla="*/ 2033314 w 2143063"/>
              <a:gd name="connsiteY7" fmla="*/ 5972175 h 6858000"/>
              <a:gd name="connsiteX8" fmla="*/ 2138517 w 2143063"/>
              <a:gd name="connsiteY8" fmla="*/ 6791613 h 6858000"/>
              <a:gd name="connsiteX9" fmla="*/ 2128792 w 2143063"/>
              <a:gd name="connsiteY9" fmla="*/ 6858000 h 6858000"/>
              <a:gd name="connsiteX10" fmla="*/ 0 w 214306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3063" h="6858000">
                <a:moveTo>
                  <a:pt x="0" y="0"/>
                </a:moveTo>
                <a:lnTo>
                  <a:pt x="1080844" y="0"/>
                </a:lnTo>
                <a:lnTo>
                  <a:pt x="1191542" y="121444"/>
                </a:lnTo>
                <a:cubicBezTo>
                  <a:pt x="1408236" y="361157"/>
                  <a:pt x="1630883" y="627063"/>
                  <a:pt x="1709464" y="895350"/>
                </a:cubicBezTo>
                <a:cubicBezTo>
                  <a:pt x="1866627" y="1431926"/>
                  <a:pt x="1617389" y="2247901"/>
                  <a:pt x="1652314" y="2724151"/>
                </a:cubicBezTo>
                <a:cubicBezTo>
                  <a:pt x="1687239" y="3200400"/>
                  <a:pt x="1946002" y="3441701"/>
                  <a:pt x="1919014" y="3752850"/>
                </a:cubicBezTo>
                <a:cubicBezTo>
                  <a:pt x="1892027" y="4064000"/>
                  <a:pt x="1471339" y="4221163"/>
                  <a:pt x="1490389" y="4591050"/>
                </a:cubicBezTo>
                <a:cubicBezTo>
                  <a:pt x="1509439" y="4960937"/>
                  <a:pt x="1957114" y="5541963"/>
                  <a:pt x="2033314" y="5972175"/>
                </a:cubicBezTo>
                <a:cubicBezTo>
                  <a:pt x="2080939" y="6241058"/>
                  <a:pt x="2163291" y="6540947"/>
                  <a:pt x="2138517" y="6791613"/>
                </a:cubicBezTo>
                <a:lnTo>
                  <a:pt x="2128792" y="6858000"/>
                </a:lnTo>
                <a:lnTo>
                  <a:pt x="0" y="6858000"/>
                </a:lnTo>
                <a:close/>
              </a:path>
            </a:pathLst>
          </a:custGeom>
          <a:gradFill>
            <a:gsLst>
              <a:gs pos="0">
                <a:srgbClr val="37918F"/>
              </a:gs>
              <a:gs pos="100000">
                <a:srgbClr val="37918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任意多边形: 形状 13"/>
          <p:cNvSpPr/>
          <p:nvPr/>
        </p:nvSpPr>
        <p:spPr>
          <a:xfrm>
            <a:off x="0" y="0"/>
            <a:ext cx="2115034" cy="6858000"/>
          </a:xfrm>
          <a:custGeom>
            <a:avLst/>
            <a:gdLst>
              <a:gd name="connsiteX0" fmla="*/ 0 w 2115034"/>
              <a:gd name="connsiteY0" fmla="*/ 0 h 6858000"/>
              <a:gd name="connsiteX1" fmla="*/ 2066236 w 2115034"/>
              <a:gd name="connsiteY1" fmla="*/ 0 h 6858000"/>
              <a:gd name="connsiteX2" fmla="*/ 2094012 w 2115034"/>
              <a:gd name="connsiteY2" fmla="*/ 188919 h 6858000"/>
              <a:gd name="connsiteX3" fmla="*/ 2047875 w 2115034"/>
              <a:gd name="connsiteY3" fmla="*/ 1524000 h 6858000"/>
              <a:gd name="connsiteX4" fmla="*/ 1362075 w 2115034"/>
              <a:gd name="connsiteY4" fmla="*/ 3009901 h 6858000"/>
              <a:gd name="connsiteX5" fmla="*/ 2000250 w 2115034"/>
              <a:gd name="connsiteY5" fmla="*/ 4762500 h 6858000"/>
              <a:gd name="connsiteX6" fmla="*/ 1943100 w 2115034"/>
              <a:gd name="connsiteY6" fmla="*/ 5934075 h 6858000"/>
              <a:gd name="connsiteX7" fmla="*/ 1522214 w 2115034"/>
              <a:gd name="connsiteY7" fmla="*/ 6697266 h 6858000"/>
              <a:gd name="connsiteX8" fmla="*/ 1407250 w 2115034"/>
              <a:gd name="connsiteY8" fmla="*/ 6858000 h 6858000"/>
              <a:gd name="connsiteX9" fmla="*/ 0 w 2115034"/>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15034" h="6858000">
                <a:moveTo>
                  <a:pt x="0" y="0"/>
                </a:moveTo>
                <a:lnTo>
                  <a:pt x="2066236" y="0"/>
                </a:lnTo>
                <a:lnTo>
                  <a:pt x="2094012" y="188919"/>
                </a:lnTo>
                <a:cubicBezTo>
                  <a:pt x="2139404" y="631776"/>
                  <a:pt x="2105422" y="1162844"/>
                  <a:pt x="2047875" y="1524000"/>
                </a:cubicBezTo>
                <a:cubicBezTo>
                  <a:pt x="1955800" y="2101851"/>
                  <a:pt x="1370012" y="2470151"/>
                  <a:pt x="1362075" y="3009901"/>
                </a:cubicBezTo>
                <a:cubicBezTo>
                  <a:pt x="1354137" y="3549650"/>
                  <a:pt x="1903413" y="4275138"/>
                  <a:pt x="2000250" y="4762500"/>
                </a:cubicBezTo>
                <a:cubicBezTo>
                  <a:pt x="2097087" y="5249862"/>
                  <a:pt x="2116137" y="5505450"/>
                  <a:pt x="1943100" y="5934075"/>
                </a:cubicBezTo>
                <a:cubicBezTo>
                  <a:pt x="1856582" y="6148388"/>
                  <a:pt x="1701007" y="6433344"/>
                  <a:pt x="1522214" y="6697266"/>
                </a:cubicBezTo>
                <a:lnTo>
                  <a:pt x="1407250" y="6858000"/>
                </a:lnTo>
                <a:lnTo>
                  <a:pt x="0" y="6858000"/>
                </a:lnTo>
                <a:close/>
              </a:path>
            </a:pathLst>
          </a:custGeom>
          <a:gradFill>
            <a:gsLst>
              <a:gs pos="0">
                <a:srgbClr val="70B8AE"/>
              </a:gs>
              <a:gs pos="100000">
                <a:srgbClr val="70B8AE">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任意多边形: 形状 19"/>
          <p:cNvSpPr/>
          <p:nvPr/>
        </p:nvSpPr>
        <p:spPr>
          <a:xfrm flipH="1">
            <a:off x="10062952" y="0"/>
            <a:ext cx="2143063" cy="6858000"/>
          </a:xfrm>
          <a:custGeom>
            <a:avLst/>
            <a:gdLst>
              <a:gd name="connsiteX0" fmla="*/ 0 w 2143063"/>
              <a:gd name="connsiteY0" fmla="*/ 0 h 6858000"/>
              <a:gd name="connsiteX1" fmla="*/ 1080844 w 2143063"/>
              <a:gd name="connsiteY1" fmla="*/ 0 h 6858000"/>
              <a:gd name="connsiteX2" fmla="*/ 1191542 w 2143063"/>
              <a:gd name="connsiteY2" fmla="*/ 121444 h 6858000"/>
              <a:gd name="connsiteX3" fmla="*/ 1709464 w 2143063"/>
              <a:gd name="connsiteY3" fmla="*/ 895350 h 6858000"/>
              <a:gd name="connsiteX4" fmla="*/ 1652314 w 2143063"/>
              <a:gd name="connsiteY4" fmla="*/ 2724151 h 6858000"/>
              <a:gd name="connsiteX5" fmla="*/ 1919014 w 2143063"/>
              <a:gd name="connsiteY5" fmla="*/ 3752850 h 6858000"/>
              <a:gd name="connsiteX6" fmla="*/ 1490389 w 2143063"/>
              <a:gd name="connsiteY6" fmla="*/ 4591050 h 6858000"/>
              <a:gd name="connsiteX7" fmla="*/ 2033314 w 2143063"/>
              <a:gd name="connsiteY7" fmla="*/ 5972175 h 6858000"/>
              <a:gd name="connsiteX8" fmla="*/ 2138517 w 2143063"/>
              <a:gd name="connsiteY8" fmla="*/ 6791613 h 6858000"/>
              <a:gd name="connsiteX9" fmla="*/ 2128792 w 2143063"/>
              <a:gd name="connsiteY9" fmla="*/ 6858000 h 6858000"/>
              <a:gd name="connsiteX10" fmla="*/ 0 w 214306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3063" h="6858000">
                <a:moveTo>
                  <a:pt x="0" y="0"/>
                </a:moveTo>
                <a:lnTo>
                  <a:pt x="1080844" y="0"/>
                </a:lnTo>
                <a:lnTo>
                  <a:pt x="1191542" y="121444"/>
                </a:lnTo>
                <a:cubicBezTo>
                  <a:pt x="1408236" y="361157"/>
                  <a:pt x="1630883" y="627063"/>
                  <a:pt x="1709464" y="895350"/>
                </a:cubicBezTo>
                <a:cubicBezTo>
                  <a:pt x="1866627" y="1431926"/>
                  <a:pt x="1617389" y="2247901"/>
                  <a:pt x="1652314" y="2724151"/>
                </a:cubicBezTo>
                <a:cubicBezTo>
                  <a:pt x="1687239" y="3200400"/>
                  <a:pt x="1946002" y="3441701"/>
                  <a:pt x="1919014" y="3752850"/>
                </a:cubicBezTo>
                <a:cubicBezTo>
                  <a:pt x="1892027" y="4064000"/>
                  <a:pt x="1471339" y="4221163"/>
                  <a:pt x="1490389" y="4591050"/>
                </a:cubicBezTo>
                <a:cubicBezTo>
                  <a:pt x="1509439" y="4960937"/>
                  <a:pt x="1957114" y="5541963"/>
                  <a:pt x="2033314" y="5972175"/>
                </a:cubicBezTo>
                <a:cubicBezTo>
                  <a:pt x="2080939" y="6241058"/>
                  <a:pt x="2163291" y="6540947"/>
                  <a:pt x="2138517" y="6791613"/>
                </a:cubicBezTo>
                <a:lnTo>
                  <a:pt x="2128792" y="6858000"/>
                </a:lnTo>
                <a:lnTo>
                  <a:pt x="0" y="6858000"/>
                </a:lnTo>
                <a:close/>
              </a:path>
            </a:pathLst>
          </a:custGeom>
          <a:gradFill>
            <a:gsLst>
              <a:gs pos="0">
                <a:srgbClr val="37918F"/>
              </a:gs>
              <a:gs pos="100000">
                <a:srgbClr val="37918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Caixa de Texto 8"/>
          <p:cNvSpPr txBox="1"/>
          <p:nvPr/>
        </p:nvSpPr>
        <p:spPr>
          <a:xfrm>
            <a:off x="918210" y="327660"/>
            <a:ext cx="9514205" cy="521970"/>
          </a:xfrm>
          <a:prstGeom prst="rect">
            <a:avLst/>
          </a:prstGeom>
          <a:noFill/>
        </p:spPr>
        <p:txBody>
          <a:bodyPr wrap="square" rtlCol="0">
            <a:spAutoFit/>
            <a:scene3d>
              <a:camera prst="orthographicFront"/>
              <a:lightRig rig="threePt" dir="t"/>
            </a:scene3d>
          </a:bodyPr>
          <a:p>
            <a:pPr algn="ctr"/>
            <a:r>
              <a:rPr lang="pt-BR" altLang="en-US" sz="2800" b="1">
                <a:ln/>
                <a:solidFill>
                  <a:schemeClr val="tx1"/>
                </a:solidFill>
                <a:effectLst>
                  <a:outerShdw blurRad="38100" dist="19050" dir="2700000" algn="tl" rotWithShape="0">
                    <a:schemeClr val="dk1">
                      <a:alpha val="40000"/>
                    </a:schemeClr>
                  </a:outerShdw>
                </a:effectLst>
              </a:rPr>
              <a:t>Componentes da arquitetura e paradigmas escolhidos</a:t>
            </a:r>
            <a:endParaRPr lang="pt-BR" altLang="en-US" sz="2800" b="1">
              <a:ln/>
              <a:solidFill>
                <a:schemeClr val="tx1"/>
              </a:solidFill>
              <a:effectLst>
                <a:outerShdw blurRad="38100" dist="19050" dir="2700000" algn="tl" rotWithShape="0">
                  <a:schemeClr val="dk1">
                    <a:alpha val="40000"/>
                  </a:schemeClr>
                </a:outerShdw>
              </a:effectLst>
            </a:endParaRPr>
          </a:p>
        </p:txBody>
      </p:sp>
      <p:sp>
        <p:nvSpPr>
          <p:cNvPr id="11" name="Caixa de Texto 10"/>
          <p:cNvSpPr txBox="1"/>
          <p:nvPr/>
        </p:nvSpPr>
        <p:spPr>
          <a:xfrm>
            <a:off x="536575" y="1206500"/>
            <a:ext cx="10604500" cy="4831080"/>
          </a:xfrm>
          <a:prstGeom prst="rect">
            <a:avLst/>
          </a:prstGeom>
          <a:noFill/>
        </p:spPr>
        <p:txBody>
          <a:bodyPr wrap="square" rtlCol="0">
            <a:spAutoFit/>
          </a:bodyPr>
          <a:p>
            <a:pPr marL="342900" indent="-342900">
              <a:buFont typeface="Arial" panose="020B0604020202020204" pitchFamily="34" charset="0"/>
              <a:buChar char="•"/>
            </a:pPr>
            <a:r>
              <a:rPr lang="pt-BR" altLang="en-US" sz="2400" b="1"/>
              <a:t>Arquitetura voltada para Plug-in e microserviços.</a:t>
            </a:r>
            <a:endParaRPr lang="pt-BR" altLang="en-US" sz="2000"/>
          </a:p>
          <a:p>
            <a:pPr indent="0" algn="just">
              <a:buFont typeface="Arial" panose="020B0604020202020204" pitchFamily="34" charset="0"/>
              <a:buNone/>
            </a:pPr>
            <a:r>
              <a:rPr lang="pt-BR" altLang="en-US" sz="2000"/>
              <a:t>   O paradigma utilizado foi escolhido para permitir a adição de plug-ins e a utilização de múltiplas linguagens de programação no projeto. Permitindo a expansação da plataforma, e fazendo comunicação entre os componentes por meio do protocolo http. O que permite o funcionamento standalone, ou a computação distribuída (em redes internas ou externas). </a:t>
            </a:r>
            <a:endParaRPr lang="pt-BR" altLang="en-US" sz="2000"/>
          </a:p>
          <a:p>
            <a:pPr indent="0">
              <a:buFont typeface="Arial" panose="020B0604020202020204" pitchFamily="34" charset="0"/>
              <a:buNone/>
            </a:pPr>
            <a:endParaRPr lang="pt-BR" altLang="en-US" sz="2000"/>
          </a:p>
          <a:p>
            <a:pPr marL="342900" indent="-342900">
              <a:buFont typeface="Arial" panose="020B0604020202020204" pitchFamily="34" charset="0"/>
              <a:buChar char="•"/>
            </a:pPr>
            <a:r>
              <a:rPr lang="pt-BR" altLang="en-US" sz="2400" b="1"/>
              <a:t>Core gerenciador de Interfaces</a:t>
            </a:r>
            <a:endParaRPr lang="pt-BR" altLang="en-US" sz="2000"/>
          </a:p>
          <a:p>
            <a:pPr indent="0" algn="just">
              <a:buFont typeface="Arial" panose="020B0604020202020204" pitchFamily="34" charset="0"/>
              <a:buNone/>
            </a:pPr>
            <a:r>
              <a:rPr lang="pt-BR" altLang="en-US" sz="2000"/>
              <a:t>   Para suportar os objetivos da arquitetura, foi utilizado o conceito de um núcleo responsável apenas por gerenciar as interfaces entre os diferentes componentes por meio do protocolo http. Desse modo, todos os componentes devem ser conectados ao gerenciador de interfaces, de modo a fornecer os serviços requeridos pela interface. Tal processo, permite a utilização tanto do paradigma de microserviços quanto do paradigma de plug-ins, sendo possível utilizar a ambos simultaneamente. Toda a implementação seguirá o também o paradigma MVC (Model View Controller).</a:t>
            </a:r>
            <a:endParaRPr lang="pt-BR" altLang="en-US" sz="2000"/>
          </a:p>
          <a:p>
            <a:pPr indent="0">
              <a:buFont typeface="Arial" panose="020B0604020202020204" pitchFamily="34" charset="0"/>
              <a:buNone/>
            </a:pPr>
            <a:endParaRPr lang="pt-BR"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a:off x="-14014" y="0"/>
            <a:ext cx="2143063" cy="6858000"/>
          </a:xfrm>
          <a:custGeom>
            <a:avLst/>
            <a:gdLst>
              <a:gd name="connsiteX0" fmla="*/ 0 w 2143063"/>
              <a:gd name="connsiteY0" fmla="*/ 0 h 6858000"/>
              <a:gd name="connsiteX1" fmla="*/ 1080844 w 2143063"/>
              <a:gd name="connsiteY1" fmla="*/ 0 h 6858000"/>
              <a:gd name="connsiteX2" fmla="*/ 1191542 w 2143063"/>
              <a:gd name="connsiteY2" fmla="*/ 121444 h 6858000"/>
              <a:gd name="connsiteX3" fmla="*/ 1709464 w 2143063"/>
              <a:gd name="connsiteY3" fmla="*/ 895350 h 6858000"/>
              <a:gd name="connsiteX4" fmla="*/ 1652314 w 2143063"/>
              <a:gd name="connsiteY4" fmla="*/ 2724151 h 6858000"/>
              <a:gd name="connsiteX5" fmla="*/ 1919014 w 2143063"/>
              <a:gd name="connsiteY5" fmla="*/ 3752850 h 6858000"/>
              <a:gd name="connsiteX6" fmla="*/ 1490389 w 2143063"/>
              <a:gd name="connsiteY6" fmla="*/ 4591050 h 6858000"/>
              <a:gd name="connsiteX7" fmla="*/ 2033314 w 2143063"/>
              <a:gd name="connsiteY7" fmla="*/ 5972175 h 6858000"/>
              <a:gd name="connsiteX8" fmla="*/ 2138517 w 2143063"/>
              <a:gd name="connsiteY8" fmla="*/ 6791613 h 6858000"/>
              <a:gd name="connsiteX9" fmla="*/ 2128792 w 2143063"/>
              <a:gd name="connsiteY9" fmla="*/ 6858000 h 6858000"/>
              <a:gd name="connsiteX10" fmla="*/ 0 w 214306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3063" h="6858000">
                <a:moveTo>
                  <a:pt x="0" y="0"/>
                </a:moveTo>
                <a:lnTo>
                  <a:pt x="1080844" y="0"/>
                </a:lnTo>
                <a:lnTo>
                  <a:pt x="1191542" y="121444"/>
                </a:lnTo>
                <a:cubicBezTo>
                  <a:pt x="1408236" y="361157"/>
                  <a:pt x="1630883" y="627063"/>
                  <a:pt x="1709464" y="895350"/>
                </a:cubicBezTo>
                <a:cubicBezTo>
                  <a:pt x="1866627" y="1431926"/>
                  <a:pt x="1617389" y="2247901"/>
                  <a:pt x="1652314" y="2724151"/>
                </a:cubicBezTo>
                <a:cubicBezTo>
                  <a:pt x="1687239" y="3200400"/>
                  <a:pt x="1946002" y="3441701"/>
                  <a:pt x="1919014" y="3752850"/>
                </a:cubicBezTo>
                <a:cubicBezTo>
                  <a:pt x="1892027" y="4064000"/>
                  <a:pt x="1471339" y="4221163"/>
                  <a:pt x="1490389" y="4591050"/>
                </a:cubicBezTo>
                <a:cubicBezTo>
                  <a:pt x="1509439" y="4960937"/>
                  <a:pt x="1957114" y="5541963"/>
                  <a:pt x="2033314" y="5972175"/>
                </a:cubicBezTo>
                <a:cubicBezTo>
                  <a:pt x="2080939" y="6241058"/>
                  <a:pt x="2163291" y="6540947"/>
                  <a:pt x="2138517" y="6791613"/>
                </a:cubicBezTo>
                <a:lnTo>
                  <a:pt x="2128792" y="6858000"/>
                </a:lnTo>
                <a:lnTo>
                  <a:pt x="0" y="6858000"/>
                </a:lnTo>
                <a:close/>
              </a:path>
            </a:pathLst>
          </a:custGeom>
          <a:gradFill>
            <a:gsLst>
              <a:gs pos="0">
                <a:srgbClr val="37918F"/>
              </a:gs>
              <a:gs pos="100000">
                <a:srgbClr val="37918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任意多边形: 形状 13"/>
          <p:cNvSpPr/>
          <p:nvPr/>
        </p:nvSpPr>
        <p:spPr>
          <a:xfrm>
            <a:off x="0" y="0"/>
            <a:ext cx="2115034" cy="6858000"/>
          </a:xfrm>
          <a:custGeom>
            <a:avLst/>
            <a:gdLst>
              <a:gd name="connsiteX0" fmla="*/ 0 w 2115034"/>
              <a:gd name="connsiteY0" fmla="*/ 0 h 6858000"/>
              <a:gd name="connsiteX1" fmla="*/ 2066236 w 2115034"/>
              <a:gd name="connsiteY1" fmla="*/ 0 h 6858000"/>
              <a:gd name="connsiteX2" fmla="*/ 2094012 w 2115034"/>
              <a:gd name="connsiteY2" fmla="*/ 188919 h 6858000"/>
              <a:gd name="connsiteX3" fmla="*/ 2047875 w 2115034"/>
              <a:gd name="connsiteY3" fmla="*/ 1524000 h 6858000"/>
              <a:gd name="connsiteX4" fmla="*/ 1362075 w 2115034"/>
              <a:gd name="connsiteY4" fmla="*/ 3009901 h 6858000"/>
              <a:gd name="connsiteX5" fmla="*/ 2000250 w 2115034"/>
              <a:gd name="connsiteY5" fmla="*/ 4762500 h 6858000"/>
              <a:gd name="connsiteX6" fmla="*/ 1943100 w 2115034"/>
              <a:gd name="connsiteY6" fmla="*/ 5934075 h 6858000"/>
              <a:gd name="connsiteX7" fmla="*/ 1522214 w 2115034"/>
              <a:gd name="connsiteY7" fmla="*/ 6697266 h 6858000"/>
              <a:gd name="connsiteX8" fmla="*/ 1407250 w 2115034"/>
              <a:gd name="connsiteY8" fmla="*/ 6858000 h 6858000"/>
              <a:gd name="connsiteX9" fmla="*/ 0 w 2115034"/>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15034" h="6858000">
                <a:moveTo>
                  <a:pt x="0" y="0"/>
                </a:moveTo>
                <a:lnTo>
                  <a:pt x="2066236" y="0"/>
                </a:lnTo>
                <a:lnTo>
                  <a:pt x="2094012" y="188919"/>
                </a:lnTo>
                <a:cubicBezTo>
                  <a:pt x="2139404" y="631776"/>
                  <a:pt x="2105422" y="1162844"/>
                  <a:pt x="2047875" y="1524000"/>
                </a:cubicBezTo>
                <a:cubicBezTo>
                  <a:pt x="1955800" y="2101851"/>
                  <a:pt x="1370012" y="2470151"/>
                  <a:pt x="1362075" y="3009901"/>
                </a:cubicBezTo>
                <a:cubicBezTo>
                  <a:pt x="1354137" y="3549650"/>
                  <a:pt x="1903413" y="4275138"/>
                  <a:pt x="2000250" y="4762500"/>
                </a:cubicBezTo>
                <a:cubicBezTo>
                  <a:pt x="2097087" y="5249862"/>
                  <a:pt x="2116137" y="5505450"/>
                  <a:pt x="1943100" y="5934075"/>
                </a:cubicBezTo>
                <a:cubicBezTo>
                  <a:pt x="1856582" y="6148388"/>
                  <a:pt x="1701007" y="6433344"/>
                  <a:pt x="1522214" y="6697266"/>
                </a:cubicBezTo>
                <a:lnTo>
                  <a:pt x="1407250" y="6858000"/>
                </a:lnTo>
                <a:lnTo>
                  <a:pt x="0" y="6858000"/>
                </a:lnTo>
                <a:close/>
              </a:path>
            </a:pathLst>
          </a:custGeom>
          <a:gradFill>
            <a:gsLst>
              <a:gs pos="0">
                <a:srgbClr val="70B8AE"/>
              </a:gs>
              <a:gs pos="100000">
                <a:srgbClr val="70B8AE">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任意多边形: 形状 19"/>
          <p:cNvSpPr/>
          <p:nvPr/>
        </p:nvSpPr>
        <p:spPr>
          <a:xfrm flipH="1">
            <a:off x="10062952" y="0"/>
            <a:ext cx="2143063" cy="6858000"/>
          </a:xfrm>
          <a:custGeom>
            <a:avLst/>
            <a:gdLst>
              <a:gd name="connsiteX0" fmla="*/ 0 w 2143063"/>
              <a:gd name="connsiteY0" fmla="*/ 0 h 6858000"/>
              <a:gd name="connsiteX1" fmla="*/ 1080844 w 2143063"/>
              <a:gd name="connsiteY1" fmla="*/ 0 h 6858000"/>
              <a:gd name="connsiteX2" fmla="*/ 1191542 w 2143063"/>
              <a:gd name="connsiteY2" fmla="*/ 121444 h 6858000"/>
              <a:gd name="connsiteX3" fmla="*/ 1709464 w 2143063"/>
              <a:gd name="connsiteY3" fmla="*/ 895350 h 6858000"/>
              <a:gd name="connsiteX4" fmla="*/ 1652314 w 2143063"/>
              <a:gd name="connsiteY4" fmla="*/ 2724151 h 6858000"/>
              <a:gd name="connsiteX5" fmla="*/ 1919014 w 2143063"/>
              <a:gd name="connsiteY5" fmla="*/ 3752850 h 6858000"/>
              <a:gd name="connsiteX6" fmla="*/ 1490389 w 2143063"/>
              <a:gd name="connsiteY6" fmla="*/ 4591050 h 6858000"/>
              <a:gd name="connsiteX7" fmla="*/ 2033314 w 2143063"/>
              <a:gd name="connsiteY7" fmla="*/ 5972175 h 6858000"/>
              <a:gd name="connsiteX8" fmla="*/ 2138517 w 2143063"/>
              <a:gd name="connsiteY8" fmla="*/ 6791613 h 6858000"/>
              <a:gd name="connsiteX9" fmla="*/ 2128792 w 2143063"/>
              <a:gd name="connsiteY9" fmla="*/ 6858000 h 6858000"/>
              <a:gd name="connsiteX10" fmla="*/ 0 w 214306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3063" h="6858000">
                <a:moveTo>
                  <a:pt x="0" y="0"/>
                </a:moveTo>
                <a:lnTo>
                  <a:pt x="1080844" y="0"/>
                </a:lnTo>
                <a:lnTo>
                  <a:pt x="1191542" y="121444"/>
                </a:lnTo>
                <a:cubicBezTo>
                  <a:pt x="1408236" y="361157"/>
                  <a:pt x="1630883" y="627063"/>
                  <a:pt x="1709464" y="895350"/>
                </a:cubicBezTo>
                <a:cubicBezTo>
                  <a:pt x="1866627" y="1431926"/>
                  <a:pt x="1617389" y="2247901"/>
                  <a:pt x="1652314" y="2724151"/>
                </a:cubicBezTo>
                <a:cubicBezTo>
                  <a:pt x="1687239" y="3200400"/>
                  <a:pt x="1946002" y="3441701"/>
                  <a:pt x="1919014" y="3752850"/>
                </a:cubicBezTo>
                <a:cubicBezTo>
                  <a:pt x="1892027" y="4064000"/>
                  <a:pt x="1471339" y="4221163"/>
                  <a:pt x="1490389" y="4591050"/>
                </a:cubicBezTo>
                <a:cubicBezTo>
                  <a:pt x="1509439" y="4960937"/>
                  <a:pt x="1957114" y="5541963"/>
                  <a:pt x="2033314" y="5972175"/>
                </a:cubicBezTo>
                <a:cubicBezTo>
                  <a:pt x="2080939" y="6241058"/>
                  <a:pt x="2163291" y="6540947"/>
                  <a:pt x="2138517" y="6791613"/>
                </a:cubicBezTo>
                <a:lnTo>
                  <a:pt x="2128792" y="6858000"/>
                </a:lnTo>
                <a:lnTo>
                  <a:pt x="0" y="6858000"/>
                </a:lnTo>
                <a:close/>
              </a:path>
            </a:pathLst>
          </a:custGeom>
          <a:gradFill>
            <a:gsLst>
              <a:gs pos="0">
                <a:srgbClr val="37918F"/>
              </a:gs>
              <a:gs pos="100000">
                <a:srgbClr val="37918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Caixa de Texto 8"/>
          <p:cNvSpPr txBox="1"/>
          <p:nvPr/>
        </p:nvSpPr>
        <p:spPr>
          <a:xfrm>
            <a:off x="1266825" y="327660"/>
            <a:ext cx="8996045" cy="460375"/>
          </a:xfrm>
          <a:prstGeom prst="rect">
            <a:avLst/>
          </a:prstGeom>
          <a:noFill/>
        </p:spPr>
        <p:txBody>
          <a:bodyPr wrap="square" rtlCol="0">
            <a:spAutoFit/>
            <a:scene3d>
              <a:camera prst="orthographicFront"/>
              <a:lightRig rig="threePt" dir="t"/>
            </a:scene3d>
          </a:bodyPr>
          <a:p>
            <a:pPr algn="ctr"/>
            <a:r>
              <a:rPr lang="pt-BR" altLang="en-US" sz="2400" b="1">
                <a:effectLst>
                  <a:outerShdw blurRad="38100" dist="19050" dir="2700000" algn="tl" rotWithShape="0">
                    <a:schemeClr val="dk1">
                      <a:alpha val="40000"/>
                    </a:schemeClr>
                  </a:outerShdw>
                </a:effectLst>
                <a:sym typeface="+mn-ea"/>
              </a:rPr>
              <a:t>Diagrama da Arquitetura </a:t>
            </a:r>
            <a:endParaRPr lang="pt-BR" altLang="en-US" sz="2400">
              <a:solidFill>
                <a:schemeClr val="tx1"/>
              </a:solidFill>
              <a:effectLst>
                <a:outerShdw blurRad="38100" dist="19050" dir="2700000" algn="tl" rotWithShape="0">
                  <a:schemeClr val="dk1">
                    <a:alpha val="40000"/>
                  </a:schemeClr>
                </a:outerShdw>
              </a:effectLst>
            </a:endParaRPr>
          </a:p>
        </p:txBody>
      </p:sp>
      <p:pic>
        <p:nvPicPr>
          <p:cNvPr id="4" name="Imagem 3" descr="img_arquitetura"/>
          <p:cNvPicPr>
            <a:picLocks noChangeAspect="1"/>
          </p:cNvPicPr>
          <p:nvPr/>
        </p:nvPicPr>
        <p:blipFill>
          <a:blip r:embed="rId1"/>
          <a:stretch>
            <a:fillRect/>
          </a:stretch>
        </p:blipFill>
        <p:spPr>
          <a:xfrm>
            <a:off x="2115185" y="788035"/>
            <a:ext cx="7503160" cy="59137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a:off x="-14014" y="0"/>
            <a:ext cx="2143063" cy="6858000"/>
          </a:xfrm>
          <a:custGeom>
            <a:avLst/>
            <a:gdLst>
              <a:gd name="connsiteX0" fmla="*/ 0 w 2143063"/>
              <a:gd name="connsiteY0" fmla="*/ 0 h 6858000"/>
              <a:gd name="connsiteX1" fmla="*/ 1080844 w 2143063"/>
              <a:gd name="connsiteY1" fmla="*/ 0 h 6858000"/>
              <a:gd name="connsiteX2" fmla="*/ 1191542 w 2143063"/>
              <a:gd name="connsiteY2" fmla="*/ 121444 h 6858000"/>
              <a:gd name="connsiteX3" fmla="*/ 1709464 w 2143063"/>
              <a:gd name="connsiteY3" fmla="*/ 895350 h 6858000"/>
              <a:gd name="connsiteX4" fmla="*/ 1652314 w 2143063"/>
              <a:gd name="connsiteY4" fmla="*/ 2724151 h 6858000"/>
              <a:gd name="connsiteX5" fmla="*/ 1919014 w 2143063"/>
              <a:gd name="connsiteY5" fmla="*/ 3752850 h 6858000"/>
              <a:gd name="connsiteX6" fmla="*/ 1490389 w 2143063"/>
              <a:gd name="connsiteY6" fmla="*/ 4591050 h 6858000"/>
              <a:gd name="connsiteX7" fmla="*/ 2033314 w 2143063"/>
              <a:gd name="connsiteY7" fmla="*/ 5972175 h 6858000"/>
              <a:gd name="connsiteX8" fmla="*/ 2138517 w 2143063"/>
              <a:gd name="connsiteY8" fmla="*/ 6791613 h 6858000"/>
              <a:gd name="connsiteX9" fmla="*/ 2128792 w 2143063"/>
              <a:gd name="connsiteY9" fmla="*/ 6858000 h 6858000"/>
              <a:gd name="connsiteX10" fmla="*/ 0 w 214306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3063" h="6858000">
                <a:moveTo>
                  <a:pt x="0" y="0"/>
                </a:moveTo>
                <a:lnTo>
                  <a:pt x="1080844" y="0"/>
                </a:lnTo>
                <a:lnTo>
                  <a:pt x="1191542" y="121444"/>
                </a:lnTo>
                <a:cubicBezTo>
                  <a:pt x="1408236" y="361157"/>
                  <a:pt x="1630883" y="627063"/>
                  <a:pt x="1709464" y="895350"/>
                </a:cubicBezTo>
                <a:cubicBezTo>
                  <a:pt x="1866627" y="1431926"/>
                  <a:pt x="1617389" y="2247901"/>
                  <a:pt x="1652314" y="2724151"/>
                </a:cubicBezTo>
                <a:cubicBezTo>
                  <a:pt x="1687239" y="3200400"/>
                  <a:pt x="1946002" y="3441701"/>
                  <a:pt x="1919014" y="3752850"/>
                </a:cubicBezTo>
                <a:cubicBezTo>
                  <a:pt x="1892027" y="4064000"/>
                  <a:pt x="1471339" y="4221163"/>
                  <a:pt x="1490389" y="4591050"/>
                </a:cubicBezTo>
                <a:cubicBezTo>
                  <a:pt x="1509439" y="4960937"/>
                  <a:pt x="1957114" y="5541963"/>
                  <a:pt x="2033314" y="5972175"/>
                </a:cubicBezTo>
                <a:cubicBezTo>
                  <a:pt x="2080939" y="6241058"/>
                  <a:pt x="2163291" y="6540947"/>
                  <a:pt x="2138517" y="6791613"/>
                </a:cubicBezTo>
                <a:lnTo>
                  <a:pt x="2128792" y="6858000"/>
                </a:lnTo>
                <a:lnTo>
                  <a:pt x="0" y="6858000"/>
                </a:lnTo>
                <a:close/>
              </a:path>
            </a:pathLst>
          </a:custGeom>
          <a:gradFill>
            <a:gsLst>
              <a:gs pos="0">
                <a:srgbClr val="37918F"/>
              </a:gs>
              <a:gs pos="100000">
                <a:srgbClr val="37918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任意多边形: 形状 13"/>
          <p:cNvSpPr/>
          <p:nvPr/>
        </p:nvSpPr>
        <p:spPr>
          <a:xfrm>
            <a:off x="0" y="0"/>
            <a:ext cx="2115034" cy="6858000"/>
          </a:xfrm>
          <a:custGeom>
            <a:avLst/>
            <a:gdLst>
              <a:gd name="connsiteX0" fmla="*/ 0 w 2115034"/>
              <a:gd name="connsiteY0" fmla="*/ 0 h 6858000"/>
              <a:gd name="connsiteX1" fmla="*/ 2066236 w 2115034"/>
              <a:gd name="connsiteY1" fmla="*/ 0 h 6858000"/>
              <a:gd name="connsiteX2" fmla="*/ 2094012 w 2115034"/>
              <a:gd name="connsiteY2" fmla="*/ 188919 h 6858000"/>
              <a:gd name="connsiteX3" fmla="*/ 2047875 w 2115034"/>
              <a:gd name="connsiteY3" fmla="*/ 1524000 h 6858000"/>
              <a:gd name="connsiteX4" fmla="*/ 1362075 w 2115034"/>
              <a:gd name="connsiteY4" fmla="*/ 3009901 h 6858000"/>
              <a:gd name="connsiteX5" fmla="*/ 2000250 w 2115034"/>
              <a:gd name="connsiteY5" fmla="*/ 4762500 h 6858000"/>
              <a:gd name="connsiteX6" fmla="*/ 1943100 w 2115034"/>
              <a:gd name="connsiteY6" fmla="*/ 5934075 h 6858000"/>
              <a:gd name="connsiteX7" fmla="*/ 1522214 w 2115034"/>
              <a:gd name="connsiteY7" fmla="*/ 6697266 h 6858000"/>
              <a:gd name="connsiteX8" fmla="*/ 1407250 w 2115034"/>
              <a:gd name="connsiteY8" fmla="*/ 6858000 h 6858000"/>
              <a:gd name="connsiteX9" fmla="*/ 0 w 2115034"/>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15034" h="6858000">
                <a:moveTo>
                  <a:pt x="0" y="0"/>
                </a:moveTo>
                <a:lnTo>
                  <a:pt x="2066236" y="0"/>
                </a:lnTo>
                <a:lnTo>
                  <a:pt x="2094012" y="188919"/>
                </a:lnTo>
                <a:cubicBezTo>
                  <a:pt x="2139404" y="631776"/>
                  <a:pt x="2105422" y="1162844"/>
                  <a:pt x="2047875" y="1524000"/>
                </a:cubicBezTo>
                <a:cubicBezTo>
                  <a:pt x="1955800" y="2101851"/>
                  <a:pt x="1370012" y="2470151"/>
                  <a:pt x="1362075" y="3009901"/>
                </a:cubicBezTo>
                <a:cubicBezTo>
                  <a:pt x="1354137" y="3549650"/>
                  <a:pt x="1903413" y="4275138"/>
                  <a:pt x="2000250" y="4762500"/>
                </a:cubicBezTo>
                <a:cubicBezTo>
                  <a:pt x="2097087" y="5249862"/>
                  <a:pt x="2116137" y="5505450"/>
                  <a:pt x="1943100" y="5934075"/>
                </a:cubicBezTo>
                <a:cubicBezTo>
                  <a:pt x="1856582" y="6148388"/>
                  <a:pt x="1701007" y="6433344"/>
                  <a:pt x="1522214" y="6697266"/>
                </a:cubicBezTo>
                <a:lnTo>
                  <a:pt x="1407250" y="6858000"/>
                </a:lnTo>
                <a:lnTo>
                  <a:pt x="0" y="6858000"/>
                </a:lnTo>
                <a:close/>
              </a:path>
            </a:pathLst>
          </a:custGeom>
          <a:gradFill>
            <a:gsLst>
              <a:gs pos="0">
                <a:srgbClr val="70B8AE"/>
              </a:gs>
              <a:gs pos="100000">
                <a:srgbClr val="70B8AE">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任意多边形: 形状 19"/>
          <p:cNvSpPr/>
          <p:nvPr/>
        </p:nvSpPr>
        <p:spPr>
          <a:xfrm flipH="1">
            <a:off x="10062952" y="0"/>
            <a:ext cx="2143063" cy="6858000"/>
          </a:xfrm>
          <a:custGeom>
            <a:avLst/>
            <a:gdLst>
              <a:gd name="connsiteX0" fmla="*/ 0 w 2143063"/>
              <a:gd name="connsiteY0" fmla="*/ 0 h 6858000"/>
              <a:gd name="connsiteX1" fmla="*/ 1080844 w 2143063"/>
              <a:gd name="connsiteY1" fmla="*/ 0 h 6858000"/>
              <a:gd name="connsiteX2" fmla="*/ 1191542 w 2143063"/>
              <a:gd name="connsiteY2" fmla="*/ 121444 h 6858000"/>
              <a:gd name="connsiteX3" fmla="*/ 1709464 w 2143063"/>
              <a:gd name="connsiteY3" fmla="*/ 895350 h 6858000"/>
              <a:gd name="connsiteX4" fmla="*/ 1652314 w 2143063"/>
              <a:gd name="connsiteY4" fmla="*/ 2724151 h 6858000"/>
              <a:gd name="connsiteX5" fmla="*/ 1919014 w 2143063"/>
              <a:gd name="connsiteY5" fmla="*/ 3752850 h 6858000"/>
              <a:gd name="connsiteX6" fmla="*/ 1490389 w 2143063"/>
              <a:gd name="connsiteY6" fmla="*/ 4591050 h 6858000"/>
              <a:gd name="connsiteX7" fmla="*/ 2033314 w 2143063"/>
              <a:gd name="connsiteY7" fmla="*/ 5972175 h 6858000"/>
              <a:gd name="connsiteX8" fmla="*/ 2138517 w 2143063"/>
              <a:gd name="connsiteY8" fmla="*/ 6791613 h 6858000"/>
              <a:gd name="connsiteX9" fmla="*/ 2128792 w 2143063"/>
              <a:gd name="connsiteY9" fmla="*/ 6858000 h 6858000"/>
              <a:gd name="connsiteX10" fmla="*/ 0 w 214306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3063" h="6858000">
                <a:moveTo>
                  <a:pt x="0" y="0"/>
                </a:moveTo>
                <a:lnTo>
                  <a:pt x="1080844" y="0"/>
                </a:lnTo>
                <a:lnTo>
                  <a:pt x="1191542" y="121444"/>
                </a:lnTo>
                <a:cubicBezTo>
                  <a:pt x="1408236" y="361157"/>
                  <a:pt x="1630883" y="627063"/>
                  <a:pt x="1709464" y="895350"/>
                </a:cubicBezTo>
                <a:cubicBezTo>
                  <a:pt x="1866627" y="1431926"/>
                  <a:pt x="1617389" y="2247901"/>
                  <a:pt x="1652314" y="2724151"/>
                </a:cubicBezTo>
                <a:cubicBezTo>
                  <a:pt x="1687239" y="3200400"/>
                  <a:pt x="1946002" y="3441701"/>
                  <a:pt x="1919014" y="3752850"/>
                </a:cubicBezTo>
                <a:cubicBezTo>
                  <a:pt x="1892027" y="4064000"/>
                  <a:pt x="1471339" y="4221163"/>
                  <a:pt x="1490389" y="4591050"/>
                </a:cubicBezTo>
                <a:cubicBezTo>
                  <a:pt x="1509439" y="4960937"/>
                  <a:pt x="1957114" y="5541963"/>
                  <a:pt x="2033314" y="5972175"/>
                </a:cubicBezTo>
                <a:cubicBezTo>
                  <a:pt x="2080939" y="6241058"/>
                  <a:pt x="2163291" y="6540947"/>
                  <a:pt x="2138517" y="6791613"/>
                </a:cubicBezTo>
                <a:lnTo>
                  <a:pt x="2128792" y="6858000"/>
                </a:lnTo>
                <a:lnTo>
                  <a:pt x="0" y="6858000"/>
                </a:lnTo>
                <a:close/>
              </a:path>
            </a:pathLst>
          </a:custGeom>
          <a:gradFill>
            <a:gsLst>
              <a:gs pos="0">
                <a:srgbClr val="37918F"/>
              </a:gs>
              <a:gs pos="100000">
                <a:srgbClr val="37918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Caixa de Texto 8"/>
          <p:cNvSpPr txBox="1"/>
          <p:nvPr/>
        </p:nvSpPr>
        <p:spPr>
          <a:xfrm>
            <a:off x="1266825" y="327660"/>
            <a:ext cx="8996045" cy="521970"/>
          </a:xfrm>
          <a:prstGeom prst="rect">
            <a:avLst/>
          </a:prstGeom>
          <a:noFill/>
        </p:spPr>
        <p:txBody>
          <a:bodyPr wrap="square" rtlCol="0">
            <a:spAutoFit/>
            <a:scene3d>
              <a:camera prst="orthographicFront"/>
              <a:lightRig rig="threePt" dir="t"/>
            </a:scene3d>
          </a:bodyPr>
          <a:p>
            <a:pPr algn="ctr"/>
            <a:r>
              <a:rPr lang="pt-BR" altLang="en-US" sz="2800" b="1">
                <a:effectLst>
                  <a:outerShdw blurRad="38100" dist="19050" dir="2700000" algn="tl" rotWithShape="0">
                    <a:schemeClr val="dk1">
                      <a:alpha val="40000"/>
                    </a:schemeClr>
                  </a:outerShdw>
                </a:effectLst>
                <a:sym typeface="+mn-ea"/>
              </a:rPr>
              <a:t>Componentes e sua composição</a:t>
            </a:r>
            <a:endParaRPr lang="pt-BR" altLang="en-US" sz="2800">
              <a:solidFill>
                <a:schemeClr val="tx1"/>
              </a:solidFill>
              <a:effectLst>
                <a:outerShdw blurRad="38100" dist="19050" dir="2700000" algn="tl" rotWithShape="0">
                  <a:schemeClr val="dk1">
                    <a:alpha val="40000"/>
                  </a:schemeClr>
                </a:outerShdw>
              </a:effectLst>
            </a:endParaRPr>
          </a:p>
        </p:txBody>
      </p:sp>
      <p:sp>
        <p:nvSpPr>
          <p:cNvPr id="11" name="Caixa de Texto 10"/>
          <p:cNvSpPr txBox="1"/>
          <p:nvPr/>
        </p:nvSpPr>
        <p:spPr>
          <a:xfrm>
            <a:off x="536575" y="1206500"/>
            <a:ext cx="10604500" cy="4061460"/>
          </a:xfrm>
          <a:prstGeom prst="rect">
            <a:avLst/>
          </a:prstGeom>
          <a:noFill/>
        </p:spPr>
        <p:txBody>
          <a:bodyPr wrap="square" rtlCol="0">
            <a:spAutoFit/>
          </a:bodyPr>
          <a:p>
            <a:pPr marL="285750" indent="-285750">
              <a:buFont typeface="Arial" panose="020B0604020202020204" pitchFamily="34" charset="0"/>
              <a:buChar char="•"/>
            </a:pPr>
            <a:r>
              <a:rPr lang="pt-BR" altLang="en-US" sz="2400" b="1"/>
              <a:t>Core Gerenciador de interfaces</a:t>
            </a:r>
            <a:endParaRPr lang="pt-BR" altLang="en-US" sz="2400" b="1"/>
          </a:p>
          <a:p>
            <a:pPr marL="285750" indent="-285750">
              <a:buFont typeface="Arial" panose="020B0604020202020204" pitchFamily="34" charset="0"/>
              <a:buChar char="•"/>
            </a:pPr>
            <a:endParaRPr lang="pt-BR" altLang="en-US"/>
          </a:p>
          <a:p>
            <a:pPr marL="342900" indent="-342900" algn="just">
              <a:buFont typeface="Arial" panose="020B0604020202020204" pitchFamily="34" charset="0"/>
              <a:buAutoNum type="arabicPeriod"/>
            </a:pPr>
            <a:r>
              <a:rPr lang="pt-BR" altLang="en-US" b="1"/>
              <a:t>Interface de apresentação:</a:t>
            </a:r>
            <a:r>
              <a:rPr lang="pt-BR" altLang="en-US"/>
              <a:t> Interface que apresenta componentes que consomem dados em hierarquias. Representando a composição da tela. Qualquer front-end pode implementar a interface. Utiliza a interface dataframe para realizar a comunicação. (View, parte do controller)</a:t>
            </a:r>
            <a:endParaRPr lang="pt-BR" altLang="en-US"/>
          </a:p>
          <a:p>
            <a:pPr marL="342900" indent="-342900" algn="just">
              <a:buFont typeface="Arial" panose="020B0604020202020204" pitchFamily="34" charset="0"/>
              <a:buAutoNum type="arabicPeriod"/>
            </a:pPr>
            <a:r>
              <a:rPr lang="pt-BR" altLang="en-US" b="1"/>
              <a:t>Interface dataframe:</a:t>
            </a:r>
            <a:r>
              <a:rPr lang="pt-BR" altLang="en-US"/>
              <a:t> Interface que apresenta a comunicação de dados por meio da composição de um dataframe e suas degenerações: A interface espera receber/fornecer um dataframe, uma coluna ou uma célula de dados. (Back-end, parte do controller)</a:t>
            </a:r>
            <a:endParaRPr lang="pt-BR" altLang="en-US"/>
          </a:p>
          <a:p>
            <a:pPr marL="342900" indent="-342900" algn="just">
              <a:buFont typeface="Arial" panose="020B0604020202020204" pitchFamily="34" charset="0"/>
              <a:buAutoNum type="arabicPeriod"/>
            </a:pPr>
            <a:r>
              <a:rPr lang="pt-BR" altLang="en-US" b="1"/>
              <a:t>interface dataframe-BD:</a:t>
            </a:r>
            <a:r>
              <a:rPr lang="pt-BR" altLang="en-US"/>
              <a:t> Interface que utiliza a interface dataframe para dar acesso ao banco de dados de metadados. </a:t>
            </a:r>
            <a:endParaRPr lang="pt-BR" altLang="en-US"/>
          </a:p>
          <a:p>
            <a:pPr indent="0" algn="just">
              <a:buFont typeface="Arial" panose="020B0604020202020204" pitchFamily="34" charset="0"/>
              <a:buNone/>
            </a:pPr>
            <a:r>
              <a:rPr lang="pt-BR" altLang="en-US"/>
              <a:t>    </a:t>
            </a:r>
            <a:endParaRPr lang="pt-BR" altLang="en-US"/>
          </a:p>
          <a:p>
            <a:pPr indent="0" algn="just">
              <a:buFont typeface="Arial" panose="020B0604020202020204" pitchFamily="34" charset="0"/>
              <a:buNone/>
            </a:pPr>
            <a:r>
              <a:rPr lang="pt-BR" altLang="en-US"/>
              <a:t>    O core gerenciador de interfaces está sendo implementado por meio da linguagem de programação python, utilizando-se das bibliotecas falcon e requests para a comunicação em protocolo http (internet).</a:t>
            </a:r>
            <a:endParaRPr lang="pt-BR" altLang="en-US"/>
          </a:p>
          <a:p>
            <a:endParaRPr lang="pt-BR"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a:off x="-14014" y="0"/>
            <a:ext cx="2143063" cy="6858000"/>
          </a:xfrm>
          <a:custGeom>
            <a:avLst/>
            <a:gdLst>
              <a:gd name="connsiteX0" fmla="*/ 0 w 2143063"/>
              <a:gd name="connsiteY0" fmla="*/ 0 h 6858000"/>
              <a:gd name="connsiteX1" fmla="*/ 1080844 w 2143063"/>
              <a:gd name="connsiteY1" fmla="*/ 0 h 6858000"/>
              <a:gd name="connsiteX2" fmla="*/ 1191542 w 2143063"/>
              <a:gd name="connsiteY2" fmla="*/ 121444 h 6858000"/>
              <a:gd name="connsiteX3" fmla="*/ 1709464 w 2143063"/>
              <a:gd name="connsiteY3" fmla="*/ 895350 h 6858000"/>
              <a:gd name="connsiteX4" fmla="*/ 1652314 w 2143063"/>
              <a:gd name="connsiteY4" fmla="*/ 2724151 h 6858000"/>
              <a:gd name="connsiteX5" fmla="*/ 1919014 w 2143063"/>
              <a:gd name="connsiteY5" fmla="*/ 3752850 h 6858000"/>
              <a:gd name="connsiteX6" fmla="*/ 1490389 w 2143063"/>
              <a:gd name="connsiteY6" fmla="*/ 4591050 h 6858000"/>
              <a:gd name="connsiteX7" fmla="*/ 2033314 w 2143063"/>
              <a:gd name="connsiteY7" fmla="*/ 5972175 h 6858000"/>
              <a:gd name="connsiteX8" fmla="*/ 2138517 w 2143063"/>
              <a:gd name="connsiteY8" fmla="*/ 6791613 h 6858000"/>
              <a:gd name="connsiteX9" fmla="*/ 2128792 w 2143063"/>
              <a:gd name="connsiteY9" fmla="*/ 6858000 h 6858000"/>
              <a:gd name="connsiteX10" fmla="*/ 0 w 214306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3063" h="6858000">
                <a:moveTo>
                  <a:pt x="0" y="0"/>
                </a:moveTo>
                <a:lnTo>
                  <a:pt x="1080844" y="0"/>
                </a:lnTo>
                <a:lnTo>
                  <a:pt x="1191542" y="121444"/>
                </a:lnTo>
                <a:cubicBezTo>
                  <a:pt x="1408236" y="361157"/>
                  <a:pt x="1630883" y="627063"/>
                  <a:pt x="1709464" y="895350"/>
                </a:cubicBezTo>
                <a:cubicBezTo>
                  <a:pt x="1866627" y="1431926"/>
                  <a:pt x="1617389" y="2247901"/>
                  <a:pt x="1652314" y="2724151"/>
                </a:cubicBezTo>
                <a:cubicBezTo>
                  <a:pt x="1687239" y="3200400"/>
                  <a:pt x="1946002" y="3441701"/>
                  <a:pt x="1919014" y="3752850"/>
                </a:cubicBezTo>
                <a:cubicBezTo>
                  <a:pt x="1892027" y="4064000"/>
                  <a:pt x="1471339" y="4221163"/>
                  <a:pt x="1490389" y="4591050"/>
                </a:cubicBezTo>
                <a:cubicBezTo>
                  <a:pt x="1509439" y="4960937"/>
                  <a:pt x="1957114" y="5541963"/>
                  <a:pt x="2033314" y="5972175"/>
                </a:cubicBezTo>
                <a:cubicBezTo>
                  <a:pt x="2080939" y="6241058"/>
                  <a:pt x="2163291" y="6540947"/>
                  <a:pt x="2138517" y="6791613"/>
                </a:cubicBezTo>
                <a:lnTo>
                  <a:pt x="2128792" y="6858000"/>
                </a:lnTo>
                <a:lnTo>
                  <a:pt x="0" y="6858000"/>
                </a:lnTo>
                <a:close/>
              </a:path>
            </a:pathLst>
          </a:custGeom>
          <a:gradFill>
            <a:gsLst>
              <a:gs pos="0">
                <a:srgbClr val="37918F"/>
              </a:gs>
              <a:gs pos="100000">
                <a:srgbClr val="37918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任意多边形: 形状 13"/>
          <p:cNvSpPr/>
          <p:nvPr/>
        </p:nvSpPr>
        <p:spPr>
          <a:xfrm>
            <a:off x="0" y="0"/>
            <a:ext cx="2115034" cy="6858000"/>
          </a:xfrm>
          <a:custGeom>
            <a:avLst/>
            <a:gdLst>
              <a:gd name="connsiteX0" fmla="*/ 0 w 2115034"/>
              <a:gd name="connsiteY0" fmla="*/ 0 h 6858000"/>
              <a:gd name="connsiteX1" fmla="*/ 2066236 w 2115034"/>
              <a:gd name="connsiteY1" fmla="*/ 0 h 6858000"/>
              <a:gd name="connsiteX2" fmla="*/ 2094012 w 2115034"/>
              <a:gd name="connsiteY2" fmla="*/ 188919 h 6858000"/>
              <a:gd name="connsiteX3" fmla="*/ 2047875 w 2115034"/>
              <a:gd name="connsiteY3" fmla="*/ 1524000 h 6858000"/>
              <a:gd name="connsiteX4" fmla="*/ 1362075 w 2115034"/>
              <a:gd name="connsiteY4" fmla="*/ 3009901 h 6858000"/>
              <a:gd name="connsiteX5" fmla="*/ 2000250 w 2115034"/>
              <a:gd name="connsiteY5" fmla="*/ 4762500 h 6858000"/>
              <a:gd name="connsiteX6" fmla="*/ 1943100 w 2115034"/>
              <a:gd name="connsiteY6" fmla="*/ 5934075 h 6858000"/>
              <a:gd name="connsiteX7" fmla="*/ 1522214 w 2115034"/>
              <a:gd name="connsiteY7" fmla="*/ 6697266 h 6858000"/>
              <a:gd name="connsiteX8" fmla="*/ 1407250 w 2115034"/>
              <a:gd name="connsiteY8" fmla="*/ 6858000 h 6858000"/>
              <a:gd name="connsiteX9" fmla="*/ 0 w 2115034"/>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15034" h="6858000">
                <a:moveTo>
                  <a:pt x="0" y="0"/>
                </a:moveTo>
                <a:lnTo>
                  <a:pt x="2066236" y="0"/>
                </a:lnTo>
                <a:lnTo>
                  <a:pt x="2094012" y="188919"/>
                </a:lnTo>
                <a:cubicBezTo>
                  <a:pt x="2139404" y="631776"/>
                  <a:pt x="2105422" y="1162844"/>
                  <a:pt x="2047875" y="1524000"/>
                </a:cubicBezTo>
                <a:cubicBezTo>
                  <a:pt x="1955800" y="2101851"/>
                  <a:pt x="1370012" y="2470151"/>
                  <a:pt x="1362075" y="3009901"/>
                </a:cubicBezTo>
                <a:cubicBezTo>
                  <a:pt x="1354137" y="3549650"/>
                  <a:pt x="1903413" y="4275138"/>
                  <a:pt x="2000250" y="4762500"/>
                </a:cubicBezTo>
                <a:cubicBezTo>
                  <a:pt x="2097087" y="5249862"/>
                  <a:pt x="2116137" y="5505450"/>
                  <a:pt x="1943100" y="5934075"/>
                </a:cubicBezTo>
                <a:cubicBezTo>
                  <a:pt x="1856582" y="6148388"/>
                  <a:pt x="1701007" y="6433344"/>
                  <a:pt x="1522214" y="6697266"/>
                </a:cubicBezTo>
                <a:lnTo>
                  <a:pt x="1407250" y="6858000"/>
                </a:lnTo>
                <a:lnTo>
                  <a:pt x="0" y="6858000"/>
                </a:lnTo>
                <a:close/>
              </a:path>
            </a:pathLst>
          </a:custGeom>
          <a:gradFill>
            <a:gsLst>
              <a:gs pos="0">
                <a:srgbClr val="70B8AE"/>
              </a:gs>
              <a:gs pos="100000">
                <a:srgbClr val="70B8AE">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任意多边形: 形状 19"/>
          <p:cNvSpPr/>
          <p:nvPr/>
        </p:nvSpPr>
        <p:spPr>
          <a:xfrm flipH="1">
            <a:off x="10062952" y="0"/>
            <a:ext cx="2143063" cy="6858000"/>
          </a:xfrm>
          <a:custGeom>
            <a:avLst/>
            <a:gdLst>
              <a:gd name="connsiteX0" fmla="*/ 0 w 2143063"/>
              <a:gd name="connsiteY0" fmla="*/ 0 h 6858000"/>
              <a:gd name="connsiteX1" fmla="*/ 1080844 w 2143063"/>
              <a:gd name="connsiteY1" fmla="*/ 0 h 6858000"/>
              <a:gd name="connsiteX2" fmla="*/ 1191542 w 2143063"/>
              <a:gd name="connsiteY2" fmla="*/ 121444 h 6858000"/>
              <a:gd name="connsiteX3" fmla="*/ 1709464 w 2143063"/>
              <a:gd name="connsiteY3" fmla="*/ 895350 h 6858000"/>
              <a:gd name="connsiteX4" fmla="*/ 1652314 w 2143063"/>
              <a:gd name="connsiteY4" fmla="*/ 2724151 h 6858000"/>
              <a:gd name="connsiteX5" fmla="*/ 1919014 w 2143063"/>
              <a:gd name="connsiteY5" fmla="*/ 3752850 h 6858000"/>
              <a:gd name="connsiteX6" fmla="*/ 1490389 w 2143063"/>
              <a:gd name="connsiteY6" fmla="*/ 4591050 h 6858000"/>
              <a:gd name="connsiteX7" fmla="*/ 2033314 w 2143063"/>
              <a:gd name="connsiteY7" fmla="*/ 5972175 h 6858000"/>
              <a:gd name="connsiteX8" fmla="*/ 2138517 w 2143063"/>
              <a:gd name="connsiteY8" fmla="*/ 6791613 h 6858000"/>
              <a:gd name="connsiteX9" fmla="*/ 2128792 w 2143063"/>
              <a:gd name="connsiteY9" fmla="*/ 6858000 h 6858000"/>
              <a:gd name="connsiteX10" fmla="*/ 0 w 214306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3063" h="6858000">
                <a:moveTo>
                  <a:pt x="0" y="0"/>
                </a:moveTo>
                <a:lnTo>
                  <a:pt x="1080844" y="0"/>
                </a:lnTo>
                <a:lnTo>
                  <a:pt x="1191542" y="121444"/>
                </a:lnTo>
                <a:cubicBezTo>
                  <a:pt x="1408236" y="361157"/>
                  <a:pt x="1630883" y="627063"/>
                  <a:pt x="1709464" y="895350"/>
                </a:cubicBezTo>
                <a:cubicBezTo>
                  <a:pt x="1866627" y="1431926"/>
                  <a:pt x="1617389" y="2247901"/>
                  <a:pt x="1652314" y="2724151"/>
                </a:cubicBezTo>
                <a:cubicBezTo>
                  <a:pt x="1687239" y="3200400"/>
                  <a:pt x="1946002" y="3441701"/>
                  <a:pt x="1919014" y="3752850"/>
                </a:cubicBezTo>
                <a:cubicBezTo>
                  <a:pt x="1892027" y="4064000"/>
                  <a:pt x="1471339" y="4221163"/>
                  <a:pt x="1490389" y="4591050"/>
                </a:cubicBezTo>
                <a:cubicBezTo>
                  <a:pt x="1509439" y="4960937"/>
                  <a:pt x="1957114" y="5541963"/>
                  <a:pt x="2033314" y="5972175"/>
                </a:cubicBezTo>
                <a:cubicBezTo>
                  <a:pt x="2080939" y="6241058"/>
                  <a:pt x="2163291" y="6540947"/>
                  <a:pt x="2138517" y="6791613"/>
                </a:cubicBezTo>
                <a:lnTo>
                  <a:pt x="2128792" y="6858000"/>
                </a:lnTo>
                <a:lnTo>
                  <a:pt x="0" y="6858000"/>
                </a:lnTo>
                <a:close/>
              </a:path>
            </a:pathLst>
          </a:custGeom>
          <a:gradFill>
            <a:gsLst>
              <a:gs pos="0">
                <a:srgbClr val="37918F"/>
              </a:gs>
              <a:gs pos="100000">
                <a:srgbClr val="37918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Caixa de Texto 8"/>
          <p:cNvSpPr txBox="1"/>
          <p:nvPr/>
        </p:nvSpPr>
        <p:spPr>
          <a:xfrm>
            <a:off x="1266825" y="327660"/>
            <a:ext cx="8996045" cy="521970"/>
          </a:xfrm>
          <a:prstGeom prst="rect">
            <a:avLst/>
          </a:prstGeom>
          <a:noFill/>
        </p:spPr>
        <p:txBody>
          <a:bodyPr wrap="square" rtlCol="0">
            <a:spAutoFit/>
            <a:scene3d>
              <a:camera prst="orthographicFront"/>
              <a:lightRig rig="threePt" dir="t"/>
            </a:scene3d>
          </a:bodyPr>
          <a:p>
            <a:pPr algn="ctr"/>
            <a:r>
              <a:rPr lang="pt-BR" altLang="en-US" sz="2800" b="1">
                <a:effectLst>
                  <a:outerShdw blurRad="38100" dist="19050" dir="2700000" algn="tl" rotWithShape="0">
                    <a:schemeClr val="dk1">
                      <a:alpha val="40000"/>
                    </a:schemeClr>
                  </a:outerShdw>
                </a:effectLst>
                <a:sym typeface="+mn-ea"/>
              </a:rPr>
              <a:t>Componentes e sua composição</a:t>
            </a:r>
            <a:endParaRPr lang="pt-BR" altLang="en-US" sz="2800">
              <a:solidFill>
                <a:schemeClr val="tx1"/>
              </a:solidFill>
              <a:effectLst>
                <a:outerShdw blurRad="38100" dist="19050" dir="2700000" algn="tl" rotWithShape="0">
                  <a:schemeClr val="dk1">
                    <a:alpha val="40000"/>
                  </a:schemeClr>
                </a:outerShdw>
              </a:effectLst>
            </a:endParaRPr>
          </a:p>
        </p:txBody>
      </p:sp>
      <p:sp>
        <p:nvSpPr>
          <p:cNvPr id="11" name="Caixa de Texto 10"/>
          <p:cNvSpPr txBox="1"/>
          <p:nvPr/>
        </p:nvSpPr>
        <p:spPr>
          <a:xfrm>
            <a:off x="536575" y="1206500"/>
            <a:ext cx="10604500" cy="5631180"/>
          </a:xfrm>
          <a:prstGeom prst="rect">
            <a:avLst/>
          </a:prstGeom>
          <a:noFill/>
        </p:spPr>
        <p:txBody>
          <a:bodyPr wrap="square" rtlCol="0">
            <a:spAutoFit/>
          </a:bodyPr>
          <a:p>
            <a:pPr marL="285750" indent="-285750">
              <a:buFont typeface="Arial" panose="020B0604020202020204" pitchFamily="34" charset="0"/>
              <a:buChar char="•"/>
            </a:pPr>
            <a:r>
              <a:rPr lang="pt-BR" altLang="en-US" sz="2400" b="1">
                <a:sym typeface="+mn-ea"/>
              </a:rPr>
              <a:t>Camada de apresentação</a:t>
            </a:r>
            <a:endParaRPr lang="pt-BR" altLang="en-US"/>
          </a:p>
          <a:p>
            <a:pPr indent="0" algn="just">
              <a:buFont typeface="Arial" panose="020B0604020202020204" pitchFamily="34" charset="0"/>
              <a:buNone/>
            </a:pPr>
            <a:r>
              <a:rPr lang="pt-BR" altLang="en-US">
                <a:sym typeface="+mn-ea"/>
              </a:rPr>
              <a:t>    A camada de apresentação implementa a interface de apresentação do gerenciador de interfaces. O objetivo é construir as telas que já foram prototipadas em balsamiq. A camada de apresentação está sendo desenvolvida como aplicativo standalone, por meio da biblioteca kivy, na linguagem de programação python. </a:t>
            </a:r>
            <a:endParaRPr lang="pt-BR" altLang="en-US">
              <a:sym typeface="+mn-ea"/>
            </a:endParaRPr>
          </a:p>
          <a:p>
            <a:pPr indent="0">
              <a:buFont typeface="Arial" panose="020B0604020202020204" pitchFamily="34" charset="0"/>
              <a:buNone/>
            </a:pPr>
            <a:endParaRPr lang="pt-BR" altLang="en-US"/>
          </a:p>
          <a:p>
            <a:pPr marL="342900" indent="-342900">
              <a:buFont typeface="Arial" panose="020B0604020202020204" pitchFamily="34" charset="0"/>
              <a:buChar char="•"/>
            </a:pPr>
            <a:r>
              <a:rPr lang="pt-BR" altLang="en-US" sz="2400" b="1">
                <a:sym typeface="+mn-ea"/>
              </a:rPr>
              <a:t>Back-end Tratador de dados</a:t>
            </a:r>
            <a:endParaRPr lang="pt-BR" altLang="en-US"/>
          </a:p>
          <a:p>
            <a:pPr indent="0" algn="just">
              <a:buFont typeface="Arial" panose="020B0604020202020204" pitchFamily="34" charset="0"/>
              <a:buNone/>
            </a:pPr>
            <a:r>
              <a:rPr lang="pt-BR" altLang="en-US">
                <a:sym typeface="+mn-ea"/>
              </a:rPr>
              <a:t>    O back-end tratador de dados é responsável por importar os dados para a memória RAM, fornecer e executar as operações com os dados, como também as visualizações. Implementa a interface dataframe do gerenciador de interfaces. O tratador de dados está sendo desenvolvido na linguagem de programação R, primeiramente foi definida a biblioteca openCpu para realizar o processo, mas percebeu-se que a mesma não satisfazia os requisitos, sendo potanto utilizada a biblioteca Plumber. </a:t>
            </a:r>
            <a:endParaRPr lang="pt-BR" altLang="en-US"/>
          </a:p>
          <a:p>
            <a:pPr indent="0">
              <a:buFont typeface="Arial" panose="020B0604020202020204" pitchFamily="34" charset="0"/>
              <a:buNone/>
            </a:pPr>
            <a:endParaRPr lang="pt-BR" altLang="en-US"/>
          </a:p>
          <a:p>
            <a:pPr marL="342900" indent="-342900">
              <a:buFont typeface="Arial" panose="020B0604020202020204" pitchFamily="34" charset="0"/>
              <a:buChar char="•"/>
            </a:pPr>
            <a:r>
              <a:rPr lang="pt-BR" altLang="en-US" sz="2400" b="1">
                <a:sym typeface="+mn-ea"/>
              </a:rPr>
              <a:t>Banco de dados de metadados</a:t>
            </a:r>
            <a:endParaRPr lang="pt-BR" altLang="en-US"/>
          </a:p>
          <a:p>
            <a:pPr indent="0">
              <a:buFont typeface="Arial" panose="020B0604020202020204" pitchFamily="34" charset="0"/>
              <a:buNone/>
            </a:pPr>
            <a:r>
              <a:rPr lang="pt-BR" altLang="en-US">
                <a:sym typeface="+mn-ea"/>
              </a:rPr>
              <a:t>    O banco de dados de metadados implementa também a interface dataframe. Ainda não foi inciado o seu desenvolvimento, de modo que também não foram definidas as tecnologias a serem utilizadas. A ideia, à princípio, é que o banco de dados forneça serviços de metadados também de limpeza, e que possua o registro dos metadados da aplicação. </a:t>
            </a:r>
            <a:endParaRPr lang="pt-BR" altLang="en-US"/>
          </a:p>
          <a:p>
            <a:endParaRPr lang="pt-BR"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a:off x="-14014" y="0"/>
            <a:ext cx="2143063" cy="6858000"/>
          </a:xfrm>
          <a:custGeom>
            <a:avLst/>
            <a:gdLst>
              <a:gd name="connsiteX0" fmla="*/ 0 w 2143063"/>
              <a:gd name="connsiteY0" fmla="*/ 0 h 6858000"/>
              <a:gd name="connsiteX1" fmla="*/ 1080844 w 2143063"/>
              <a:gd name="connsiteY1" fmla="*/ 0 h 6858000"/>
              <a:gd name="connsiteX2" fmla="*/ 1191542 w 2143063"/>
              <a:gd name="connsiteY2" fmla="*/ 121444 h 6858000"/>
              <a:gd name="connsiteX3" fmla="*/ 1709464 w 2143063"/>
              <a:gd name="connsiteY3" fmla="*/ 895350 h 6858000"/>
              <a:gd name="connsiteX4" fmla="*/ 1652314 w 2143063"/>
              <a:gd name="connsiteY4" fmla="*/ 2724151 h 6858000"/>
              <a:gd name="connsiteX5" fmla="*/ 1919014 w 2143063"/>
              <a:gd name="connsiteY5" fmla="*/ 3752850 h 6858000"/>
              <a:gd name="connsiteX6" fmla="*/ 1490389 w 2143063"/>
              <a:gd name="connsiteY6" fmla="*/ 4591050 h 6858000"/>
              <a:gd name="connsiteX7" fmla="*/ 2033314 w 2143063"/>
              <a:gd name="connsiteY7" fmla="*/ 5972175 h 6858000"/>
              <a:gd name="connsiteX8" fmla="*/ 2138517 w 2143063"/>
              <a:gd name="connsiteY8" fmla="*/ 6791613 h 6858000"/>
              <a:gd name="connsiteX9" fmla="*/ 2128792 w 2143063"/>
              <a:gd name="connsiteY9" fmla="*/ 6858000 h 6858000"/>
              <a:gd name="connsiteX10" fmla="*/ 0 w 214306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3063" h="6858000">
                <a:moveTo>
                  <a:pt x="0" y="0"/>
                </a:moveTo>
                <a:lnTo>
                  <a:pt x="1080844" y="0"/>
                </a:lnTo>
                <a:lnTo>
                  <a:pt x="1191542" y="121444"/>
                </a:lnTo>
                <a:cubicBezTo>
                  <a:pt x="1408236" y="361157"/>
                  <a:pt x="1630883" y="627063"/>
                  <a:pt x="1709464" y="895350"/>
                </a:cubicBezTo>
                <a:cubicBezTo>
                  <a:pt x="1866627" y="1431926"/>
                  <a:pt x="1617389" y="2247901"/>
                  <a:pt x="1652314" y="2724151"/>
                </a:cubicBezTo>
                <a:cubicBezTo>
                  <a:pt x="1687239" y="3200400"/>
                  <a:pt x="1946002" y="3441701"/>
                  <a:pt x="1919014" y="3752850"/>
                </a:cubicBezTo>
                <a:cubicBezTo>
                  <a:pt x="1892027" y="4064000"/>
                  <a:pt x="1471339" y="4221163"/>
                  <a:pt x="1490389" y="4591050"/>
                </a:cubicBezTo>
                <a:cubicBezTo>
                  <a:pt x="1509439" y="4960937"/>
                  <a:pt x="1957114" y="5541963"/>
                  <a:pt x="2033314" y="5972175"/>
                </a:cubicBezTo>
                <a:cubicBezTo>
                  <a:pt x="2080939" y="6241058"/>
                  <a:pt x="2163291" y="6540947"/>
                  <a:pt x="2138517" y="6791613"/>
                </a:cubicBezTo>
                <a:lnTo>
                  <a:pt x="2128792" y="6858000"/>
                </a:lnTo>
                <a:lnTo>
                  <a:pt x="0" y="6858000"/>
                </a:lnTo>
                <a:close/>
              </a:path>
            </a:pathLst>
          </a:custGeom>
          <a:gradFill>
            <a:gsLst>
              <a:gs pos="0">
                <a:srgbClr val="37918F"/>
              </a:gs>
              <a:gs pos="100000">
                <a:srgbClr val="37918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任意多边形: 形状 13"/>
          <p:cNvSpPr/>
          <p:nvPr/>
        </p:nvSpPr>
        <p:spPr>
          <a:xfrm>
            <a:off x="0" y="0"/>
            <a:ext cx="2115034" cy="6858000"/>
          </a:xfrm>
          <a:custGeom>
            <a:avLst/>
            <a:gdLst>
              <a:gd name="connsiteX0" fmla="*/ 0 w 2115034"/>
              <a:gd name="connsiteY0" fmla="*/ 0 h 6858000"/>
              <a:gd name="connsiteX1" fmla="*/ 2066236 w 2115034"/>
              <a:gd name="connsiteY1" fmla="*/ 0 h 6858000"/>
              <a:gd name="connsiteX2" fmla="*/ 2094012 w 2115034"/>
              <a:gd name="connsiteY2" fmla="*/ 188919 h 6858000"/>
              <a:gd name="connsiteX3" fmla="*/ 2047875 w 2115034"/>
              <a:gd name="connsiteY3" fmla="*/ 1524000 h 6858000"/>
              <a:gd name="connsiteX4" fmla="*/ 1362075 w 2115034"/>
              <a:gd name="connsiteY4" fmla="*/ 3009901 h 6858000"/>
              <a:gd name="connsiteX5" fmla="*/ 2000250 w 2115034"/>
              <a:gd name="connsiteY5" fmla="*/ 4762500 h 6858000"/>
              <a:gd name="connsiteX6" fmla="*/ 1943100 w 2115034"/>
              <a:gd name="connsiteY6" fmla="*/ 5934075 h 6858000"/>
              <a:gd name="connsiteX7" fmla="*/ 1522214 w 2115034"/>
              <a:gd name="connsiteY7" fmla="*/ 6697266 h 6858000"/>
              <a:gd name="connsiteX8" fmla="*/ 1407250 w 2115034"/>
              <a:gd name="connsiteY8" fmla="*/ 6858000 h 6858000"/>
              <a:gd name="connsiteX9" fmla="*/ 0 w 2115034"/>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15034" h="6858000">
                <a:moveTo>
                  <a:pt x="0" y="0"/>
                </a:moveTo>
                <a:lnTo>
                  <a:pt x="2066236" y="0"/>
                </a:lnTo>
                <a:lnTo>
                  <a:pt x="2094012" y="188919"/>
                </a:lnTo>
                <a:cubicBezTo>
                  <a:pt x="2139404" y="631776"/>
                  <a:pt x="2105422" y="1162844"/>
                  <a:pt x="2047875" y="1524000"/>
                </a:cubicBezTo>
                <a:cubicBezTo>
                  <a:pt x="1955800" y="2101851"/>
                  <a:pt x="1370012" y="2470151"/>
                  <a:pt x="1362075" y="3009901"/>
                </a:cubicBezTo>
                <a:cubicBezTo>
                  <a:pt x="1354137" y="3549650"/>
                  <a:pt x="1903413" y="4275138"/>
                  <a:pt x="2000250" y="4762500"/>
                </a:cubicBezTo>
                <a:cubicBezTo>
                  <a:pt x="2097087" y="5249862"/>
                  <a:pt x="2116137" y="5505450"/>
                  <a:pt x="1943100" y="5934075"/>
                </a:cubicBezTo>
                <a:cubicBezTo>
                  <a:pt x="1856582" y="6148388"/>
                  <a:pt x="1701007" y="6433344"/>
                  <a:pt x="1522214" y="6697266"/>
                </a:cubicBezTo>
                <a:lnTo>
                  <a:pt x="1407250" y="6858000"/>
                </a:lnTo>
                <a:lnTo>
                  <a:pt x="0" y="6858000"/>
                </a:lnTo>
                <a:close/>
              </a:path>
            </a:pathLst>
          </a:custGeom>
          <a:gradFill>
            <a:gsLst>
              <a:gs pos="0">
                <a:srgbClr val="70B8AE"/>
              </a:gs>
              <a:gs pos="100000">
                <a:srgbClr val="70B8AE">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任意多边形: 形状 19"/>
          <p:cNvSpPr/>
          <p:nvPr/>
        </p:nvSpPr>
        <p:spPr>
          <a:xfrm flipH="1">
            <a:off x="10062952" y="0"/>
            <a:ext cx="2143063" cy="6858000"/>
          </a:xfrm>
          <a:custGeom>
            <a:avLst/>
            <a:gdLst>
              <a:gd name="connsiteX0" fmla="*/ 0 w 2143063"/>
              <a:gd name="connsiteY0" fmla="*/ 0 h 6858000"/>
              <a:gd name="connsiteX1" fmla="*/ 1080844 w 2143063"/>
              <a:gd name="connsiteY1" fmla="*/ 0 h 6858000"/>
              <a:gd name="connsiteX2" fmla="*/ 1191542 w 2143063"/>
              <a:gd name="connsiteY2" fmla="*/ 121444 h 6858000"/>
              <a:gd name="connsiteX3" fmla="*/ 1709464 w 2143063"/>
              <a:gd name="connsiteY3" fmla="*/ 895350 h 6858000"/>
              <a:gd name="connsiteX4" fmla="*/ 1652314 w 2143063"/>
              <a:gd name="connsiteY4" fmla="*/ 2724151 h 6858000"/>
              <a:gd name="connsiteX5" fmla="*/ 1919014 w 2143063"/>
              <a:gd name="connsiteY5" fmla="*/ 3752850 h 6858000"/>
              <a:gd name="connsiteX6" fmla="*/ 1490389 w 2143063"/>
              <a:gd name="connsiteY6" fmla="*/ 4591050 h 6858000"/>
              <a:gd name="connsiteX7" fmla="*/ 2033314 w 2143063"/>
              <a:gd name="connsiteY7" fmla="*/ 5972175 h 6858000"/>
              <a:gd name="connsiteX8" fmla="*/ 2138517 w 2143063"/>
              <a:gd name="connsiteY8" fmla="*/ 6791613 h 6858000"/>
              <a:gd name="connsiteX9" fmla="*/ 2128792 w 2143063"/>
              <a:gd name="connsiteY9" fmla="*/ 6858000 h 6858000"/>
              <a:gd name="connsiteX10" fmla="*/ 0 w 214306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3063" h="6858000">
                <a:moveTo>
                  <a:pt x="0" y="0"/>
                </a:moveTo>
                <a:lnTo>
                  <a:pt x="1080844" y="0"/>
                </a:lnTo>
                <a:lnTo>
                  <a:pt x="1191542" y="121444"/>
                </a:lnTo>
                <a:cubicBezTo>
                  <a:pt x="1408236" y="361157"/>
                  <a:pt x="1630883" y="627063"/>
                  <a:pt x="1709464" y="895350"/>
                </a:cubicBezTo>
                <a:cubicBezTo>
                  <a:pt x="1866627" y="1431926"/>
                  <a:pt x="1617389" y="2247901"/>
                  <a:pt x="1652314" y="2724151"/>
                </a:cubicBezTo>
                <a:cubicBezTo>
                  <a:pt x="1687239" y="3200400"/>
                  <a:pt x="1946002" y="3441701"/>
                  <a:pt x="1919014" y="3752850"/>
                </a:cubicBezTo>
                <a:cubicBezTo>
                  <a:pt x="1892027" y="4064000"/>
                  <a:pt x="1471339" y="4221163"/>
                  <a:pt x="1490389" y="4591050"/>
                </a:cubicBezTo>
                <a:cubicBezTo>
                  <a:pt x="1509439" y="4960937"/>
                  <a:pt x="1957114" y="5541963"/>
                  <a:pt x="2033314" y="5972175"/>
                </a:cubicBezTo>
                <a:cubicBezTo>
                  <a:pt x="2080939" y="6241058"/>
                  <a:pt x="2163291" y="6540947"/>
                  <a:pt x="2138517" y="6791613"/>
                </a:cubicBezTo>
                <a:lnTo>
                  <a:pt x="2128792" y="6858000"/>
                </a:lnTo>
                <a:lnTo>
                  <a:pt x="0" y="6858000"/>
                </a:lnTo>
                <a:close/>
              </a:path>
            </a:pathLst>
          </a:custGeom>
          <a:gradFill>
            <a:gsLst>
              <a:gs pos="0">
                <a:srgbClr val="37918F"/>
              </a:gs>
              <a:gs pos="100000">
                <a:srgbClr val="37918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Caixa de Texto 8"/>
          <p:cNvSpPr txBox="1"/>
          <p:nvPr/>
        </p:nvSpPr>
        <p:spPr>
          <a:xfrm>
            <a:off x="1266825" y="327660"/>
            <a:ext cx="8996045" cy="521970"/>
          </a:xfrm>
          <a:prstGeom prst="rect">
            <a:avLst/>
          </a:prstGeom>
          <a:noFill/>
        </p:spPr>
        <p:txBody>
          <a:bodyPr wrap="square" rtlCol="0">
            <a:spAutoFit/>
            <a:scene3d>
              <a:camera prst="orthographicFront"/>
              <a:lightRig rig="threePt" dir="t"/>
            </a:scene3d>
          </a:bodyPr>
          <a:p>
            <a:pPr algn="ctr"/>
            <a:r>
              <a:rPr lang="pt-BR" altLang="en-US" sz="2800" b="1">
                <a:solidFill>
                  <a:schemeClr val="tx1"/>
                </a:solidFill>
                <a:effectLst>
                  <a:outerShdw blurRad="38100" dist="19050" dir="2700000" algn="tl" rotWithShape="0">
                    <a:schemeClr val="dk1">
                      <a:alpha val="40000"/>
                    </a:schemeClr>
                  </a:outerShdw>
                </a:effectLst>
              </a:rPr>
              <a:t>Diagrama de classes</a:t>
            </a:r>
            <a:endParaRPr lang="pt-BR" altLang="en-US" sz="2800" b="1">
              <a:solidFill>
                <a:schemeClr val="tx1"/>
              </a:solidFill>
              <a:effectLst>
                <a:outerShdw blurRad="38100" dist="19050" dir="2700000" algn="tl" rotWithShape="0">
                  <a:schemeClr val="dk1">
                    <a:alpha val="40000"/>
                  </a:schemeClr>
                </a:outerShdw>
              </a:effectLst>
            </a:endParaRPr>
          </a:p>
        </p:txBody>
      </p:sp>
      <p:pic>
        <p:nvPicPr>
          <p:cNvPr id="2" name="Imagem 1" descr="img_diagramaClasses"/>
          <p:cNvPicPr>
            <a:picLocks noChangeAspect="1"/>
          </p:cNvPicPr>
          <p:nvPr/>
        </p:nvPicPr>
        <p:blipFill>
          <a:blip r:embed="rId1"/>
          <a:stretch>
            <a:fillRect/>
          </a:stretch>
        </p:blipFill>
        <p:spPr>
          <a:xfrm>
            <a:off x="2446655" y="849630"/>
            <a:ext cx="6637020" cy="59601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a:off x="-14014" y="0"/>
            <a:ext cx="2143063" cy="6858000"/>
          </a:xfrm>
          <a:custGeom>
            <a:avLst/>
            <a:gdLst>
              <a:gd name="connsiteX0" fmla="*/ 0 w 2143063"/>
              <a:gd name="connsiteY0" fmla="*/ 0 h 6858000"/>
              <a:gd name="connsiteX1" fmla="*/ 1080844 w 2143063"/>
              <a:gd name="connsiteY1" fmla="*/ 0 h 6858000"/>
              <a:gd name="connsiteX2" fmla="*/ 1191542 w 2143063"/>
              <a:gd name="connsiteY2" fmla="*/ 121444 h 6858000"/>
              <a:gd name="connsiteX3" fmla="*/ 1709464 w 2143063"/>
              <a:gd name="connsiteY3" fmla="*/ 895350 h 6858000"/>
              <a:gd name="connsiteX4" fmla="*/ 1652314 w 2143063"/>
              <a:gd name="connsiteY4" fmla="*/ 2724151 h 6858000"/>
              <a:gd name="connsiteX5" fmla="*/ 1919014 w 2143063"/>
              <a:gd name="connsiteY5" fmla="*/ 3752850 h 6858000"/>
              <a:gd name="connsiteX6" fmla="*/ 1490389 w 2143063"/>
              <a:gd name="connsiteY6" fmla="*/ 4591050 h 6858000"/>
              <a:gd name="connsiteX7" fmla="*/ 2033314 w 2143063"/>
              <a:gd name="connsiteY7" fmla="*/ 5972175 h 6858000"/>
              <a:gd name="connsiteX8" fmla="*/ 2138517 w 2143063"/>
              <a:gd name="connsiteY8" fmla="*/ 6791613 h 6858000"/>
              <a:gd name="connsiteX9" fmla="*/ 2128792 w 2143063"/>
              <a:gd name="connsiteY9" fmla="*/ 6858000 h 6858000"/>
              <a:gd name="connsiteX10" fmla="*/ 0 w 214306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3063" h="6858000">
                <a:moveTo>
                  <a:pt x="0" y="0"/>
                </a:moveTo>
                <a:lnTo>
                  <a:pt x="1080844" y="0"/>
                </a:lnTo>
                <a:lnTo>
                  <a:pt x="1191542" y="121444"/>
                </a:lnTo>
                <a:cubicBezTo>
                  <a:pt x="1408236" y="361157"/>
                  <a:pt x="1630883" y="627063"/>
                  <a:pt x="1709464" y="895350"/>
                </a:cubicBezTo>
                <a:cubicBezTo>
                  <a:pt x="1866627" y="1431926"/>
                  <a:pt x="1617389" y="2247901"/>
                  <a:pt x="1652314" y="2724151"/>
                </a:cubicBezTo>
                <a:cubicBezTo>
                  <a:pt x="1687239" y="3200400"/>
                  <a:pt x="1946002" y="3441701"/>
                  <a:pt x="1919014" y="3752850"/>
                </a:cubicBezTo>
                <a:cubicBezTo>
                  <a:pt x="1892027" y="4064000"/>
                  <a:pt x="1471339" y="4221163"/>
                  <a:pt x="1490389" y="4591050"/>
                </a:cubicBezTo>
                <a:cubicBezTo>
                  <a:pt x="1509439" y="4960937"/>
                  <a:pt x="1957114" y="5541963"/>
                  <a:pt x="2033314" y="5972175"/>
                </a:cubicBezTo>
                <a:cubicBezTo>
                  <a:pt x="2080939" y="6241058"/>
                  <a:pt x="2163291" y="6540947"/>
                  <a:pt x="2138517" y="6791613"/>
                </a:cubicBezTo>
                <a:lnTo>
                  <a:pt x="2128792" y="6858000"/>
                </a:lnTo>
                <a:lnTo>
                  <a:pt x="0" y="6858000"/>
                </a:lnTo>
                <a:close/>
              </a:path>
            </a:pathLst>
          </a:custGeom>
          <a:gradFill>
            <a:gsLst>
              <a:gs pos="0">
                <a:srgbClr val="37918F"/>
              </a:gs>
              <a:gs pos="100000">
                <a:srgbClr val="37918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任意多边形: 形状 13"/>
          <p:cNvSpPr/>
          <p:nvPr/>
        </p:nvSpPr>
        <p:spPr>
          <a:xfrm>
            <a:off x="0" y="0"/>
            <a:ext cx="2115034" cy="6858000"/>
          </a:xfrm>
          <a:custGeom>
            <a:avLst/>
            <a:gdLst>
              <a:gd name="connsiteX0" fmla="*/ 0 w 2115034"/>
              <a:gd name="connsiteY0" fmla="*/ 0 h 6858000"/>
              <a:gd name="connsiteX1" fmla="*/ 2066236 w 2115034"/>
              <a:gd name="connsiteY1" fmla="*/ 0 h 6858000"/>
              <a:gd name="connsiteX2" fmla="*/ 2094012 w 2115034"/>
              <a:gd name="connsiteY2" fmla="*/ 188919 h 6858000"/>
              <a:gd name="connsiteX3" fmla="*/ 2047875 w 2115034"/>
              <a:gd name="connsiteY3" fmla="*/ 1524000 h 6858000"/>
              <a:gd name="connsiteX4" fmla="*/ 1362075 w 2115034"/>
              <a:gd name="connsiteY4" fmla="*/ 3009901 h 6858000"/>
              <a:gd name="connsiteX5" fmla="*/ 2000250 w 2115034"/>
              <a:gd name="connsiteY5" fmla="*/ 4762500 h 6858000"/>
              <a:gd name="connsiteX6" fmla="*/ 1943100 w 2115034"/>
              <a:gd name="connsiteY6" fmla="*/ 5934075 h 6858000"/>
              <a:gd name="connsiteX7" fmla="*/ 1522214 w 2115034"/>
              <a:gd name="connsiteY7" fmla="*/ 6697266 h 6858000"/>
              <a:gd name="connsiteX8" fmla="*/ 1407250 w 2115034"/>
              <a:gd name="connsiteY8" fmla="*/ 6858000 h 6858000"/>
              <a:gd name="connsiteX9" fmla="*/ 0 w 2115034"/>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15034" h="6858000">
                <a:moveTo>
                  <a:pt x="0" y="0"/>
                </a:moveTo>
                <a:lnTo>
                  <a:pt x="2066236" y="0"/>
                </a:lnTo>
                <a:lnTo>
                  <a:pt x="2094012" y="188919"/>
                </a:lnTo>
                <a:cubicBezTo>
                  <a:pt x="2139404" y="631776"/>
                  <a:pt x="2105422" y="1162844"/>
                  <a:pt x="2047875" y="1524000"/>
                </a:cubicBezTo>
                <a:cubicBezTo>
                  <a:pt x="1955800" y="2101851"/>
                  <a:pt x="1370012" y="2470151"/>
                  <a:pt x="1362075" y="3009901"/>
                </a:cubicBezTo>
                <a:cubicBezTo>
                  <a:pt x="1354137" y="3549650"/>
                  <a:pt x="1903413" y="4275138"/>
                  <a:pt x="2000250" y="4762500"/>
                </a:cubicBezTo>
                <a:cubicBezTo>
                  <a:pt x="2097087" y="5249862"/>
                  <a:pt x="2116137" y="5505450"/>
                  <a:pt x="1943100" y="5934075"/>
                </a:cubicBezTo>
                <a:cubicBezTo>
                  <a:pt x="1856582" y="6148388"/>
                  <a:pt x="1701007" y="6433344"/>
                  <a:pt x="1522214" y="6697266"/>
                </a:cubicBezTo>
                <a:lnTo>
                  <a:pt x="1407250" y="6858000"/>
                </a:lnTo>
                <a:lnTo>
                  <a:pt x="0" y="6858000"/>
                </a:lnTo>
                <a:close/>
              </a:path>
            </a:pathLst>
          </a:custGeom>
          <a:gradFill>
            <a:gsLst>
              <a:gs pos="0">
                <a:srgbClr val="70B8AE"/>
              </a:gs>
              <a:gs pos="100000">
                <a:srgbClr val="70B8AE">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任意多边形: 形状 19"/>
          <p:cNvSpPr/>
          <p:nvPr/>
        </p:nvSpPr>
        <p:spPr>
          <a:xfrm flipH="1">
            <a:off x="10062952" y="0"/>
            <a:ext cx="2143063" cy="6858000"/>
          </a:xfrm>
          <a:custGeom>
            <a:avLst/>
            <a:gdLst>
              <a:gd name="connsiteX0" fmla="*/ 0 w 2143063"/>
              <a:gd name="connsiteY0" fmla="*/ 0 h 6858000"/>
              <a:gd name="connsiteX1" fmla="*/ 1080844 w 2143063"/>
              <a:gd name="connsiteY1" fmla="*/ 0 h 6858000"/>
              <a:gd name="connsiteX2" fmla="*/ 1191542 w 2143063"/>
              <a:gd name="connsiteY2" fmla="*/ 121444 h 6858000"/>
              <a:gd name="connsiteX3" fmla="*/ 1709464 w 2143063"/>
              <a:gd name="connsiteY3" fmla="*/ 895350 h 6858000"/>
              <a:gd name="connsiteX4" fmla="*/ 1652314 w 2143063"/>
              <a:gd name="connsiteY4" fmla="*/ 2724151 h 6858000"/>
              <a:gd name="connsiteX5" fmla="*/ 1919014 w 2143063"/>
              <a:gd name="connsiteY5" fmla="*/ 3752850 h 6858000"/>
              <a:gd name="connsiteX6" fmla="*/ 1490389 w 2143063"/>
              <a:gd name="connsiteY6" fmla="*/ 4591050 h 6858000"/>
              <a:gd name="connsiteX7" fmla="*/ 2033314 w 2143063"/>
              <a:gd name="connsiteY7" fmla="*/ 5972175 h 6858000"/>
              <a:gd name="connsiteX8" fmla="*/ 2138517 w 2143063"/>
              <a:gd name="connsiteY8" fmla="*/ 6791613 h 6858000"/>
              <a:gd name="connsiteX9" fmla="*/ 2128792 w 2143063"/>
              <a:gd name="connsiteY9" fmla="*/ 6858000 h 6858000"/>
              <a:gd name="connsiteX10" fmla="*/ 0 w 214306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3063" h="6858000">
                <a:moveTo>
                  <a:pt x="0" y="0"/>
                </a:moveTo>
                <a:lnTo>
                  <a:pt x="1080844" y="0"/>
                </a:lnTo>
                <a:lnTo>
                  <a:pt x="1191542" y="121444"/>
                </a:lnTo>
                <a:cubicBezTo>
                  <a:pt x="1408236" y="361157"/>
                  <a:pt x="1630883" y="627063"/>
                  <a:pt x="1709464" y="895350"/>
                </a:cubicBezTo>
                <a:cubicBezTo>
                  <a:pt x="1866627" y="1431926"/>
                  <a:pt x="1617389" y="2247901"/>
                  <a:pt x="1652314" y="2724151"/>
                </a:cubicBezTo>
                <a:cubicBezTo>
                  <a:pt x="1687239" y="3200400"/>
                  <a:pt x="1946002" y="3441701"/>
                  <a:pt x="1919014" y="3752850"/>
                </a:cubicBezTo>
                <a:cubicBezTo>
                  <a:pt x="1892027" y="4064000"/>
                  <a:pt x="1471339" y="4221163"/>
                  <a:pt x="1490389" y="4591050"/>
                </a:cubicBezTo>
                <a:cubicBezTo>
                  <a:pt x="1509439" y="4960937"/>
                  <a:pt x="1957114" y="5541963"/>
                  <a:pt x="2033314" y="5972175"/>
                </a:cubicBezTo>
                <a:cubicBezTo>
                  <a:pt x="2080939" y="6241058"/>
                  <a:pt x="2163291" y="6540947"/>
                  <a:pt x="2138517" y="6791613"/>
                </a:cubicBezTo>
                <a:lnTo>
                  <a:pt x="2128792" y="6858000"/>
                </a:lnTo>
                <a:lnTo>
                  <a:pt x="0" y="6858000"/>
                </a:lnTo>
                <a:close/>
              </a:path>
            </a:pathLst>
          </a:custGeom>
          <a:gradFill>
            <a:gsLst>
              <a:gs pos="0">
                <a:srgbClr val="37918F"/>
              </a:gs>
              <a:gs pos="100000">
                <a:srgbClr val="37918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Caixa de Texto 8"/>
          <p:cNvSpPr txBox="1"/>
          <p:nvPr/>
        </p:nvSpPr>
        <p:spPr>
          <a:xfrm>
            <a:off x="1266825" y="211455"/>
            <a:ext cx="8996045" cy="521970"/>
          </a:xfrm>
          <a:prstGeom prst="rect">
            <a:avLst/>
          </a:prstGeom>
          <a:noFill/>
        </p:spPr>
        <p:txBody>
          <a:bodyPr wrap="square" rtlCol="0">
            <a:spAutoFit/>
            <a:scene3d>
              <a:camera prst="orthographicFront"/>
              <a:lightRig rig="threePt" dir="t"/>
            </a:scene3d>
          </a:bodyPr>
          <a:p>
            <a:pPr algn="ctr"/>
            <a:r>
              <a:rPr lang="pt-BR" altLang="en-US" sz="2800" b="1">
                <a:solidFill>
                  <a:schemeClr val="tx1"/>
                </a:solidFill>
                <a:effectLst>
                  <a:outerShdw blurRad="38100" dist="19050" dir="2700000" algn="tl" rotWithShape="0">
                    <a:schemeClr val="dk1">
                      <a:alpha val="40000"/>
                    </a:schemeClr>
                  </a:outerShdw>
                </a:effectLst>
              </a:rPr>
              <a:t>Vantagens e objetivos da arquitetura</a:t>
            </a:r>
            <a:endParaRPr lang="pt-BR" altLang="en-US" sz="2800" b="1">
              <a:solidFill>
                <a:schemeClr val="tx1"/>
              </a:solidFill>
              <a:effectLst>
                <a:outerShdw blurRad="38100" dist="19050" dir="2700000" algn="tl" rotWithShape="0">
                  <a:schemeClr val="dk1">
                    <a:alpha val="40000"/>
                  </a:schemeClr>
                </a:outerShdw>
              </a:effectLst>
            </a:endParaRPr>
          </a:p>
        </p:txBody>
      </p:sp>
      <p:sp>
        <p:nvSpPr>
          <p:cNvPr id="11" name="Caixa de Texto 10"/>
          <p:cNvSpPr txBox="1"/>
          <p:nvPr/>
        </p:nvSpPr>
        <p:spPr>
          <a:xfrm>
            <a:off x="600075" y="849630"/>
            <a:ext cx="10604500" cy="5908040"/>
          </a:xfrm>
          <a:prstGeom prst="rect">
            <a:avLst/>
          </a:prstGeom>
          <a:noFill/>
        </p:spPr>
        <p:txBody>
          <a:bodyPr wrap="square" rtlCol="0">
            <a:spAutoFit/>
          </a:bodyPr>
          <a:p>
            <a:pPr marL="285750" indent="-285750">
              <a:buFont typeface="Arial" panose="020B0604020202020204" pitchFamily="34" charset="0"/>
              <a:buChar char="•"/>
            </a:pPr>
            <a:r>
              <a:rPr lang="pt-BR" altLang="en-US" sz="2400" b="1"/>
              <a:t>Flexível e expansível</a:t>
            </a:r>
            <a:endParaRPr lang="pt-BR" altLang="en-US"/>
          </a:p>
          <a:p>
            <a:pPr indent="0" algn="just">
              <a:buFont typeface="Arial" panose="020B0604020202020204" pitchFamily="34" charset="0"/>
              <a:buNone/>
            </a:pPr>
            <a:r>
              <a:rPr lang="pt-BR" altLang="en-US"/>
              <a:t>    O programa poderá receber plug-ins e microserviços de maneira simplificada, bastando apenas a criações de novas interfaces de apresentação no gerenciados de interfaces o que o torna expansível. A flexibilidade se dá na possibilidade fácil de troca de componentes a qualquer momento.</a:t>
            </a:r>
            <a:endParaRPr lang="pt-BR" altLang="en-US"/>
          </a:p>
          <a:p>
            <a:pPr indent="0" algn="just">
              <a:buFont typeface="Arial" panose="020B0604020202020204" pitchFamily="34" charset="0"/>
              <a:buNone/>
            </a:pPr>
            <a:endParaRPr lang="pt-BR" altLang="en-US"/>
          </a:p>
          <a:p>
            <a:pPr marL="285750" indent="-285750" algn="just">
              <a:buFont typeface="Arial" panose="020B0604020202020204" pitchFamily="34" charset="0"/>
              <a:buChar char="•"/>
            </a:pPr>
            <a:r>
              <a:rPr lang="pt-BR" altLang="en-US" sz="2400" b="1"/>
              <a:t>Processamento versátil</a:t>
            </a:r>
            <a:endParaRPr lang="pt-BR" altLang="en-US" sz="2400" b="1"/>
          </a:p>
          <a:p>
            <a:pPr indent="0" algn="just">
              <a:buFont typeface="Arial" panose="020B0604020202020204" pitchFamily="34" charset="0"/>
              <a:buNone/>
            </a:pPr>
            <a:r>
              <a:rPr lang="pt-BR" altLang="en-US" sz="2400" b="1"/>
              <a:t>    </a:t>
            </a:r>
            <a:r>
              <a:rPr lang="pt-BR" altLang="en-US"/>
              <a:t>Cada componente poderá ser tanto executado de maneira standalone, quanto por um ou mais servidores (distribuindo o processamento entre as máquinas). </a:t>
            </a:r>
            <a:endParaRPr lang="pt-BR" altLang="en-US"/>
          </a:p>
          <a:p>
            <a:pPr indent="0" algn="just">
              <a:buFont typeface="Arial" panose="020B0604020202020204" pitchFamily="34" charset="0"/>
              <a:buNone/>
            </a:pPr>
            <a:endParaRPr lang="pt-BR" altLang="en-US" sz="2400"/>
          </a:p>
          <a:p>
            <a:pPr marL="342900" indent="-342900" algn="just">
              <a:buFont typeface="Arial" panose="020B0604020202020204" pitchFamily="34" charset="0"/>
              <a:buChar char="•"/>
            </a:pPr>
            <a:r>
              <a:rPr lang="pt-BR" altLang="en-US" sz="2400" b="1"/>
              <a:t>Diversas linguagens de programação </a:t>
            </a:r>
            <a:endParaRPr lang="pt-BR" altLang="en-US" sz="2400" b="1"/>
          </a:p>
          <a:p>
            <a:pPr indent="0" algn="just">
              <a:buFont typeface="Arial" panose="020B0604020202020204" pitchFamily="34" charset="0"/>
              <a:buNone/>
            </a:pPr>
            <a:r>
              <a:rPr lang="pt-BR" altLang="en-US" sz="2400" b="1"/>
              <a:t>    </a:t>
            </a:r>
            <a:r>
              <a:rPr lang="pt-BR" altLang="en-US"/>
              <a:t>Diversas linguagens de programação poderão ser utilizadas para fornecer plug-ins e microserviços. O que permite, também, utilizar o R e o python ao mesmo tempo, aproveitando as potencialidades de cada um para o projeto.  Além disso, tal facilidade permite que diversas equipes desenvolvam ao mesmo tempo para a plataforma.</a:t>
            </a:r>
            <a:endParaRPr lang="pt-BR" altLang="en-US"/>
          </a:p>
          <a:p>
            <a:pPr indent="0" algn="just">
              <a:buFont typeface="Arial" panose="020B0604020202020204" pitchFamily="34" charset="0"/>
              <a:buNone/>
            </a:pPr>
            <a:endParaRPr lang="pt-BR" altLang="en-US" sz="2400"/>
          </a:p>
          <a:p>
            <a:pPr marL="342900" indent="-342900" algn="just">
              <a:buFont typeface="Arial" panose="020B0604020202020204" pitchFamily="34" charset="0"/>
              <a:buChar char="•"/>
            </a:pPr>
            <a:r>
              <a:rPr lang="pt-BR" altLang="en-US" sz="2400" b="1"/>
              <a:t>Conexão web</a:t>
            </a:r>
            <a:endParaRPr lang="pt-BR" altLang="en-US" sz="2400" b="1"/>
          </a:p>
          <a:p>
            <a:pPr indent="0" algn="just">
              <a:buFont typeface="Arial" panose="020B0604020202020204" pitchFamily="34" charset="0"/>
              <a:buNone/>
            </a:pPr>
            <a:r>
              <a:rPr lang="pt-BR" altLang="en-US" sz="2400" b="1"/>
              <a:t>    </a:t>
            </a:r>
            <a:r>
              <a:rPr lang="pt-BR" altLang="en-US"/>
              <a:t>O aplicativo pode facilmente se transformar em um aplicativo web, servidor-cliente. Pode se transformar em um app para celular, ou mesmo se comportar como um aplicativo standalone.</a:t>
            </a:r>
            <a:endParaRPr lang="pt-BR"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a:off x="-14014" y="0"/>
            <a:ext cx="2143063" cy="6858000"/>
          </a:xfrm>
          <a:custGeom>
            <a:avLst/>
            <a:gdLst>
              <a:gd name="connsiteX0" fmla="*/ 0 w 2143063"/>
              <a:gd name="connsiteY0" fmla="*/ 0 h 6858000"/>
              <a:gd name="connsiteX1" fmla="*/ 1080844 w 2143063"/>
              <a:gd name="connsiteY1" fmla="*/ 0 h 6858000"/>
              <a:gd name="connsiteX2" fmla="*/ 1191542 w 2143063"/>
              <a:gd name="connsiteY2" fmla="*/ 121444 h 6858000"/>
              <a:gd name="connsiteX3" fmla="*/ 1709464 w 2143063"/>
              <a:gd name="connsiteY3" fmla="*/ 895350 h 6858000"/>
              <a:gd name="connsiteX4" fmla="*/ 1652314 w 2143063"/>
              <a:gd name="connsiteY4" fmla="*/ 2724151 h 6858000"/>
              <a:gd name="connsiteX5" fmla="*/ 1919014 w 2143063"/>
              <a:gd name="connsiteY5" fmla="*/ 3752850 h 6858000"/>
              <a:gd name="connsiteX6" fmla="*/ 1490389 w 2143063"/>
              <a:gd name="connsiteY6" fmla="*/ 4591050 h 6858000"/>
              <a:gd name="connsiteX7" fmla="*/ 2033314 w 2143063"/>
              <a:gd name="connsiteY7" fmla="*/ 5972175 h 6858000"/>
              <a:gd name="connsiteX8" fmla="*/ 2138517 w 2143063"/>
              <a:gd name="connsiteY8" fmla="*/ 6791613 h 6858000"/>
              <a:gd name="connsiteX9" fmla="*/ 2128792 w 2143063"/>
              <a:gd name="connsiteY9" fmla="*/ 6858000 h 6858000"/>
              <a:gd name="connsiteX10" fmla="*/ 0 w 214306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3063" h="6858000">
                <a:moveTo>
                  <a:pt x="0" y="0"/>
                </a:moveTo>
                <a:lnTo>
                  <a:pt x="1080844" y="0"/>
                </a:lnTo>
                <a:lnTo>
                  <a:pt x="1191542" y="121444"/>
                </a:lnTo>
                <a:cubicBezTo>
                  <a:pt x="1408236" y="361157"/>
                  <a:pt x="1630883" y="627063"/>
                  <a:pt x="1709464" y="895350"/>
                </a:cubicBezTo>
                <a:cubicBezTo>
                  <a:pt x="1866627" y="1431926"/>
                  <a:pt x="1617389" y="2247901"/>
                  <a:pt x="1652314" y="2724151"/>
                </a:cubicBezTo>
                <a:cubicBezTo>
                  <a:pt x="1687239" y="3200400"/>
                  <a:pt x="1946002" y="3441701"/>
                  <a:pt x="1919014" y="3752850"/>
                </a:cubicBezTo>
                <a:cubicBezTo>
                  <a:pt x="1892027" y="4064000"/>
                  <a:pt x="1471339" y="4221163"/>
                  <a:pt x="1490389" y="4591050"/>
                </a:cubicBezTo>
                <a:cubicBezTo>
                  <a:pt x="1509439" y="4960937"/>
                  <a:pt x="1957114" y="5541963"/>
                  <a:pt x="2033314" y="5972175"/>
                </a:cubicBezTo>
                <a:cubicBezTo>
                  <a:pt x="2080939" y="6241058"/>
                  <a:pt x="2163291" y="6540947"/>
                  <a:pt x="2138517" y="6791613"/>
                </a:cubicBezTo>
                <a:lnTo>
                  <a:pt x="2128792" y="6858000"/>
                </a:lnTo>
                <a:lnTo>
                  <a:pt x="0" y="6858000"/>
                </a:lnTo>
                <a:close/>
              </a:path>
            </a:pathLst>
          </a:custGeom>
          <a:gradFill>
            <a:gsLst>
              <a:gs pos="0">
                <a:srgbClr val="37918F"/>
              </a:gs>
              <a:gs pos="100000">
                <a:srgbClr val="37918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任意多边形: 形状 13"/>
          <p:cNvSpPr/>
          <p:nvPr/>
        </p:nvSpPr>
        <p:spPr>
          <a:xfrm>
            <a:off x="0" y="0"/>
            <a:ext cx="2115034" cy="6858000"/>
          </a:xfrm>
          <a:custGeom>
            <a:avLst/>
            <a:gdLst>
              <a:gd name="connsiteX0" fmla="*/ 0 w 2115034"/>
              <a:gd name="connsiteY0" fmla="*/ 0 h 6858000"/>
              <a:gd name="connsiteX1" fmla="*/ 2066236 w 2115034"/>
              <a:gd name="connsiteY1" fmla="*/ 0 h 6858000"/>
              <a:gd name="connsiteX2" fmla="*/ 2094012 w 2115034"/>
              <a:gd name="connsiteY2" fmla="*/ 188919 h 6858000"/>
              <a:gd name="connsiteX3" fmla="*/ 2047875 w 2115034"/>
              <a:gd name="connsiteY3" fmla="*/ 1524000 h 6858000"/>
              <a:gd name="connsiteX4" fmla="*/ 1362075 w 2115034"/>
              <a:gd name="connsiteY4" fmla="*/ 3009901 h 6858000"/>
              <a:gd name="connsiteX5" fmla="*/ 2000250 w 2115034"/>
              <a:gd name="connsiteY5" fmla="*/ 4762500 h 6858000"/>
              <a:gd name="connsiteX6" fmla="*/ 1943100 w 2115034"/>
              <a:gd name="connsiteY6" fmla="*/ 5934075 h 6858000"/>
              <a:gd name="connsiteX7" fmla="*/ 1522214 w 2115034"/>
              <a:gd name="connsiteY7" fmla="*/ 6697266 h 6858000"/>
              <a:gd name="connsiteX8" fmla="*/ 1407250 w 2115034"/>
              <a:gd name="connsiteY8" fmla="*/ 6858000 h 6858000"/>
              <a:gd name="connsiteX9" fmla="*/ 0 w 2115034"/>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15034" h="6858000">
                <a:moveTo>
                  <a:pt x="0" y="0"/>
                </a:moveTo>
                <a:lnTo>
                  <a:pt x="2066236" y="0"/>
                </a:lnTo>
                <a:lnTo>
                  <a:pt x="2094012" y="188919"/>
                </a:lnTo>
                <a:cubicBezTo>
                  <a:pt x="2139404" y="631776"/>
                  <a:pt x="2105422" y="1162844"/>
                  <a:pt x="2047875" y="1524000"/>
                </a:cubicBezTo>
                <a:cubicBezTo>
                  <a:pt x="1955800" y="2101851"/>
                  <a:pt x="1370012" y="2470151"/>
                  <a:pt x="1362075" y="3009901"/>
                </a:cubicBezTo>
                <a:cubicBezTo>
                  <a:pt x="1354137" y="3549650"/>
                  <a:pt x="1903413" y="4275138"/>
                  <a:pt x="2000250" y="4762500"/>
                </a:cubicBezTo>
                <a:cubicBezTo>
                  <a:pt x="2097087" y="5249862"/>
                  <a:pt x="2116137" y="5505450"/>
                  <a:pt x="1943100" y="5934075"/>
                </a:cubicBezTo>
                <a:cubicBezTo>
                  <a:pt x="1856582" y="6148388"/>
                  <a:pt x="1701007" y="6433344"/>
                  <a:pt x="1522214" y="6697266"/>
                </a:cubicBezTo>
                <a:lnTo>
                  <a:pt x="1407250" y="6858000"/>
                </a:lnTo>
                <a:lnTo>
                  <a:pt x="0" y="6858000"/>
                </a:lnTo>
                <a:close/>
              </a:path>
            </a:pathLst>
          </a:custGeom>
          <a:gradFill>
            <a:gsLst>
              <a:gs pos="0">
                <a:srgbClr val="70B8AE"/>
              </a:gs>
              <a:gs pos="100000">
                <a:srgbClr val="70B8AE">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任意多边形: 形状 19"/>
          <p:cNvSpPr/>
          <p:nvPr/>
        </p:nvSpPr>
        <p:spPr>
          <a:xfrm flipH="1">
            <a:off x="10062952" y="0"/>
            <a:ext cx="2143063" cy="6858000"/>
          </a:xfrm>
          <a:custGeom>
            <a:avLst/>
            <a:gdLst>
              <a:gd name="connsiteX0" fmla="*/ 0 w 2143063"/>
              <a:gd name="connsiteY0" fmla="*/ 0 h 6858000"/>
              <a:gd name="connsiteX1" fmla="*/ 1080844 w 2143063"/>
              <a:gd name="connsiteY1" fmla="*/ 0 h 6858000"/>
              <a:gd name="connsiteX2" fmla="*/ 1191542 w 2143063"/>
              <a:gd name="connsiteY2" fmla="*/ 121444 h 6858000"/>
              <a:gd name="connsiteX3" fmla="*/ 1709464 w 2143063"/>
              <a:gd name="connsiteY3" fmla="*/ 895350 h 6858000"/>
              <a:gd name="connsiteX4" fmla="*/ 1652314 w 2143063"/>
              <a:gd name="connsiteY4" fmla="*/ 2724151 h 6858000"/>
              <a:gd name="connsiteX5" fmla="*/ 1919014 w 2143063"/>
              <a:gd name="connsiteY5" fmla="*/ 3752850 h 6858000"/>
              <a:gd name="connsiteX6" fmla="*/ 1490389 w 2143063"/>
              <a:gd name="connsiteY6" fmla="*/ 4591050 h 6858000"/>
              <a:gd name="connsiteX7" fmla="*/ 2033314 w 2143063"/>
              <a:gd name="connsiteY7" fmla="*/ 5972175 h 6858000"/>
              <a:gd name="connsiteX8" fmla="*/ 2138517 w 2143063"/>
              <a:gd name="connsiteY8" fmla="*/ 6791613 h 6858000"/>
              <a:gd name="connsiteX9" fmla="*/ 2128792 w 2143063"/>
              <a:gd name="connsiteY9" fmla="*/ 6858000 h 6858000"/>
              <a:gd name="connsiteX10" fmla="*/ 0 w 214306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3063" h="6858000">
                <a:moveTo>
                  <a:pt x="0" y="0"/>
                </a:moveTo>
                <a:lnTo>
                  <a:pt x="1080844" y="0"/>
                </a:lnTo>
                <a:lnTo>
                  <a:pt x="1191542" y="121444"/>
                </a:lnTo>
                <a:cubicBezTo>
                  <a:pt x="1408236" y="361157"/>
                  <a:pt x="1630883" y="627063"/>
                  <a:pt x="1709464" y="895350"/>
                </a:cubicBezTo>
                <a:cubicBezTo>
                  <a:pt x="1866627" y="1431926"/>
                  <a:pt x="1617389" y="2247901"/>
                  <a:pt x="1652314" y="2724151"/>
                </a:cubicBezTo>
                <a:cubicBezTo>
                  <a:pt x="1687239" y="3200400"/>
                  <a:pt x="1946002" y="3441701"/>
                  <a:pt x="1919014" y="3752850"/>
                </a:cubicBezTo>
                <a:cubicBezTo>
                  <a:pt x="1892027" y="4064000"/>
                  <a:pt x="1471339" y="4221163"/>
                  <a:pt x="1490389" y="4591050"/>
                </a:cubicBezTo>
                <a:cubicBezTo>
                  <a:pt x="1509439" y="4960937"/>
                  <a:pt x="1957114" y="5541963"/>
                  <a:pt x="2033314" y="5972175"/>
                </a:cubicBezTo>
                <a:cubicBezTo>
                  <a:pt x="2080939" y="6241058"/>
                  <a:pt x="2163291" y="6540947"/>
                  <a:pt x="2138517" y="6791613"/>
                </a:cubicBezTo>
                <a:lnTo>
                  <a:pt x="2128792" y="6858000"/>
                </a:lnTo>
                <a:lnTo>
                  <a:pt x="0" y="6858000"/>
                </a:lnTo>
                <a:close/>
              </a:path>
            </a:pathLst>
          </a:custGeom>
          <a:gradFill>
            <a:gsLst>
              <a:gs pos="0">
                <a:srgbClr val="37918F"/>
              </a:gs>
              <a:gs pos="100000">
                <a:srgbClr val="37918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Caixa de Texto 8"/>
          <p:cNvSpPr txBox="1"/>
          <p:nvPr/>
        </p:nvSpPr>
        <p:spPr>
          <a:xfrm>
            <a:off x="1266825" y="327660"/>
            <a:ext cx="8996045" cy="521970"/>
          </a:xfrm>
          <a:prstGeom prst="rect">
            <a:avLst/>
          </a:prstGeom>
          <a:noFill/>
        </p:spPr>
        <p:txBody>
          <a:bodyPr wrap="square" rtlCol="0">
            <a:spAutoFit/>
            <a:scene3d>
              <a:camera prst="orthographicFront"/>
              <a:lightRig rig="threePt" dir="t"/>
            </a:scene3d>
          </a:bodyPr>
          <a:p>
            <a:pPr algn="ctr"/>
            <a:r>
              <a:rPr lang="pt-BR" altLang="en-US" sz="2800" b="1">
                <a:effectLst>
                  <a:outerShdw blurRad="38100" dist="19050" dir="2700000" algn="tl" rotWithShape="0">
                    <a:schemeClr val="dk1">
                      <a:alpha val="40000"/>
                    </a:schemeClr>
                  </a:outerShdw>
                </a:effectLst>
                <a:sym typeface="+mn-ea"/>
              </a:rPr>
              <a:t>Desvantagens da arquitetura</a:t>
            </a:r>
            <a:endParaRPr lang="pt-BR" altLang="en-US" sz="2800">
              <a:solidFill>
                <a:schemeClr val="tx1"/>
              </a:solidFill>
              <a:effectLst>
                <a:outerShdw blurRad="38100" dist="19050" dir="2700000" algn="tl" rotWithShape="0">
                  <a:schemeClr val="dk1">
                    <a:alpha val="40000"/>
                  </a:schemeClr>
                </a:outerShdw>
              </a:effectLst>
            </a:endParaRPr>
          </a:p>
        </p:txBody>
      </p:sp>
      <p:sp>
        <p:nvSpPr>
          <p:cNvPr id="11" name="Caixa de Texto 10"/>
          <p:cNvSpPr txBox="1"/>
          <p:nvPr/>
        </p:nvSpPr>
        <p:spPr>
          <a:xfrm>
            <a:off x="536575" y="1206500"/>
            <a:ext cx="10604500" cy="4154170"/>
          </a:xfrm>
          <a:prstGeom prst="rect">
            <a:avLst/>
          </a:prstGeom>
          <a:noFill/>
        </p:spPr>
        <p:txBody>
          <a:bodyPr wrap="square" rtlCol="0">
            <a:spAutoFit/>
          </a:bodyPr>
          <a:p>
            <a:pPr marL="285750" indent="-285750">
              <a:buFont typeface="Arial" panose="020B0604020202020204" pitchFamily="34" charset="0"/>
              <a:buChar char="•"/>
            </a:pPr>
            <a:r>
              <a:rPr lang="pt-BR" altLang="en-US" sz="2400" b="1"/>
              <a:t>Comunicação em protocolo</a:t>
            </a:r>
            <a:endParaRPr lang="pt-BR" altLang="en-US" sz="2400" b="1"/>
          </a:p>
          <a:p>
            <a:pPr indent="0" algn="just">
              <a:buFont typeface="Arial" panose="020B0604020202020204" pitchFamily="34" charset="0"/>
              <a:buNone/>
            </a:pPr>
            <a:r>
              <a:rPr lang="pt-BR" altLang="en-US" sz="2400" b="1"/>
              <a:t>    </a:t>
            </a:r>
            <a:r>
              <a:rPr lang="pt-BR" altLang="en-US"/>
              <a:t>Todo processo deve ser cuidadosamente pensado para não sobrecarregar os links do protocolo http, o que tornaria a aplicação lenta. Desse modo, como em todo programa modularizado, cada componente deve executar as suas próprias tarefas com menos dependências externas. </a:t>
            </a:r>
            <a:endParaRPr lang="pt-BR" altLang="en-US"/>
          </a:p>
          <a:p>
            <a:pPr indent="0">
              <a:buFont typeface="Arial" panose="020B0604020202020204" pitchFamily="34" charset="0"/>
              <a:buNone/>
            </a:pPr>
            <a:endParaRPr lang="pt-BR" altLang="en-US" sz="2400"/>
          </a:p>
          <a:p>
            <a:pPr marL="285750" indent="-285750">
              <a:buFont typeface="Arial" panose="020B0604020202020204" pitchFamily="34" charset="0"/>
              <a:buChar char="•"/>
            </a:pPr>
            <a:r>
              <a:rPr lang="pt-BR" altLang="en-US" sz="2400" b="1"/>
              <a:t>Mais processos intermediários</a:t>
            </a:r>
            <a:endParaRPr lang="pt-BR" altLang="en-US" sz="2400" b="1"/>
          </a:p>
          <a:p>
            <a:pPr indent="0" algn="just">
              <a:buFont typeface="Arial" panose="020B0604020202020204" pitchFamily="34" charset="0"/>
              <a:buNone/>
            </a:pPr>
            <a:r>
              <a:rPr lang="pt-BR" altLang="en-US" sz="2400" b="1">
                <a:sym typeface="+mn-ea"/>
              </a:rPr>
              <a:t>    </a:t>
            </a:r>
            <a:r>
              <a:rPr lang="pt-BR" altLang="en-US">
                <a:sym typeface="+mn-ea"/>
              </a:rPr>
              <a:t>Em meio ao processo é inserido o gerenciador de interfaces, que redireciona o fluxo de requisições para os serviços e microserviços requisitados. Deste modo, sempre existirão duas apis: A do gerenciador de interfaces, e a do serviço/microserviço. Tal processo pode deixar a aplicação lenta se não for utilizado com cuidado. Ou mesmo, sobrecarregar a memória RAM, no caso do uso do aplicativo como standalone. Desse modo, o desenvolvimento deve se atentar para tais possibilidades, sendo possível construir diferentes versões do sistema a depender do tipo de uso pelo cliente.</a:t>
            </a:r>
            <a:endParaRPr lang="pt-BR" altLang="en-US">
              <a:sym typeface="+mn-ea"/>
            </a:endParaRPr>
          </a:p>
          <a:p>
            <a:pPr indent="0" algn="just">
              <a:buFont typeface="Arial" panose="020B0604020202020204" pitchFamily="34" charset="0"/>
              <a:buNone/>
            </a:pPr>
            <a:endParaRPr lang="pt-BR"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a:off x="-14014" y="0"/>
            <a:ext cx="2143063" cy="6858000"/>
          </a:xfrm>
          <a:custGeom>
            <a:avLst/>
            <a:gdLst>
              <a:gd name="connsiteX0" fmla="*/ 0 w 2143063"/>
              <a:gd name="connsiteY0" fmla="*/ 0 h 6858000"/>
              <a:gd name="connsiteX1" fmla="*/ 1080844 w 2143063"/>
              <a:gd name="connsiteY1" fmla="*/ 0 h 6858000"/>
              <a:gd name="connsiteX2" fmla="*/ 1191542 w 2143063"/>
              <a:gd name="connsiteY2" fmla="*/ 121444 h 6858000"/>
              <a:gd name="connsiteX3" fmla="*/ 1709464 w 2143063"/>
              <a:gd name="connsiteY3" fmla="*/ 895350 h 6858000"/>
              <a:gd name="connsiteX4" fmla="*/ 1652314 w 2143063"/>
              <a:gd name="connsiteY4" fmla="*/ 2724151 h 6858000"/>
              <a:gd name="connsiteX5" fmla="*/ 1919014 w 2143063"/>
              <a:gd name="connsiteY5" fmla="*/ 3752850 h 6858000"/>
              <a:gd name="connsiteX6" fmla="*/ 1490389 w 2143063"/>
              <a:gd name="connsiteY6" fmla="*/ 4591050 h 6858000"/>
              <a:gd name="connsiteX7" fmla="*/ 2033314 w 2143063"/>
              <a:gd name="connsiteY7" fmla="*/ 5972175 h 6858000"/>
              <a:gd name="connsiteX8" fmla="*/ 2138517 w 2143063"/>
              <a:gd name="connsiteY8" fmla="*/ 6791613 h 6858000"/>
              <a:gd name="connsiteX9" fmla="*/ 2128792 w 2143063"/>
              <a:gd name="connsiteY9" fmla="*/ 6858000 h 6858000"/>
              <a:gd name="connsiteX10" fmla="*/ 0 w 214306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3063" h="6858000">
                <a:moveTo>
                  <a:pt x="0" y="0"/>
                </a:moveTo>
                <a:lnTo>
                  <a:pt x="1080844" y="0"/>
                </a:lnTo>
                <a:lnTo>
                  <a:pt x="1191542" y="121444"/>
                </a:lnTo>
                <a:cubicBezTo>
                  <a:pt x="1408236" y="361157"/>
                  <a:pt x="1630883" y="627063"/>
                  <a:pt x="1709464" y="895350"/>
                </a:cubicBezTo>
                <a:cubicBezTo>
                  <a:pt x="1866627" y="1431926"/>
                  <a:pt x="1617389" y="2247901"/>
                  <a:pt x="1652314" y="2724151"/>
                </a:cubicBezTo>
                <a:cubicBezTo>
                  <a:pt x="1687239" y="3200400"/>
                  <a:pt x="1946002" y="3441701"/>
                  <a:pt x="1919014" y="3752850"/>
                </a:cubicBezTo>
                <a:cubicBezTo>
                  <a:pt x="1892027" y="4064000"/>
                  <a:pt x="1471339" y="4221163"/>
                  <a:pt x="1490389" y="4591050"/>
                </a:cubicBezTo>
                <a:cubicBezTo>
                  <a:pt x="1509439" y="4960937"/>
                  <a:pt x="1957114" y="5541963"/>
                  <a:pt x="2033314" y="5972175"/>
                </a:cubicBezTo>
                <a:cubicBezTo>
                  <a:pt x="2080939" y="6241058"/>
                  <a:pt x="2163291" y="6540947"/>
                  <a:pt x="2138517" y="6791613"/>
                </a:cubicBezTo>
                <a:lnTo>
                  <a:pt x="2128792" y="6858000"/>
                </a:lnTo>
                <a:lnTo>
                  <a:pt x="0" y="6858000"/>
                </a:lnTo>
                <a:close/>
              </a:path>
            </a:pathLst>
          </a:custGeom>
          <a:gradFill>
            <a:gsLst>
              <a:gs pos="0">
                <a:srgbClr val="37918F"/>
              </a:gs>
              <a:gs pos="100000">
                <a:srgbClr val="37918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任意多边形: 形状 13"/>
          <p:cNvSpPr/>
          <p:nvPr/>
        </p:nvSpPr>
        <p:spPr>
          <a:xfrm>
            <a:off x="0" y="0"/>
            <a:ext cx="2115034" cy="6858000"/>
          </a:xfrm>
          <a:custGeom>
            <a:avLst/>
            <a:gdLst>
              <a:gd name="connsiteX0" fmla="*/ 0 w 2115034"/>
              <a:gd name="connsiteY0" fmla="*/ 0 h 6858000"/>
              <a:gd name="connsiteX1" fmla="*/ 2066236 w 2115034"/>
              <a:gd name="connsiteY1" fmla="*/ 0 h 6858000"/>
              <a:gd name="connsiteX2" fmla="*/ 2094012 w 2115034"/>
              <a:gd name="connsiteY2" fmla="*/ 188919 h 6858000"/>
              <a:gd name="connsiteX3" fmla="*/ 2047875 w 2115034"/>
              <a:gd name="connsiteY3" fmla="*/ 1524000 h 6858000"/>
              <a:gd name="connsiteX4" fmla="*/ 1362075 w 2115034"/>
              <a:gd name="connsiteY4" fmla="*/ 3009901 h 6858000"/>
              <a:gd name="connsiteX5" fmla="*/ 2000250 w 2115034"/>
              <a:gd name="connsiteY5" fmla="*/ 4762500 h 6858000"/>
              <a:gd name="connsiteX6" fmla="*/ 1943100 w 2115034"/>
              <a:gd name="connsiteY6" fmla="*/ 5934075 h 6858000"/>
              <a:gd name="connsiteX7" fmla="*/ 1522214 w 2115034"/>
              <a:gd name="connsiteY7" fmla="*/ 6697266 h 6858000"/>
              <a:gd name="connsiteX8" fmla="*/ 1407250 w 2115034"/>
              <a:gd name="connsiteY8" fmla="*/ 6858000 h 6858000"/>
              <a:gd name="connsiteX9" fmla="*/ 0 w 2115034"/>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15034" h="6858000">
                <a:moveTo>
                  <a:pt x="0" y="0"/>
                </a:moveTo>
                <a:lnTo>
                  <a:pt x="2066236" y="0"/>
                </a:lnTo>
                <a:lnTo>
                  <a:pt x="2094012" y="188919"/>
                </a:lnTo>
                <a:cubicBezTo>
                  <a:pt x="2139404" y="631776"/>
                  <a:pt x="2105422" y="1162844"/>
                  <a:pt x="2047875" y="1524000"/>
                </a:cubicBezTo>
                <a:cubicBezTo>
                  <a:pt x="1955800" y="2101851"/>
                  <a:pt x="1370012" y="2470151"/>
                  <a:pt x="1362075" y="3009901"/>
                </a:cubicBezTo>
                <a:cubicBezTo>
                  <a:pt x="1354137" y="3549650"/>
                  <a:pt x="1903413" y="4275138"/>
                  <a:pt x="2000250" y="4762500"/>
                </a:cubicBezTo>
                <a:cubicBezTo>
                  <a:pt x="2097087" y="5249862"/>
                  <a:pt x="2116137" y="5505450"/>
                  <a:pt x="1943100" y="5934075"/>
                </a:cubicBezTo>
                <a:cubicBezTo>
                  <a:pt x="1856582" y="6148388"/>
                  <a:pt x="1701007" y="6433344"/>
                  <a:pt x="1522214" y="6697266"/>
                </a:cubicBezTo>
                <a:lnTo>
                  <a:pt x="1407250" y="6858000"/>
                </a:lnTo>
                <a:lnTo>
                  <a:pt x="0" y="6858000"/>
                </a:lnTo>
                <a:close/>
              </a:path>
            </a:pathLst>
          </a:custGeom>
          <a:gradFill>
            <a:gsLst>
              <a:gs pos="0">
                <a:srgbClr val="70B8AE"/>
              </a:gs>
              <a:gs pos="100000">
                <a:srgbClr val="70B8AE">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任意多边形: 形状 19"/>
          <p:cNvSpPr/>
          <p:nvPr/>
        </p:nvSpPr>
        <p:spPr>
          <a:xfrm flipH="1">
            <a:off x="10062952" y="0"/>
            <a:ext cx="2143063" cy="6858000"/>
          </a:xfrm>
          <a:custGeom>
            <a:avLst/>
            <a:gdLst>
              <a:gd name="connsiteX0" fmla="*/ 0 w 2143063"/>
              <a:gd name="connsiteY0" fmla="*/ 0 h 6858000"/>
              <a:gd name="connsiteX1" fmla="*/ 1080844 w 2143063"/>
              <a:gd name="connsiteY1" fmla="*/ 0 h 6858000"/>
              <a:gd name="connsiteX2" fmla="*/ 1191542 w 2143063"/>
              <a:gd name="connsiteY2" fmla="*/ 121444 h 6858000"/>
              <a:gd name="connsiteX3" fmla="*/ 1709464 w 2143063"/>
              <a:gd name="connsiteY3" fmla="*/ 895350 h 6858000"/>
              <a:gd name="connsiteX4" fmla="*/ 1652314 w 2143063"/>
              <a:gd name="connsiteY4" fmla="*/ 2724151 h 6858000"/>
              <a:gd name="connsiteX5" fmla="*/ 1919014 w 2143063"/>
              <a:gd name="connsiteY5" fmla="*/ 3752850 h 6858000"/>
              <a:gd name="connsiteX6" fmla="*/ 1490389 w 2143063"/>
              <a:gd name="connsiteY6" fmla="*/ 4591050 h 6858000"/>
              <a:gd name="connsiteX7" fmla="*/ 2033314 w 2143063"/>
              <a:gd name="connsiteY7" fmla="*/ 5972175 h 6858000"/>
              <a:gd name="connsiteX8" fmla="*/ 2138517 w 2143063"/>
              <a:gd name="connsiteY8" fmla="*/ 6791613 h 6858000"/>
              <a:gd name="connsiteX9" fmla="*/ 2128792 w 2143063"/>
              <a:gd name="connsiteY9" fmla="*/ 6858000 h 6858000"/>
              <a:gd name="connsiteX10" fmla="*/ 0 w 214306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3063" h="6858000">
                <a:moveTo>
                  <a:pt x="0" y="0"/>
                </a:moveTo>
                <a:lnTo>
                  <a:pt x="1080844" y="0"/>
                </a:lnTo>
                <a:lnTo>
                  <a:pt x="1191542" y="121444"/>
                </a:lnTo>
                <a:cubicBezTo>
                  <a:pt x="1408236" y="361157"/>
                  <a:pt x="1630883" y="627063"/>
                  <a:pt x="1709464" y="895350"/>
                </a:cubicBezTo>
                <a:cubicBezTo>
                  <a:pt x="1866627" y="1431926"/>
                  <a:pt x="1617389" y="2247901"/>
                  <a:pt x="1652314" y="2724151"/>
                </a:cubicBezTo>
                <a:cubicBezTo>
                  <a:pt x="1687239" y="3200400"/>
                  <a:pt x="1946002" y="3441701"/>
                  <a:pt x="1919014" y="3752850"/>
                </a:cubicBezTo>
                <a:cubicBezTo>
                  <a:pt x="1892027" y="4064000"/>
                  <a:pt x="1471339" y="4221163"/>
                  <a:pt x="1490389" y="4591050"/>
                </a:cubicBezTo>
                <a:cubicBezTo>
                  <a:pt x="1509439" y="4960937"/>
                  <a:pt x="1957114" y="5541963"/>
                  <a:pt x="2033314" y="5972175"/>
                </a:cubicBezTo>
                <a:cubicBezTo>
                  <a:pt x="2080939" y="6241058"/>
                  <a:pt x="2163291" y="6540947"/>
                  <a:pt x="2138517" y="6791613"/>
                </a:cubicBezTo>
                <a:lnTo>
                  <a:pt x="2128792" y="6858000"/>
                </a:lnTo>
                <a:lnTo>
                  <a:pt x="0" y="6858000"/>
                </a:lnTo>
                <a:close/>
              </a:path>
            </a:pathLst>
          </a:custGeom>
          <a:gradFill>
            <a:gsLst>
              <a:gs pos="0">
                <a:srgbClr val="37918F"/>
              </a:gs>
              <a:gs pos="100000">
                <a:srgbClr val="37918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Caixa de Texto 8"/>
          <p:cNvSpPr txBox="1"/>
          <p:nvPr/>
        </p:nvSpPr>
        <p:spPr>
          <a:xfrm>
            <a:off x="1266825" y="327660"/>
            <a:ext cx="8996045" cy="521970"/>
          </a:xfrm>
          <a:prstGeom prst="rect">
            <a:avLst/>
          </a:prstGeom>
          <a:noFill/>
        </p:spPr>
        <p:txBody>
          <a:bodyPr wrap="square" rtlCol="0">
            <a:spAutoFit/>
            <a:scene3d>
              <a:camera prst="orthographicFront"/>
              <a:lightRig rig="threePt" dir="t"/>
            </a:scene3d>
          </a:bodyPr>
          <a:p>
            <a:pPr algn="ctr"/>
            <a:r>
              <a:rPr lang="pt-BR" altLang="en-US" sz="2800" b="1">
                <a:solidFill>
                  <a:schemeClr val="tx1"/>
                </a:solidFill>
                <a:effectLst>
                  <a:outerShdw blurRad="38100" dist="19050" dir="2700000" algn="tl" rotWithShape="0">
                    <a:schemeClr val="dk1">
                      <a:alpha val="40000"/>
                    </a:schemeClr>
                  </a:outerShdw>
                </a:effectLst>
              </a:rPr>
              <a:t>O que foi realizado até o momento</a:t>
            </a:r>
            <a:endParaRPr lang="pt-BR" altLang="en-US" sz="2800" b="1">
              <a:solidFill>
                <a:schemeClr val="tx1"/>
              </a:solidFill>
              <a:effectLst>
                <a:outerShdw blurRad="38100" dist="19050" dir="2700000" algn="tl" rotWithShape="0">
                  <a:schemeClr val="dk1">
                    <a:alpha val="40000"/>
                  </a:schemeClr>
                </a:outerShdw>
              </a:effectLst>
            </a:endParaRPr>
          </a:p>
        </p:txBody>
      </p:sp>
      <p:sp>
        <p:nvSpPr>
          <p:cNvPr id="11" name="Caixa de Texto 10"/>
          <p:cNvSpPr txBox="1"/>
          <p:nvPr/>
        </p:nvSpPr>
        <p:spPr>
          <a:xfrm>
            <a:off x="536575" y="1206500"/>
            <a:ext cx="10604500" cy="5631180"/>
          </a:xfrm>
          <a:prstGeom prst="rect">
            <a:avLst/>
          </a:prstGeom>
          <a:noFill/>
        </p:spPr>
        <p:txBody>
          <a:bodyPr wrap="square" rtlCol="0">
            <a:spAutoFit/>
          </a:bodyPr>
          <a:p>
            <a:pPr marL="285750" indent="-285750">
              <a:buFont typeface="Arial" panose="020B0604020202020204" pitchFamily="34" charset="0"/>
              <a:buChar char="•"/>
            </a:pPr>
            <a:r>
              <a:rPr lang="pt-BR" altLang="en-US" sz="2400" b="1"/>
              <a:t>Estudo e seleção das tecnologias</a:t>
            </a:r>
            <a:endParaRPr lang="pt-BR" altLang="en-US"/>
          </a:p>
          <a:p>
            <a:pPr indent="0">
              <a:buFont typeface="Arial" panose="020B0604020202020204" pitchFamily="34" charset="0"/>
              <a:buNone/>
            </a:pPr>
            <a:r>
              <a:rPr lang="pt-BR" altLang="en-US"/>
              <a:t>    Foram estudadas diversas tecnologias, e escolhidas as seguintes tecnologias, que ainda estão sendo dominadas: Kivy, falcon, requests e plumber. </a:t>
            </a:r>
            <a:endParaRPr lang="pt-BR" altLang="en-US"/>
          </a:p>
          <a:p>
            <a:pPr indent="0">
              <a:buFont typeface="Arial" panose="020B0604020202020204" pitchFamily="34" charset="0"/>
              <a:buNone/>
            </a:pPr>
            <a:endParaRPr lang="pt-BR" altLang="en-US"/>
          </a:p>
          <a:p>
            <a:pPr marL="285750" indent="-285750">
              <a:buFont typeface="Arial" panose="020B0604020202020204" pitchFamily="34" charset="0"/>
              <a:buChar char="•"/>
            </a:pPr>
            <a:r>
              <a:rPr lang="pt-BR" altLang="en-US" sz="2400" b="1"/>
              <a:t>Construção da arquitetura</a:t>
            </a:r>
            <a:endParaRPr lang="pt-BR" altLang="en-US"/>
          </a:p>
          <a:p>
            <a:pPr indent="0">
              <a:buFont typeface="Arial" panose="020B0604020202020204" pitchFamily="34" charset="0"/>
              <a:buNone/>
            </a:pPr>
            <a:r>
              <a:rPr lang="pt-BR" altLang="en-US"/>
              <a:t>    Por meio de diversas discussões com o meu colega Yuri, como também ajuda ao explorar algumas tecnologias do front-end foi definida a arquitetura do projeto. </a:t>
            </a:r>
            <a:endParaRPr lang="pt-BR" altLang="en-US"/>
          </a:p>
          <a:p>
            <a:pPr indent="0">
              <a:buFont typeface="Arial" panose="020B0604020202020204" pitchFamily="34" charset="0"/>
              <a:buNone/>
            </a:pPr>
            <a:endParaRPr lang="pt-BR" altLang="en-US"/>
          </a:p>
          <a:p>
            <a:pPr marL="285750" indent="-285750">
              <a:buFont typeface="Arial" panose="020B0604020202020204" pitchFamily="34" charset="0"/>
              <a:buChar char="•"/>
            </a:pPr>
            <a:r>
              <a:rPr lang="pt-BR" altLang="en-US" sz="2400" b="1"/>
              <a:t>Teste e implementação</a:t>
            </a:r>
            <a:endParaRPr lang="pt-BR" altLang="en-US"/>
          </a:p>
          <a:p>
            <a:pPr marL="342900" indent="-342900">
              <a:buFont typeface="Arial" panose="020B0604020202020204" pitchFamily="34" charset="0"/>
              <a:buAutoNum type="arabicPeriod"/>
            </a:pPr>
            <a:r>
              <a:rPr lang="pt-BR" altLang="en-US" b="1"/>
              <a:t>Implementada e testada estrutura do back-end tratador de dados</a:t>
            </a:r>
            <a:r>
              <a:rPr lang="pt-BR" altLang="en-US"/>
              <a:t> em R plumber, já existindo api funcional para execução das funções já existentes em R. </a:t>
            </a:r>
            <a:endParaRPr lang="pt-BR" altLang="en-US"/>
          </a:p>
          <a:p>
            <a:pPr marL="342900" indent="-342900">
              <a:buFont typeface="Arial" panose="020B0604020202020204" pitchFamily="34" charset="0"/>
              <a:buAutoNum type="arabicPeriod"/>
            </a:pPr>
            <a:r>
              <a:rPr lang="pt-BR" altLang="en-US" b="1"/>
              <a:t>Implementada parte do core gerenciador de interfaces</a:t>
            </a:r>
            <a:r>
              <a:rPr lang="pt-BR" altLang="en-US"/>
              <a:t>, sendo implementada e testada a interface dataframe. Por meio das tecnologias python falcon e python requests.</a:t>
            </a:r>
            <a:endParaRPr lang="pt-BR" altLang="en-US"/>
          </a:p>
          <a:p>
            <a:pPr marL="342900" indent="-342900">
              <a:buFont typeface="Arial" panose="020B0604020202020204" pitchFamily="34" charset="0"/>
              <a:buAutoNum type="arabicPeriod"/>
            </a:pPr>
            <a:r>
              <a:rPr lang="pt-BR" altLang="en-US" b="1"/>
              <a:t>Implementado teste para a camada de apresentação</a:t>
            </a:r>
            <a:r>
              <a:rPr lang="pt-BR" altLang="en-US"/>
              <a:t> por meio de python kivy.</a:t>
            </a:r>
            <a:endParaRPr lang="pt-BR" altLang="en-US"/>
          </a:p>
          <a:p>
            <a:pPr marL="342900" indent="-342900">
              <a:buFont typeface="Arial" panose="020B0604020202020204" pitchFamily="34" charset="0"/>
              <a:buAutoNum type="arabicPeriod"/>
            </a:pPr>
            <a:r>
              <a:rPr lang="pt-BR" altLang="en-US" b="1"/>
              <a:t>Conectados:</a:t>
            </a:r>
            <a:r>
              <a:rPr lang="pt-BR" altLang="en-US"/>
              <a:t> Gerenciador de interfaces com back-end R e camada de apresentação. Testada requisição da camada de apresentação para gerenciador de interfaces, e redirecionamento para back-end, tal como resposta. </a:t>
            </a:r>
            <a:endParaRPr lang="pt-BR" altLang="en-US"/>
          </a:p>
          <a:p>
            <a:pPr marL="342900" indent="-342900">
              <a:buFont typeface="Arial" panose="020B0604020202020204" pitchFamily="34" charset="0"/>
              <a:buAutoNum type="arabicPeriod"/>
            </a:pPr>
            <a:r>
              <a:rPr lang="pt-BR" altLang="en-US" b="1"/>
              <a:t>Testado controle da importação de dados</a:t>
            </a:r>
            <a:r>
              <a:rPr lang="pt-BR" altLang="en-US"/>
              <a:t> por meio da api do back-end tratador de dados. </a:t>
            </a:r>
            <a:endParaRPr lang="pt-BR" altLang="en-US"/>
          </a:p>
          <a:p>
            <a:pPr marL="342900" indent="-342900">
              <a:buFont typeface="Arial" panose="020B0604020202020204" pitchFamily="34" charset="0"/>
              <a:buAutoNum type="arabicPeriod"/>
            </a:pPr>
            <a:endParaRPr lang="pt-BR"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Century Gothic"/>
        <a:ea typeface="微软雅黑"/>
        <a:cs typeface=""/>
      </a:majorFont>
      <a:minorFont>
        <a:latin typeface="Century Gothic"/>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6565</Words>
  <Application>WPS Presentation</Application>
  <PresentationFormat>宽屏</PresentationFormat>
  <Paragraphs>84</Paragraphs>
  <Slides>10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10</vt:i4>
      </vt:variant>
    </vt:vector>
  </HeadingPairs>
  <TitlesOfParts>
    <vt:vector size="25" baseType="lpstr">
      <vt:lpstr>Arial</vt:lpstr>
      <vt:lpstr>SimSun</vt:lpstr>
      <vt:lpstr>Wingdings</vt:lpstr>
      <vt:lpstr>方正大标宋简体</vt:lpstr>
      <vt:lpstr>腾祥铚谦钢笔简</vt:lpstr>
      <vt:lpstr>汉仪清雅体繁</vt:lpstr>
      <vt:lpstr>汉仪书宋一简</vt:lpstr>
      <vt:lpstr>Microsoft YaHei</vt:lpstr>
      <vt:lpstr>Calibri</vt:lpstr>
      <vt:lpstr>Century Gothic</vt:lpstr>
      <vt:lpstr>方正仿宋简体</vt:lpstr>
      <vt:lpstr/>
      <vt:lpstr>Arial Unicode MS</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gabri</cp:lastModifiedBy>
  <cp:revision>173</cp:revision>
  <dcterms:created xsi:type="dcterms:W3CDTF">2018-06-08T09:26:00Z</dcterms:created>
  <dcterms:modified xsi:type="dcterms:W3CDTF">2020-01-27T18:37:08Z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1046-11.2.0.9144</vt:lpwstr>
  </property>
</Properties>
</file>