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56" r:id="rId3"/>
    <p:sldId id="257" r:id="rId4"/>
    <p:sldId id="258" r:id="rId6"/>
    <p:sldId id="292" r:id="rId7"/>
    <p:sldId id="312" r:id="rId8"/>
    <p:sldId id="310" r:id="rId9"/>
    <p:sldId id="311" r:id="rId10"/>
    <p:sldId id="313" r:id="rId11"/>
    <p:sldId id="314" r:id="rId12"/>
    <p:sldId id="315" r:id="rId13"/>
    <p:sldId id="316" r:id="rId14"/>
    <p:sldId id="320" r:id="rId15"/>
    <p:sldId id="305" r:id="rId16"/>
    <p:sldId id="308" r:id="rId17"/>
    <p:sldId id="317" r:id="rId18"/>
    <p:sldId id="306" r:id="rId19"/>
    <p:sldId id="309" r:id="rId20"/>
    <p:sldId id="307" r:id="rId21"/>
    <p:sldId id="321" r:id="rId22"/>
    <p:sldId id="318" r:id="rId23"/>
    <p:sldId id="319" r:id="rId24"/>
    <p:sldId id="32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C52E"/>
    <a:srgbClr val="262626"/>
    <a:srgbClr val="232323"/>
    <a:srgbClr val="191919"/>
    <a:srgbClr val="151515"/>
    <a:srgbClr val="F5F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189" autoAdjust="0"/>
    <p:restoredTop sz="94660"/>
  </p:normalViewPr>
  <p:slideViewPr>
    <p:cSldViewPr snapToGrid="0">
      <p:cViewPr varScale="1">
        <p:scale>
          <a:sx n="74" d="100"/>
          <a:sy n="74" d="100"/>
        </p:scale>
        <p:origin x="2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CBC0E79A-F0A0-4FD6-8C46-075608D1CA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DEAF54-66E7-4A5C-8F01-7EF9E202D9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0E79A-F0A0-4FD6-8C46-075608D1CA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EAF54-66E7-4A5C-8F01-7EF9E202D9E9}" type="slidenum">
              <a:rPr lang="zh-CN" altLang="en-US" smtClean="0"/>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r="27641"/>
          <a:stretch>
            <a:fillRect/>
          </a:stretch>
        </p:blipFill>
        <p:spPr>
          <a:xfrm>
            <a:off x="0" y="-1"/>
            <a:ext cx="12453870" cy="6884475"/>
          </a:xfrm>
          <a:prstGeom prst="rect">
            <a:avLst/>
          </a:prstGeom>
        </p:spPr>
      </p:pic>
      <p:sp>
        <p:nvSpPr>
          <p:cNvPr id="7" name="文本框 6"/>
          <p:cNvSpPr txBox="1"/>
          <p:nvPr/>
        </p:nvSpPr>
        <p:spPr>
          <a:xfrm>
            <a:off x="6429375" y="3984625"/>
            <a:ext cx="6024245" cy="1383665"/>
          </a:xfrm>
          <a:prstGeom prst="rect">
            <a:avLst/>
          </a:prstGeom>
          <a:noFill/>
        </p:spPr>
        <p:txBody>
          <a:bodyPr wrap="square" rtlCol="0">
            <a:spAutoFit/>
            <a:scene3d>
              <a:camera prst="orthographicFront"/>
              <a:lightRig rig="threePt" dir="t"/>
            </a:scene3d>
          </a:bodyPr>
          <a:lstStyle/>
          <a:p>
            <a:pPr algn="ctr"/>
            <a:r>
              <a:rPr lang="pt-BR" altLang="zh-C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Overview e comparação: Teoria das sinapses e teoria do deep learning</a:t>
            </a:r>
            <a:endParaRPr lang="pt-BR" altLang="zh-C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8" name="文本框 7"/>
          <p:cNvSpPr txBox="1"/>
          <p:nvPr/>
        </p:nvSpPr>
        <p:spPr>
          <a:xfrm>
            <a:off x="7329170" y="5799455"/>
            <a:ext cx="4225290" cy="5822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pt-BR" altLang="en-US" sz="1400" dirty="0">
                <a:solidFill>
                  <a:schemeClr val="bg1"/>
                </a:solidFill>
                <a:latin typeface="Arial" panose="020B0604020202020204" pitchFamily="34" charset="0"/>
              </a:rPr>
              <a:t>Gabriel Alves Castro</a:t>
            </a:r>
            <a:endParaRPr lang="en-US" altLang="zh-CN" sz="1400" dirty="0">
              <a:solidFill>
                <a:schemeClr val="bg1"/>
              </a:solidFill>
              <a:latin typeface="Arial" panose="020B0604020202020204" pitchFamily="34" charset="0"/>
            </a:endParaRPr>
          </a:p>
          <a:p>
            <a:pPr algn="ctr">
              <a:lnSpc>
                <a:spcPct val="114000"/>
              </a:lnSpc>
            </a:pPr>
            <a:endParaRPr lang="en-US" altLang="zh-CN" sz="1400" dirty="0">
              <a:solidFill>
                <a:schemeClr val="bg1"/>
              </a:solidFill>
              <a:latin typeface="Arial" panose="020B0604020202020204" pitchFamily="34" charset="0"/>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805" y="483870"/>
            <a:ext cx="6338570" cy="768350"/>
          </a:xfrm>
          <a:prstGeom prst="rect">
            <a:avLst/>
          </a:prstGeom>
          <a:noFill/>
        </p:spPr>
        <p:txBody>
          <a:bodyPr wrap="square" rtlCol="0">
            <a:spAutoFit/>
          </a:bodyPr>
          <a:lstStyle/>
          <a:p>
            <a:pPr algn="ctr"/>
            <a:r>
              <a:rPr lang="pt-BR" altLang="en-US" sz="4400" b="1" dirty="0">
                <a:solidFill>
                  <a:schemeClr val="bg1"/>
                </a:solidFill>
                <a:latin typeface="Arial" panose="020B0604020202020204" pitchFamily="34" charset="0"/>
                <a:ea typeface="Arial" panose="020B0604020202020204" pitchFamily="34" charset="0"/>
              </a:rPr>
              <a:t>Regra de lyapunov</a:t>
            </a:r>
            <a:endParaRPr lang="pt-BR" altLang="en-US" sz="44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66115" y="1565275"/>
            <a:ext cx="10487660" cy="5354320"/>
          </a:xfrm>
          <a:prstGeom prst="rect">
            <a:avLst/>
          </a:prstGeom>
          <a:noFill/>
        </p:spPr>
        <p:txBody>
          <a:bodyPr wrap="square" rtlCol="0">
            <a:spAutoFit/>
          </a:bodyPr>
          <a:p>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Podemos analisar as funções de adaptação usando a teoria de lyapunov, sem muitas aproximações, o que nos leva à mínimos globais. </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Esse tipo de análise nos leva ao que é chamado de aprendizado robusto, aonde são construídas redes com mais resiliência a falhas. </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A fução de adaptação para a regra de lyapunov fica: </a:t>
            </a:r>
            <a:r>
              <a:rPr lang="pt-BR" altLang="en-US" b="1" dirty="0">
                <a:solidFill>
                  <a:schemeClr val="bg1"/>
                </a:solidFill>
                <a:latin typeface="Arial" panose="020B0604020202020204" pitchFamily="34" charset="0"/>
                <a:ea typeface="Arial" panose="020B0604020202020204" pitchFamily="34" charset="0"/>
                <a:sym typeface="+mn-ea"/>
              </a:rPr>
              <a:t>K’(t) = a.e(t).yref(t), onde yref é a entrada.</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O aprendizado robusto pode ser aplicado ao deep learning. </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modelando aproximadamente: X’ = S[Wn*s[Wn-1*s...s[V*X]]]</a:t>
            </a:r>
            <a:r>
              <a:rPr lang="pt-BR" altLang="en-US" b="1" dirty="0">
                <a:solidFill>
                  <a:schemeClr val="bg1"/>
                </a:solidFill>
                <a:latin typeface="Arial" panose="020B0604020202020204" pitchFamily="34" charset="0"/>
                <a:ea typeface="Arial" panose="020B0604020202020204" pitchFamily="34" charset="0"/>
                <a:sym typeface="+mn-ea"/>
              </a:rPr>
              <a:t>, onde Wn corresponde à matriz de pesos entre uma camada e outra, em que cada linha são os pesos recebidos por um neurônio na camada posterior, e cada coluna é a saída do neurônio na camada anterior.</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Para tornar robusta a rede algumas ou todas as matrizes são analisadas segundo a teoria de lyapunov com relação a estabilidade. E esse é justamente o trade-off do modelo, devido ao tempo demandado para fazer a análise.  </a:t>
            </a:r>
            <a:endParaRPr lang="pt-BR" altLang="en-US"/>
          </a:p>
          <a:p>
            <a:endParaRPr lang="pt-B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805" y="483870"/>
            <a:ext cx="6338570" cy="953135"/>
          </a:xfrm>
          <a:prstGeom prst="rect">
            <a:avLst/>
          </a:prstGeom>
          <a:noFill/>
        </p:spPr>
        <p:txBody>
          <a:bodyPr wrap="square" rtlCol="0">
            <a:spAutoFit/>
          </a:bodyPr>
          <a:lstStyle/>
          <a:p>
            <a:pPr algn="ctr"/>
            <a:r>
              <a:rPr lang="pt-BR" altLang="en-US" sz="2800" b="1" dirty="0">
                <a:solidFill>
                  <a:schemeClr val="bg1"/>
                </a:solidFill>
                <a:latin typeface="Arial" panose="020B0604020202020204" pitchFamily="34" charset="0"/>
                <a:ea typeface="Arial" panose="020B0604020202020204" pitchFamily="34" charset="0"/>
              </a:rPr>
              <a:t>Representações macroscópicas com séries de taylor</a:t>
            </a:r>
            <a:endParaRPr lang="pt-BR" altLang="en-US" sz="28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66115" y="1565275"/>
            <a:ext cx="10487660" cy="5077460"/>
          </a:xfrm>
          <a:prstGeom prst="rect">
            <a:avLst/>
          </a:prstGeom>
          <a:noFill/>
        </p:spPr>
        <p:txBody>
          <a:bodyPr wrap="square" rtlCol="0">
            <a:spAutoFit/>
          </a:bodyPr>
          <a:p>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Para a modelagem f(X;O) é possível representar a rede como uma expansão de taylor: </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f(X,O*) = f(X;Oi) + df/fX + d²f/dX² + ... , onde O* são os parâmetros desejados da rede e Oi são os parâmetros de inicialização.</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mantendo a profundidade da rede fixa, e elevando ao infinito o tamanho das camadas (largura) essa aproximação se torna uma distribuição gaussiana. Com essa abordagem é possível demonstrar que uma rede neural pode aprender qualquer coisa, no entanto ela perde a capacidade de explicar como é feito o aprendizado das representações.</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A abordagem de 2020 em The principles of deep learning theory acrescenta correções na série, por meio da teoria das perturbações, aonde se torna possível avaliar o aprendizado das representação e a influência da profundidade em redes com um fator profundidade/largura muito menor do que 1. Nesse caso a expansão se torna uma distribuição próxima à gaussiana.</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A teoria de deep learning ou as teorias de redes neurais ainda está em um nível muito limitado, e atrasado com relação às aplicações empíricas.  É um campo aberto!</a:t>
            </a:r>
            <a:endParaRPr lang="pt-B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r="27641"/>
          <a:stretch>
            <a:fillRect/>
          </a:stretch>
        </p:blipFill>
        <p:spPr>
          <a:xfrm flipH="1">
            <a:off x="0" y="0"/>
            <a:ext cx="12453870" cy="6884475"/>
          </a:xfrm>
          <a:prstGeom prst="rect">
            <a:avLst/>
          </a:prstGeom>
        </p:spPr>
      </p:pic>
      <p:sp>
        <p:nvSpPr>
          <p:cNvPr id="27" name="矩形 26"/>
          <p:cNvSpPr/>
          <p:nvPr/>
        </p:nvSpPr>
        <p:spPr>
          <a:xfrm rot="2700000">
            <a:off x="4557010" y="1246179"/>
            <a:ext cx="3132943" cy="3132943"/>
          </a:xfrm>
          <a:prstGeom prst="rect">
            <a:avLst/>
          </a:prstGeom>
          <a:solidFill>
            <a:schemeClr val="bg1">
              <a:alpha val="2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700000">
            <a:off x="4675330" y="1364499"/>
            <a:ext cx="2896303" cy="2896303"/>
          </a:xfrm>
          <a:prstGeom prst="rect">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238115" y="1881505"/>
            <a:ext cx="2268855" cy="1861185"/>
          </a:xfrm>
          <a:prstGeom prst="rect">
            <a:avLst/>
          </a:prstGeom>
          <a:noFill/>
        </p:spPr>
        <p:txBody>
          <a:bodyPr wrap="square" rtlCol="0">
            <a:spAutoFit/>
          </a:bodyPr>
          <a:lstStyle/>
          <a:p>
            <a:r>
              <a:rPr lang="en-US" altLang="zh-CN" sz="11500" b="1" dirty="0" smtClean="0">
                <a:solidFill>
                  <a:srgbClr val="F7C52E"/>
                </a:solidFill>
                <a:latin typeface="Arial" panose="020B0604020202020204" pitchFamily="34" charset="0"/>
                <a:ea typeface="Arial" panose="020B0604020202020204" pitchFamily="34" charset="0"/>
              </a:rPr>
              <a:t>0</a:t>
            </a:r>
            <a:r>
              <a:rPr lang="pt-BR" altLang="en-US" sz="11500" b="1" dirty="0" smtClean="0">
                <a:solidFill>
                  <a:srgbClr val="F7C52E"/>
                </a:solidFill>
                <a:latin typeface="Arial" panose="020B0604020202020204" pitchFamily="34" charset="0"/>
                <a:ea typeface="Arial" panose="020B0604020202020204" pitchFamily="34" charset="0"/>
              </a:rPr>
              <a:t>2</a:t>
            </a:r>
            <a:endParaRPr lang="pt-BR" altLang="en-US" sz="11500" b="1" dirty="0" smtClean="0">
              <a:solidFill>
                <a:srgbClr val="F7C52E"/>
              </a:solidFill>
              <a:latin typeface="Arial" panose="020B0604020202020204" pitchFamily="34" charset="0"/>
              <a:ea typeface="Arial" panose="020B0604020202020204" pitchFamily="34" charset="0"/>
            </a:endParaRPr>
          </a:p>
        </p:txBody>
      </p:sp>
      <p:sp>
        <p:nvSpPr>
          <p:cNvPr id="30" name="文本框 29"/>
          <p:cNvSpPr txBox="1"/>
          <p:nvPr/>
        </p:nvSpPr>
        <p:spPr>
          <a:xfrm>
            <a:off x="3464560" y="5524500"/>
            <a:ext cx="5280660" cy="460375"/>
          </a:xfrm>
          <a:prstGeom prst="rect">
            <a:avLst/>
          </a:prstGeom>
          <a:noFill/>
        </p:spPr>
        <p:txBody>
          <a:bodyPr wrap="square" rtlCol="0">
            <a:spAutoFit/>
          </a:bodyPr>
          <a:lstStyle/>
          <a:p>
            <a:pPr algn="ctr"/>
            <a:r>
              <a:rPr lang="pt-BR" altLang="en-US" sz="2400" b="1" smtClean="0">
                <a:solidFill>
                  <a:schemeClr val="bg1"/>
                </a:solidFill>
                <a:latin typeface="Arial" panose="020B0604020202020204" pitchFamily="34" charset="0"/>
                <a:ea typeface="Arial" panose="020B0604020202020204" pitchFamily="34" charset="0"/>
                <a:sym typeface="+mn-ea"/>
              </a:rPr>
              <a:t>Teoria das sinapses</a:t>
            </a:r>
            <a:endParaRPr lang="pt-BR" altLang="en-US" sz="2400" b="1" dirty="0">
              <a:solidFill>
                <a:schemeClr val="bg1"/>
              </a:solidFill>
              <a:latin typeface="Arial" panose="020B0604020202020204" pitchFamily="34" charset="0"/>
              <a:ea typeface="Arial" panose="020B0604020202020204" pitchFamily="34" charset="0"/>
              <a:sym typeface="+mn-ea"/>
            </a:endParaRPr>
          </a:p>
        </p:txBody>
      </p:sp>
      <p:grpSp>
        <p:nvGrpSpPr>
          <p:cNvPr id="31" name="组合 30"/>
          <p:cNvGrpSpPr/>
          <p:nvPr/>
        </p:nvGrpSpPr>
        <p:grpSpPr>
          <a:xfrm>
            <a:off x="9440188" y="5490986"/>
            <a:ext cx="536883" cy="536883"/>
            <a:chOff x="6936831" y="1368247"/>
            <a:chExt cx="536883" cy="536883"/>
          </a:xfrm>
        </p:grpSpPr>
        <p:sp>
          <p:nvSpPr>
            <p:cNvPr id="32" name="矩形 3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232418" y="5490983"/>
            <a:ext cx="536883" cy="536883"/>
            <a:chOff x="6936831" y="1368247"/>
            <a:chExt cx="536883" cy="536883"/>
          </a:xfrm>
        </p:grpSpPr>
        <p:sp>
          <p:nvSpPr>
            <p:cNvPr id="35" name="矩形 34"/>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731" y="484074"/>
            <a:ext cx="6083300" cy="706755"/>
          </a:xfrm>
          <a:prstGeom prst="rect">
            <a:avLst/>
          </a:prstGeom>
          <a:noFill/>
        </p:spPr>
        <p:txBody>
          <a:bodyPr wrap="none" rtlCol="0">
            <a:spAutoFit/>
          </a:bodyPr>
          <a:lstStyle/>
          <a:p>
            <a:r>
              <a:rPr lang="pt-BR" altLang="en-US" sz="4000" b="1" dirty="0">
                <a:solidFill>
                  <a:schemeClr val="bg1"/>
                </a:solidFill>
                <a:latin typeface="Arial" panose="020B0604020202020204" pitchFamily="34" charset="0"/>
                <a:ea typeface="Arial" panose="020B0604020202020204" pitchFamily="34" charset="0"/>
              </a:rPr>
              <a:t> Neurologia e Psicologia</a:t>
            </a:r>
            <a:endParaRPr lang="pt-BR" altLang="en-US" sz="40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76910" y="1555115"/>
            <a:ext cx="10487660" cy="3692525"/>
          </a:xfrm>
          <a:prstGeom prst="rect">
            <a:avLst/>
          </a:prstGeom>
          <a:noFill/>
        </p:spPr>
        <p:txBody>
          <a:bodyPr wrap="square" rtlCol="0">
            <a:spAutoFit/>
          </a:bodyPr>
          <a:p>
            <a:pPr algn="just"/>
            <a:r>
              <a:rPr lang="pt-BR" altLang="en-US" b="1" dirty="0">
                <a:solidFill>
                  <a:schemeClr val="bg1"/>
                </a:solidFill>
                <a:latin typeface="Arial" panose="020B0604020202020204" pitchFamily="34" charset="0"/>
                <a:ea typeface="Arial" panose="020B0604020202020204" pitchFamily="34" charset="0"/>
                <a:sym typeface="+mn-ea"/>
              </a:rPr>
              <a:t>- Behaviorismo tentar explicar o comportamento dos organismos observando apenas a sua interação com o meio de maneira empírica. Dela surgiram os princípios básicos do comportamento, como o aprendizado por reforço. </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Neurologia cognitiva e psicologia cognitiva tentam explicar como a mente emerge a partir da fisiologia do cérebro. Essa explicação deve estar de acordo com o behaviorismo, culminando na explicação de como o organismo vai se comportar no meio ambiente. </a:t>
            </a:r>
            <a:endParaRPr lang="pt-BR" altLang="en-US" b="1" dirty="0">
              <a:solidFill>
                <a:schemeClr val="bg1"/>
              </a:solidFill>
              <a:latin typeface="Arial" panose="020B0604020202020204" pitchFamily="34" charset="0"/>
              <a:ea typeface="Arial" panose="020B0604020202020204" pitchFamily="34" charset="0"/>
              <a:sym typeface="+mn-ea"/>
            </a:endParaRPr>
          </a:p>
          <a:p>
            <a:pPr algn="just"/>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Destes trabalhos surgiram diversas teorias da sinapses, de onde o deep learning é inspirado.</a:t>
            </a:r>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a:t>
            </a:r>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O deep learning foi baseado em princípios atrasados da neurologia cognitiva, aonde neurônios não mudavam, e não sabia-se muito sobre a importância dos neurotransmissores e campos eletromagnéticos na representação de informações do cérebro. </a:t>
            </a:r>
            <a:endParaRPr lang="pt-B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731" y="484074"/>
            <a:ext cx="5997575" cy="706755"/>
          </a:xfrm>
          <a:prstGeom prst="rect">
            <a:avLst/>
          </a:prstGeom>
          <a:noFill/>
        </p:spPr>
        <p:txBody>
          <a:bodyPr wrap="none" rtlCol="0">
            <a:spAutoFit/>
          </a:bodyPr>
          <a:lstStyle/>
          <a:p>
            <a:r>
              <a:rPr lang="pt-BR" altLang="en-US" sz="4000" b="1" dirty="0">
                <a:solidFill>
                  <a:schemeClr val="bg1"/>
                </a:solidFill>
                <a:latin typeface="Arial" panose="020B0604020202020204" pitchFamily="34" charset="0"/>
                <a:ea typeface="Arial" panose="020B0604020202020204" pitchFamily="34" charset="0"/>
              </a:rPr>
              <a:t>  </a:t>
            </a:r>
            <a:r>
              <a:rPr lang="pt-BR" altLang="en-US" sz="3200" b="1" dirty="0">
                <a:solidFill>
                  <a:schemeClr val="bg1"/>
                </a:solidFill>
                <a:latin typeface="Arial" panose="020B0604020202020204" pitchFamily="34" charset="0"/>
                <a:ea typeface="Arial" panose="020B0604020202020204" pitchFamily="34" charset="0"/>
              </a:rPr>
              <a:t>Unidade biológica: Neurônio</a:t>
            </a:r>
            <a:endParaRPr lang="pt-BR" altLang="en-US" sz="3200" b="1" dirty="0">
              <a:solidFill>
                <a:schemeClr val="bg1"/>
              </a:solidFill>
              <a:latin typeface="Arial" panose="020B0604020202020204" pitchFamily="34" charset="0"/>
              <a:ea typeface="Arial" panose="020B0604020202020204" pitchFamily="34" charset="0"/>
            </a:endParaRPr>
          </a:p>
        </p:txBody>
      </p:sp>
      <p:pic>
        <p:nvPicPr>
          <p:cNvPr id="2" name="Imagem 1" descr="estrutura_neuronio"/>
          <p:cNvPicPr>
            <a:picLocks noChangeAspect="1"/>
          </p:cNvPicPr>
          <p:nvPr/>
        </p:nvPicPr>
        <p:blipFill>
          <a:blip r:embed="rId1"/>
          <a:stretch>
            <a:fillRect/>
          </a:stretch>
        </p:blipFill>
        <p:spPr>
          <a:xfrm>
            <a:off x="370840" y="1832610"/>
            <a:ext cx="5737860" cy="4343400"/>
          </a:xfrm>
          <a:prstGeom prst="rect">
            <a:avLst/>
          </a:prstGeom>
        </p:spPr>
      </p:pic>
      <p:pic>
        <p:nvPicPr>
          <p:cNvPr id="4" name="Imagem 3" descr="sinapse"/>
          <p:cNvPicPr>
            <a:picLocks noChangeAspect="1"/>
          </p:cNvPicPr>
          <p:nvPr/>
        </p:nvPicPr>
        <p:blipFill>
          <a:blip r:embed="rId2"/>
          <a:stretch>
            <a:fillRect/>
          </a:stretch>
        </p:blipFill>
        <p:spPr>
          <a:xfrm>
            <a:off x="5991860" y="1832610"/>
            <a:ext cx="5265420" cy="2743200"/>
          </a:xfrm>
          <a:prstGeom prst="rect">
            <a:avLst/>
          </a:prstGeom>
        </p:spPr>
      </p:pic>
      <p:sp>
        <p:nvSpPr>
          <p:cNvPr id="5" name="Caixa de Texto 4"/>
          <p:cNvSpPr txBox="1"/>
          <p:nvPr/>
        </p:nvSpPr>
        <p:spPr>
          <a:xfrm>
            <a:off x="6180455" y="4600575"/>
            <a:ext cx="5030470" cy="1198880"/>
          </a:xfrm>
          <a:prstGeom prst="rect">
            <a:avLst/>
          </a:prstGeom>
          <a:noFill/>
        </p:spPr>
        <p:txBody>
          <a:bodyPr wrap="square" rtlCol="0">
            <a:spAutoFit/>
          </a:bodyPr>
          <a:p>
            <a:r>
              <a:rPr lang="pt-BR" altLang="en-US" b="1">
                <a:solidFill>
                  <a:schemeClr val="bg1"/>
                </a:solidFill>
                <a:latin typeface="Arial" panose="020B0604020202020204" pitchFamily="34" charset="0"/>
                <a:cs typeface="Arial" panose="020B0604020202020204" pitchFamily="34" charset="0"/>
              </a:rPr>
              <a:t>Estrutura do neurônio e sinapses (Cognitive neuroscience: The biology of the mind).</a:t>
            </a:r>
            <a:endParaRPr lang="pt-BR" altLang="en-US" b="1">
              <a:solidFill>
                <a:schemeClr val="bg1"/>
              </a:solidFill>
              <a:latin typeface="Arial" panose="020B0604020202020204" pitchFamily="34" charset="0"/>
              <a:cs typeface="Arial" panose="020B0604020202020204" pitchFamily="34" charset="0"/>
            </a:endParaRPr>
          </a:p>
          <a:p>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células gliais envolvem o axônio.</a:t>
            </a:r>
            <a:endParaRPr lang="pt-BR" altLang="en-US" b="1">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902585" y="295275"/>
            <a:ext cx="6370320" cy="1137285"/>
          </a:xfrm>
          <a:prstGeom prst="rect">
            <a:avLst/>
          </a:prstGeom>
          <a:noFill/>
        </p:spPr>
        <p:txBody>
          <a:bodyPr wrap="square" rtlCol="0">
            <a:spAutoFit/>
          </a:bodyPr>
          <a:lstStyle/>
          <a:p>
            <a:pPr algn="ctr"/>
            <a:r>
              <a:rPr lang="pt-BR" altLang="en-US" sz="4000" b="1" dirty="0">
                <a:solidFill>
                  <a:schemeClr val="bg1"/>
                </a:solidFill>
                <a:latin typeface="Arial" panose="020B0604020202020204" pitchFamily="34" charset="0"/>
                <a:ea typeface="Arial" panose="020B0604020202020204" pitchFamily="34" charset="0"/>
              </a:rPr>
              <a:t> </a:t>
            </a:r>
            <a:r>
              <a:rPr lang="pt-BR" altLang="en-US" sz="2800" b="1" dirty="0">
                <a:solidFill>
                  <a:schemeClr val="bg1"/>
                </a:solidFill>
                <a:latin typeface="Arial" panose="020B0604020202020204" pitchFamily="34" charset="0"/>
                <a:ea typeface="Arial" panose="020B0604020202020204" pitchFamily="34" charset="0"/>
              </a:rPr>
              <a:t> O que poderia influenciar a computação do cérebro?</a:t>
            </a:r>
            <a:endParaRPr lang="pt-BR" altLang="en-US" sz="28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76910" y="1555115"/>
            <a:ext cx="10487660" cy="4246245"/>
          </a:xfrm>
          <a:prstGeom prst="rect">
            <a:avLst/>
          </a:prstGeom>
          <a:noFill/>
        </p:spPr>
        <p:txBody>
          <a:bodyPr wrap="square" rtlCol="0">
            <a:spAutoFit/>
          </a:bodyPr>
          <a:p>
            <a:r>
              <a:rPr lang="pt-BR" altLang="en-US" b="1" dirty="0">
                <a:solidFill>
                  <a:schemeClr val="bg1"/>
                </a:solidFill>
                <a:latin typeface="Arial" panose="020B0604020202020204" pitchFamily="34" charset="0"/>
                <a:ea typeface="Arial" panose="020B0604020202020204" pitchFamily="34" charset="0"/>
                <a:sym typeface="+mn-ea"/>
              </a:rPr>
              <a:t>- Fluxo sanguíneo e proteínas (neutotransmissores) disponíveis no cérebro. Limitam a quantidade de energia e componentes para cada neurônio.</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Massa branca do cérebro.</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Campos eletromagnéticos.</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Mais de 100 tipos de neuro transmissores.</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Cerca de 5 elementos químicos com carga envolvidos.</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Plasticidade neuronal, e diversas células gliais e neuronais. </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Topologia das redes neurais.</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731" y="484074"/>
            <a:ext cx="6099175" cy="706755"/>
          </a:xfrm>
          <a:prstGeom prst="rect">
            <a:avLst/>
          </a:prstGeom>
          <a:noFill/>
        </p:spPr>
        <p:txBody>
          <a:bodyPr wrap="none" rtlCol="0">
            <a:spAutoFit/>
          </a:bodyPr>
          <a:lstStyle/>
          <a:p>
            <a:r>
              <a:rPr lang="pt-BR" altLang="en-US" sz="4000" b="1" dirty="0">
                <a:solidFill>
                  <a:schemeClr val="bg1"/>
                </a:solidFill>
                <a:latin typeface="Arial" panose="020B0604020202020204" pitchFamily="34" charset="0"/>
                <a:ea typeface="Arial" panose="020B0604020202020204" pitchFamily="34" charset="0"/>
              </a:rPr>
              <a:t> </a:t>
            </a:r>
            <a:r>
              <a:rPr lang="pt-BR" altLang="en-US" sz="3200" b="1" dirty="0">
                <a:solidFill>
                  <a:schemeClr val="bg1"/>
                </a:solidFill>
                <a:latin typeface="Arial" panose="020B0604020202020204" pitchFamily="34" charset="0"/>
                <a:ea typeface="Arial" panose="020B0604020202020204" pitchFamily="34" charset="0"/>
              </a:rPr>
              <a:t>Teoria do cérebro relativístico</a:t>
            </a:r>
            <a:endParaRPr lang="pt-BR" altLang="en-US" sz="32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90880" y="1555115"/>
            <a:ext cx="10487660" cy="4799965"/>
          </a:xfrm>
          <a:prstGeom prst="rect">
            <a:avLst/>
          </a:prstGeom>
          <a:noFill/>
        </p:spPr>
        <p:txBody>
          <a:bodyPr wrap="square" rtlCol="0">
            <a:spAutoFit/>
          </a:bodyPr>
          <a:p>
            <a:r>
              <a:rPr lang="pt-BR" altLang="en-US" b="1" dirty="0">
                <a:solidFill>
                  <a:schemeClr val="bg1"/>
                </a:solidFill>
                <a:latin typeface="Arial" panose="020B0604020202020204" pitchFamily="34" charset="0"/>
                <a:ea typeface="Arial" panose="020B0604020202020204" pitchFamily="34" charset="0"/>
                <a:sym typeface="+mn-ea"/>
              </a:rPr>
              <a:t>- autor: Miguel Nicolelis neurocientista brasileiro considerado um dos 20 neurocientistas mais importantes do mundo. Um de seus feitos foram as grandes contribuições para as interfaces cérebro-máquina e exoesqueletos. </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a:solidFill>
                <a:schemeClr val="bg1"/>
              </a:solidFill>
            </a:endParaRPr>
          </a:p>
          <a:p>
            <a:r>
              <a:rPr lang="pt-BR" altLang="en-US" b="1">
                <a:solidFill>
                  <a:schemeClr val="bg1"/>
                </a:solidFill>
                <a:latin typeface="Arial" panose="020B0604020202020204" pitchFamily="34" charset="0"/>
                <a:cs typeface="Arial" panose="020B0604020202020204" pitchFamily="34" charset="0"/>
              </a:rPr>
              <a:t>Conceitos chave:</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Organismos como computadores e registradores de informações.</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Evolução e comunicação.</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Bit de shannon e bit de godel.</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 shannon: Computação binária.</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 godel: Bits contínuos.</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 Cérebro faz comunicações discretas por meio de sinapses, enquanto representa as 	informações de maneira godeliana. </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Máquina de turing X cérebro.</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plasticidade cerebral.</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Interconexão contextual (por meio de campos eletromagnéticos e solenóiedes biológicas, a massa branca).</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Limitação de energia total para cérebro e redistribuição a cada instante. </a:t>
            </a:r>
            <a:endParaRPr lang="pt-BR" altLang="en-US" b="1">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731" y="484074"/>
            <a:ext cx="6099175" cy="706755"/>
          </a:xfrm>
          <a:prstGeom prst="rect">
            <a:avLst/>
          </a:prstGeom>
          <a:noFill/>
        </p:spPr>
        <p:txBody>
          <a:bodyPr wrap="none" rtlCol="0">
            <a:spAutoFit/>
          </a:bodyPr>
          <a:lstStyle/>
          <a:p>
            <a:r>
              <a:rPr lang="pt-BR" altLang="en-US" sz="4000" b="1" dirty="0">
                <a:solidFill>
                  <a:schemeClr val="bg1"/>
                </a:solidFill>
                <a:latin typeface="Arial" panose="020B0604020202020204" pitchFamily="34" charset="0"/>
                <a:ea typeface="Arial" panose="020B0604020202020204" pitchFamily="34" charset="0"/>
              </a:rPr>
              <a:t> </a:t>
            </a:r>
            <a:r>
              <a:rPr lang="pt-BR" altLang="en-US" sz="3200" b="1" dirty="0">
                <a:solidFill>
                  <a:schemeClr val="bg1"/>
                </a:solidFill>
                <a:latin typeface="Arial" panose="020B0604020202020204" pitchFamily="34" charset="0"/>
                <a:ea typeface="Arial" panose="020B0604020202020204" pitchFamily="34" charset="0"/>
              </a:rPr>
              <a:t>Teoria do cérebro relativístico</a:t>
            </a:r>
            <a:endParaRPr lang="pt-BR" altLang="en-US" sz="32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90880" y="1555115"/>
            <a:ext cx="10487660" cy="2584450"/>
          </a:xfrm>
          <a:prstGeom prst="rect">
            <a:avLst/>
          </a:prstGeom>
          <a:noFill/>
        </p:spPr>
        <p:txBody>
          <a:bodyPr wrap="square" rtlCol="0">
            <a:spAutoFit/>
          </a:bodyPr>
          <a:p>
            <a:r>
              <a:rPr lang="pt-BR" altLang="en-US" b="1">
                <a:solidFill>
                  <a:schemeClr val="bg1"/>
                </a:solidFill>
                <a:latin typeface="Arial" panose="020B0604020202020204" pitchFamily="34" charset="0"/>
                <a:cs typeface="Arial" panose="020B0604020202020204" pitchFamily="34" charset="0"/>
              </a:rPr>
              <a:t>o cérebro funciona por meio de uma contínua mistura recursiva de sinais analógicos e digitais. Esse processo dinâmico permite a fusão do tecido neural em um contínuo operacional que media um processo bidirecional de conversão de S-info e G-info. Ao dissipar energia para embutir fisicamente G-info no tecido neural (fazendo com que essa informação exerça um efeito de eficiência causal na sua estrutura anatômica), o cérebro é capaz de empregar os sinais ascendentes que descrevem o estado do mundo exterior para atualizar o seu modelo interior de realidade. Em última análise, é o processo de checar e adaptar o ponto de vista próprio do cérebro que guia a operação do nosso sistema nervoso central de um momento ao outro. </a:t>
            </a:r>
            <a:endParaRPr lang="pt-BR" altLang="en-US" b="1">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731" y="484074"/>
            <a:ext cx="6099175" cy="706755"/>
          </a:xfrm>
          <a:prstGeom prst="rect">
            <a:avLst/>
          </a:prstGeom>
          <a:noFill/>
        </p:spPr>
        <p:txBody>
          <a:bodyPr wrap="none" rtlCol="0">
            <a:spAutoFit/>
          </a:bodyPr>
          <a:lstStyle/>
          <a:p>
            <a:r>
              <a:rPr lang="pt-BR" altLang="en-US" sz="4000" b="1" dirty="0">
                <a:solidFill>
                  <a:schemeClr val="bg1"/>
                </a:solidFill>
                <a:latin typeface="Arial" panose="020B0604020202020204" pitchFamily="34" charset="0"/>
                <a:ea typeface="Arial" panose="020B0604020202020204" pitchFamily="34" charset="0"/>
              </a:rPr>
              <a:t> </a:t>
            </a:r>
            <a:r>
              <a:rPr lang="pt-BR" altLang="en-US" sz="3200" b="1" dirty="0">
                <a:solidFill>
                  <a:schemeClr val="bg1"/>
                </a:solidFill>
                <a:latin typeface="Arial" panose="020B0604020202020204" pitchFamily="34" charset="0"/>
                <a:ea typeface="Arial" panose="020B0604020202020204" pitchFamily="34" charset="0"/>
              </a:rPr>
              <a:t>Teoria do cérebro relativístico</a:t>
            </a:r>
            <a:endParaRPr lang="pt-BR" altLang="en-US" sz="32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90880" y="1326515"/>
            <a:ext cx="10487660" cy="1753235"/>
          </a:xfrm>
          <a:prstGeom prst="rect">
            <a:avLst/>
          </a:prstGeom>
          <a:noFill/>
        </p:spPr>
        <p:txBody>
          <a:bodyPr wrap="square" rtlCol="0">
            <a:spAutoFit/>
          </a:bodyPr>
          <a:p>
            <a:r>
              <a:rPr lang="pt-BR" altLang="en-US" b="1" dirty="0">
                <a:solidFill>
                  <a:schemeClr val="bg1"/>
                </a:solidFill>
                <a:latin typeface="Arial" panose="020B0604020202020204" pitchFamily="34" charset="0"/>
                <a:ea typeface="Arial" panose="020B0604020202020204" pitchFamily="34" charset="0"/>
                <a:sym typeface="+mn-ea"/>
              </a:rPr>
              <a:t>- O cérebro modifica a sua estrutura para representar a informação godeliana (neurotransmissores, transmissores elétricos acoplados). </a:t>
            </a:r>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a:solidFill>
                  <a:schemeClr val="bg1"/>
                </a:solidFill>
                <a:latin typeface="Arial" panose="020B0604020202020204" pitchFamily="34" charset="0"/>
                <a:cs typeface="Arial" panose="020B0604020202020204" pitchFamily="34" charset="0"/>
              </a:rPr>
              <a:t>- Comunicação estrutural para criação de computadores analógicos temporários (sinapses).</a:t>
            </a:r>
            <a:endParaRPr lang="pt-BR" altLang="en-US" b="1">
              <a:solidFill>
                <a:schemeClr val="bg1"/>
              </a:solidFill>
              <a:latin typeface="Arial" panose="020B0604020202020204" pitchFamily="34" charset="0"/>
              <a:cs typeface="Arial" panose="020B0604020202020204" pitchFamily="34" charset="0"/>
            </a:endParaRPr>
          </a:p>
          <a:p>
            <a:r>
              <a:rPr lang="pt-BR" altLang="en-US" b="1">
                <a:solidFill>
                  <a:schemeClr val="bg1"/>
                </a:solidFill>
                <a:latin typeface="Arial" panose="020B0604020202020204" pitchFamily="34" charset="0"/>
                <a:cs typeface="Arial" panose="020B0604020202020204" pitchFamily="34" charset="0"/>
              </a:rPr>
              <a:t>- Interconexão cerebral, aonde cada unidade recebe uma intensidade de fluxo eletromagnético de acordo com o estado global do cérebro e age conforme essa intensidade (ou seja, para um contexto diferende, os neurônios também irão agir de maneira diferente).</a:t>
            </a:r>
            <a:endParaRPr lang="pt-BR" altLang="en-US" b="1">
              <a:solidFill>
                <a:schemeClr val="bg1"/>
              </a:solidFill>
              <a:latin typeface="Arial" panose="020B0604020202020204" pitchFamily="34" charset="0"/>
              <a:cs typeface="Arial" panose="020B0604020202020204" pitchFamily="34" charset="0"/>
            </a:endParaRPr>
          </a:p>
        </p:txBody>
      </p:sp>
      <p:pic>
        <p:nvPicPr>
          <p:cNvPr id="2" name="Imagem 1" descr="cerebro_de_hubel_e_wisel_homem_anestesiado"/>
          <p:cNvPicPr>
            <a:picLocks noChangeAspect="1"/>
          </p:cNvPicPr>
          <p:nvPr/>
        </p:nvPicPr>
        <p:blipFill>
          <a:blip r:embed="rId1"/>
          <a:stretch>
            <a:fillRect/>
          </a:stretch>
        </p:blipFill>
        <p:spPr>
          <a:xfrm>
            <a:off x="967740" y="3079750"/>
            <a:ext cx="4107815" cy="3644900"/>
          </a:xfrm>
          <a:prstGeom prst="rect">
            <a:avLst/>
          </a:prstGeom>
        </p:spPr>
      </p:pic>
      <p:pic>
        <p:nvPicPr>
          <p:cNvPr id="4" name="Imagem 3" descr="contexto_campo_eletromagnetico"/>
          <p:cNvPicPr>
            <a:picLocks noChangeAspect="1"/>
          </p:cNvPicPr>
          <p:nvPr/>
        </p:nvPicPr>
        <p:blipFill>
          <a:blip r:embed="rId2"/>
          <a:stretch>
            <a:fillRect/>
          </a:stretch>
        </p:blipFill>
        <p:spPr>
          <a:xfrm>
            <a:off x="5807075" y="3044190"/>
            <a:ext cx="4968240" cy="3680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r="27641"/>
          <a:stretch>
            <a:fillRect/>
          </a:stretch>
        </p:blipFill>
        <p:spPr>
          <a:xfrm flipH="1">
            <a:off x="0" y="0"/>
            <a:ext cx="12453870" cy="6884475"/>
          </a:xfrm>
          <a:prstGeom prst="rect">
            <a:avLst/>
          </a:prstGeom>
        </p:spPr>
      </p:pic>
      <p:sp>
        <p:nvSpPr>
          <p:cNvPr id="27" name="矩形 26"/>
          <p:cNvSpPr/>
          <p:nvPr/>
        </p:nvSpPr>
        <p:spPr>
          <a:xfrm rot="2700000">
            <a:off x="4557010" y="1246179"/>
            <a:ext cx="3132943" cy="3132943"/>
          </a:xfrm>
          <a:prstGeom prst="rect">
            <a:avLst/>
          </a:prstGeom>
          <a:solidFill>
            <a:schemeClr val="bg1">
              <a:alpha val="2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700000">
            <a:off x="4675330" y="1364499"/>
            <a:ext cx="2896303" cy="2896303"/>
          </a:xfrm>
          <a:prstGeom prst="rect">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238115" y="1881505"/>
            <a:ext cx="2268855" cy="1861185"/>
          </a:xfrm>
          <a:prstGeom prst="rect">
            <a:avLst/>
          </a:prstGeom>
          <a:noFill/>
        </p:spPr>
        <p:txBody>
          <a:bodyPr wrap="square" rtlCol="0">
            <a:spAutoFit/>
          </a:bodyPr>
          <a:lstStyle/>
          <a:p>
            <a:r>
              <a:rPr lang="en-US" altLang="zh-CN" sz="11500" b="1" dirty="0" smtClean="0">
                <a:solidFill>
                  <a:srgbClr val="F7C52E"/>
                </a:solidFill>
                <a:latin typeface="Arial" panose="020B0604020202020204" pitchFamily="34" charset="0"/>
                <a:ea typeface="Arial" panose="020B0604020202020204" pitchFamily="34" charset="0"/>
              </a:rPr>
              <a:t>0</a:t>
            </a:r>
            <a:r>
              <a:rPr lang="pt-BR" altLang="en-US" sz="11500" b="1" dirty="0" smtClean="0">
                <a:solidFill>
                  <a:srgbClr val="F7C52E"/>
                </a:solidFill>
                <a:latin typeface="Arial" panose="020B0604020202020204" pitchFamily="34" charset="0"/>
                <a:ea typeface="Arial" panose="020B0604020202020204" pitchFamily="34" charset="0"/>
              </a:rPr>
              <a:t>3</a:t>
            </a:r>
            <a:endParaRPr lang="pt-BR" altLang="en-US" sz="11500" b="1" dirty="0" smtClean="0">
              <a:solidFill>
                <a:srgbClr val="F7C52E"/>
              </a:solidFill>
              <a:latin typeface="Arial" panose="020B0604020202020204" pitchFamily="34" charset="0"/>
              <a:ea typeface="Arial" panose="020B0604020202020204" pitchFamily="34" charset="0"/>
            </a:endParaRPr>
          </a:p>
        </p:txBody>
      </p:sp>
      <p:sp>
        <p:nvSpPr>
          <p:cNvPr id="30" name="文本框 29"/>
          <p:cNvSpPr txBox="1"/>
          <p:nvPr/>
        </p:nvSpPr>
        <p:spPr>
          <a:xfrm>
            <a:off x="3483610" y="5524500"/>
            <a:ext cx="5280660" cy="460375"/>
          </a:xfrm>
          <a:prstGeom prst="rect">
            <a:avLst/>
          </a:prstGeom>
          <a:noFill/>
        </p:spPr>
        <p:txBody>
          <a:bodyPr wrap="square" rtlCol="0">
            <a:spAutoFit/>
          </a:bodyPr>
          <a:lstStyle/>
          <a:p>
            <a:pPr algn="ctr"/>
            <a:r>
              <a:rPr lang="pt-BR" altLang="en-US" sz="2400" b="1" smtClean="0">
                <a:solidFill>
                  <a:schemeClr val="bg1"/>
                </a:solidFill>
                <a:latin typeface="Arial" panose="020B0604020202020204" pitchFamily="34" charset="0"/>
                <a:ea typeface="Arial" panose="020B0604020202020204" pitchFamily="34" charset="0"/>
                <a:sym typeface="+mn-ea"/>
              </a:rPr>
              <a:t>Comparação e conclusão</a:t>
            </a:r>
            <a:endParaRPr lang="pt-BR" altLang="en-US" sz="2400" b="1" dirty="0">
              <a:solidFill>
                <a:schemeClr val="bg1"/>
              </a:solidFill>
              <a:latin typeface="Arial" panose="020B0604020202020204" pitchFamily="34" charset="0"/>
              <a:ea typeface="Arial" panose="020B0604020202020204" pitchFamily="34" charset="0"/>
              <a:sym typeface="+mn-ea"/>
            </a:endParaRPr>
          </a:p>
        </p:txBody>
      </p:sp>
      <p:grpSp>
        <p:nvGrpSpPr>
          <p:cNvPr id="31" name="组合 30"/>
          <p:cNvGrpSpPr/>
          <p:nvPr/>
        </p:nvGrpSpPr>
        <p:grpSpPr>
          <a:xfrm>
            <a:off x="9440188" y="5490986"/>
            <a:ext cx="536883" cy="536883"/>
            <a:chOff x="6936831" y="1368247"/>
            <a:chExt cx="536883" cy="536883"/>
          </a:xfrm>
        </p:grpSpPr>
        <p:sp>
          <p:nvSpPr>
            <p:cNvPr id="32" name="矩形 3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232418" y="5490983"/>
            <a:ext cx="536883" cy="536883"/>
            <a:chOff x="6936831" y="1368247"/>
            <a:chExt cx="536883" cy="536883"/>
          </a:xfrm>
        </p:grpSpPr>
        <p:sp>
          <p:nvSpPr>
            <p:cNvPr id="35" name="矩形 34"/>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r="27641"/>
          <a:stretch>
            <a:fillRect/>
          </a:stretch>
        </p:blipFill>
        <p:spPr>
          <a:xfrm flipH="1">
            <a:off x="0" y="0"/>
            <a:ext cx="12453870" cy="6884475"/>
          </a:xfrm>
          <a:prstGeom prst="rect">
            <a:avLst/>
          </a:prstGeom>
        </p:spPr>
      </p:pic>
      <p:sp>
        <p:nvSpPr>
          <p:cNvPr id="2" name="矩形 1"/>
          <p:cNvSpPr/>
          <p:nvPr/>
        </p:nvSpPr>
        <p:spPr>
          <a:xfrm rot="2700000">
            <a:off x="1229194" y="1770834"/>
            <a:ext cx="3342806" cy="3342806"/>
          </a:xfrm>
          <a:prstGeom prst="rect">
            <a:avLst/>
          </a:prstGeom>
          <a:solidFill>
            <a:schemeClr val="bg1">
              <a:alpha val="2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1355440" y="1897080"/>
            <a:ext cx="3090314" cy="3090314"/>
          </a:xfrm>
          <a:prstGeom prst="rect">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454702" y="2921686"/>
            <a:ext cx="2891790" cy="1014730"/>
          </a:xfrm>
          <a:prstGeom prst="rect">
            <a:avLst/>
          </a:prstGeom>
          <a:noFill/>
          <a:effectLst/>
        </p:spPr>
        <p:txBody>
          <a:bodyPr wrap="none" rtlCol="0">
            <a:spAutoFit/>
          </a:bodyPr>
          <a:lstStyle/>
          <a:p>
            <a:pPr algn="ctr"/>
            <a:r>
              <a:rPr lang="pt-BR" altLang="en-US" sz="6000" b="1" dirty="0" smtClean="0">
                <a:solidFill>
                  <a:schemeClr val="bg1"/>
                </a:solidFill>
                <a:latin typeface="Arial" panose="020B0604020202020204" pitchFamily="34" charset="0"/>
                <a:ea typeface="Arial" panose="020B0604020202020204" pitchFamily="34" charset="0"/>
                <a:cs typeface="Kartika" panose="02020503030404060203" pitchFamily="18" charset="0"/>
              </a:rPr>
              <a:t>tópicos</a:t>
            </a:r>
            <a:endParaRPr lang="pt-BR" altLang="en-US" sz="6000" b="1" dirty="0" smtClean="0">
              <a:solidFill>
                <a:schemeClr val="bg1"/>
              </a:solidFill>
              <a:latin typeface="Arial" panose="020B0604020202020204" pitchFamily="34" charset="0"/>
              <a:ea typeface="Arial" panose="020B0604020202020204" pitchFamily="34" charset="0"/>
              <a:cs typeface="Kartika" panose="02020503030404060203" pitchFamily="18" charset="0"/>
            </a:endParaRPr>
          </a:p>
        </p:txBody>
      </p:sp>
      <p:grpSp>
        <p:nvGrpSpPr>
          <p:cNvPr id="3" name="组合 2"/>
          <p:cNvGrpSpPr/>
          <p:nvPr/>
        </p:nvGrpSpPr>
        <p:grpSpPr>
          <a:xfrm>
            <a:off x="6936831" y="760552"/>
            <a:ext cx="536883" cy="536883"/>
            <a:chOff x="6936831" y="1368247"/>
            <a:chExt cx="536883" cy="536883"/>
          </a:xfrm>
        </p:grpSpPr>
        <p:sp>
          <p:nvSpPr>
            <p:cNvPr id="12" name="矩形 1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936829" y="2845203"/>
            <a:ext cx="536883" cy="536883"/>
            <a:chOff x="6936831" y="1368247"/>
            <a:chExt cx="536883" cy="536883"/>
          </a:xfrm>
        </p:grpSpPr>
        <p:sp>
          <p:nvSpPr>
            <p:cNvPr id="15" name="矩形 14"/>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970287" y="4789498"/>
            <a:ext cx="536883" cy="536883"/>
            <a:chOff x="6936831" y="1368247"/>
            <a:chExt cx="536883" cy="536883"/>
          </a:xfrm>
        </p:grpSpPr>
        <p:sp>
          <p:nvSpPr>
            <p:cNvPr id="18" name="矩形 17"/>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7800443" y="706529"/>
            <a:ext cx="4297680" cy="1198880"/>
          </a:xfrm>
          <a:prstGeom prst="rect">
            <a:avLst/>
          </a:prstGeom>
          <a:noFill/>
        </p:spPr>
        <p:txBody>
          <a:bodyPr wrap="none" rtlCol="0">
            <a:spAutoFit/>
          </a:bodyPr>
          <a:lstStyle/>
          <a:p>
            <a:r>
              <a:rPr lang="pt-BR" altLang="en-US" sz="3600" b="1" smtClean="0">
                <a:solidFill>
                  <a:schemeClr val="bg1"/>
                </a:solidFill>
                <a:latin typeface="Arial" panose="020B0604020202020204" pitchFamily="34" charset="0"/>
                <a:ea typeface="Arial" panose="020B0604020202020204" pitchFamily="34" charset="0"/>
              </a:rPr>
              <a:t>overview da teoria </a:t>
            </a:r>
            <a:endParaRPr lang="pt-BR" altLang="en-US" sz="3600" b="1" smtClean="0">
              <a:solidFill>
                <a:schemeClr val="bg1"/>
              </a:solidFill>
              <a:latin typeface="Arial" panose="020B0604020202020204" pitchFamily="34" charset="0"/>
              <a:ea typeface="Arial" panose="020B0604020202020204" pitchFamily="34" charset="0"/>
            </a:endParaRPr>
          </a:p>
          <a:p>
            <a:r>
              <a:rPr lang="pt-BR" altLang="en-US" sz="3600" b="1" dirty="0" smtClean="0">
                <a:solidFill>
                  <a:schemeClr val="bg1"/>
                </a:solidFill>
                <a:latin typeface="Arial" panose="020B0604020202020204" pitchFamily="34" charset="0"/>
                <a:ea typeface="Arial" panose="020B0604020202020204" pitchFamily="34" charset="0"/>
              </a:rPr>
              <a:t>de deep learning</a:t>
            </a:r>
            <a:endParaRPr lang="pt-BR" altLang="en-US" sz="3600" b="1" dirty="0" smtClean="0">
              <a:solidFill>
                <a:schemeClr val="bg1"/>
              </a:solidFill>
              <a:latin typeface="Arial" panose="020B0604020202020204" pitchFamily="34" charset="0"/>
              <a:ea typeface="Arial" panose="020B0604020202020204" pitchFamily="34" charset="0"/>
            </a:endParaRPr>
          </a:p>
        </p:txBody>
      </p:sp>
      <p:sp>
        <p:nvSpPr>
          <p:cNvPr id="24" name="文本框 23"/>
          <p:cNvSpPr txBox="1"/>
          <p:nvPr/>
        </p:nvSpPr>
        <p:spPr>
          <a:xfrm>
            <a:off x="7867117" y="2734358"/>
            <a:ext cx="4170680" cy="1198880"/>
          </a:xfrm>
          <a:prstGeom prst="rect">
            <a:avLst/>
          </a:prstGeom>
          <a:noFill/>
        </p:spPr>
        <p:txBody>
          <a:bodyPr wrap="none" rtlCol="0">
            <a:spAutoFit/>
          </a:bodyPr>
          <a:lstStyle/>
          <a:p>
            <a:r>
              <a:rPr lang="pt-BR" altLang="en-US" sz="3600" b="1" smtClean="0">
                <a:solidFill>
                  <a:schemeClr val="bg1"/>
                </a:solidFill>
                <a:latin typeface="Arial" panose="020B0604020202020204" pitchFamily="34" charset="0"/>
                <a:ea typeface="Arial" panose="020B0604020202020204" pitchFamily="34" charset="0"/>
              </a:rPr>
              <a:t>overview da teoria</a:t>
            </a:r>
            <a:endParaRPr lang="pt-BR" altLang="en-US" sz="3600" b="1" smtClean="0">
              <a:solidFill>
                <a:schemeClr val="bg1"/>
              </a:solidFill>
              <a:latin typeface="Arial" panose="020B0604020202020204" pitchFamily="34" charset="0"/>
              <a:ea typeface="Arial" panose="020B0604020202020204" pitchFamily="34" charset="0"/>
            </a:endParaRPr>
          </a:p>
          <a:p>
            <a:r>
              <a:rPr lang="pt-BR" altLang="en-US" sz="3600" b="1" dirty="0" smtClean="0">
                <a:solidFill>
                  <a:schemeClr val="bg1"/>
                </a:solidFill>
                <a:latin typeface="Arial" panose="020B0604020202020204" pitchFamily="34" charset="0"/>
                <a:ea typeface="Arial" panose="020B0604020202020204" pitchFamily="34" charset="0"/>
              </a:rPr>
              <a:t>das sinapses</a:t>
            </a:r>
            <a:endParaRPr lang="pt-BR" altLang="en-US" sz="3600" b="1" dirty="0" smtClean="0">
              <a:solidFill>
                <a:schemeClr val="bg1"/>
              </a:solidFill>
              <a:latin typeface="Arial" panose="020B0604020202020204" pitchFamily="34" charset="0"/>
              <a:ea typeface="Arial" panose="020B0604020202020204" pitchFamily="34" charset="0"/>
            </a:endParaRPr>
          </a:p>
        </p:txBody>
      </p:sp>
      <p:sp>
        <p:nvSpPr>
          <p:cNvPr id="25" name="文本框 24"/>
          <p:cNvSpPr txBox="1"/>
          <p:nvPr/>
        </p:nvSpPr>
        <p:spPr>
          <a:xfrm>
            <a:off x="7867224" y="4740633"/>
            <a:ext cx="3510280" cy="1198880"/>
          </a:xfrm>
          <a:prstGeom prst="rect">
            <a:avLst/>
          </a:prstGeom>
          <a:noFill/>
        </p:spPr>
        <p:txBody>
          <a:bodyPr wrap="none" rtlCol="0">
            <a:spAutoFit/>
          </a:bodyPr>
          <a:lstStyle/>
          <a:p>
            <a:r>
              <a:rPr lang="pt-BR" altLang="zh-CN" sz="3600" b="1" dirty="0">
                <a:solidFill>
                  <a:schemeClr val="bg1"/>
                </a:solidFill>
                <a:latin typeface="Arial" panose="020B0604020202020204" pitchFamily="34" charset="0"/>
                <a:ea typeface="Arial" panose="020B0604020202020204" pitchFamily="34" charset="0"/>
              </a:rPr>
              <a:t>comparações e</a:t>
            </a:r>
            <a:endParaRPr lang="pt-BR" altLang="zh-CN" sz="3600" b="1" dirty="0">
              <a:solidFill>
                <a:schemeClr val="bg1"/>
              </a:solidFill>
              <a:latin typeface="Arial" panose="020B0604020202020204" pitchFamily="34" charset="0"/>
              <a:ea typeface="Arial" panose="020B0604020202020204" pitchFamily="34" charset="0"/>
            </a:endParaRPr>
          </a:p>
          <a:p>
            <a:r>
              <a:rPr lang="pt-BR" altLang="zh-CN" sz="3600" b="1" dirty="0">
                <a:solidFill>
                  <a:schemeClr val="bg1"/>
                </a:solidFill>
                <a:latin typeface="Arial" panose="020B0604020202020204" pitchFamily="34" charset="0"/>
                <a:ea typeface="Arial" panose="020B0604020202020204" pitchFamily="34" charset="0"/>
              </a:rPr>
              <a:t>conclusões</a:t>
            </a:r>
            <a:endParaRPr lang="pt-BR" altLang="zh-CN" sz="3600" b="1" dirty="0">
              <a:solidFill>
                <a:schemeClr val="bg1"/>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strVal val="#ppt_w+.3"/>
                                          </p:val>
                                        </p:tav>
                                        <p:tav tm="100000">
                                          <p:val>
                                            <p:strVal val="#ppt_w"/>
                                          </p:val>
                                        </p:tav>
                                      </p:tavLst>
                                    </p:anim>
                                    <p:anim calcmode="lin" valueType="num">
                                      <p:cBhvr>
                                        <p:cTn id="14" dur="1000" fill="hold"/>
                                        <p:tgtEl>
                                          <p:spTgt spid="23"/>
                                        </p:tgtEl>
                                        <p:attrNameLst>
                                          <p:attrName>ppt_h</p:attrName>
                                        </p:attrNameLst>
                                      </p:cBhvr>
                                      <p:tavLst>
                                        <p:tav tm="0">
                                          <p:val>
                                            <p:strVal val="#ppt_h"/>
                                          </p:val>
                                        </p:tav>
                                        <p:tav tm="100000">
                                          <p:val>
                                            <p:strVal val="#ppt_h"/>
                                          </p:val>
                                        </p:tav>
                                      </p:tavLst>
                                    </p:anim>
                                    <p:animEffect transition="in" filter="fade">
                                      <p:cBhvr>
                                        <p:cTn id="15" dur="1000"/>
                                        <p:tgtEl>
                                          <p:spTgt spid="23"/>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3"/>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1000" fill="hold"/>
                                        <p:tgtEl>
                                          <p:spTgt spid="25"/>
                                        </p:tgtEl>
                                        <p:attrNameLst>
                                          <p:attrName>ppt_w</p:attrName>
                                        </p:attrNameLst>
                                      </p:cBhvr>
                                      <p:tavLst>
                                        <p:tav tm="0">
                                          <p:val>
                                            <p:strVal val="#ppt_w+.3"/>
                                          </p:val>
                                        </p:tav>
                                        <p:tav tm="100000">
                                          <p:val>
                                            <p:strVal val="#ppt_w"/>
                                          </p:val>
                                        </p:tav>
                                      </p:tavLst>
                                    </p:anim>
                                    <p:anim calcmode="lin" valueType="num">
                                      <p:cBhvr>
                                        <p:cTn id="26" dur="1000" fill="hold"/>
                                        <p:tgtEl>
                                          <p:spTgt spid="25"/>
                                        </p:tgtEl>
                                        <p:attrNameLst>
                                          <p:attrName>ppt_h</p:attrName>
                                        </p:attrNameLst>
                                      </p:cBhvr>
                                      <p:tavLst>
                                        <p:tav tm="0">
                                          <p:val>
                                            <p:strVal val="#ppt_h"/>
                                          </p:val>
                                        </p:tav>
                                        <p:tav tm="100000">
                                          <p:val>
                                            <p:strVal val="#ppt_h"/>
                                          </p:val>
                                        </p:tav>
                                      </p:tavLst>
                                    </p:anim>
                                    <p:animEffect transition="in" filter="fade">
                                      <p:cBhvr>
                                        <p:cTn id="2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805" y="483870"/>
            <a:ext cx="6346190" cy="706755"/>
          </a:xfrm>
          <a:prstGeom prst="rect">
            <a:avLst/>
          </a:prstGeom>
          <a:noFill/>
        </p:spPr>
        <p:txBody>
          <a:bodyPr wrap="square" rtlCol="0">
            <a:spAutoFit/>
          </a:bodyPr>
          <a:lstStyle/>
          <a:p>
            <a:pPr algn="ctr"/>
            <a:r>
              <a:rPr lang="pt-BR" altLang="en-US" sz="4000" b="1" dirty="0">
                <a:solidFill>
                  <a:schemeClr val="bg1"/>
                </a:solidFill>
                <a:latin typeface="Arial" panose="020B0604020202020204" pitchFamily="34" charset="0"/>
                <a:ea typeface="Arial" panose="020B0604020202020204" pitchFamily="34" charset="0"/>
              </a:rPr>
              <a:t>Perceptron X Neurônio   </a:t>
            </a:r>
            <a:endParaRPr lang="pt-BR" altLang="en-US" sz="32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90880" y="1326515"/>
            <a:ext cx="10487660" cy="922020"/>
          </a:xfrm>
          <a:prstGeom prst="rect">
            <a:avLst/>
          </a:prstGeom>
          <a:noFill/>
        </p:spPr>
        <p:txBody>
          <a:bodyPr wrap="square" rtlCol="0">
            <a:spAutoFit/>
          </a:bodyPr>
          <a:p>
            <a:pPr algn="just"/>
            <a:r>
              <a:rPr lang="pt-BR" altLang="en-US" b="1" dirty="0">
                <a:solidFill>
                  <a:schemeClr val="bg1"/>
                </a:solidFill>
                <a:latin typeface="Arial" panose="020B0604020202020204" pitchFamily="34" charset="0"/>
                <a:ea typeface="Arial" panose="020B0604020202020204" pitchFamily="34" charset="0"/>
                <a:sym typeface="+mn-ea"/>
              </a:rPr>
              <a:t>- O deep learning apenas representa as sinapses, com o mecanismo adaptativo delegado aos algoritmos de aprendizado, e não no próprio neurônio. No entanto, as próprias sinapses são melhores representadas por funções não diferenciáveis.</a:t>
            </a:r>
            <a:endParaRPr lang="pt-BR" altLang="en-US" b="1">
              <a:solidFill>
                <a:schemeClr val="bg1"/>
              </a:solidFill>
              <a:latin typeface="Arial" panose="020B0604020202020204" pitchFamily="34" charset="0"/>
              <a:cs typeface="Arial" panose="020B0604020202020204" pitchFamily="34" charset="0"/>
            </a:endParaRPr>
          </a:p>
        </p:txBody>
      </p:sp>
      <p:pic>
        <p:nvPicPr>
          <p:cNvPr id="104" name="Imagem 103"/>
          <p:cNvPicPr/>
          <p:nvPr/>
        </p:nvPicPr>
        <p:blipFill>
          <a:blip r:embed="rId1"/>
          <a:stretch>
            <a:fillRect/>
          </a:stretch>
        </p:blipFill>
        <p:spPr>
          <a:xfrm>
            <a:off x="68898" y="2767965"/>
            <a:ext cx="6086475" cy="3048000"/>
          </a:xfrm>
          <a:prstGeom prst="rect">
            <a:avLst/>
          </a:prstGeom>
          <a:noFill/>
          <a:ln w="9525">
            <a:noFill/>
          </a:ln>
        </p:spPr>
      </p:pic>
      <p:pic>
        <p:nvPicPr>
          <p:cNvPr id="4" name="Imagem 3" descr="estrutura_neuronio"/>
          <p:cNvPicPr>
            <a:picLocks noChangeAspect="1"/>
          </p:cNvPicPr>
          <p:nvPr/>
        </p:nvPicPr>
        <p:blipFill>
          <a:blip r:embed="rId2"/>
          <a:stretch>
            <a:fillRect/>
          </a:stretch>
        </p:blipFill>
        <p:spPr>
          <a:xfrm>
            <a:off x="6017895" y="2248535"/>
            <a:ext cx="5160645" cy="3906520"/>
          </a:xfrm>
          <a:prstGeom prst="rect">
            <a:avLst/>
          </a:prstGeom>
        </p:spPr>
      </p:pic>
      <p:sp>
        <p:nvSpPr>
          <p:cNvPr id="5" name="Caixa de Texto 4"/>
          <p:cNvSpPr txBox="1"/>
          <p:nvPr/>
        </p:nvSpPr>
        <p:spPr>
          <a:xfrm>
            <a:off x="84455" y="5847715"/>
            <a:ext cx="5786755" cy="368300"/>
          </a:xfrm>
          <a:prstGeom prst="rect">
            <a:avLst/>
          </a:prstGeom>
          <a:noFill/>
        </p:spPr>
        <p:txBody>
          <a:bodyPr wrap="square" rtlCol="0">
            <a:spAutoFit/>
          </a:bodyPr>
          <a:p>
            <a:r>
              <a:rPr lang="pt-BR" altLang="en-US" b="1">
                <a:solidFill>
                  <a:schemeClr val="bg1"/>
                </a:solidFill>
                <a:latin typeface="Arial" panose="020B0604020202020204" pitchFamily="34" charset="0"/>
                <a:cs typeface="Arial" panose="020B0604020202020204" pitchFamily="34" charset="0"/>
              </a:rPr>
              <a:t>Perceptron e neurônio lado a lado.</a:t>
            </a:r>
            <a:endParaRPr lang="pt-BR" altLang="en-US" b="1">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805" y="483870"/>
            <a:ext cx="6346190" cy="706755"/>
          </a:xfrm>
          <a:prstGeom prst="rect">
            <a:avLst/>
          </a:prstGeom>
          <a:noFill/>
        </p:spPr>
        <p:txBody>
          <a:bodyPr wrap="square" rtlCol="0">
            <a:spAutoFit/>
          </a:bodyPr>
          <a:lstStyle/>
          <a:p>
            <a:pPr algn="ctr"/>
            <a:r>
              <a:rPr lang="pt-BR" altLang="en-US" sz="2400" b="1" dirty="0">
                <a:solidFill>
                  <a:schemeClr val="bg1"/>
                </a:solidFill>
                <a:latin typeface="Arial" panose="020B0604020202020204" pitchFamily="34" charset="0"/>
                <a:ea typeface="Arial" panose="020B0604020202020204" pitchFamily="34" charset="0"/>
              </a:rPr>
              <a:t>Conclusões segundo o apresentador</a:t>
            </a:r>
            <a:r>
              <a:rPr lang="pt-BR" altLang="en-US" sz="4000" b="1" dirty="0">
                <a:solidFill>
                  <a:schemeClr val="bg1"/>
                </a:solidFill>
                <a:latin typeface="Arial" panose="020B0604020202020204" pitchFamily="34" charset="0"/>
                <a:ea typeface="Arial" panose="020B0604020202020204" pitchFamily="34" charset="0"/>
              </a:rPr>
              <a:t>   </a:t>
            </a:r>
            <a:endParaRPr lang="pt-BR" altLang="en-US" sz="32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90880" y="1326515"/>
            <a:ext cx="10487660" cy="5015865"/>
          </a:xfrm>
          <a:prstGeom prst="rect">
            <a:avLst/>
          </a:prstGeom>
          <a:noFill/>
        </p:spPr>
        <p:txBody>
          <a:bodyPr wrap="square" rtlCol="0">
            <a:spAutoFit/>
          </a:bodyPr>
          <a:p>
            <a:pPr algn="just"/>
            <a:r>
              <a:rPr lang="pt-BR" altLang="en-US" sz="1600" b="1" dirty="0">
                <a:solidFill>
                  <a:schemeClr val="bg1"/>
                </a:solidFill>
                <a:latin typeface="Arial" panose="020B0604020202020204" pitchFamily="34" charset="0"/>
                <a:ea typeface="Arial" panose="020B0604020202020204" pitchFamily="34" charset="0"/>
                <a:sym typeface="+mn-ea"/>
              </a:rPr>
              <a:t>- As redes neurais artificiais estão longe do poder computacional das redes biológicas, mas são muito poderosas. </a:t>
            </a:r>
            <a:endParaRPr lang="pt-BR" altLang="en-US" sz="1600" b="1" dirty="0">
              <a:solidFill>
                <a:schemeClr val="bg1"/>
              </a:solidFill>
              <a:latin typeface="Arial" panose="020B0604020202020204" pitchFamily="34" charset="0"/>
              <a:ea typeface="Arial" panose="020B0604020202020204" pitchFamily="34" charset="0"/>
              <a:sym typeface="+mn-ea"/>
            </a:endParaRPr>
          </a:p>
          <a:p>
            <a:pPr algn="just"/>
            <a:endParaRPr lang="pt-BR" altLang="en-US" sz="1600" b="1" dirty="0">
              <a:solidFill>
                <a:schemeClr val="bg1"/>
              </a:solidFill>
              <a:latin typeface="Arial" panose="020B0604020202020204" pitchFamily="34" charset="0"/>
              <a:ea typeface="Arial" panose="020B0604020202020204" pitchFamily="34" charset="0"/>
              <a:sym typeface="+mn-ea"/>
            </a:endParaRPr>
          </a:p>
          <a:p>
            <a:pPr algn="just"/>
            <a:r>
              <a:rPr lang="pt-BR" altLang="en-US" sz="1600" b="1">
                <a:solidFill>
                  <a:schemeClr val="bg1"/>
                </a:solidFill>
                <a:latin typeface="Arial" panose="020B0604020202020204" pitchFamily="34" charset="0"/>
                <a:cs typeface="Arial" panose="020B0604020202020204" pitchFamily="34" charset="0"/>
              </a:rPr>
              <a:t>- As máquinas de Turing talvez sejam limitadas para representar uma rede neural biológica, devido aos bits godelianos. </a:t>
            </a:r>
            <a:endParaRPr lang="pt-BR" altLang="en-US" sz="1600" b="1">
              <a:solidFill>
                <a:schemeClr val="bg1"/>
              </a:solidFill>
              <a:latin typeface="Arial" panose="020B0604020202020204" pitchFamily="34" charset="0"/>
              <a:cs typeface="Arial" panose="020B0604020202020204" pitchFamily="34" charset="0"/>
            </a:endParaRPr>
          </a:p>
          <a:p>
            <a:pPr algn="just"/>
            <a:endParaRPr lang="pt-BR" altLang="en-US" sz="1600" b="1">
              <a:solidFill>
                <a:schemeClr val="bg1"/>
              </a:solidFill>
              <a:latin typeface="Arial" panose="020B0604020202020204" pitchFamily="34" charset="0"/>
              <a:cs typeface="Arial" panose="020B0604020202020204" pitchFamily="34" charset="0"/>
            </a:endParaRPr>
          </a:p>
          <a:p>
            <a:pPr algn="just"/>
            <a:r>
              <a:rPr lang="pt-BR" altLang="en-US" sz="1600" b="1">
                <a:solidFill>
                  <a:schemeClr val="bg1"/>
                </a:solidFill>
                <a:latin typeface="Arial" panose="020B0604020202020204" pitchFamily="34" charset="0"/>
                <a:cs typeface="Arial" panose="020B0604020202020204" pitchFamily="34" charset="0"/>
              </a:rPr>
              <a:t>- A teoria de deep learning é um campo aberto, e ainda precisa de muita evolução, assim como a neurologia cognitiva, no entanto entre os dois, o mais próximo de entender como criar uma inteligência artificial é a neurologia cognitiva, a computação neuromórfica e a comunidade de deep learning tentando transformá-lo em algo mais baseado no cérebro.</a:t>
            </a:r>
            <a:endParaRPr lang="pt-BR" altLang="en-US" sz="1600" b="1">
              <a:solidFill>
                <a:schemeClr val="bg1"/>
              </a:solidFill>
              <a:latin typeface="Arial" panose="020B0604020202020204" pitchFamily="34" charset="0"/>
              <a:cs typeface="Arial" panose="020B0604020202020204" pitchFamily="34" charset="0"/>
            </a:endParaRPr>
          </a:p>
          <a:p>
            <a:pPr algn="just"/>
            <a:endParaRPr lang="pt-BR" altLang="en-US" sz="1600" b="1">
              <a:solidFill>
                <a:schemeClr val="bg1"/>
              </a:solidFill>
              <a:latin typeface="Arial" panose="020B0604020202020204" pitchFamily="34" charset="0"/>
              <a:cs typeface="Arial" panose="020B0604020202020204" pitchFamily="34" charset="0"/>
            </a:endParaRPr>
          </a:p>
          <a:p>
            <a:pPr algn="just"/>
            <a:r>
              <a:rPr lang="pt-BR" altLang="en-US" sz="1600" b="1">
                <a:solidFill>
                  <a:schemeClr val="bg1"/>
                </a:solidFill>
                <a:latin typeface="Arial" panose="020B0604020202020204" pitchFamily="34" charset="0"/>
                <a:cs typeface="Arial" panose="020B0604020202020204" pitchFamily="34" charset="0"/>
              </a:rPr>
              <a:t>- Os próprios mecanismos matemáticos atuais podem ser limitados para trabalhar teoricamente e de forma satisfatória com as redes neurais. Seria necessária uma mudança de paradigma?</a:t>
            </a:r>
            <a:endParaRPr lang="pt-BR" altLang="en-US" sz="1600" b="1">
              <a:solidFill>
                <a:schemeClr val="bg1"/>
              </a:solidFill>
              <a:latin typeface="Arial" panose="020B0604020202020204" pitchFamily="34" charset="0"/>
              <a:cs typeface="Arial" panose="020B0604020202020204" pitchFamily="34" charset="0"/>
            </a:endParaRPr>
          </a:p>
          <a:p>
            <a:pPr algn="just"/>
            <a:endParaRPr lang="pt-BR" altLang="en-US" sz="1600" b="1">
              <a:solidFill>
                <a:schemeClr val="bg1"/>
              </a:solidFill>
              <a:latin typeface="Arial" panose="020B0604020202020204" pitchFamily="34" charset="0"/>
              <a:cs typeface="Arial" panose="020B0604020202020204" pitchFamily="34" charset="0"/>
            </a:endParaRPr>
          </a:p>
          <a:p>
            <a:pPr algn="just"/>
            <a:r>
              <a:rPr lang="pt-BR" altLang="en-US" sz="1600" b="1">
                <a:solidFill>
                  <a:schemeClr val="bg1"/>
                </a:solidFill>
                <a:latin typeface="Arial" panose="020B0604020202020204" pitchFamily="34" charset="0"/>
                <a:cs typeface="Arial" panose="020B0604020202020204" pitchFamily="34" charset="0"/>
              </a:rPr>
              <a:t>- Os mecanismos de representação das redes neurais estão sendo negligenciados devido ao vício na álgebra de tensores.</a:t>
            </a:r>
            <a:endParaRPr lang="pt-BR" altLang="en-US" sz="1600" b="1">
              <a:solidFill>
                <a:schemeClr val="bg1"/>
              </a:solidFill>
              <a:latin typeface="Arial" panose="020B0604020202020204" pitchFamily="34" charset="0"/>
              <a:cs typeface="Arial" panose="020B0604020202020204" pitchFamily="34" charset="0"/>
            </a:endParaRPr>
          </a:p>
          <a:p>
            <a:pPr algn="just"/>
            <a:endParaRPr lang="pt-BR" altLang="en-US" sz="1600" b="1">
              <a:solidFill>
                <a:schemeClr val="bg1"/>
              </a:solidFill>
              <a:latin typeface="Arial" panose="020B0604020202020204" pitchFamily="34" charset="0"/>
              <a:cs typeface="Arial" panose="020B0604020202020204" pitchFamily="34" charset="0"/>
            </a:endParaRPr>
          </a:p>
          <a:p>
            <a:pPr algn="just"/>
            <a:r>
              <a:rPr lang="pt-BR" altLang="en-US" sz="1600" b="1">
                <a:solidFill>
                  <a:schemeClr val="bg1"/>
                </a:solidFill>
                <a:latin typeface="Arial" panose="020B0604020202020204" pitchFamily="34" charset="0"/>
                <a:cs typeface="Arial" panose="020B0604020202020204" pitchFamily="34" charset="0"/>
              </a:rPr>
              <a:t>- Aqueles que tiverem interesse em se aprofundar no assunto e estudá-lo com o objetivo de pesquisar inteligências gerais podem entrar em contato comigo, faço parte de um grupo pesquisando na área.</a:t>
            </a:r>
            <a:endParaRPr lang="pt-BR" altLang="en-US" sz="1600" b="1">
              <a:solidFill>
                <a:schemeClr val="bg1"/>
              </a:solidFill>
              <a:latin typeface="Arial" panose="020B0604020202020204" pitchFamily="34" charset="0"/>
              <a:cs typeface="Arial" panose="020B0604020202020204" pitchFamily="34" charset="0"/>
            </a:endParaRPr>
          </a:p>
          <a:p>
            <a:pPr algn="just"/>
            <a:endParaRPr lang="pt-BR" altLang="en-US" sz="1600" b="1">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93060" y="391795"/>
            <a:ext cx="6346190" cy="706755"/>
          </a:xfrm>
          <a:prstGeom prst="rect">
            <a:avLst/>
          </a:prstGeom>
          <a:noFill/>
        </p:spPr>
        <p:txBody>
          <a:bodyPr wrap="square" rtlCol="0">
            <a:spAutoFit/>
          </a:bodyPr>
          <a:lstStyle/>
          <a:p>
            <a:pPr algn="ctr"/>
            <a:r>
              <a:rPr lang="pt-BR" altLang="en-US" sz="2400" b="1" dirty="0">
                <a:solidFill>
                  <a:schemeClr val="bg1"/>
                </a:solidFill>
                <a:latin typeface="Arial" panose="020B0604020202020204" pitchFamily="34" charset="0"/>
                <a:ea typeface="Arial" panose="020B0604020202020204" pitchFamily="34" charset="0"/>
              </a:rPr>
              <a:t>Referências</a:t>
            </a:r>
            <a:r>
              <a:rPr lang="pt-BR" altLang="en-US" sz="4000" b="1" dirty="0">
                <a:solidFill>
                  <a:schemeClr val="bg1"/>
                </a:solidFill>
                <a:latin typeface="Arial" panose="020B0604020202020204" pitchFamily="34" charset="0"/>
                <a:ea typeface="Arial" panose="020B0604020202020204" pitchFamily="34" charset="0"/>
              </a:rPr>
              <a:t>   </a:t>
            </a:r>
            <a:endParaRPr lang="pt-BR" altLang="en-US" sz="32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80085" y="1337310"/>
            <a:ext cx="10487660" cy="4523105"/>
          </a:xfrm>
          <a:prstGeom prst="rect">
            <a:avLst/>
          </a:prstGeom>
          <a:noFill/>
        </p:spPr>
        <p:txBody>
          <a:bodyPr wrap="square" rtlCol="0">
            <a:spAutoFit/>
          </a:bodyPr>
          <a:p>
            <a:pPr algn="just"/>
            <a:r>
              <a:rPr lang="pt-BR" altLang="en-US" b="1">
                <a:solidFill>
                  <a:schemeClr val="bg1"/>
                </a:solidFill>
                <a:latin typeface="Arial" panose="020B0604020202020204" pitchFamily="34" charset="0"/>
                <a:cs typeface="Arial" panose="020B0604020202020204" pitchFamily="34" charset="0"/>
              </a:rPr>
              <a:t>algumas imagens:</a:t>
            </a:r>
            <a:endParaRPr lang="pt-BR" altLang="en-US" b="1">
              <a:solidFill>
                <a:schemeClr val="bg1"/>
              </a:solidFill>
              <a:latin typeface="Arial" panose="020B0604020202020204" pitchFamily="34" charset="0"/>
              <a:cs typeface="Arial" panose="020B0604020202020204" pitchFamily="34" charset="0"/>
            </a:endParaRPr>
          </a:p>
          <a:p>
            <a:pPr algn="just"/>
            <a:r>
              <a:rPr lang="pt-BR" altLang="en-US" b="1">
                <a:solidFill>
                  <a:schemeClr val="bg1"/>
                </a:solidFill>
                <a:latin typeface="Arial" panose="020B0604020202020204" pitchFamily="34" charset="0"/>
                <a:cs typeface="Arial" panose="020B0604020202020204" pitchFamily="34" charset="0"/>
              </a:rPr>
              <a:t>http://www.interaula.com/matweb/gespac/vetor3d/vetor3d.htm</a:t>
            </a:r>
            <a:endParaRPr lang="pt-BR" altLang="en-US" b="1">
              <a:solidFill>
                <a:schemeClr val="bg1"/>
              </a:solidFill>
              <a:latin typeface="Arial" panose="020B0604020202020204" pitchFamily="34" charset="0"/>
              <a:cs typeface="Arial" panose="020B0604020202020204" pitchFamily="34" charset="0"/>
            </a:endParaRPr>
          </a:p>
          <a:p>
            <a:pPr algn="just"/>
            <a:r>
              <a:rPr lang="pt-BR" altLang="en-US" b="1">
                <a:solidFill>
                  <a:schemeClr val="bg1"/>
                </a:solidFill>
                <a:latin typeface="Arial" panose="020B0604020202020204" pitchFamily="34" charset="0"/>
                <a:cs typeface="Arial" panose="020B0604020202020204" pitchFamily="34" charset="0"/>
              </a:rPr>
              <a:t>https://medium.com/ensina-ai/redes-neurais-perceptron-multicamadas-e-o-algoritmo-backpropagation-eaf89778f5b8</a:t>
            </a:r>
            <a:endParaRPr lang="pt-BR" altLang="en-US" b="1">
              <a:solidFill>
                <a:schemeClr val="bg1"/>
              </a:solidFill>
              <a:latin typeface="Arial" panose="020B0604020202020204" pitchFamily="34" charset="0"/>
              <a:cs typeface="Arial" panose="020B0604020202020204" pitchFamily="34" charset="0"/>
            </a:endParaRPr>
          </a:p>
          <a:p>
            <a:pPr algn="just"/>
            <a:r>
              <a:rPr lang="pt-BR" altLang="en-US" b="1">
                <a:solidFill>
                  <a:schemeClr val="bg1"/>
                </a:solidFill>
                <a:latin typeface="Arial" panose="020B0604020202020204" pitchFamily="34" charset="0"/>
                <a:cs typeface="Arial" panose="020B0604020202020204" pitchFamily="34" charset="0"/>
              </a:rPr>
              <a:t>https://ichi.pro/pt/controle-adaptativo-parte-ii-modelando-o-sistema-de-controle-adaptativo-de-voo-do-x-15-236964110354660</a:t>
            </a:r>
            <a:endParaRPr lang="pt-BR" altLang="en-US" b="1">
              <a:solidFill>
                <a:schemeClr val="bg1"/>
              </a:solidFill>
              <a:latin typeface="Arial" panose="020B0604020202020204" pitchFamily="34" charset="0"/>
              <a:cs typeface="Arial" panose="020B0604020202020204" pitchFamily="34" charset="0"/>
            </a:endParaRPr>
          </a:p>
          <a:p>
            <a:pPr algn="just"/>
            <a:endParaRPr lang="pt-BR" altLang="en-US" b="1">
              <a:solidFill>
                <a:schemeClr val="bg1"/>
              </a:solidFill>
              <a:latin typeface="Arial" panose="020B0604020202020204" pitchFamily="34" charset="0"/>
              <a:cs typeface="Arial" panose="020B0604020202020204" pitchFamily="34" charset="0"/>
            </a:endParaRPr>
          </a:p>
          <a:p>
            <a:pPr algn="just"/>
            <a:r>
              <a:rPr lang="pt-BR" altLang="en-US" b="1">
                <a:solidFill>
                  <a:schemeClr val="bg1"/>
                </a:solidFill>
                <a:latin typeface="Arial" panose="020B0604020202020204" pitchFamily="34" charset="0"/>
                <a:cs typeface="Arial" panose="020B0604020202020204" pitchFamily="34" charset="0"/>
              </a:rPr>
              <a:t>Bibliografia:</a:t>
            </a:r>
            <a:endParaRPr lang="pt-BR" altLang="en-US" b="1">
              <a:solidFill>
                <a:schemeClr val="bg1"/>
              </a:solidFill>
              <a:latin typeface="Arial" panose="020B0604020202020204" pitchFamily="34" charset="0"/>
              <a:cs typeface="Arial" panose="020B0604020202020204" pitchFamily="34" charset="0"/>
            </a:endParaRPr>
          </a:p>
          <a:p>
            <a:pPr algn="just"/>
            <a:r>
              <a:rPr lang="pt-BR" altLang="en-US" b="1">
                <a:solidFill>
                  <a:schemeClr val="bg1"/>
                </a:solidFill>
                <a:latin typeface="Arial" panose="020B0604020202020204" pitchFamily="34" charset="0"/>
                <a:cs typeface="Arial" panose="020B0604020202020204" pitchFamily="34" charset="0"/>
              </a:rPr>
              <a:t>NICOLELIS, Miguel. O verdadeiro criador de tudo: Como o cérebro humano esculpiu o universo como nós o conhecemos. São Paulo: Crítica, 2020.</a:t>
            </a:r>
            <a:endParaRPr lang="pt-BR" altLang="en-US" b="1">
              <a:solidFill>
                <a:schemeClr val="bg1"/>
              </a:solidFill>
              <a:latin typeface="Arial" panose="020B0604020202020204" pitchFamily="34" charset="0"/>
              <a:cs typeface="Arial" panose="020B0604020202020204" pitchFamily="34" charset="0"/>
            </a:endParaRPr>
          </a:p>
          <a:p>
            <a:pPr algn="just"/>
            <a:r>
              <a:rPr lang="pt-BR" altLang="en-US" b="1">
                <a:solidFill>
                  <a:schemeClr val="bg1"/>
                </a:solidFill>
                <a:latin typeface="Arial" panose="020B0604020202020204" pitchFamily="34" charset="0"/>
                <a:cs typeface="Arial" panose="020B0604020202020204" pitchFamily="34" charset="0"/>
              </a:rPr>
              <a:t>SKINNER, Burrhus Frederic. Science and human behavior. Simon and Schuster, 1965.</a:t>
            </a:r>
            <a:endParaRPr lang="pt-BR" altLang="en-US" b="1">
              <a:solidFill>
                <a:schemeClr val="bg1"/>
              </a:solidFill>
              <a:latin typeface="Arial" panose="020B0604020202020204" pitchFamily="34" charset="0"/>
              <a:cs typeface="Arial" panose="020B0604020202020204" pitchFamily="34" charset="0"/>
            </a:endParaRPr>
          </a:p>
          <a:p>
            <a:pPr algn="just"/>
            <a:r>
              <a:rPr lang="pt-BR" altLang="en-US" b="1">
                <a:solidFill>
                  <a:schemeClr val="bg1"/>
                </a:solidFill>
                <a:latin typeface="Arial" panose="020B0604020202020204" pitchFamily="34" charset="0"/>
                <a:cs typeface="Arial" panose="020B0604020202020204" pitchFamily="34" charset="0"/>
              </a:rPr>
              <a:t>GAZZANIGA, Michael S.; IVRY, Richard B.; MANGUN, G. R. Cognitive Neuroscience. The biology of the mind,(2019). </a:t>
            </a:r>
            <a:endParaRPr lang="pt-BR" altLang="en-US" b="1">
              <a:solidFill>
                <a:schemeClr val="bg1"/>
              </a:solidFill>
              <a:latin typeface="Arial" panose="020B0604020202020204" pitchFamily="34" charset="0"/>
              <a:cs typeface="Arial" panose="020B0604020202020204" pitchFamily="34" charset="0"/>
            </a:endParaRPr>
          </a:p>
          <a:p>
            <a:pPr algn="just"/>
            <a:r>
              <a:rPr lang="pt-BR" altLang="en-US" b="1">
                <a:solidFill>
                  <a:schemeClr val="bg1"/>
                </a:solidFill>
                <a:latin typeface="Arial" panose="020B0604020202020204" pitchFamily="34" charset="0"/>
                <a:cs typeface="Arial" panose="020B0604020202020204" pitchFamily="34" charset="0"/>
              </a:rPr>
              <a:t>ROBERTS, Daniel A.; YAIDA, Sho; HANIN, Boris. The Principles of Deep Learning Theory. arXiv preprint arXiv:2106.10165, 2021.</a:t>
            </a:r>
            <a:endParaRPr lang="pt-BR" altLang="en-US" b="1">
              <a:solidFill>
                <a:schemeClr val="bg1"/>
              </a:solidFill>
              <a:latin typeface="Arial" panose="020B0604020202020204" pitchFamily="34" charset="0"/>
              <a:cs typeface="Arial" panose="020B0604020202020204" pitchFamily="34" charset="0"/>
            </a:endParaRPr>
          </a:p>
          <a:p>
            <a:pPr algn="just"/>
            <a:endParaRPr lang="pt-BR" altLang="en-US" b="1">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r="27641"/>
          <a:stretch>
            <a:fillRect/>
          </a:stretch>
        </p:blipFill>
        <p:spPr>
          <a:xfrm flipH="1">
            <a:off x="0" y="0"/>
            <a:ext cx="12453870" cy="6884475"/>
          </a:xfrm>
          <a:prstGeom prst="rect">
            <a:avLst/>
          </a:prstGeom>
        </p:spPr>
      </p:pic>
      <p:sp>
        <p:nvSpPr>
          <p:cNvPr id="27" name="矩形 26"/>
          <p:cNvSpPr/>
          <p:nvPr/>
        </p:nvSpPr>
        <p:spPr>
          <a:xfrm rot="2700000">
            <a:off x="4557010" y="1246179"/>
            <a:ext cx="3132943" cy="3132943"/>
          </a:xfrm>
          <a:prstGeom prst="rect">
            <a:avLst/>
          </a:prstGeom>
          <a:solidFill>
            <a:schemeClr val="bg1">
              <a:alpha val="2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700000">
            <a:off x="4675330" y="1364499"/>
            <a:ext cx="2896303" cy="2896303"/>
          </a:xfrm>
          <a:prstGeom prst="rect">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238115" y="1881505"/>
            <a:ext cx="2268855" cy="1861185"/>
          </a:xfrm>
          <a:prstGeom prst="rect">
            <a:avLst/>
          </a:prstGeom>
          <a:noFill/>
        </p:spPr>
        <p:txBody>
          <a:bodyPr wrap="square" rtlCol="0">
            <a:spAutoFit/>
          </a:bodyPr>
          <a:lstStyle/>
          <a:p>
            <a:r>
              <a:rPr lang="en-US" altLang="zh-CN" sz="11500" b="1" dirty="0" smtClean="0">
                <a:solidFill>
                  <a:srgbClr val="F7C52E"/>
                </a:solidFill>
                <a:latin typeface="Arial" panose="020B0604020202020204" pitchFamily="34" charset="0"/>
                <a:ea typeface="Arial" panose="020B0604020202020204" pitchFamily="34" charset="0"/>
              </a:rPr>
              <a:t>01</a:t>
            </a:r>
            <a:endParaRPr lang="zh-CN" altLang="en-US" sz="11500" b="1" dirty="0">
              <a:solidFill>
                <a:srgbClr val="F7C52E"/>
              </a:solidFill>
              <a:latin typeface="Arial" panose="020B0604020202020204" pitchFamily="34" charset="0"/>
              <a:ea typeface="Arial" panose="020B0604020202020204" pitchFamily="34" charset="0"/>
            </a:endParaRPr>
          </a:p>
        </p:txBody>
      </p:sp>
      <p:sp>
        <p:nvSpPr>
          <p:cNvPr id="30" name="文本框 29"/>
          <p:cNvSpPr txBox="1"/>
          <p:nvPr/>
        </p:nvSpPr>
        <p:spPr>
          <a:xfrm>
            <a:off x="3483610" y="5524500"/>
            <a:ext cx="5280660" cy="460375"/>
          </a:xfrm>
          <a:prstGeom prst="rect">
            <a:avLst/>
          </a:prstGeom>
          <a:noFill/>
        </p:spPr>
        <p:txBody>
          <a:bodyPr wrap="square" rtlCol="0">
            <a:spAutoFit/>
          </a:bodyPr>
          <a:lstStyle/>
          <a:p>
            <a:pPr algn="ctr"/>
            <a:r>
              <a:rPr lang="pt-BR" altLang="en-US" sz="2400" b="1" smtClean="0">
                <a:solidFill>
                  <a:schemeClr val="bg1"/>
                </a:solidFill>
                <a:latin typeface="Arial" panose="020B0604020202020204" pitchFamily="34" charset="0"/>
                <a:ea typeface="Arial" panose="020B0604020202020204" pitchFamily="34" charset="0"/>
                <a:sym typeface="+mn-ea"/>
              </a:rPr>
              <a:t>Teoria de deep learning</a:t>
            </a:r>
            <a:endParaRPr lang="pt-BR" altLang="en-US" sz="2400" b="1" dirty="0">
              <a:solidFill>
                <a:schemeClr val="bg1"/>
              </a:solidFill>
              <a:latin typeface="Arial" panose="020B0604020202020204" pitchFamily="34" charset="0"/>
              <a:ea typeface="Arial" panose="020B0604020202020204" pitchFamily="34" charset="0"/>
              <a:sym typeface="+mn-ea"/>
            </a:endParaRPr>
          </a:p>
        </p:txBody>
      </p:sp>
      <p:grpSp>
        <p:nvGrpSpPr>
          <p:cNvPr id="31" name="组合 30"/>
          <p:cNvGrpSpPr/>
          <p:nvPr/>
        </p:nvGrpSpPr>
        <p:grpSpPr>
          <a:xfrm>
            <a:off x="9440188" y="5490986"/>
            <a:ext cx="536883" cy="536883"/>
            <a:chOff x="6936831" y="1368247"/>
            <a:chExt cx="536883" cy="536883"/>
          </a:xfrm>
        </p:grpSpPr>
        <p:sp>
          <p:nvSpPr>
            <p:cNvPr id="32" name="矩形 3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232418" y="5490983"/>
            <a:ext cx="536883" cy="536883"/>
            <a:chOff x="6936831" y="1368247"/>
            <a:chExt cx="536883" cy="536883"/>
          </a:xfrm>
        </p:grpSpPr>
        <p:sp>
          <p:nvSpPr>
            <p:cNvPr id="35" name="矩形 34"/>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731" y="484074"/>
            <a:ext cx="6422390" cy="706755"/>
          </a:xfrm>
          <a:prstGeom prst="rect">
            <a:avLst/>
          </a:prstGeom>
          <a:noFill/>
        </p:spPr>
        <p:txBody>
          <a:bodyPr wrap="none" rtlCol="0">
            <a:spAutoFit/>
          </a:bodyPr>
          <a:lstStyle/>
          <a:p>
            <a:r>
              <a:rPr lang="pt-BR" altLang="en-US" sz="4000" b="1" dirty="0">
                <a:solidFill>
                  <a:schemeClr val="bg1"/>
                </a:solidFill>
                <a:latin typeface="Arial" panose="020B0604020202020204" pitchFamily="34" charset="0"/>
                <a:ea typeface="Arial" panose="020B0604020202020204" pitchFamily="34" charset="0"/>
              </a:rPr>
              <a:t>Representação do mundo</a:t>
            </a:r>
            <a:endParaRPr lang="pt-BR" altLang="en-US" sz="40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76910" y="1555115"/>
            <a:ext cx="10487660" cy="4799965"/>
          </a:xfrm>
          <a:prstGeom prst="rect">
            <a:avLst/>
          </a:prstGeom>
          <a:noFill/>
        </p:spPr>
        <p:txBody>
          <a:bodyPr wrap="square" rtlCol="0">
            <a:spAutoFit/>
          </a:bodyPr>
          <a:p>
            <a:r>
              <a:rPr lang="pt-BR" altLang="en-US" b="1" dirty="0">
                <a:solidFill>
                  <a:schemeClr val="bg1"/>
                </a:solidFill>
                <a:latin typeface="Arial" panose="020B0604020202020204" pitchFamily="34" charset="0"/>
                <a:ea typeface="Arial" panose="020B0604020202020204" pitchFamily="34" charset="0"/>
                <a:sym typeface="+mn-ea"/>
              </a:rPr>
              <a:t>- “while loosely based on biological neural</a:t>
            </a:r>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networks such as your brain, artificial neural networks are probably best thought of as</a:t>
            </a:r>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an especially nice way of specifying a flexible set of functions, built out of many basic</a:t>
            </a:r>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computational blocks called neurons. This model of computation is actually quite</a:t>
            </a:r>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different from the one used to power the computer you’re likely using to read this book.</a:t>
            </a:r>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In particular, rather than programming a specific set of instructions to solve a problem</a:t>
            </a:r>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directly, deep learning models are trained on data from the real world and learn how to</a:t>
            </a:r>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solve problems.”, Daniel A. Roberts et all. 2021 the principles of deep learning theory.</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O poder tanto das redes biológicas quanto das redes artificiais vem das redes profundas, que aprendem representações úteis do mundo, esse aprendizado de representações transforma dados em formas cada vez mais refinadas e úteis para solucionar uma tarefa delegada;</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Teoria está atrasada com relação à prática. Poucos trabalhos foram realizados para explicar a profundidade das redes, segundo Daniel A. Roberts. No livro “the principles of deep learning theory” Daniel tenta resolver parte desse gargalo. </a:t>
            </a:r>
            <a:endParaRPr lang="pt-B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805" y="483870"/>
            <a:ext cx="6372225" cy="1322070"/>
          </a:xfrm>
          <a:prstGeom prst="rect">
            <a:avLst/>
          </a:prstGeom>
          <a:noFill/>
        </p:spPr>
        <p:txBody>
          <a:bodyPr wrap="square" rtlCol="0">
            <a:spAutoFit/>
          </a:bodyPr>
          <a:lstStyle/>
          <a:p>
            <a:pPr algn="ctr"/>
            <a:r>
              <a:rPr lang="pt-BR" altLang="en-US" sz="4000" b="1" dirty="0">
                <a:solidFill>
                  <a:schemeClr val="bg1"/>
                </a:solidFill>
                <a:latin typeface="Arial" panose="020B0604020202020204" pitchFamily="34" charset="0"/>
                <a:ea typeface="Arial" panose="020B0604020202020204" pitchFamily="34" charset="0"/>
              </a:rPr>
              <a:t>Perceptron e rede multicamadas</a:t>
            </a:r>
            <a:endParaRPr lang="pt-BR" altLang="en-US" sz="4000" b="1" dirty="0">
              <a:solidFill>
                <a:schemeClr val="bg1"/>
              </a:solidFill>
              <a:latin typeface="Arial" panose="020B0604020202020204" pitchFamily="34" charset="0"/>
              <a:ea typeface="Arial" panose="020B0604020202020204" pitchFamily="34" charset="0"/>
            </a:endParaRPr>
          </a:p>
        </p:txBody>
      </p:sp>
      <p:pic>
        <p:nvPicPr>
          <p:cNvPr id="100" name="Imagem 99"/>
          <p:cNvPicPr/>
          <p:nvPr/>
        </p:nvPicPr>
        <p:blipFill>
          <a:blip r:embed="rId1"/>
          <a:stretch>
            <a:fillRect/>
          </a:stretch>
        </p:blipFill>
        <p:spPr>
          <a:xfrm>
            <a:off x="2700020" y="1896745"/>
            <a:ext cx="6791960" cy="457771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731" y="484074"/>
            <a:ext cx="6365240" cy="706755"/>
          </a:xfrm>
          <a:prstGeom prst="rect">
            <a:avLst/>
          </a:prstGeom>
          <a:noFill/>
        </p:spPr>
        <p:txBody>
          <a:bodyPr wrap="none" rtlCol="0">
            <a:spAutoFit/>
          </a:bodyPr>
          <a:lstStyle/>
          <a:p>
            <a:r>
              <a:rPr lang="pt-BR" altLang="en-US" sz="4000" b="1" dirty="0">
                <a:solidFill>
                  <a:schemeClr val="bg1"/>
                </a:solidFill>
                <a:latin typeface="Arial" panose="020B0604020202020204" pitchFamily="34" charset="0"/>
                <a:ea typeface="Arial" panose="020B0604020202020204" pitchFamily="34" charset="0"/>
              </a:rPr>
              <a:t>Formalização matemática</a:t>
            </a:r>
            <a:endParaRPr lang="pt-BR" altLang="en-US" sz="40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76910" y="1555115"/>
            <a:ext cx="10487660" cy="4523105"/>
          </a:xfrm>
          <a:prstGeom prst="rect">
            <a:avLst/>
          </a:prstGeom>
          <a:noFill/>
        </p:spPr>
        <p:txBody>
          <a:bodyPr wrap="square" rtlCol="0">
            <a:spAutoFit/>
          </a:bodyPr>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Abordagem 1: Representa as redes a partir de uma função genérica f(X;O), onde X é a entrada e O são os parâmetros desconhecidos da rede.  O objetivo é encontrar os melhores parâmetros O, de acordo com um determinado objetivo. (“the principles of deep learning theory”).</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Abordagem 2: A função se torna f(X,U,V,t) ondeX são as entradas, U é um vetor de estados, V é um vetor de variáveis incertas (perturbações), e t é o tempo (“Applied Nonlinear Control”).</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Em redes neurais recorrentes, podemos modelar o sistema por meio de equações diferenciais, aonde X’ é a derivada de X com relação ao tempo. Assim a modelagem se tora:</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X’ = </a:t>
            </a:r>
            <a:r>
              <a:rPr lang="pt-BR" altLang="en-US" b="1" dirty="0">
                <a:solidFill>
                  <a:schemeClr val="bg1"/>
                </a:solidFill>
                <a:latin typeface="Arial" panose="020B0604020202020204" pitchFamily="34" charset="0"/>
                <a:ea typeface="Arial" panose="020B0604020202020204" pitchFamily="34" charset="0"/>
                <a:sym typeface="+mn-ea"/>
              </a:rPr>
              <a:t>f(X,U,V,t)</a:t>
            </a:r>
            <a:r>
              <a:rPr lang="pt-BR" altLang="en-US" b="1" dirty="0">
                <a:solidFill>
                  <a:schemeClr val="bg1"/>
                </a:solidFill>
                <a:latin typeface="Arial" panose="020B0604020202020204" pitchFamily="34" charset="0"/>
                <a:ea typeface="Arial" panose="020B0604020202020204" pitchFamily="34" charset="0"/>
                <a:sym typeface="+mn-ea"/>
              </a:rPr>
              <a:t>, </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Portanto, o objetivo do modelo é descobrir qual será o próximo estado(X), dado o estado anterior. </a:t>
            </a:r>
            <a:endParaRPr lang="pt-B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731" y="484074"/>
            <a:ext cx="6248400" cy="521970"/>
          </a:xfrm>
          <a:prstGeom prst="rect">
            <a:avLst/>
          </a:prstGeom>
          <a:noFill/>
        </p:spPr>
        <p:txBody>
          <a:bodyPr wrap="none" rtlCol="0">
            <a:spAutoFit/>
          </a:bodyPr>
          <a:lstStyle/>
          <a:p>
            <a:r>
              <a:rPr lang="pt-BR" altLang="en-US" sz="2800" b="1" dirty="0">
                <a:solidFill>
                  <a:schemeClr val="bg1"/>
                </a:solidFill>
                <a:latin typeface="Arial" panose="020B0604020202020204" pitchFamily="34" charset="0"/>
                <a:ea typeface="Arial" panose="020B0604020202020204" pitchFamily="34" charset="0"/>
              </a:rPr>
              <a:t>  Regra do MIT X Regra de lyapunov</a:t>
            </a:r>
            <a:endParaRPr lang="pt-BR" altLang="en-US" sz="28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76910" y="1555115"/>
            <a:ext cx="10487660" cy="2030095"/>
          </a:xfrm>
          <a:prstGeom prst="rect">
            <a:avLst/>
          </a:prstGeom>
          <a:noFill/>
        </p:spPr>
        <p:txBody>
          <a:bodyPr wrap="square" rtlCol="0">
            <a:spAutoFit/>
          </a:bodyPr>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Historicamente, foram criadas duas abordagens diferentes para tentar aproximar o sistema de aprendizado de uma rede neural. Baseadas em sistemas de controle:</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a:p>
          <a:p>
            <a:endParaRPr lang="pt-BR" altLang="en-US"/>
          </a:p>
        </p:txBody>
      </p:sp>
      <p:pic>
        <p:nvPicPr>
          <p:cNvPr id="101" name="Imagem 100"/>
          <p:cNvPicPr/>
          <p:nvPr/>
        </p:nvPicPr>
        <p:blipFill>
          <a:blip r:embed="rId1"/>
          <a:stretch>
            <a:fillRect/>
          </a:stretch>
        </p:blipFill>
        <p:spPr>
          <a:xfrm>
            <a:off x="2893695" y="2594610"/>
            <a:ext cx="6405245" cy="374777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805" y="483870"/>
            <a:ext cx="6237605" cy="768350"/>
          </a:xfrm>
          <a:prstGeom prst="rect">
            <a:avLst/>
          </a:prstGeom>
          <a:noFill/>
        </p:spPr>
        <p:txBody>
          <a:bodyPr wrap="square" rtlCol="0">
            <a:spAutoFit/>
          </a:bodyPr>
          <a:lstStyle/>
          <a:p>
            <a:pPr algn="ctr"/>
            <a:r>
              <a:rPr lang="pt-BR" altLang="en-US" sz="4400" b="1" dirty="0">
                <a:solidFill>
                  <a:schemeClr val="bg1"/>
                </a:solidFill>
                <a:latin typeface="Arial" panose="020B0604020202020204" pitchFamily="34" charset="0"/>
                <a:ea typeface="Arial" panose="020B0604020202020204" pitchFamily="34" charset="0"/>
              </a:rPr>
              <a:t>  Regra do MIT</a:t>
            </a:r>
            <a:endParaRPr lang="pt-BR" altLang="en-US" sz="44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76910" y="1555115"/>
            <a:ext cx="10487660" cy="4246245"/>
          </a:xfrm>
          <a:prstGeom prst="rect">
            <a:avLst/>
          </a:prstGeom>
          <a:noFill/>
        </p:spPr>
        <p:txBody>
          <a:bodyPr wrap="square" rtlCol="0">
            <a:spAutoFit/>
          </a:bodyPr>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Ao modelar o sistema na forma de equações diferenciais, faz uma série de aproximações para descobrir qual a lei de adaptação que deveria ser utilizada. </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Resultou em leis de adaptaçoes heurísticas, mais propícias à mínimos locais. Porém não exige muito retrabalho.</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É a formalização precursora do algoritmo de back-propagation, foi criada por volta dos anos 60.</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r>
              <a:rPr lang="pt-BR" altLang="en-US" b="1" dirty="0">
                <a:solidFill>
                  <a:schemeClr val="bg1"/>
                </a:solidFill>
                <a:latin typeface="Arial" panose="020B0604020202020204" pitchFamily="34" charset="0"/>
                <a:ea typeface="Arial" panose="020B0604020202020204" pitchFamily="34" charset="0"/>
                <a:sym typeface="+mn-ea"/>
              </a:rPr>
              <a:t>- A lei de adaptação (loss function) fica: K’(t) = a.e(t).ym(t), onde K é o sistema adaptativo, e é o erro de adaptação (y real - y predito) e ym(t) é o modelo de referência.</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a:p>
          <a:p>
            <a:endParaRPr lang="pt-B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402088" y="595136"/>
            <a:ext cx="536883" cy="536883"/>
            <a:chOff x="6936831" y="1368247"/>
            <a:chExt cx="536883" cy="536883"/>
          </a:xfrm>
        </p:grpSpPr>
        <p:sp>
          <p:nvSpPr>
            <p:cNvPr id="19" name="矩形 18"/>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194318" y="595133"/>
            <a:ext cx="536883" cy="536883"/>
            <a:chOff x="6936831" y="1368247"/>
            <a:chExt cx="536883" cy="536883"/>
          </a:xfrm>
        </p:grpSpPr>
        <p:sp>
          <p:nvSpPr>
            <p:cNvPr id="22" name="矩形 21"/>
            <p:cNvSpPr/>
            <p:nvPr/>
          </p:nvSpPr>
          <p:spPr>
            <a:xfrm rot="2700000">
              <a:off x="6936831" y="1368247"/>
              <a:ext cx="536883" cy="536883"/>
            </a:xfrm>
            <a:prstGeom prst="rect">
              <a:avLst/>
            </a:prstGeom>
            <a:solidFill>
              <a:schemeClr val="bg1">
                <a:alpha val="20000"/>
              </a:schemeClr>
            </a:solid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7039114" y="1470529"/>
              <a:ext cx="332314" cy="332314"/>
            </a:xfrm>
            <a:prstGeom prst="rect">
              <a:avLst/>
            </a:prstGeom>
            <a:solidFill>
              <a:srgbClr val="F7C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2884805" y="483870"/>
            <a:ext cx="6338570" cy="768350"/>
          </a:xfrm>
          <a:prstGeom prst="rect">
            <a:avLst/>
          </a:prstGeom>
          <a:noFill/>
        </p:spPr>
        <p:txBody>
          <a:bodyPr wrap="square" rtlCol="0">
            <a:spAutoFit/>
          </a:bodyPr>
          <a:lstStyle/>
          <a:p>
            <a:pPr algn="ctr"/>
            <a:r>
              <a:rPr lang="pt-BR" altLang="en-US" sz="4400" b="1" dirty="0">
                <a:solidFill>
                  <a:schemeClr val="bg1"/>
                </a:solidFill>
                <a:latin typeface="Arial" panose="020B0604020202020204" pitchFamily="34" charset="0"/>
                <a:ea typeface="Arial" panose="020B0604020202020204" pitchFamily="34" charset="0"/>
              </a:rPr>
              <a:t>Regra de lyapunov</a:t>
            </a:r>
            <a:endParaRPr lang="pt-BR" altLang="en-US" sz="4400" b="1" dirty="0">
              <a:solidFill>
                <a:schemeClr val="bg1"/>
              </a:solidFill>
              <a:latin typeface="Arial" panose="020B0604020202020204" pitchFamily="34" charset="0"/>
              <a:ea typeface="Arial" panose="020B0604020202020204" pitchFamily="34" charset="0"/>
            </a:endParaRPr>
          </a:p>
        </p:txBody>
      </p:sp>
      <p:sp>
        <p:nvSpPr>
          <p:cNvPr id="3" name="Caixa de Texto 2"/>
          <p:cNvSpPr txBox="1"/>
          <p:nvPr/>
        </p:nvSpPr>
        <p:spPr>
          <a:xfrm>
            <a:off x="666115" y="1565275"/>
            <a:ext cx="10487660" cy="3138170"/>
          </a:xfrm>
          <a:prstGeom prst="rect">
            <a:avLst/>
          </a:prstGeom>
          <a:noFill/>
        </p:spPr>
        <p:txBody>
          <a:bodyPr wrap="square" rtlCol="0">
            <a:spAutoFit/>
          </a:bodyPr>
          <a:p>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A teoria de lyapunov fala sobre a convergência em equações diferenciais. O método é simples, consiste em construir uma função de avaliação (ou função de distância) que calcule a distância dos elementos da equação com relação à um ponto de equilíbrio centralizado na origem.</a:t>
            </a:r>
            <a:endParaRPr lang="pt-BR" altLang="en-US" b="1" dirty="0">
              <a:solidFill>
                <a:schemeClr val="bg1"/>
              </a:solidFill>
              <a:latin typeface="Arial" panose="020B0604020202020204" pitchFamily="34" charset="0"/>
              <a:ea typeface="Arial" panose="020B0604020202020204" pitchFamily="34" charset="0"/>
              <a:sym typeface="+mn-ea"/>
            </a:endParaRPr>
          </a:p>
          <a:p>
            <a:pPr algn="just"/>
            <a:r>
              <a:rPr lang="pt-BR" altLang="en-US" b="1" dirty="0">
                <a:solidFill>
                  <a:schemeClr val="bg1"/>
                </a:solidFill>
                <a:latin typeface="Arial" panose="020B0604020202020204" pitchFamily="34" charset="0"/>
                <a:ea typeface="Arial" panose="020B0604020202020204" pitchFamily="34" charset="0"/>
                <a:sym typeface="+mn-ea"/>
              </a:rPr>
              <a:t>- Em seguida, para analizar a convergência calculamos a derivada da função de avaliação, se além de uma região E (xi&lt;E), onde xi é um dos elementos de X, a derivada for sempre negativa, então a função irá convergir e permanecer dentro da região E. </a:t>
            </a:r>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b="1" dirty="0">
              <a:solidFill>
                <a:schemeClr val="bg1"/>
              </a:solidFill>
              <a:latin typeface="Arial" panose="020B0604020202020204" pitchFamily="34" charset="0"/>
              <a:ea typeface="Arial" panose="020B0604020202020204" pitchFamily="34" charset="0"/>
              <a:sym typeface="+mn-ea"/>
            </a:endParaRPr>
          </a:p>
          <a:p>
            <a:endParaRPr lang="pt-BR" altLang="en-US"/>
          </a:p>
          <a:p>
            <a:endParaRPr lang="pt-BR" altLang="en-US"/>
          </a:p>
        </p:txBody>
      </p:sp>
      <p:pic>
        <p:nvPicPr>
          <p:cNvPr id="102" name="Imagem 101"/>
          <p:cNvPicPr/>
          <p:nvPr/>
        </p:nvPicPr>
        <p:blipFill>
          <a:blip r:embed="rId1"/>
          <a:stretch>
            <a:fillRect/>
          </a:stretch>
        </p:blipFill>
        <p:spPr>
          <a:xfrm>
            <a:off x="4622800" y="4497070"/>
            <a:ext cx="2861945" cy="179641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11206</Words>
  <Application>WPS Presentation</Application>
  <PresentationFormat>宽屏</PresentationFormat>
  <Paragraphs>207</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Kartika</vt:lpstr>
      <vt:lpstr>PMingLiU-ExtB</vt:lpstr>
      <vt:lpstr>Microsoft YaHei</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gabriel_alvesozorio</cp:lastModifiedBy>
  <cp:revision>94</cp:revision>
  <dcterms:created xsi:type="dcterms:W3CDTF">2019-03-12T13:51:00Z</dcterms:created>
  <dcterms:modified xsi:type="dcterms:W3CDTF">2021-10-08T02:12:14Z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1046-11.2.0.10323</vt:lpwstr>
  </property>
  <property fmtid="{D5CDD505-2E9C-101B-9397-08002B2CF9AE}" pid="3" name="ICV">
    <vt:lpwstr>0E8946E1DD4F496EB7A06A8D791F948E</vt:lpwstr>
  </property>
</Properties>
</file>