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78" r:id="rId8"/>
    <p:sldId id="279" r:id="rId9"/>
    <p:sldId id="280" r:id="rId10"/>
    <p:sldId id="281" r:id="rId11"/>
    <p:sldId id="282" r:id="rId12"/>
    <p:sldId id="283" r:id="rId13"/>
    <p:sldId id="289" r:id="rId14"/>
    <p:sldId id="284" r:id="rId15"/>
    <p:sldId id="285" r:id="rId16"/>
    <p:sldId id="290" r:id="rId17"/>
    <p:sldId id="286" r:id="rId18"/>
    <p:sldId id="291" r:id="rId19"/>
    <p:sldId id="287" r:id="rId20"/>
    <p:sldId id="277" r:id="rId21"/>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205"/>
        <p:guide pos="288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 name="Shape 16"/>
        <p:cNvGrpSpPr/>
        <p:nvPr/>
      </p:nvGrpSpPr>
      <p:grpSpPr>
        <a:xfrm>
          <a:off x="0" y="0"/>
          <a:ext cx="0" cy="0"/>
          <a:chOff x="0" y="0"/>
          <a:chExt cx="0" cy="0"/>
        </a:xfrm>
      </p:grpSpPr>
      <p:sp>
        <p:nvSpPr>
          <p:cNvPr id="17" name="Google Shape;17;ge0f8858e93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 name="Google Shape;18;ge0f8858e93_0_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6" name="Google Shape;296;p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26"/>
        <p:cNvGrpSpPr/>
        <p:nvPr/>
      </p:nvGrpSpPr>
      <p:grpSpPr>
        <a:xfrm>
          <a:off x="0" y="0"/>
          <a:ext cx="0" cy="0"/>
          <a:chOff x="0" y="0"/>
          <a:chExt cx="0" cy="0"/>
        </a:xfrm>
      </p:grpSpPr>
      <p:sp>
        <p:nvSpPr>
          <p:cNvPr id="27" name="Google Shape;27;ge0f8858e93_2_1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 name="Google Shape;28;ge0f8858e93_2_1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1" name="Shape 11"/>
        <p:cNvGrpSpPr/>
        <p:nvPr/>
      </p:nvGrpSpPr>
      <p:grpSpPr>
        <a:xfrm>
          <a:off x="0" y="0"/>
          <a:ext cx="0" cy="0"/>
          <a:chOff x="0" y="0"/>
          <a:chExt cx="0" cy="0"/>
        </a:xfrm>
      </p:grpSpPr>
      <p:sp>
        <p:nvSpPr>
          <p:cNvPr id="12" name="Google Shape;12;p3"/>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Calibri" panose="020F0502020204030204"/>
              <a:buNone/>
              <a:defRPr sz="1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chemeClr val="dk1"/>
              </a:buClr>
              <a:buSzPts val="1800"/>
              <a:buFont typeface="Calibri" panose="020F0502020204030204"/>
              <a:buNone/>
              <a:defRPr sz="1800" b="0" i="0" u="none" strike="noStrik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1"/>
          <a:srcRect l="14184" t="24526" r="26513" b="27428"/>
          <a:stretch>
            <a:fillRect/>
          </a:stretch>
        </p:blipFill>
        <p:spPr>
          <a:xfrm>
            <a:off x="0" y="0"/>
            <a:ext cx="9144001" cy="6858000"/>
          </a:xfrm>
          <a:prstGeom prst="rect">
            <a:avLst/>
          </a:prstGeom>
          <a:noFill/>
          <a:ln>
            <a:noFill/>
          </a:ln>
        </p:spPr>
      </p:pic>
      <p:grpSp>
        <p:nvGrpSpPr>
          <p:cNvPr id="21" name="Google Shape;21;p4"/>
          <p:cNvGrpSpPr/>
          <p:nvPr/>
        </p:nvGrpSpPr>
        <p:grpSpPr>
          <a:xfrm>
            <a:off x="934637" y="2273797"/>
            <a:ext cx="7275682" cy="2915213"/>
            <a:chOff x="1029264" y="2116539"/>
            <a:chExt cx="7273500" cy="2915504"/>
          </a:xfrm>
        </p:grpSpPr>
        <p:sp>
          <p:nvSpPr>
            <p:cNvPr id="22" name="Google Shape;22;p4"/>
            <p:cNvSpPr txBox="1"/>
            <p:nvPr/>
          </p:nvSpPr>
          <p:spPr>
            <a:xfrm>
              <a:off x="1029264" y="2116539"/>
              <a:ext cx="7273500" cy="2583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5400"/>
                <a:buFont typeface="Calibri" panose="020F0502020204030204"/>
                <a:buNone/>
              </a:pPr>
              <a:r>
                <a:rPr lang="pt-BR"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sym typeface="+mn-ea"/>
                </a:rPr>
                <a:t>Autonomous deep learning  Apps (ADLA)</a:t>
              </a:r>
              <a:endParaRPr lang="pt-BR"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marL="0" marR="0" lvl="0" indent="0" algn="ctr" rtl="0">
                <a:lnSpc>
                  <a:spcPct val="100000"/>
                </a:lnSpc>
                <a:spcBef>
                  <a:spcPts val="0"/>
                </a:spcBef>
                <a:spcAft>
                  <a:spcPts val="0"/>
                </a:spcAft>
                <a:buClr>
                  <a:schemeClr val="lt1"/>
                </a:buClr>
                <a:buSzPts val="5400"/>
                <a:buFont typeface="Calibri" panose="020F0502020204030204"/>
                <a:buNone/>
              </a:pPr>
              <a:endParaRPr sz="5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 name="Google Shape;23;p4"/>
            <p:cNvSpPr txBox="1"/>
            <p:nvPr/>
          </p:nvSpPr>
          <p:spPr>
            <a:xfrm>
              <a:off x="3226042" y="4373867"/>
              <a:ext cx="3215100" cy="3359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200"/>
                <a:buFont typeface="Calibri" panose="020F0502020204030204"/>
                <a:buNone/>
              </a:pPr>
              <a:r>
                <a:rPr lang="pt-BR" altLang="en-US" sz="1600">
                  <a:solidFill>
                    <a:schemeClr val="lt1"/>
                  </a:solidFill>
                  <a:latin typeface="Calibri" panose="020F0502020204030204"/>
                  <a:ea typeface="Calibri" panose="020F0502020204030204"/>
                  <a:cs typeface="Calibri" panose="020F0502020204030204"/>
                  <a:sym typeface="Calibri" panose="020F0502020204030204"/>
                </a:rPr>
                <a:t>   Gabriel Alves Castro - 170033813</a:t>
              </a:r>
              <a:endParaRPr lang="pt-BR" altLang="en-US" sz="1600" b="0"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 name="Google Shape;24;p4"/>
            <p:cNvSpPr txBox="1"/>
            <p:nvPr/>
          </p:nvSpPr>
          <p:spPr>
            <a:xfrm>
              <a:off x="4219696" y="4662743"/>
              <a:ext cx="892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panose="020F0502020204030204"/>
                <a:buNone/>
              </a:pPr>
              <a:endParaRPr sz="1800" b="0" i="0" u="none">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4</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Arquiteturas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 name="Imagem 2" descr="discriminator"/>
          <p:cNvPicPr>
            <a:picLocks noChangeAspect="1"/>
          </p:cNvPicPr>
          <p:nvPr/>
        </p:nvPicPr>
        <p:blipFill>
          <a:blip r:embed="rId2"/>
          <a:stretch>
            <a:fillRect/>
          </a:stretch>
        </p:blipFill>
        <p:spPr>
          <a:xfrm>
            <a:off x="387350" y="1718945"/>
            <a:ext cx="4161790" cy="4161790"/>
          </a:xfrm>
          <a:prstGeom prst="rect">
            <a:avLst/>
          </a:prstGeom>
        </p:spPr>
      </p:pic>
      <p:pic>
        <p:nvPicPr>
          <p:cNvPr id="2" name="Imagem 1" descr="discriminator_atualizado"/>
          <p:cNvPicPr>
            <a:picLocks noChangeAspect="1"/>
          </p:cNvPicPr>
          <p:nvPr/>
        </p:nvPicPr>
        <p:blipFill>
          <a:blip r:embed="rId3"/>
          <a:stretch>
            <a:fillRect/>
          </a:stretch>
        </p:blipFill>
        <p:spPr>
          <a:xfrm>
            <a:off x="4622800" y="2077085"/>
            <a:ext cx="4297680" cy="3583940"/>
          </a:xfrm>
          <a:prstGeom prst="rect">
            <a:avLst/>
          </a:prstGeom>
        </p:spPr>
      </p:pic>
      <p:sp>
        <p:nvSpPr>
          <p:cNvPr id="4" name="Caixa de Texto 3"/>
          <p:cNvSpPr txBox="1"/>
          <p:nvPr/>
        </p:nvSpPr>
        <p:spPr>
          <a:xfrm>
            <a:off x="424815" y="5956300"/>
            <a:ext cx="8421370" cy="306705"/>
          </a:xfrm>
          <a:prstGeom prst="rect">
            <a:avLst/>
          </a:prstGeom>
          <a:noFill/>
        </p:spPr>
        <p:txBody>
          <a:bodyPr wrap="square" rtlCol="0">
            <a:spAutoFit/>
          </a:bodyPr>
          <a:p>
            <a:pPr algn="ctr"/>
            <a:r>
              <a:rPr lang="pt-BR" altLang="en-US">
                <a:solidFill>
                  <a:schemeClr val="bg1"/>
                </a:solidFill>
              </a:rPr>
              <a:t>Discriminator anterior Versus atualizado com melhores resultados.</a:t>
            </a:r>
            <a:endParaRPr lang="pt-BR"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5</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Arquiteturas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 name="Imagem 1" descr="generator"/>
          <p:cNvPicPr>
            <a:picLocks noChangeAspect="1"/>
          </p:cNvPicPr>
          <p:nvPr/>
        </p:nvPicPr>
        <p:blipFill>
          <a:blip r:embed="rId2"/>
          <a:stretch>
            <a:fillRect/>
          </a:stretch>
        </p:blipFill>
        <p:spPr>
          <a:xfrm>
            <a:off x="56515" y="1850390"/>
            <a:ext cx="4455795" cy="3716655"/>
          </a:xfrm>
          <a:prstGeom prst="rect">
            <a:avLst/>
          </a:prstGeom>
        </p:spPr>
      </p:pic>
      <p:pic>
        <p:nvPicPr>
          <p:cNvPr id="4" name="Imagem 3" descr="generator_atualizado"/>
          <p:cNvPicPr>
            <a:picLocks noChangeAspect="1"/>
          </p:cNvPicPr>
          <p:nvPr/>
        </p:nvPicPr>
        <p:blipFill>
          <a:blip r:embed="rId3"/>
          <a:stretch>
            <a:fillRect/>
          </a:stretch>
        </p:blipFill>
        <p:spPr>
          <a:xfrm>
            <a:off x="4512310" y="1850390"/>
            <a:ext cx="4456430" cy="3716020"/>
          </a:xfrm>
          <a:prstGeom prst="rect">
            <a:avLst/>
          </a:prstGeom>
        </p:spPr>
      </p:pic>
      <p:sp>
        <p:nvSpPr>
          <p:cNvPr id="5" name="Caixa de Texto 4"/>
          <p:cNvSpPr txBox="1"/>
          <p:nvPr/>
        </p:nvSpPr>
        <p:spPr>
          <a:xfrm>
            <a:off x="387350" y="5653405"/>
            <a:ext cx="8421370" cy="306705"/>
          </a:xfrm>
          <a:prstGeom prst="rect">
            <a:avLst/>
          </a:prstGeom>
          <a:noFill/>
        </p:spPr>
        <p:txBody>
          <a:bodyPr wrap="square" rtlCol="0">
            <a:spAutoFit/>
          </a:bodyPr>
          <a:p>
            <a:pPr algn="ctr"/>
            <a:r>
              <a:rPr lang="pt-BR" altLang="en-US">
                <a:solidFill>
                  <a:schemeClr val="bg1"/>
                </a:solidFill>
              </a:rPr>
              <a:t>Generator anterior Versus atualizado com melhores resultados.</a:t>
            </a:r>
            <a:endParaRPr lang="pt-BR"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pic>
        <p:nvPicPr>
          <p:cNvPr id="53" name="Google Shape;53;p6"/>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54" name="Google Shape;54;p6"/>
          <p:cNvSpPr/>
          <p:nvPr/>
        </p:nvSpPr>
        <p:spPr>
          <a:xfrm>
            <a:off x="0" y="498475"/>
            <a:ext cx="9144000" cy="5861050"/>
          </a:xfrm>
          <a:prstGeom prst="rect">
            <a:avLst/>
          </a:prstGeom>
          <a:solidFill>
            <a:srgbClr val="00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5" name="Google Shape;55;p6"/>
          <p:cNvPicPr preferRelativeResize="0"/>
          <p:nvPr/>
        </p:nvPicPr>
        <p:blipFill rotWithShape="1">
          <a:blip r:embed="rId2"/>
          <a:srcRect/>
          <a:stretch>
            <a:fillRect/>
          </a:stretch>
        </p:blipFill>
        <p:spPr>
          <a:xfrm>
            <a:off x="515938" y="2055813"/>
            <a:ext cx="8047037" cy="333375"/>
          </a:xfrm>
          <a:prstGeom prst="rect">
            <a:avLst/>
          </a:prstGeom>
          <a:noFill/>
          <a:ln>
            <a:noFill/>
          </a:ln>
        </p:spPr>
      </p:pic>
      <p:pic>
        <p:nvPicPr>
          <p:cNvPr id="56" name="Google Shape;56;p6"/>
          <p:cNvPicPr preferRelativeResize="0"/>
          <p:nvPr/>
        </p:nvPicPr>
        <p:blipFill rotWithShape="1">
          <a:blip r:embed="rId3"/>
          <a:srcRect/>
          <a:stretch>
            <a:fillRect/>
          </a:stretch>
        </p:blipFill>
        <p:spPr>
          <a:xfrm>
            <a:off x="357188" y="4068763"/>
            <a:ext cx="8048625" cy="333375"/>
          </a:xfrm>
          <a:prstGeom prst="rect">
            <a:avLst/>
          </a:prstGeom>
          <a:noFill/>
          <a:ln>
            <a:noFill/>
          </a:ln>
        </p:spPr>
      </p:pic>
      <p:sp>
        <p:nvSpPr>
          <p:cNvPr id="57" name="Google Shape;57;p6"/>
          <p:cNvSpPr txBox="1"/>
          <p:nvPr/>
        </p:nvSpPr>
        <p:spPr>
          <a:xfrm>
            <a:off x="3997325" y="2509838"/>
            <a:ext cx="1082675" cy="920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5400"/>
              <a:buFont typeface="Calibri" panose="020F0502020204030204"/>
              <a:buNone/>
            </a:pPr>
            <a:r>
              <a:rPr lang="en-US" sz="5400" b="1" i="0" u="none">
                <a:solidFill>
                  <a:schemeClr val="lt1"/>
                </a:solidFill>
                <a:latin typeface="Calibri" panose="020F0502020204030204"/>
                <a:ea typeface="Calibri" panose="020F0502020204030204"/>
                <a:cs typeface="Calibri" panose="020F0502020204030204"/>
                <a:sym typeface="Calibri" panose="020F0502020204030204"/>
              </a:rPr>
              <a:t>0</a:t>
            </a:r>
            <a:r>
              <a:rPr lang="pt-BR" altLang="en-US" sz="5400" b="1" i="0" u="none">
                <a:solidFill>
                  <a:schemeClr val="lt1"/>
                </a:solidFill>
                <a:latin typeface="Calibri" panose="020F0502020204030204"/>
                <a:ea typeface="Calibri" panose="020F0502020204030204"/>
                <a:cs typeface="Calibri" panose="020F0502020204030204"/>
                <a:sym typeface="Calibri" panose="020F0502020204030204"/>
              </a:rPr>
              <a:t>3</a:t>
            </a:r>
            <a:endParaRPr lang="pt-BR" altLang="en-US" sz="5400" b="1"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8" name="Google Shape;58;p6"/>
          <p:cNvSpPr txBox="1"/>
          <p:nvPr/>
        </p:nvSpPr>
        <p:spPr>
          <a:xfrm>
            <a:off x="2943225" y="3340100"/>
            <a:ext cx="3256915" cy="459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600"/>
              <a:buFont typeface="Calibri" panose="020F0502020204030204"/>
              <a:buNone/>
            </a:pPr>
            <a:r>
              <a:rPr lang="pt-BR" altLang="en-US" sz="2400" b="1">
                <a:solidFill>
                  <a:schemeClr val="lt1"/>
                </a:solidFill>
                <a:latin typeface="Calibri" panose="020F0502020204030204"/>
                <a:ea typeface="Calibri" panose="020F0502020204030204"/>
                <a:cs typeface="Calibri" panose="020F0502020204030204"/>
                <a:sym typeface="Calibri" panose="020F0502020204030204"/>
              </a:rPr>
              <a:t>Resultados</a:t>
            </a:r>
            <a:endParaRPr lang="pt-BR" altLang="en-US" sz="2400" b="1" i="0" u="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9887"/>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01</a:t>
            </a:r>
            <a:endParaRPr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944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Resultados para as redes mais simplificadas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920115"/>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Todas as redes sofreram o overfitting indesejado, misturando as imagens de saída em uma só imagem. A acurácia sempre ficou abaixo de 50%, não impotando qual técnicas fosse empregada (mas a acurácia não tem muito significado). A loss ficou acima de 2000.</a:t>
            </a:r>
            <a:r>
              <a:rPr lang="pt-BR" sz="1600">
                <a:solidFill>
                  <a:schemeClr val="lt1"/>
                </a:solidFill>
              </a:rPr>
              <a:t> </a:t>
            </a:r>
            <a:endParaRPr lang="pt-BR" sz="1600">
              <a:solidFill>
                <a:schemeClr val="lt1"/>
              </a:solidFill>
            </a:endParaRPr>
          </a:p>
        </p:txBody>
      </p:sp>
      <p:pic>
        <p:nvPicPr>
          <p:cNvPr id="3" name="Imagem 2" descr="out_ruim"/>
          <p:cNvPicPr>
            <a:picLocks noChangeAspect="1"/>
          </p:cNvPicPr>
          <p:nvPr/>
        </p:nvPicPr>
        <p:blipFill>
          <a:blip r:embed="rId2"/>
          <a:stretch>
            <a:fillRect/>
          </a:stretch>
        </p:blipFill>
        <p:spPr>
          <a:xfrm>
            <a:off x="2738120" y="2430780"/>
            <a:ext cx="3695700" cy="3467100"/>
          </a:xfrm>
          <a:prstGeom prst="rect">
            <a:avLst/>
          </a:prstGeom>
        </p:spPr>
      </p:pic>
      <p:sp>
        <p:nvSpPr>
          <p:cNvPr id="2" name="Caixa de Texto 1"/>
          <p:cNvSpPr txBox="1"/>
          <p:nvPr/>
        </p:nvSpPr>
        <p:spPr>
          <a:xfrm>
            <a:off x="2750820" y="5928995"/>
            <a:ext cx="3668395" cy="275590"/>
          </a:xfrm>
          <a:prstGeom prst="rect">
            <a:avLst/>
          </a:prstGeom>
          <a:noFill/>
        </p:spPr>
        <p:txBody>
          <a:bodyPr wrap="square" rtlCol="0">
            <a:spAutoFit/>
          </a:bodyPr>
          <a:p>
            <a:r>
              <a:rPr lang="pt-BR" altLang="en-US" sz="1200">
                <a:solidFill>
                  <a:schemeClr val="bg1"/>
                </a:solidFill>
              </a:rPr>
              <a:t>Exemplo de imagem com as saídas combinadas.</a:t>
            </a:r>
            <a:endParaRPr lang="pt-BR" altLang="en-US" sz="12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3</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944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Resultados para as redes mais simplificadas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673735"/>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A rede CNN quando treinada com algumas modificações conseguiu gerar as diversas imagens, no entanto muito borradas, sendo impossível ler as letras. A loss ficou em 300.</a:t>
            </a:r>
            <a:endParaRPr lang="pt-BR" sz="1600">
              <a:solidFill>
                <a:schemeClr val="lt1"/>
              </a:solidFill>
            </a:endParaRPr>
          </a:p>
        </p:txBody>
      </p:sp>
      <p:sp>
        <p:nvSpPr>
          <p:cNvPr id="2" name="Caixa de Texto 1"/>
          <p:cNvSpPr txBox="1"/>
          <p:nvPr/>
        </p:nvSpPr>
        <p:spPr>
          <a:xfrm>
            <a:off x="2738120" y="5552440"/>
            <a:ext cx="3668395" cy="275590"/>
          </a:xfrm>
          <a:prstGeom prst="rect">
            <a:avLst/>
          </a:prstGeom>
          <a:noFill/>
        </p:spPr>
        <p:txBody>
          <a:bodyPr wrap="square" rtlCol="0">
            <a:spAutoFit/>
          </a:bodyPr>
          <a:p>
            <a:r>
              <a:rPr lang="pt-BR" altLang="en-US" sz="1200">
                <a:solidFill>
                  <a:schemeClr val="bg1"/>
                </a:solidFill>
              </a:rPr>
              <a:t>     Exemplo de imagens geradas após cliques.</a:t>
            </a:r>
            <a:endParaRPr lang="pt-BR" altLang="en-US" sz="1200">
              <a:solidFill>
                <a:schemeClr val="bg1"/>
              </a:solidFill>
            </a:endParaRPr>
          </a:p>
        </p:txBody>
      </p:sp>
      <p:pic>
        <p:nvPicPr>
          <p:cNvPr id="3" name="Imagem 2" descr="0"/>
          <p:cNvPicPr>
            <a:picLocks noChangeAspect="1"/>
          </p:cNvPicPr>
          <p:nvPr/>
        </p:nvPicPr>
        <p:blipFill>
          <a:blip r:embed="rId2"/>
          <a:stretch>
            <a:fillRect/>
          </a:stretch>
        </p:blipFill>
        <p:spPr>
          <a:xfrm>
            <a:off x="563245" y="2800350"/>
            <a:ext cx="2742565" cy="2561590"/>
          </a:xfrm>
          <a:prstGeom prst="rect">
            <a:avLst/>
          </a:prstGeom>
        </p:spPr>
      </p:pic>
      <p:pic>
        <p:nvPicPr>
          <p:cNvPr id="4" name="Imagem 3" descr="5"/>
          <p:cNvPicPr>
            <a:picLocks noChangeAspect="1"/>
          </p:cNvPicPr>
          <p:nvPr/>
        </p:nvPicPr>
        <p:blipFill>
          <a:blip r:embed="rId3"/>
          <a:stretch>
            <a:fillRect/>
          </a:stretch>
        </p:blipFill>
        <p:spPr>
          <a:xfrm>
            <a:off x="3213735" y="2785745"/>
            <a:ext cx="2741930" cy="2561590"/>
          </a:xfrm>
          <a:prstGeom prst="rect">
            <a:avLst/>
          </a:prstGeom>
        </p:spPr>
      </p:pic>
      <p:pic>
        <p:nvPicPr>
          <p:cNvPr id="5" name="Imagem 4" descr="1"/>
          <p:cNvPicPr>
            <a:picLocks noChangeAspect="1"/>
          </p:cNvPicPr>
          <p:nvPr/>
        </p:nvPicPr>
        <p:blipFill>
          <a:blip r:embed="rId4"/>
          <a:stretch>
            <a:fillRect/>
          </a:stretch>
        </p:blipFill>
        <p:spPr>
          <a:xfrm>
            <a:off x="5955665" y="2770505"/>
            <a:ext cx="2774315" cy="25914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4</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944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Resultados para ADLA</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4366895"/>
          </a:xfrm>
          <a:prstGeom prst="rect">
            <a:avLst/>
          </a:prstGeom>
          <a:noFill/>
          <a:ln>
            <a:noFill/>
          </a:ln>
        </p:spPr>
        <p:txBody>
          <a:bodyPr spcFirstLastPara="1" wrap="square" lIns="91425" tIns="91425" rIns="91425" bIns="91425" anchor="t" anchorCtr="0">
            <a:spAutoFit/>
          </a:bodyPr>
          <a:lstStyle/>
          <a:p>
            <a:pPr marL="0" indent="0" algn="just">
              <a:buNone/>
            </a:pPr>
            <a:r>
              <a:rPr lang="pt-BR" altLang="en-US" sz="1600">
                <a:solidFill>
                  <a:schemeClr val="bg1"/>
                </a:solidFill>
              </a:rPr>
              <a:t>Para rede não modificada:</a:t>
            </a:r>
            <a:r>
              <a:rPr lang="en-US" sz="1600"/>
              <a:t>-</a:t>
            </a:r>
            <a:endParaRPr lang="en-US" sz="1600"/>
          </a:p>
          <a:p>
            <a:pPr marL="0" indent="0" algn="just">
              <a:buNone/>
            </a:pPr>
            <a:endParaRPr lang="en-US" sz="1600">
              <a:solidFill>
                <a:schemeClr val="lt1"/>
              </a:solidFill>
            </a:endParaRPr>
          </a:p>
          <a:p>
            <a:pPr marL="0" indent="0" algn="just">
              <a:buNone/>
            </a:pPr>
            <a:r>
              <a:rPr lang="en-US" sz="1600">
                <a:solidFill>
                  <a:schemeClr val="lt1"/>
                </a:solidFill>
              </a:rPr>
              <a:t>-</a:t>
            </a:r>
            <a:r>
              <a:rPr lang="pt-BR" altLang="en-US" sz="1600">
                <a:solidFill>
                  <a:schemeClr val="lt1"/>
                </a:solidFill>
              </a:rPr>
              <a:t> A rede ADLA não sofreu o overfitting indesejado. No entanto as imagens geradas ainda estão com muito ruído. Acredito que é necessário mais tempo para fazer o treinamento da rede. Foram utilizadas 1000 épocas em cima de um conjunto de dados pequeno de 80 transições, apenas foi possível treinar uma vez, pelo tempo (cerca de 10 horas de treinamento). </a:t>
            </a:r>
            <a:endParaRPr lang="pt-BR" altLang="en-US"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resultado positivo é que para cada tipo de entrada, a rede estava gerando resultados distintos com o shape aproximando o pretendido vagamente.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Um grande problema é pelo tamanho das redes, como são dados de imagem, as redes ficam muito grandes, chegando rapidamente a superar a capacidade da minha máquina pessoal. Uma das possíveis soluções, que ainda não foi testada, é fazer um pré-processamento nas imagens de entrada, transformando em histogramas ou bag-of-features para reduzir os dados de entrada. Porém não deu tempo de testar essa alternativa. </a:t>
            </a:r>
            <a:endParaRPr lang="pt-BR"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4</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944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Resultados para ADLA atualizada</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1166495"/>
          </a:xfrm>
          <a:prstGeom prst="rect">
            <a:avLst/>
          </a:prstGeom>
          <a:noFill/>
          <a:ln>
            <a:noFill/>
          </a:ln>
        </p:spPr>
        <p:txBody>
          <a:bodyPr spcFirstLastPara="1" wrap="square" lIns="91425" tIns="91425" rIns="91425" bIns="91425" anchor="t" anchorCtr="0">
            <a:spAutoFit/>
          </a:bodyPr>
          <a:lstStyle/>
          <a:p>
            <a:pPr marL="0" indent="0" algn="just">
              <a:buNone/>
            </a:pPr>
            <a:r>
              <a:rPr lang="pt-BR" sz="1600">
                <a:solidFill>
                  <a:schemeClr val="bg1"/>
                </a:solidFill>
              </a:rPr>
              <a:t>Resultados satisfatórios, mas como foi utilizada apenas uma cpu para treinar, a convergência demora muito. Os resultados abaixo estão para 2 dias de treinamento, e continuavam a melhorar, seria necessário um pouco mais de tempo para ver o potencial total do modelo. As letras se tornaram muito mais legíveis.</a:t>
            </a:r>
            <a:endParaRPr lang="pt-BR" sz="1600">
              <a:solidFill>
                <a:schemeClr val="lt1"/>
              </a:solidFill>
            </a:endParaRPr>
          </a:p>
        </p:txBody>
      </p:sp>
      <p:pic>
        <p:nvPicPr>
          <p:cNvPr id="5" name="Imagem 4" descr="0"/>
          <p:cNvPicPr>
            <a:picLocks noChangeAspect="1"/>
          </p:cNvPicPr>
          <p:nvPr/>
        </p:nvPicPr>
        <p:blipFill>
          <a:blip r:embed="rId2"/>
          <a:stretch>
            <a:fillRect/>
          </a:stretch>
        </p:blipFill>
        <p:spPr>
          <a:xfrm>
            <a:off x="231140" y="3021330"/>
            <a:ext cx="2840990" cy="2653665"/>
          </a:xfrm>
          <a:prstGeom prst="rect">
            <a:avLst/>
          </a:prstGeom>
        </p:spPr>
      </p:pic>
      <p:pic>
        <p:nvPicPr>
          <p:cNvPr id="2" name="Imagem 1" descr="8"/>
          <p:cNvPicPr>
            <a:picLocks noChangeAspect="1"/>
          </p:cNvPicPr>
          <p:nvPr/>
        </p:nvPicPr>
        <p:blipFill>
          <a:blip r:embed="rId3"/>
          <a:stretch>
            <a:fillRect/>
          </a:stretch>
        </p:blipFill>
        <p:spPr>
          <a:xfrm>
            <a:off x="3072130" y="3021330"/>
            <a:ext cx="2891155" cy="2700655"/>
          </a:xfrm>
          <a:prstGeom prst="rect">
            <a:avLst/>
          </a:prstGeom>
        </p:spPr>
      </p:pic>
      <p:pic>
        <p:nvPicPr>
          <p:cNvPr id="3" name="Imagem 2" descr="2"/>
          <p:cNvPicPr>
            <a:picLocks noChangeAspect="1"/>
          </p:cNvPicPr>
          <p:nvPr/>
        </p:nvPicPr>
        <p:blipFill>
          <a:blip r:embed="rId4"/>
          <a:stretch>
            <a:fillRect/>
          </a:stretch>
        </p:blipFill>
        <p:spPr>
          <a:xfrm>
            <a:off x="5949315" y="3021330"/>
            <a:ext cx="2889885" cy="2699385"/>
          </a:xfrm>
          <a:prstGeom prst="rect">
            <a:avLst/>
          </a:prstGeom>
        </p:spPr>
      </p:pic>
      <p:sp>
        <p:nvSpPr>
          <p:cNvPr id="4" name="Caixa de Texto 3"/>
          <p:cNvSpPr txBox="1"/>
          <p:nvPr/>
        </p:nvSpPr>
        <p:spPr>
          <a:xfrm>
            <a:off x="231140" y="5874385"/>
            <a:ext cx="8552815" cy="275590"/>
          </a:xfrm>
          <a:prstGeom prst="rect">
            <a:avLst/>
          </a:prstGeom>
          <a:noFill/>
        </p:spPr>
        <p:txBody>
          <a:bodyPr wrap="square" rtlCol="0">
            <a:spAutoFit/>
          </a:bodyPr>
          <a:p>
            <a:r>
              <a:rPr lang="pt-BR" altLang="en-US" sz="1200">
                <a:solidFill>
                  <a:schemeClr val="bg1"/>
                </a:solidFill>
              </a:rPr>
              <a:t>     Exemplo de imagens geradas após cliques. Ainda pode-se perceber sobreposição de imagens em algumas saídas.</a:t>
            </a:r>
            <a:endParaRPr lang="pt-BR" altLang="en-US" sz="12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3</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944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Conclusões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5352415"/>
          </a:xfrm>
          <a:prstGeom prst="rect">
            <a:avLst/>
          </a:prstGeom>
          <a:noFill/>
          <a:ln>
            <a:noFill/>
          </a:ln>
        </p:spPr>
        <p:txBody>
          <a:bodyPr spcFirstLastPara="1" wrap="square" lIns="91425" tIns="91425" rIns="91425" bIns="91425" anchor="t" anchorCtr="0">
            <a:spAutoFit/>
          </a:bodyPr>
          <a:lstStyle/>
          <a:p>
            <a:pPr marL="0" indent="0" algn="just">
              <a:buNone/>
            </a:pPr>
            <a:r>
              <a:rPr lang="pt-BR" altLang="en-US" sz="1600">
                <a:solidFill>
                  <a:schemeClr val="lt1"/>
                </a:solidFill>
              </a:rPr>
              <a:t>- Provado que redes neurais podem agir como aplicativos, aprendendo a lógica de botões e gerando as próprias telas dos aplicativos!</a:t>
            </a:r>
            <a:endParaRPr lang="en-US" sz="1600">
              <a:solidFill>
                <a:schemeClr val="lt1"/>
              </a:solidFill>
            </a:endParaRPr>
          </a:p>
          <a:p>
            <a:pPr marL="0" indent="0" algn="just">
              <a:buNone/>
            </a:pPr>
            <a:endParaRPr lang="en-US" sz="1600">
              <a:solidFill>
                <a:schemeClr val="lt1"/>
              </a:solidFill>
            </a:endParaRPr>
          </a:p>
          <a:p>
            <a:pPr marL="0" indent="0" algn="just">
              <a:buNone/>
            </a:pPr>
            <a:r>
              <a:rPr lang="en-US" sz="1600">
                <a:solidFill>
                  <a:schemeClr val="lt1"/>
                </a:solidFill>
              </a:rPr>
              <a:t>-</a:t>
            </a:r>
            <a:r>
              <a:rPr lang="pt-BR" altLang="en-US" sz="1600">
                <a:solidFill>
                  <a:schemeClr val="lt1"/>
                </a:solidFill>
              </a:rPr>
              <a:t> Necessário mais tempo para o treinamento mas o modelo tem potencial. </a:t>
            </a:r>
            <a:endParaRPr lang="pt-BR" altLang="en-US"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As redes mais simplificadas não parecem possuir capacidade adequada para convergir corretamente, a não ser que seja encontrada uma loss function melhor, o que é uma tarefa complicada. Pois as imagens ficam muito borradas.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A rede ADLA retira a necessidade de encontrar uma loss function melhor, uma vez que um tabalho equivalente é feito pelo discriminador.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Talvez empregar RNN’s para ter uma memória sobre as transições seja uma boa ideia. Nesse caso seria necessária uma pequena alteração na modelagem dos dados, adicionando timestamps.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trabalho parece promissor, pretendo continuar o processo de treinamento, mas uma vez que a rede obtenha sucesso, pode começar a ser testada para distintas aplicações. Assim teríamos imediatamente uma arquitetura capaz de criar infinitas aplicações com as restrições dadas a partir de mockups, e com a interface desejada pelo usuário, o que parece um enorme ganho. E pode ser um resultado inédito. </a:t>
            </a:r>
            <a:endParaRPr lang="pt-BR" sz="1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pic>
        <p:nvPicPr>
          <p:cNvPr id="298" name="Google Shape;298;p25"/>
          <p:cNvPicPr preferRelativeResize="0"/>
          <p:nvPr/>
        </p:nvPicPr>
        <p:blipFill rotWithShape="1">
          <a:blip r:embed="rId1"/>
          <a:srcRect l="14104" t="24529" r="26514" b="27426"/>
          <a:stretch>
            <a:fillRect/>
          </a:stretch>
        </p:blipFill>
        <p:spPr>
          <a:xfrm>
            <a:off x="0" y="0"/>
            <a:ext cx="9144000" cy="6858000"/>
          </a:xfrm>
          <a:prstGeom prst="rect">
            <a:avLst/>
          </a:prstGeom>
          <a:noFill/>
          <a:ln>
            <a:noFill/>
          </a:ln>
        </p:spPr>
      </p:pic>
      <p:sp>
        <p:nvSpPr>
          <p:cNvPr id="299" name="Google Shape;299;p25"/>
          <p:cNvSpPr txBox="1"/>
          <p:nvPr/>
        </p:nvSpPr>
        <p:spPr>
          <a:xfrm>
            <a:off x="604520" y="2021840"/>
            <a:ext cx="82302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8000"/>
              <a:buFont typeface="Calibri" panose="020F0502020204030204"/>
              <a:buNone/>
            </a:pPr>
            <a:r>
              <a:rPr lang="en-US" sz="8000" b="1">
                <a:solidFill>
                  <a:schemeClr val="lt1"/>
                </a:solidFill>
                <a:latin typeface="Calibri" panose="020F0502020204030204"/>
                <a:ea typeface="Calibri" panose="020F0502020204030204"/>
                <a:cs typeface="Calibri" panose="020F0502020204030204"/>
                <a:sym typeface="Calibri" panose="020F0502020204030204"/>
              </a:rPr>
              <a:t>Obrigado</a:t>
            </a:r>
            <a:endParaRPr sz="8000" b="1" i="0" u="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1"/>
          <a:srcRect l="14184" t="24526" r="26513" b="27428"/>
          <a:stretch>
            <a:fillRect/>
          </a:stretch>
        </p:blipFill>
        <p:spPr>
          <a:xfrm>
            <a:off x="0" y="0"/>
            <a:ext cx="9144001" cy="6858000"/>
          </a:xfrm>
          <a:prstGeom prst="rect">
            <a:avLst/>
          </a:prstGeom>
          <a:noFill/>
          <a:ln>
            <a:noFill/>
          </a:ln>
        </p:spPr>
      </p:pic>
      <p:sp>
        <p:nvSpPr>
          <p:cNvPr id="31" name="Google Shape;31;p5"/>
          <p:cNvSpPr/>
          <p:nvPr/>
        </p:nvSpPr>
        <p:spPr>
          <a:xfrm>
            <a:off x="0" y="498450"/>
            <a:ext cx="9144000" cy="5861100"/>
          </a:xfrm>
          <a:prstGeom prst="rect">
            <a:avLst/>
          </a:prstGeom>
          <a:solidFill>
            <a:srgbClr val="00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2" name="Google Shape;32;p5"/>
          <p:cNvGrpSpPr/>
          <p:nvPr/>
        </p:nvGrpSpPr>
        <p:grpSpPr>
          <a:xfrm>
            <a:off x="2874939" y="1141393"/>
            <a:ext cx="3413169" cy="1122398"/>
            <a:chOff x="2782716" y="1093790"/>
            <a:chExt cx="3410100" cy="1124084"/>
          </a:xfrm>
        </p:grpSpPr>
        <p:sp>
          <p:nvSpPr>
            <p:cNvPr id="33" name="Google Shape;33;p5"/>
            <p:cNvSpPr txBox="1"/>
            <p:nvPr/>
          </p:nvSpPr>
          <p:spPr>
            <a:xfrm>
              <a:off x="3755693" y="1093790"/>
              <a:ext cx="1421700" cy="770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400"/>
                <a:buFont typeface="Calibri" panose="020F0502020204030204"/>
                <a:buNone/>
              </a:pPr>
              <a:endParaRPr sz="4400" b="1" i="0" u="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txBox="1"/>
            <p:nvPr/>
          </p:nvSpPr>
          <p:spPr>
            <a:xfrm>
              <a:off x="2782716" y="1447174"/>
              <a:ext cx="3410100" cy="77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DEEEF"/>
                </a:buClr>
                <a:buSzPts val="4400"/>
                <a:buFont typeface="Calibri" panose="020F0502020204030204"/>
                <a:buNone/>
              </a:pPr>
              <a:r>
                <a:rPr lang="en-US" sz="4400" b="1" i="0" u="none">
                  <a:solidFill>
                    <a:srgbClr val="EDEEEF"/>
                  </a:solidFill>
                  <a:latin typeface="Calibri" panose="020F0502020204030204"/>
                  <a:ea typeface="Calibri" panose="020F0502020204030204"/>
                  <a:cs typeface="Calibri" panose="020F0502020204030204"/>
                  <a:sym typeface="Calibri" panose="020F0502020204030204"/>
                </a:rPr>
                <a:t>CONTENTS</a:t>
              </a:r>
              <a:endParaRPr sz="4400" b="1" i="0" u="none">
                <a:solidFill>
                  <a:srgbClr val="EDEEEF"/>
                </a:solidFill>
                <a:latin typeface="Calibri" panose="020F0502020204030204"/>
                <a:ea typeface="Calibri" panose="020F0502020204030204"/>
                <a:cs typeface="Calibri" panose="020F0502020204030204"/>
                <a:sym typeface="Calibri" panose="020F0502020204030204"/>
              </a:endParaRPr>
            </a:p>
          </p:txBody>
        </p:sp>
      </p:grpSp>
      <p:grpSp>
        <p:nvGrpSpPr>
          <p:cNvPr id="35" name="Google Shape;35;p5"/>
          <p:cNvGrpSpPr/>
          <p:nvPr/>
        </p:nvGrpSpPr>
        <p:grpSpPr>
          <a:xfrm>
            <a:off x="1844147" y="2701707"/>
            <a:ext cx="1738196" cy="1935034"/>
            <a:chOff x="783209" y="2676226"/>
            <a:chExt cx="1820100" cy="2027700"/>
          </a:xfrm>
        </p:grpSpPr>
        <p:sp>
          <p:nvSpPr>
            <p:cNvPr id="36" name="Google Shape;36;p5"/>
            <p:cNvSpPr/>
            <p:nvPr/>
          </p:nvSpPr>
          <p:spPr>
            <a:xfrm rot="5400000">
              <a:off x="679409" y="2780026"/>
              <a:ext cx="2027700" cy="1820100"/>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cxnSp>
          <p:nvCxnSpPr>
            <p:cNvPr id="37" name="Google Shape;37;p5"/>
            <p:cNvCxnSpPr/>
            <p:nvPr/>
          </p:nvCxnSpPr>
          <p:spPr>
            <a:xfrm>
              <a:off x="967569" y="3439310"/>
              <a:ext cx="1494900" cy="10500"/>
            </a:xfrm>
            <a:prstGeom prst="straightConnector1">
              <a:avLst/>
            </a:prstGeom>
            <a:noFill/>
            <a:ln w="19050" cap="flat" cmpd="sng">
              <a:solidFill>
                <a:srgbClr val="00B2B8"/>
              </a:solidFill>
              <a:prstDash val="solid"/>
              <a:miter lim="800000"/>
              <a:headEnd type="none" w="sm" len="sm"/>
              <a:tailEnd type="none" w="sm" len="sm"/>
            </a:ln>
          </p:spPr>
        </p:cxnSp>
        <p:cxnSp>
          <p:nvCxnSpPr>
            <p:cNvPr id="38" name="Google Shape;38;p5"/>
            <p:cNvCxnSpPr/>
            <p:nvPr/>
          </p:nvCxnSpPr>
          <p:spPr>
            <a:xfrm>
              <a:off x="967569" y="3953715"/>
              <a:ext cx="1494900" cy="0"/>
            </a:xfrm>
            <a:prstGeom prst="straightConnector1">
              <a:avLst/>
            </a:prstGeom>
            <a:noFill/>
            <a:ln w="19050" cap="flat" cmpd="sng">
              <a:solidFill>
                <a:srgbClr val="00B2B8"/>
              </a:solidFill>
              <a:prstDash val="solid"/>
              <a:miter lim="800000"/>
              <a:headEnd type="none" w="sm" len="sm"/>
              <a:tailEnd type="none" w="sm" len="sm"/>
            </a:ln>
          </p:spPr>
        </p:cxnSp>
        <p:sp>
          <p:nvSpPr>
            <p:cNvPr id="39" name="Google Shape;39;p5"/>
            <p:cNvSpPr txBox="1"/>
            <p:nvPr/>
          </p:nvSpPr>
          <p:spPr>
            <a:xfrm>
              <a:off x="1164658" y="3069978"/>
              <a:ext cx="1010400" cy="3846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Calibri" panose="020F0502020204030204"/>
                <a:buNone/>
              </a:pPr>
              <a:r>
                <a:rPr lang="en-US" sz="1800" b="0" i="0" u="none">
                  <a:solidFill>
                    <a:srgbClr val="FFFFFF"/>
                  </a:solidFill>
                  <a:latin typeface="Calibri" panose="020F0502020204030204"/>
                  <a:ea typeface="Calibri" panose="020F0502020204030204"/>
                  <a:cs typeface="Calibri" panose="020F0502020204030204"/>
                  <a:sym typeface="Calibri" panose="020F0502020204030204"/>
                </a:rPr>
                <a:t>Part</a:t>
              </a:r>
              <a:r>
                <a:rPr lang="pt-BR" altLang="en-US" sz="1800" b="0" i="0" u="none">
                  <a:solidFill>
                    <a:srgbClr val="FFFFFF"/>
                  </a:solidFill>
                  <a:latin typeface="Calibri" panose="020F0502020204030204"/>
                  <a:ea typeface="Calibri" panose="020F0502020204030204"/>
                  <a:cs typeface="Calibri" panose="020F0502020204030204"/>
                  <a:sym typeface="Calibri" panose="020F0502020204030204"/>
                </a:rPr>
                <a:t>e</a:t>
              </a:r>
              <a:r>
                <a:rPr lang="en-US" sz="1800" b="0" i="0" u="none">
                  <a:solidFill>
                    <a:srgbClr val="FFFFFF"/>
                  </a:solidFill>
                  <a:latin typeface="Calibri" panose="020F0502020204030204"/>
                  <a:ea typeface="Calibri" panose="020F0502020204030204"/>
                  <a:cs typeface="Calibri" panose="020F0502020204030204"/>
                  <a:sym typeface="Calibri" panose="020F0502020204030204"/>
                </a:rPr>
                <a:t> 01</a:t>
              </a:r>
              <a:endParaRPr sz="1800" b="0" i="0" u="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 name="Google Shape;40;p5"/>
            <p:cNvSpPr/>
            <p:nvPr/>
          </p:nvSpPr>
          <p:spPr>
            <a:xfrm rot="10800000">
              <a:off x="1274666" y="4308196"/>
              <a:ext cx="837000" cy="23130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41" name="Google Shape;41;p5"/>
          <p:cNvGrpSpPr/>
          <p:nvPr/>
        </p:nvGrpSpPr>
        <p:grpSpPr>
          <a:xfrm>
            <a:off x="3792200" y="2701707"/>
            <a:ext cx="1738196" cy="1935034"/>
            <a:chOff x="783209" y="2676226"/>
            <a:chExt cx="1820100" cy="2027700"/>
          </a:xfrm>
        </p:grpSpPr>
        <p:sp>
          <p:nvSpPr>
            <p:cNvPr id="42" name="Google Shape;42;p5"/>
            <p:cNvSpPr/>
            <p:nvPr/>
          </p:nvSpPr>
          <p:spPr>
            <a:xfrm rot="5400000">
              <a:off x="679409" y="2780026"/>
              <a:ext cx="2027700" cy="1820100"/>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cxnSp>
          <p:nvCxnSpPr>
            <p:cNvPr id="43" name="Google Shape;43;p5"/>
            <p:cNvCxnSpPr/>
            <p:nvPr/>
          </p:nvCxnSpPr>
          <p:spPr>
            <a:xfrm>
              <a:off x="967569" y="3439310"/>
              <a:ext cx="1494900" cy="10500"/>
            </a:xfrm>
            <a:prstGeom prst="straightConnector1">
              <a:avLst/>
            </a:prstGeom>
            <a:noFill/>
            <a:ln w="19050" cap="flat" cmpd="sng">
              <a:solidFill>
                <a:srgbClr val="00B2B8"/>
              </a:solidFill>
              <a:prstDash val="solid"/>
              <a:miter lim="800000"/>
              <a:headEnd type="none" w="sm" len="sm"/>
              <a:tailEnd type="none" w="sm" len="sm"/>
            </a:ln>
          </p:spPr>
        </p:cxnSp>
        <p:cxnSp>
          <p:nvCxnSpPr>
            <p:cNvPr id="44" name="Google Shape;44;p5"/>
            <p:cNvCxnSpPr/>
            <p:nvPr/>
          </p:nvCxnSpPr>
          <p:spPr>
            <a:xfrm>
              <a:off x="967569" y="3953715"/>
              <a:ext cx="1494900" cy="0"/>
            </a:xfrm>
            <a:prstGeom prst="straightConnector1">
              <a:avLst/>
            </a:prstGeom>
            <a:noFill/>
            <a:ln w="19050" cap="flat" cmpd="sng">
              <a:solidFill>
                <a:srgbClr val="00B2B8"/>
              </a:solidFill>
              <a:prstDash val="solid"/>
              <a:miter lim="800000"/>
              <a:headEnd type="none" w="sm" len="sm"/>
              <a:tailEnd type="none" w="sm" len="sm"/>
            </a:ln>
          </p:spPr>
        </p:cxnSp>
        <p:sp>
          <p:nvSpPr>
            <p:cNvPr id="45" name="Google Shape;45;p5"/>
            <p:cNvSpPr txBox="1"/>
            <p:nvPr/>
          </p:nvSpPr>
          <p:spPr>
            <a:xfrm>
              <a:off x="1164658" y="3069977"/>
              <a:ext cx="1010400" cy="3846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Calibri" panose="020F0502020204030204"/>
                <a:buNone/>
              </a:pPr>
              <a:r>
                <a:rPr lang="en-US" sz="1800" b="0" i="0" u="none">
                  <a:solidFill>
                    <a:srgbClr val="FFFFFF"/>
                  </a:solidFill>
                  <a:latin typeface="Calibri" panose="020F0502020204030204"/>
                  <a:ea typeface="Calibri" panose="020F0502020204030204"/>
                  <a:cs typeface="Calibri" panose="020F0502020204030204"/>
                  <a:sym typeface="Calibri" panose="020F0502020204030204"/>
                </a:rPr>
                <a:t>Part</a:t>
              </a:r>
              <a:r>
                <a:rPr lang="pt-BR" altLang="en-US" sz="1800" b="0" i="0" u="none">
                  <a:solidFill>
                    <a:srgbClr val="FFFFFF"/>
                  </a:solidFill>
                  <a:latin typeface="Calibri" panose="020F0502020204030204"/>
                  <a:ea typeface="Calibri" panose="020F0502020204030204"/>
                  <a:cs typeface="Calibri" panose="020F0502020204030204"/>
                  <a:sym typeface="Calibri" panose="020F0502020204030204"/>
                </a:rPr>
                <a:t>e</a:t>
              </a:r>
              <a:r>
                <a:rPr lang="en-US" sz="1800" b="0" i="0" u="none">
                  <a:solidFill>
                    <a:srgbClr val="FFFFFF"/>
                  </a:solidFill>
                  <a:latin typeface="Calibri" panose="020F0502020204030204"/>
                  <a:ea typeface="Calibri" panose="020F0502020204030204"/>
                  <a:cs typeface="Calibri" panose="020F0502020204030204"/>
                  <a:sym typeface="Calibri" panose="020F0502020204030204"/>
                </a:rPr>
                <a:t> 02</a:t>
              </a:r>
              <a:endParaRPr sz="1800" b="0" i="0" u="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 name="Google Shape;46;p5"/>
            <p:cNvSpPr/>
            <p:nvPr/>
          </p:nvSpPr>
          <p:spPr>
            <a:xfrm rot="10800000">
              <a:off x="1274666" y="4308196"/>
              <a:ext cx="837000" cy="23130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47" name="Google Shape;47;p5"/>
          <p:cNvSpPr txBox="1"/>
          <p:nvPr/>
        </p:nvSpPr>
        <p:spPr>
          <a:xfrm>
            <a:off x="2121418" y="3498533"/>
            <a:ext cx="1460400" cy="367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panose="020F0502020204030204"/>
              <a:buNone/>
            </a:pPr>
            <a:r>
              <a:rPr lang="pt-BR" altLang="en-US" sz="1800">
                <a:solidFill>
                  <a:schemeClr val="lt1"/>
                </a:solidFill>
                <a:latin typeface="Calibri" panose="020F0502020204030204"/>
                <a:ea typeface="Calibri" panose="020F0502020204030204"/>
                <a:cs typeface="Calibri" panose="020F0502020204030204"/>
                <a:sym typeface="Calibri" panose="020F0502020204030204"/>
              </a:rPr>
              <a:t>Problema</a:t>
            </a:r>
            <a:endParaRPr lang="pt-BR" altLang="en-US" sz="1800" b="0"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8" name="Google Shape;48;p5"/>
          <p:cNvSpPr txBox="1"/>
          <p:nvPr/>
        </p:nvSpPr>
        <p:spPr>
          <a:xfrm>
            <a:off x="3956503" y="3345963"/>
            <a:ext cx="14604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panose="020F0502020204030204"/>
              <a:buNone/>
            </a:pPr>
            <a:r>
              <a:rPr lang="pt-BR" altLang="en-US" sz="1800">
                <a:solidFill>
                  <a:schemeClr val="lt1"/>
                </a:solidFill>
                <a:latin typeface="Calibri" panose="020F0502020204030204"/>
                <a:ea typeface="Calibri" panose="020F0502020204030204"/>
                <a:cs typeface="Calibri" panose="020F0502020204030204"/>
                <a:sym typeface="Calibri" panose="020F0502020204030204"/>
              </a:rPr>
              <a:t>Arquiteturas</a:t>
            </a:r>
            <a:endParaRPr lang="pt-BR" altLang="en-US"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lt1"/>
              </a:buClr>
              <a:buSzPts val="1800"/>
              <a:buFont typeface="Calibri" panose="020F0502020204030204"/>
              <a:buNone/>
            </a:pPr>
            <a:r>
              <a:rPr lang="pt-BR" altLang="en-US" sz="1800" b="0" i="0" u="none">
                <a:solidFill>
                  <a:schemeClr val="lt1"/>
                </a:solidFill>
                <a:latin typeface="Calibri" panose="020F0502020204030204"/>
                <a:ea typeface="Calibri" panose="020F0502020204030204"/>
                <a:cs typeface="Calibri" panose="020F0502020204030204"/>
                <a:sym typeface="Calibri" panose="020F0502020204030204"/>
              </a:rPr>
              <a:t>propostas</a:t>
            </a:r>
            <a:endParaRPr lang="pt-BR" altLang="en-US" sz="1800" b="0" i="0" u="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8" name="Google Shape;41;p5"/>
          <p:cNvGrpSpPr/>
          <p:nvPr/>
        </p:nvGrpSpPr>
        <p:grpSpPr>
          <a:xfrm>
            <a:off x="5740380" y="2700437"/>
            <a:ext cx="1738196" cy="1935034"/>
            <a:chOff x="783209" y="2676226"/>
            <a:chExt cx="1820100" cy="2027700"/>
          </a:xfrm>
        </p:grpSpPr>
        <p:sp>
          <p:nvSpPr>
            <p:cNvPr id="2" name="Google Shape;42;p5"/>
            <p:cNvSpPr/>
            <p:nvPr/>
          </p:nvSpPr>
          <p:spPr>
            <a:xfrm rot="5400000">
              <a:off x="679409" y="2780026"/>
              <a:ext cx="2027700" cy="1820100"/>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cxnSp>
          <p:nvCxnSpPr>
            <p:cNvPr id="3" name="Google Shape;43;p5"/>
            <p:cNvCxnSpPr/>
            <p:nvPr/>
          </p:nvCxnSpPr>
          <p:spPr>
            <a:xfrm>
              <a:off x="967569" y="3439310"/>
              <a:ext cx="1494900" cy="10500"/>
            </a:xfrm>
            <a:prstGeom prst="straightConnector1">
              <a:avLst/>
            </a:prstGeom>
            <a:noFill/>
            <a:ln w="19050" cap="flat" cmpd="sng">
              <a:solidFill>
                <a:srgbClr val="00B2B8"/>
              </a:solidFill>
              <a:prstDash val="solid"/>
              <a:miter lim="800000"/>
              <a:headEnd type="none" w="sm" len="sm"/>
              <a:tailEnd type="none" w="sm" len="sm"/>
            </a:ln>
          </p:spPr>
        </p:cxnSp>
        <p:cxnSp>
          <p:nvCxnSpPr>
            <p:cNvPr id="4" name="Google Shape;44;p5"/>
            <p:cNvCxnSpPr/>
            <p:nvPr/>
          </p:nvCxnSpPr>
          <p:spPr>
            <a:xfrm>
              <a:off x="967569" y="3953715"/>
              <a:ext cx="1494900" cy="0"/>
            </a:xfrm>
            <a:prstGeom prst="straightConnector1">
              <a:avLst/>
            </a:prstGeom>
            <a:noFill/>
            <a:ln w="19050" cap="flat" cmpd="sng">
              <a:solidFill>
                <a:srgbClr val="00B2B8"/>
              </a:solidFill>
              <a:prstDash val="solid"/>
              <a:miter lim="800000"/>
              <a:headEnd type="none" w="sm" len="sm"/>
              <a:tailEnd type="none" w="sm" len="sm"/>
            </a:ln>
          </p:spPr>
        </p:cxnSp>
        <p:sp>
          <p:nvSpPr>
            <p:cNvPr id="5" name="Google Shape;45;p5"/>
            <p:cNvSpPr txBox="1"/>
            <p:nvPr/>
          </p:nvSpPr>
          <p:spPr>
            <a:xfrm>
              <a:off x="1164658" y="3069977"/>
              <a:ext cx="1010400" cy="384607"/>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FFFFFF"/>
                </a:buClr>
                <a:buSzPts val="1800"/>
                <a:buFont typeface="Calibri" panose="020F0502020204030204"/>
                <a:buNone/>
              </a:pPr>
              <a:r>
                <a:rPr lang="en-US" sz="1800" b="0" i="0" u="none">
                  <a:solidFill>
                    <a:srgbClr val="FFFFFF"/>
                  </a:solidFill>
                  <a:latin typeface="Calibri" panose="020F0502020204030204"/>
                  <a:ea typeface="Calibri" panose="020F0502020204030204"/>
                  <a:cs typeface="Calibri" panose="020F0502020204030204"/>
                  <a:sym typeface="Calibri" panose="020F0502020204030204"/>
                </a:rPr>
                <a:t>Part</a:t>
              </a:r>
              <a:r>
                <a:rPr lang="pt-BR" altLang="en-US" sz="1800" b="0" i="0" u="none">
                  <a:solidFill>
                    <a:srgbClr val="FFFFFF"/>
                  </a:solidFill>
                  <a:latin typeface="Calibri" panose="020F0502020204030204"/>
                  <a:ea typeface="Calibri" panose="020F0502020204030204"/>
                  <a:cs typeface="Calibri" panose="020F0502020204030204"/>
                  <a:sym typeface="Calibri" panose="020F0502020204030204"/>
                </a:rPr>
                <a:t>e</a:t>
              </a:r>
              <a:r>
                <a:rPr lang="en-US" sz="1800" b="0" i="0" u="none">
                  <a:solidFill>
                    <a:srgbClr val="FFFFFF"/>
                  </a:solidFill>
                  <a:latin typeface="Calibri" panose="020F0502020204030204"/>
                  <a:ea typeface="Calibri" panose="020F0502020204030204"/>
                  <a:cs typeface="Calibri" panose="020F0502020204030204"/>
                  <a:sym typeface="Calibri" panose="020F0502020204030204"/>
                </a:rPr>
                <a:t> 0</a:t>
              </a:r>
              <a:r>
                <a:rPr lang="pt-BR" altLang="en-US" sz="1800" b="0" i="0" u="none">
                  <a:solidFill>
                    <a:srgbClr val="FFFFFF"/>
                  </a:solidFill>
                  <a:latin typeface="Calibri" panose="020F0502020204030204"/>
                  <a:ea typeface="Calibri" panose="020F0502020204030204"/>
                  <a:cs typeface="Calibri" panose="020F0502020204030204"/>
                  <a:sym typeface="Calibri" panose="020F0502020204030204"/>
                </a:rPr>
                <a:t>3</a:t>
              </a:r>
              <a:endParaRPr lang="pt-BR" altLang="en-US" sz="1800" b="0" i="0" u="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 name="Google Shape;46;p5"/>
            <p:cNvSpPr/>
            <p:nvPr/>
          </p:nvSpPr>
          <p:spPr>
            <a:xfrm rot="10800000">
              <a:off x="1274666" y="4308196"/>
              <a:ext cx="837000" cy="231300"/>
            </a:xfrm>
            <a:prstGeom prst="triangle">
              <a:avLst>
                <a:gd name="adj" fmla="val 50000"/>
              </a:avLst>
            </a:prstGeom>
            <a:solidFill>
              <a:srgbClr val="EDEEEF"/>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7" name="Google Shape;48;p5"/>
          <p:cNvSpPr txBox="1"/>
          <p:nvPr/>
        </p:nvSpPr>
        <p:spPr>
          <a:xfrm>
            <a:off x="6017713" y="3498363"/>
            <a:ext cx="1460400" cy="36703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chemeClr val="lt1"/>
              </a:buClr>
              <a:buSzPts val="1800"/>
              <a:buFont typeface="Calibri" panose="020F0502020204030204"/>
              <a:buNone/>
            </a:pPr>
            <a:r>
              <a:rPr lang="pt-BR" altLang="en-US" sz="1800">
                <a:solidFill>
                  <a:schemeClr val="lt1"/>
                </a:solidFill>
                <a:latin typeface="Calibri" panose="020F0502020204030204"/>
                <a:ea typeface="Calibri" panose="020F0502020204030204"/>
                <a:cs typeface="Calibri" panose="020F0502020204030204"/>
                <a:sym typeface="Calibri" panose="020F0502020204030204"/>
              </a:rPr>
              <a:t>Resultados</a:t>
            </a:r>
            <a:endParaRPr lang="pt-BR" altLang="en-US" sz="1800" b="0" i="0" u="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pic>
        <p:nvPicPr>
          <p:cNvPr id="53" name="Google Shape;53;p6"/>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54" name="Google Shape;54;p6"/>
          <p:cNvSpPr/>
          <p:nvPr/>
        </p:nvSpPr>
        <p:spPr>
          <a:xfrm>
            <a:off x="0" y="498475"/>
            <a:ext cx="9144000" cy="5861050"/>
          </a:xfrm>
          <a:prstGeom prst="rect">
            <a:avLst/>
          </a:prstGeom>
          <a:solidFill>
            <a:srgbClr val="00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5" name="Google Shape;55;p6"/>
          <p:cNvPicPr preferRelativeResize="0"/>
          <p:nvPr/>
        </p:nvPicPr>
        <p:blipFill rotWithShape="1">
          <a:blip r:embed="rId2"/>
          <a:srcRect/>
          <a:stretch>
            <a:fillRect/>
          </a:stretch>
        </p:blipFill>
        <p:spPr>
          <a:xfrm>
            <a:off x="515938" y="2055813"/>
            <a:ext cx="8047037" cy="333375"/>
          </a:xfrm>
          <a:prstGeom prst="rect">
            <a:avLst/>
          </a:prstGeom>
          <a:noFill/>
          <a:ln>
            <a:noFill/>
          </a:ln>
        </p:spPr>
      </p:pic>
      <p:pic>
        <p:nvPicPr>
          <p:cNvPr id="56" name="Google Shape;56;p6"/>
          <p:cNvPicPr preferRelativeResize="0"/>
          <p:nvPr/>
        </p:nvPicPr>
        <p:blipFill rotWithShape="1">
          <a:blip r:embed="rId3"/>
          <a:srcRect/>
          <a:stretch>
            <a:fillRect/>
          </a:stretch>
        </p:blipFill>
        <p:spPr>
          <a:xfrm>
            <a:off x="357188" y="4068763"/>
            <a:ext cx="8048625" cy="333375"/>
          </a:xfrm>
          <a:prstGeom prst="rect">
            <a:avLst/>
          </a:prstGeom>
          <a:noFill/>
          <a:ln>
            <a:noFill/>
          </a:ln>
        </p:spPr>
      </p:pic>
      <p:sp>
        <p:nvSpPr>
          <p:cNvPr id="57" name="Google Shape;57;p6"/>
          <p:cNvSpPr txBox="1"/>
          <p:nvPr/>
        </p:nvSpPr>
        <p:spPr>
          <a:xfrm>
            <a:off x="3997325" y="2509838"/>
            <a:ext cx="1082675" cy="922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5400"/>
              <a:buFont typeface="Calibri" panose="020F0502020204030204"/>
              <a:buNone/>
            </a:pPr>
            <a:r>
              <a:rPr lang="en-US" sz="5400" b="1" i="0" u="none">
                <a:solidFill>
                  <a:schemeClr val="lt1"/>
                </a:solidFill>
                <a:latin typeface="Calibri" panose="020F0502020204030204"/>
                <a:ea typeface="Calibri" panose="020F0502020204030204"/>
                <a:cs typeface="Calibri" panose="020F0502020204030204"/>
                <a:sym typeface="Calibri" panose="020F0502020204030204"/>
              </a:rPr>
              <a:t>01</a:t>
            </a:r>
            <a:endParaRPr sz="5400" b="1"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8" name="Google Shape;58;p6"/>
          <p:cNvSpPr txBox="1"/>
          <p:nvPr/>
        </p:nvSpPr>
        <p:spPr>
          <a:xfrm>
            <a:off x="3517900" y="3294380"/>
            <a:ext cx="2044065"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Calibri" panose="020F0502020204030204"/>
              <a:buNone/>
            </a:pPr>
            <a:r>
              <a:rPr lang="pt-BR" altLang="en-US" sz="3600" b="1">
                <a:solidFill>
                  <a:schemeClr val="lt1"/>
                </a:solidFill>
                <a:latin typeface="Calibri" panose="020F0502020204030204"/>
                <a:ea typeface="Calibri" panose="020F0502020204030204"/>
                <a:cs typeface="Calibri" panose="020F0502020204030204"/>
                <a:sym typeface="Calibri" panose="020F0502020204030204"/>
              </a:rPr>
              <a:t>Problema</a:t>
            </a:r>
            <a:endParaRPr lang="pt-BR" altLang="en-US" sz="3600" b="1" i="0" u="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9887"/>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01</a:t>
            </a:r>
            <a:endParaRPr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64389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Criar uma rede neural artificial capaz de aprender a lógica de uma aplicação e se comportar como tal.</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98950" y="1595775"/>
            <a:ext cx="8396700" cy="4121150"/>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A task pode ser formalizada através da função: f(Cc,im1) = im2, onde Cc são as coordenadas de um click do usuário, im1 é a tela atual da aplicação e im2 é a próxima tela.</a:t>
            </a:r>
            <a:endParaRPr lang="pt-BR" altLang="en-US" sz="1600">
              <a:solidFill>
                <a:schemeClr val="lt1"/>
              </a:solidFill>
            </a:endParaRPr>
          </a:p>
          <a:p>
            <a:pPr marL="0" indent="0" algn="just">
              <a:buNone/>
            </a:pPr>
            <a:endParaRPr lang="pt-BR" altLang="en-US" sz="1600">
              <a:solidFill>
                <a:schemeClr val="lt1"/>
              </a:solidFill>
            </a:endParaRPr>
          </a:p>
          <a:p>
            <a:pPr marL="0" indent="0" algn="just">
              <a:buNone/>
            </a:pPr>
            <a:r>
              <a:rPr lang="pt-BR" altLang="en-US" sz="1600">
                <a:solidFill>
                  <a:schemeClr val="lt1"/>
                </a:solidFill>
              </a:rPr>
              <a:t>- Como o deep learning é Turing completo, podemos também imaginar que é possível criar uma rede que seja capaz de criar qualquer aplicativo, a partir de um mocukp específico. </a:t>
            </a:r>
            <a:endParaRPr lang="pt-BR" altLang="en-US" sz="1600">
              <a:solidFill>
                <a:schemeClr val="lt1"/>
              </a:solidFill>
            </a:endParaRPr>
          </a:p>
          <a:p>
            <a:pPr marL="0" indent="0" algn="just">
              <a:buNone/>
            </a:pPr>
            <a:endParaRPr lang="pt-BR" altLang="en-US" sz="1600">
              <a:solidFill>
                <a:schemeClr val="lt1"/>
              </a:solidFill>
            </a:endParaRPr>
          </a:p>
          <a:p>
            <a:pPr marL="0" indent="0" algn="just">
              <a:buNone/>
            </a:pPr>
            <a:r>
              <a:rPr lang="pt-BR" altLang="en-US" sz="1600">
                <a:solidFill>
                  <a:schemeClr val="lt1"/>
                </a:solidFill>
              </a:rPr>
              <a:t>- O problema se configura como um problema de Deep learning rendering.  </a:t>
            </a:r>
            <a:endParaRPr lang="pt-BR" altLang="en-US" sz="1600">
              <a:solidFill>
                <a:schemeClr val="lt1"/>
              </a:solidFill>
            </a:endParaRPr>
          </a:p>
          <a:p>
            <a:pPr marL="0" indent="0" algn="just">
              <a:buNone/>
            </a:pPr>
            <a:endParaRPr lang="pt-BR" altLang="en-US" sz="1600">
              <a:solidFill>
                <a:schemeClr val="lt1"/>
              </a:solidFill>
            </a:endParaRPr>
          </a:p>
          <a:p>
            <a:pPr marL="0" indent="0" algn="just">
              <a:buNone/>
            </a:pPr>
            <a:r>
              <a:rPr lang="pt-BR" altLang="en-US" sz="1600">
                <a:solidFill>
                  <a:schemeClr val="lt1"/>
                </a:solidFill>
              </a:rPr>
              <a:t>- Por que utilizar deep learning para criar aplicativos sem uma linguagem de programação explícita?</a:t>
            </a:r>
            <a:endParaRPr lang="pt-BR" altLang="en-US" sz="1600">
              <a:solidFill>
                <a:schemeClr val="lt1"/>
              </a:solidFill>
            </a:endParaRPr>
          </a:p>
          <a:p>
            <a:pPr marL="0" indent="0" algn="just">
              <a:buNone/>
            </a:pPr>
            <a:r>
              <a:rPr lang="pt-BR" altLang="en-US" sz="1600">
                <a:solidFill>
                  <a:schemeClr val="lt1"/>
                </a:solidFill>
              </a:rPr>
              <a:t>	1- Testar os limites de generalização do deep learning;</a:t>
            </a:r>
            <a:endParaRPr lang="pt-BR" altLang="en-US" sz="1600">
              <a:solidFill>
                <a:schemeClr val="lt1"/>
              </a:solidFill>
            </a:endParaRPr>
          </a:p>
          <a:p>
            <a:pPr marL="0" indent="0" algn="just">
              <a:buNone/>
            </a:pPr>
            <a:r>
              <a:rPr lang="pt-BR" altLang="en-US" sz="1600">
                <a:solidFill>
                  <a:schemeClr val="lt1"/>
                </a:solidFill>
              </a:rPr>
              <a:t>	2- Testar os limites de eficiencia do deep learning no poder computacional atual;</a:t>
            </a:r>
            <a:endParaRPr lang="pt-BR" altLang="en-US" sz="1600">
              <a:solidFill>
                <a:schemeClr val="lt1"/>
              </a:solidFill>
            </a:endParaRPr>
          </a:p>
          <a:p>
            <a:pPr marL="0" indent="0" algn="just">
              <a:buNone/>
            </a:pPr>
            <a:r>
              <a:rPr lang="pt-BR" altLang="en-US" sz="1600">
                <a:solidFill>
                  <a:schemeClr val="lt1"/>
                </a:solidFill>
              </a:rPr>
              <a:t>	3- Conectar o deep learning à um mercado lucrativo e acessível para muitas 	pessoas, acelerando o desenvolvimento do deep learning. </a:t>
            </a:r>
            <a:endParaRPr lang="pt-BR" altLang="en-US" sz="1600">
              <a:solidFill>
                <a:schemeClr val="lt1"/>
              </a:solidFill>
            </a:endParaRPr>
          </a:p>
          <a:p>
            <a:pPr marL="0" indent="0" algn="just">
              <a:buNone/>
            </a:pPr>
            <a:r>
              <a:rPr lang="pt-BR" altLang="en-US" sz="1600">
                <a:solidFill>
                  <a:schemeClr val="lt1"/>
                </a:solidFill>
              </a:rPr>
              <a:t>	4- forçar a pesquisa de redes mais generalistas e flexíveis, capazes de resolver 	mais do que uma task.</a:t>
            </a:r>
            <a:r>
              <a:rPr lang="en-US" sz="1600">
                <a:solidFill>
                  <a:schemeClr val="lt1"/>
                </a:solidFill>
              </a:rPr>
              <a:t> </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2</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64389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Criar uma rede neural artificial capaz de aprender a lógica de uma aplicação e se comportar como tal.</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98950" y="1595775"/>
            <a:ext cx="8396700" cy="1905000"/>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Criado conjunto de dados com 16 transições de tela, </a:t>
            </a:r>
            <a:r>
              <a:rPr lang="pt-BR" sz="1600">
                <a:solidFill>
                  <a:schemeClr val="lt1"/>
                </a:solidFill>
              </a:rPr>
              <a:t>com o propósito da criação de um aplicativo chamado “O que seus sentimentos nos dizem sobre a futura inteligência artificial geral”.</a:t>
            </a:r>
            <a:endParaRPr lang="pt-BR" sz="1600">
              <a:solidFill>
                <a:schemeClr val="lt1"/>
              </a:solidFill>
            </a:endParaRPr>
          </a:p>
          <a:p>
            <a:pPr marL="0" indent="0" algn="just">
              <a:buNone/>
            </a:pPr>
            <a:r>
              <a:rPr lang="pt-BR" sz="1600">
                <a:solidFill>
                  <a:schemeClr val="lt1"/>
                </a:solidFill>
              </a:rPr>
              <a:t>- O dado demarca os limites dos botões de cada tela, dando uma transição distinta para cada conjunto de botão e tela. </a:t>
            </a:r>
            <a:endParaRPr lang="pt-BR" sz="1600">
              <a:solidFill>
                <a:schemeClr val="lt1"/>
              </a:solidFill>
            </a:endParaRPr>
          </a:p>
          <a:p>
            <a:pPr marL="0" indent="0" algn="just">
              <a:buNone/>
            </a:pPr>
            <a:r>
              <a:rPr lang="pt-BR" sz="1600">
                <a:solidFill>
                  <a:schemeClr val="lt1"/>
                </a:solidFill>
              </a:rPr>
              <a:t>- As fronteiras dos botões são transformadas em coordenadas de “click”, chegando ao problema formalizado f(click,im1) = im2. </a:t>
            </a:r>
            <a:endParaRPr lang="pt-BR" sz="1600">
              <a:solidFill>
                <a:schemeClr val="lt1"/>
              </a:solidFill>
            </a:endParaRPr>
          </a:p>
        </p:txBody>
      </p:sp>
      <p:pic>
        <p:nvPicPr>
          <p:cNvPr id="3" name="Imagem 2" descr="tela_inicial"/>
          <p:cNvPicPr>
            <a:picLocks noChangeAspect="1"/>
          </p:cNvPicPr>
          <p:nvPr/>
        </p:nvPicPr>
        <p:blipFill>
          <a:blip r:embed="rId2"/>
          <a:stretch>
            <a:fillRect/>
          </a:stretch>
        </p:blipFill>
        <p:spPr>
          <a:xfrm>
            <a:off x="938530" y="3500755"/>
            <a:ext cx="2889885" cy="3081020"/>
          </a:xfrm>
          <a:prstGeom prst="rect">
            <a:avLst/>
          </a:prstGeom>
        </p:spPr>
      </p:pic>
      <p:pic>
        <p:nvPicPr>
          <p:cNvPr id="2" name="Imagem 1" descr="predicao_pessoa_feliz_acredita_no_poder_da_ia"/>
          <p:cNvPicPr>
            <a:picLocks noChangeAspect="1"/>
          </p:cNvPicPr>
          <p:nvPr/>
        </p:nvPicPr>
        <p:blipFill>
          <a:blip r:embed="rId3"/>
          <a:stretch>
            <a:fillRect/>
          </a:stretch>
        </p:blipFill>
        <p:spPr>
          <a:xfrm>
            <a:off x="4664075" y="3474720"/>
            <a:ext cx="2914015" cy="3107055"/>
          </a:xfrm>
          <a:prstGeom prst="rect">
            <a:avLst/>
          </a:prstGeom>
        </p:spPr>
      </p:pic>
      <p:pic>
        <p:nvPicPr>
          <p:cNvPr id="102" name="Imagem 101"/>
          <p:cNvPicPr/>
          <p:nvPr/>
        </p:nvPicPr>
        <p:blipFill>
          <a:blip r:embed="rId4"/>
          <a:stretch>
            <a:fillRect/>
          </a:stretch>
        </p:blipFill>
        <p:spPr>
          <a:xfrm>
            <a:off x="3630930" y="5034915"/>
            <a:ext cx="1174115" cy="6546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pic>
        <p:nvPicPr>
          <p:cNvPr id="53" name="Google Shape;53;p6"/>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54" name="Google Shape;54;p6"/>
          <p:cNvSpPr/>
          <p:nvPr/>
        </p:nvSpPr>
        <p:spPr>
          <a:xfrm>
            <a:off x="0" y="498475"/>
            <a:ext cx="9144000" cy="5861050"/>
          </a:xfrm>
          <a:prstGeom prst="rect">
            <a:avLst/>
          </a:prstGeom>
          <a:solidFill>
            <a:srgbClr val="00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5" name="Google Shape;55;p6"/>
          <p:cNvPicPr preferRelativeResize="0"/>
          <p:nvPr/>
        </p:nvPicPr>
        <p:blipFill rotWithShape="1">
          <a:blip r:embed="rId2"/>
          <a:srcRect/>
          <a:stretch>
            <a:fillRect/>
          </a:stretch>
        </p:blipFill>
        <p:spPr>
          <a:xfrm>
            <a:off x="515938" y="2055813"/>
            <a:ext cx="8047037" cy="333375"/>
          </a:xfrm>
          <a:prstGeom prst="rect">
            <a:avLst/>
          </a:prstGeom>
          <a:noFill/>
          <a:ln>
            <a:noFill/>
          </a:ln>
        </p:spPr>
      </p:pic>
      <p:pic>
        <p:nvPicPr>
          <p:cNvPr id="56" name="Google Shape;56;p6"/>
          <p:cNvPicPr preferRelativeResize="0"/>
          <p:nvPr/>
        </p:nvPicPr>
        <p:blipFill rotWithShape="1">
          <a:blip r:embed="rId3"/>
          <a:srcRect/>
          <a:stretch>
            <a:fillRect/>
          </a:stretch>
        </p:blipFill>
        <p:spPr>
          <a:xfrm>
            <a:off x="357188" y="4068763"/>
            <a:ext cx="8048625" cy="333375"/>
          </a:xfrm>
          <a:prstGeom prst="rect">
            <a:avLst/>
          </a:prstGeom>
          <a:noFill/>
          <a:ln>
            <a:noFill/>
          </a:ln>
        </p:spPr>
      </p:pic>
      <p:sp>
        <p:nvSpPr>
          <p:cNvPr id="57" name="Google Shape;57;p6"/>
          <p:cNvSpPr txBox="1"/>
          <p:nvPr/>
        </p:nvSpPr>
        <p:spPr>
          <a:xfrm>
            <a:off x="3997325" y="2509838"/>
            <a:ext cx="1082675" cy="920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5400"/>
              <a:buFont typeface="Calibri" panose="020F0502020204030204"/>
              <a:buNone/>
            </a:pPr>
            <a:r>
              <a:rPr lang="en-US" sz="5400" b="1" i="0" u="none">
                <a:solidFill>
                  <a:schemeClr val="lt1"/>
                </a:solidFill>
                <a:latin typeface="Calibri" panose="020F0502020204030204"/>
                <a:ea typeface="Calibri" panose="020F0502020204030204"/>
                <a:cs typeface="Calibri" panose="020F0502020204030204"/>
                <a:sym typeface="Calibri" panose="020F0502020204030204"/>
              </a:rPr>
              <a:t>0</a:t>
            </a:r>
            <a:r>
              <a:rPr lang="pt-BR" altLang="en-US" sz="5400" b="1" i="0" u="none">
                <a:solidFill>
                  <a:schemeClr val="lt1"/>
                </a:solidFill>
                <a:latin typeface="Calibri" panose="020F0502020204030204"/>
                <a:ea typeface="Calibri" panose="020F0502020204030204"/>
                <a:cs typeface="Calibri" panose="020F0502020204030204"/>
                <a:sym typeface="Calibri" panose="020F0502020204030204"/>
              </a:rPr>
              <a:t>2</a:t>
            </a:r>
            <a:endParaRPr lang="pt-BR" altLang="en-US" sz="5400" b="1"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8" name="Google Shape;58;p6"/>
          <p:cNvSpPr txBox="1"/>
          <p:nvPr/>
        </p:nvSpPr>
        <p:spPr>
          <a:xfrm>
            <a:off x="2943225" y="3340100"/>
            <a:ext cx="3256915"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Calibri" panose="020F0502020204030204"/>
              <a:buNone/>
            </a:pPr>
            <a:r>
              <a:rPr lang="pt-BR" altLang="en-US" sz="2400" b="1">
                <a:solidFill>
                  <a:schemeClr val="lt1"/>
                </a:solidFill>
                <a:latin typeface="Calibri" panose="020F0502020204030204"/>
                <a:ea typeface="Calibri" panose="020F0502020204030204"/>
                <a:cs typeface="Calibri" panose="020F0502020204030204"/>
                <a:sym typeface="Calibri" panose="020F0502020204030204"/>
              </a:rPr>
              <a:t>Arquiteturas propostas</a:t>
            </a:r>
            <a:endParaRPr lang="pt-BR" altLang="en-US" sz="2400" b="1" i="0" u="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9887"/>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01</a:t>
            </a:r>
            <a:endParaRPr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Modelos simples e tradicionais</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3874770"/>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O objetivo do treinamento é definido como obter o overfitting para um conjunto específico de dados de um aplicativo. </a:t>
            </a:r>
            <a:endParaRPr lang="pt-BR" altLang="en-US"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Ainda assim existem overfittings que não são desejados.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foram testadas as seguintes arquiteturas tradicionais de redes neurais artificiais, utilizando loss function de erro quadrático médio, e testando os algoritmos de otimização “adam” e “stochastic gradient descent”, por vezes técnicas como Dropout também foram empregadas:</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1- Rede densa em diversas variações.</a:t>
            </a:r>
            <a:endParaRPr lang="pt-BR" sz="1600">
              <a:solidFill>
                <a:schemeClr val="lt1"/>
              </a:solidFill>
            </a:endParaRPr>
          </a:p>
          <a:p>
            <a:pPr marL="0" indent="0" algn="just">
              <a:buNone/>
            </a:pPr>
            <a:r>
              <a:rPr lang="pt-BR" sz="1600">
                <a:solidFill>
                  <a:schemeClr val="lt1"/>
                </a:solidFill>
              </a:rPr>
              <a:t>	2- Autoencoders de redes Densas.</a:t>
            </a:r>
            <a:endParaRPr lang="pt-BR" sz="1600">
              <a:solidFill>
                <a:schemeClr val="lt1"/>
              </a:solidFill>
            </a:endParaRPr>
          </a:p>
          <a:p>
            <a:pPr marL="0" indent="0" algn="just">
              <a:buNone/>
            </a:pPr>
            <a:r>
              <a:rPr lang="pt-BR" sz="1600">
                <a:solidFill>
                  <a:schemeClr val="lt1"/>
                </a:solidFill>
              </a:rPr>
              <a:t>	3- Convolutional Neural Networks (CNN). </a:t>
            </a:r>
            <a:endParaRPr lang="pt-BR" sz="1600">
              <a:solidFill>
                <a:schemeClr val="lt1"/>
              </a:solidFill>
            </a:endParaRPr>
          </a:p>
          <a:p>
            <a:pPr marL="0" indent="0" algn="just">
              <a:buNone/>
            </a:pPr>
            <a:r>
              <a:rPr lang="pt-BR" sz="1600">
                <a:solidFill>
                  <a:schemeClr val="lt1"/>
                </a:solidFill>
              </a:rPr>
              <a:t>	3- Autoencoders de CNN combinados com uma camada densa para combinar 	os dados de click, com os dados de entrada de imagem.</a:t>
            </a:r>
            <a:endParaRPr lang="pt-B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2</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Conditional Generative Adversarial Networks (CGAN)</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5106035"/>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Baseado no trabalho Image-to-image translation (Ming-Yu et al.,2017) e Guigan  (Tianming  et  al,  2021) que possuiam objetivos diferentes. Respectivamente, gerar imagens de um certo tipo a partir de uma determinada imagem e gerar uma nova interface de usuário a partir de um tipo de interface de usuários de aplicativos com os dados dos aplicativos mais famosos. Também foram observadas outras publicações secundárias como inspiração.</a:t>
            </a:r>
            <a:endParaRPr lang="pt-BR" altLang="en-US" sz="1600">
              <a:solidFill>
                <a:schemeClr val="lt1"/>
              </a:solidFill>
            </a:endParaRPr>
          </a:p>
          <a:p>
            <a:pPr marL="0" indent="0" algn="just">
              <a:buNone/>
            </a:pPr>
            <a:endParaRPr lang="pt-BR" altLang="en-US" sz="1600">
              <a:solidFill>
                <a:schemeClr val="lt1"/>
              </a:solidFill>
            </a:endParaRPr>
          </a:p>
          <a:p>
            <a:pPr marL="0" indent="0" algn="just">
              <a:buNone/>
            </a:pPr>
            <a:r>
              <a:rPr lang="pt-BR" altLang="en-US" sz="1600">
                <a:solidFill>
                  <a:schemeClr val="lt1"/>
                </a:solidFill>
              </a:rPr>
              <a:t>- Foi construído um modelo baseado em CGAN’s, no entanto o termo “generative” poderia ser retirado, uma vez que não são usados dados de ruído para gerar imagens, o que não faria sentido para a task proposta.  </a:t>
            </a:r>
            <a:endParaRPr lang="pt-BR" altLang="en-US"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novo modelo foi nomeamo “Autonomous deep learning app”. E pode ser dividido em 3 componentes: Um discriminador, um gerador e um extensor.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extensor é uma rede densa que expande a quantidade de dados do click (Input de 2 para uma rede de 500 neurônios).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gerador é uma rede que recebe a saída do extensor, e uma imagem como input. Utiliza um autoencoders convolucional com camadas de convolução e convolução inversa. Também faz uso de regularizadores L1, como no trabalho “image-to-image translation”. </a:t>
            </a:r>
            <a:endParaRPr lang="pt-B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pic>
        <p:nvPicPr>
          <p:cNvPr id="64" name="Google Shape;64;p7"/>
          <p:cNvPicPr preferRelativeResize="0"/>
          <p:nvPr/>
        </p:nvPicPr>
        <p:blipFill rotWithShape="1">
          <a:blip r:embed="rId1"/>
          <a:srcRect l="14185" t="24529" r="26514" b="27426"/>
          <a:stretch>
            <a:fillRect/>
          </a:stretch>
        </p:blipFill>
        <p:spPr>
          <a:xfrm>
            <a:off x="0" y="0"/>
            <a:ext cx="9144000" cy="6858000"/>
          </a:xfrm>
          <a:prstGeom prst="rect">
            <a:avLst/>
          </a:prstGeom>
          <a:noFill/>
          <a:ln>
            <a:noFill/>
          </a:ln>
        </p:spPr>
      </p:pic>
      <p:sp>
        <p:nvSpPr>
          <p:cNvPr id="65" name="Google Shape;65;p7"/>
          <p:cNvSpPr/>
          <p:nvPr/>
        </p:nvSpPr>
        <p:spPr>
          <a:xfrm>
            <a:off x="0"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66" name="Google Shape;66;p7"/>
          <p:cNvGrpSpPr/>
          <p:nvPr/>
        </p:nvGrpSpPr>
        <p:grpSpPr>
          <a:xfrm>
            <a:off x="387350" y="512763"/>
            <a:ext cx="550863" cy="612775"/>
            <a:chOff x="680318" y="2563684"/>
            <a:chExt cx="1737312" cy="1935356"/>
          </a:xfrm>
        </p:grpSpPr>
        <p:sp>
          <p:nvSpPr>
            <p:cNvPr id="67" name="Google Shape;67;p7"/>
            <p:cNvSpPr/>
            <p:nvPr/>
          </p:nvSpPr>
          <p:spPr>
            <a:xfrm rot="5400000">
              <a:off x="581296" y="2662706"/>
              <a:ext cx="1935356" cy="1737312"/>
            </a:xfrm>
            <a:prstGeom prst="hexagon">
              <a:avLst>
                <a:gd name="adj" fmla="val 28540"/>
                <a:gd name="vf" fmla="val 115470"/>
              </a:avLst>
            </a:prstGeom>
            <a:noFill/>
            <a:ln w="28575" cap="flat" cmpd="sng">
              <a:solidFill>
                <a:srgbClr val="00B2B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B2B8"/>
                </a:solidFill>
                <a:latin typeface="Calibri" panose="020F0502020204030204"/>
                <a:ea typeface="Calibri" panose="020F0502020204030204"/>
                <a:cs typeface="Calibri" panose="020F0502020204030204"/>
                <a:sym typeface="Calibri" panose="020F0502020204030204"/>
              </a:endParaRPr>
            </a:p>
          </p:txBody>
        </p:sp>
        <p:sp>
          <p:nvSpPr>
            <p:cNvPr id="68" name="Google Shape;68;p7"/>
            <p:cNvSpPr/>
            <p:nvPr/>
          </p:nvSpPr>
          <p:spPr>
            <a:xfrm rot="10800000">
              <a:off x="1149563" y="4121332"/>
              <a:ext cx="798821" cy="220740"/>
            </a:xfrm>
            <a:prstGeom prst="triangle">
              <a:avLst>
                <a:gd name="adj" fmla="val 50000"/>
              </a:avLst>
            </a:prstGeom>
            <a:solidFill>
              <a:srgbClr val="EDEE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69" name="Google Shape;69;p7"/>
          <p:cNvSpPr txBox="1"/>
          <p:nvPr/>
        </p:nvSpPr>
        <p:spPr>
          <a:xfrm>
            <a:off x="428625" y="636588"/>
            <a:ext cx="46672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0</a:t>
            </a: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3</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7"/>
          <p:cNvSpPr txBox="1"/>
          <p:nvPr/>
        </p:nvSpPr>
        <p:spPr>
          <a:xfrm>
            <a:off x="1003300" y="636905"/>
            <a:ext cx="6036945" cy="367030"/>
          </a:xfrm>
          <a:prstGeom prst="rect">
            <a:avLst/>
          </a:prstGeom>
          <a:noFill/>
          <a:ln>
            <a:noFill/>
          </a:ln>
        </p:spPr>
        <p:txBody>
          <a:bodyPr spcFirstLastPara="1" wrap="square" lIns="91425" tIns="45700" rIns="91425" bIns="45700" anchor="t" anchorCtr="0">
            <a:spAutoFit/>
          </a:bodyPr>
          <a:lstStyle/>
          <a:p>
            <a:pPr marL="0" indent="0">
              <a:buClr>
                <a:schemeClr val="lt1"/>
              </a:buClr>
              <a:buSzPts val="1800"/>
              <a:buFont typeface="Calibri" panose="020F0502020204030204"/>
              <a:buNone/>
            </a:pPr>
            <a:r>
              <a:rPr lang="pt-BR" altLang="en-US" sz="1800" b="1">
                <a:solidFill>
                  <a:schemeClr val="lt1"/>
                </a:solidFill>
                <a:latin typeface="Calibri" panose="020F0502020204030204"/>
                <a:ea typeface="Calibri" panose="020F0502020204030204"/>
                <a:cs typeface="Calibri" panose="020F0502020204030204"/>
                <a:sym typeface="Calibri" panose="020F0502020204030204"/>
              </a:rPr>
              <a:t>Conditional Generative Adversarial Networks (CGAN)</a:t>
            </a:r>
            <a:endParaRPr lang="pt-BR" alt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1" name="Google Shape;71;p7"/>
          <p:cNvSpPr txBox="1"/>
          <p:nvPr/>
        </p:nvSpPr>
        <p:spPr>
          <a:xfrm>
            <a:off x="387520" y="1430675"/>
            <a:ext cx="8396700" cy="5352415"/>
          </a:xfrm>
          <a:prstGeom prst="rect">
            <a:avLst/>
          </a:prstGeom>
          <a:noFill/>
          <a:ln>
            <a:noFill/>
          </a:ln>
        </p:spPr>
        <p:txBody>
          <a:bodyPr spcFirstLastPara="1" wrap="square" lIns="91425" tIns="91425" rIns="91425" bIns="91425" anchor="t" anchorCtr="0">
            <a:spAutoFit/>
          </a:bodyPr>
          <a:lstStyle/>
          <a:p>
            <a:pPr marL="0" indent="0" algn="just">
              <a:buNone/>
            </a:pPr>
            <a:r>
              <a:rPr lang="en-US" sz="1600"/>
              <a:t>-</a:t>
            </a:r>
            <a:r>
              <a:rPr lang="en-US" sz="1600">
                <a:solidFill>
                  <a:schemeClr val="lt1"/>
                </a:solidFill>
              </a:rPr>
              <a:t>-</a:t>
            </a:r>
            <a:r>
              <a:rPr lang="pt-BR" altLang="en-US" sz="1600">
                <a:solidFill>
                  <a:schemeClr val="lt1"/>
                </a:solidFill>
              </a:rPr>
              <a:t> O discriminador é uma rede com duas entradas de imagem, e diversas camadas de convolução. Uma rede densa realiza a concatenação entre as duas camadas de entrada, depois é retransformada para o formato de imagem para sofrer mais operações de convolução, até chegar à uma camada final densa com apenas um neurônio, responsável por dizer se a imagem gerada é falsa ou real. </a:t>
            </a:r>
            <a:endParaRPr lang="pt-BR" altLang="en-US" sz="1600">
              <a:solidFill>
                <a:schemeClr val="lt1"/>
              </a:solidFill>
            </a:endParaRPr>
          </a:p>
          <a:p>
            <a:pPr marL="0" indent="0" algn="just">
              <a:buNone/>
            </a:pPr>
            <a:endParaRPr lang="pt-BR" altLang="en-US" sz="1600">
              <a:solidFill>
                <a:schemeClr val="lt1"/>
              </a:solidFill>
            </a:endParaRPr>
          </a:p>
          <a:p>
            <a:pPr marL="0" indent="0" algn="just">
              <a:buNone/>
            </a:pPr>
            <a:r>
              <a:rPr lang="pt-BR" altLang="en-US" sz="1600">
                <a:solidFill>
                  <a:schemeClr val="lt1"/>
                </a:solidFill>
              </a:rPr>
              <a:t>- O discriminator atualizado utiliza apenas uma imagem como entrada, e decide se ela é false ou verdadeira. Também foi adicionado o regularizado l1.</a:t>
            </a:r>
            <a:endParaRPr lang="pt-BR" altLang="en-US"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treinamento é feito a partir da loss de entropia binária cruzada, e otimizador ADAM. </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treinamento de sucesso foi realizado pela soma da loss da entropia binária cruzada mais o erro quadrático médio para aproximar a imagem gerada da imagem real.</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Tudo foi implementado em Keras tensorflow.</a:t>
            </a:r>
            <a:endParaRPr lang="pt-BR" sz="1600">
              <a:solidFill>
                <a:schemeClr val="lt1"/>
              </a:solidFill>
            </a:endParaRPr>
          </a:p>
          <a:p>
            <a:pPr marL="0" indent="0" algn="just">
              <a:buNone/>
            </a:pPr>
            <a:endParaRPr lang="pt-BR" sz="1600">
              <a:solidFill>
                <a:schemeClr val="lt1"/>
              </a:solidFill>
            </a:endParaRPr>
          </a:p>
          <a:p>
            <a:pPr marL="0" indent="0" algn="just">
              <a:buNone/>
            </a:pPr>
            <a:r>
              <a:rPr lang="pt-BR" sz="1600">
                <a:solidFill>
                  <a:schemeClr val="lt1"/>
                </a:solidFill>
              </a:rPr>
              <a:t>- O treinamento é realizado com uma redução de gradiente do discriminador, seguida de uma redução de gradiente do gerador para erro quadrático e em seguida para erro binário. O objetivo do discriminador é maximizar a loss de identificação, enquanto o do gerador é minimizar esta loss, de forma que o discriminador não seja mais capaz de diferenciar imagens reais de falsas.  </a:t>
            </a:r>
            <a:endParaRPr lang="pt-BR" sz="1600">
              <a:solidFill>
                <a:schemeClr val="lt1"/>
              </a:solidFill>
            </a:endParaRPr>
          </a:p>
        </p:txBody>
      </p:sp>
    </p:spTree>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8229</Words>
  <Application>WPS Presentation</Application>
  <PresentationFormat/>
  <Paragraphs>167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vt:lpstr>
      <vt:lpstr>Calibri</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gabri</cp:lastModifiedBy>
  <cp:revision>7</cp:revision>
  <dcterms:created xsi:type="dcterms:W3CDTF">2021-10-27T16:00:00Z</dcterms:created>
  <dcterms:modified xsi:type="dcterms:W3CDTF">2021-11-03T19:31:30Z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198BA52E9AF848D78499F90031ABEE20</vt:lpwstr>
  </property>
  <property fmtid="{D5CDD505-2E9C-101B-9397-08002B2CF9AE}" pid="3" name="KSOProductBuildVer">
    <vt:lpwstr>1046-11.2.0.10351</vt:lpwstr>
  </property>
</Properties>
</file>