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2"/>
  </p:notesMasterIdLst>
  <p:sldIdLst>
    <p:sldId id="256" r:id="rId2"/>
    <p:sldId id="257" r:id="rId3"/>
    <p:sldId id="261" r:id="rId4"/>
    <p:sldId id="258" r:id="rId5"/>
    <p:sldId id="262" r:id="rId6"/>
    <p:sldId id="259" r:id="rId7"/>
    <p:sldId id="263" r:id="rId8"/>
    <p:sldId id="260"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5B3FA0-7EF5-F6DC-B80B-738706DFC6EB}" name="Alonzo Gaither" initials="AG" userId="1044926432f4d65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011" autoAdjust="0"/>
    <p:restoredTop sz="95033" autoAdjust="0"/>
  </p:normalViewPr>
  <p:slideViewPr>
    <p:cSldViewPr snapToGrid="0">
      <p:cViewPr varScale="1">
        <p:scale>
          <a:sx n="91" d="100"/>
          <a:sy n="91" d="100"/>
        </p:scale>
        <p:origin x="946"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B3734-4EF9-4430-84B8-457FC5DF17F4}"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EDDDA-B324-4680-A1DC-00AB3E134D97}" type="slidenum">
              <a:rPr lang="en-US" smtClean="0"/>
              <a:t>‹#›</a:t>
            </a:fld>
            <a:endParaRPr lang="en-US"/>
          </a:p>
        </p:txBody>
      </p:sp>
    </p:spTree>
    <p:extLst>
      <p:ext uri="{BB962C8B-B14F-4D97-AF65-F5344CB8AC3E}">
        <p14:creationId xmlns:p14="http://schemas.microsoft.com/office/powerpoint/2010/main" val="230482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Interior home improvements are intuitive contributors to home value.</a:t>
            </a:r>
            <a:br>
              <a:rPr lang="en-US" sz="1800" dirty="0">
                <a:effectLst/>
                <a:latin typeface="Segoe UI" panose="020B0502040204020203" pitchFamily="34" charset="0"/>
              </a:rPr>
            </a:br>
            <a:r>
              <a:rPr lang="en-US" sz="1800" dirty="0">
                <a:effectLst/>
                <a:latin typeface="Segoe UI" panose="020B0502040204020203" pitchFamily="34" charset="0"/>
              </a:rPr>
              <a:t>A multi-car garage, renovated kitchen, finished basement, and numerous full bathrooms are well known facets of a valuable home.</a:t>
            </a:r>
            <a:endParaRPr lang="en-US" sz="1800" dirty="0">
              <a:effectLst/>
              <a:latin typeface="Arial" panose="020B0604020202020204" pitchFamily="34" charset="0"/>
            </a:endParaRPr>
          </a:p>
          <a:p>
            <a:endParaRPr lang="en-US" dirty="0"/>
          </a:p>
          <a:p>
            <a:r>
              <a:rPr lang="en-US" sz="1800" dirty="0">
                <a:effectLst/>
                <a:latin typeface="Segoe UI" panose="020B0502040204020203" pitchFamily="34" charset="0"/>
              </a:rPr>
              <a:t>Finding property in a coveted locale is another obvious contributor to a higher sale price.</a:t>
            </a:r>
            <a:endParaRPr lang="en-US" dirty="0"/>
          </a:p>
        </p:txBody>
      </p:sp>
      <p:sp>
        <p:nvSpPr>
          <p:cNvPr id="4" name="Slide Number Placeholder 3"/>
          <p:cNvSpPr>
            <a:spLocks noGrp="1"/>
          </p:cNvSpPr>
          <p:nvPr>
            <p:ph type="sldNum" sz="quarter" idx="5"/>
          </p:nvPr>
        </p:nvSpPr>
        <p:spPr/>
        <p:txBody>
          <a:bodyPr/>
          <a:lstStyle/>
          <a:p>
            <a:fld id="{79EEDDDA-B324-4680-A1DC-00AB3E134D97}" type="slidenum">
              <a:rPr lang="en-US" smtClean="0"/>
              <a:t>2</a:t>
            </a:fld>
            <a:endParaRPr lang="en-US"/>
          </a:p>
        </p:txBody>
      </p:sp>
    </p:spTree>
    <p:extLst>
      <p:ext uri="{BB962C8B-B14F-4D97-AF65-F5344CB8AC3E}">
        <p14:creationId xmlns:p14="http://schemas.microsoft.com/office/powerpoint/2010/main" val="2702076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all three analyses, measures of central tendency and frequency distribution justified further exploration.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all three analyses, measures of central tendency and frequency distribution justified further exploration.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Outlier values were removed so that the accuracy of the tests were not negatively impacted.</a:t>
            </a:r>
            <a:endParaRPr lang="en-US" dirty="0"/>
          </a:p>
        </p:txBody>
      </p:sp>
      <p:sp>
        <p:nvSpPr>
          <p:cNvPr id="4" name="Slide Number Placeholder 3"/>
          <p:cNvSpPr>
            <a:spLocks noGrp="1"/>
          </p:cNvSpPr>
          <p:nvPr>
            <p:ph type="sldNum" sz="quarter" idx="5"/>
          </p:nvPr>
        </p:nvSpPr>
        <p:spPr/>
        <p:txBody>
          <a:bodyPr/>
          <a:lstStyle/>
          <a:p>
            <a:fld id="{79EEDDDA-B324-4680-A1DC-00AB3E134D97}" type="slidenum">
              <a:rPr lang="en-US" smtClean="0"/>
              <a:t>3</a:t>
            </a:fld>
            <a:endParaRPr lang="en-US"/>
          </a:p>
        </p:txBody>
      </p:sp>
    </p:spTree>
    <p:extLst>
      <p:ext uri="{BB962C8B-B14F-4D97-AF65-F5344CB8AC3E}">
        <p14:creationId xmlns:p14="http://schemas.microsoft.com/office/powerpoint/2010/main" val="552819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6/1/2023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6301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6/1/2023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0647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6/1/2023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2221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6/1/2023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629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6/1/2023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0559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6/1/2023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24520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6/1/2023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8731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6/1/2023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9651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6/1/2023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1553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6/1/2023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37376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6/1/2023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1242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6/1/2023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63999637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14C278-D46D-32F1-018F-82D8BEF312C3}"/>
              </a:ext>
            </a:extLst>
          </p:cNvPr>
          <p:cNvSpPr>
            <a:spLocks noGrp="1"/>
          </p:cNvSpPr>
          <p:nvPr>
            <p:ph type="ctrTitle"/>
          </p:nvPr>
        </p:nvSpPr>
        <p:spPr>
          <a:xfrm>
            <a:off x="612647" y="557783"/>
            <a:ext cx="4339905" cy="3947542"/>
          </a:xfrm>
        </p:spPr>
        <p:txBody>
          <a:bodyPr>
            <a:normAutofit/>
          </a:bodyPr>
          <a:lstStyle/>
          <a:p>
            <a:pPr>
              <a:lnSpc>
                <a:spcPct val="90000"/>
              </a:lnSpc>
            </a:pPr>
            <a:r>
              <a:rPr lang="en-US" dirty="0"/>
              <a:t>Investment Strategy: Mortgage-Backed Securities</a:t>
            </a:r>
          </a:p>
        </p:txBody>
      </p:sp>
      <p:sp>
        <p:nvSpPr>
          <p:cNvPr id="3" name="Subtitle 2">
            <a:extLst>
              <a:ext uri="{FF2B5EF4-FFF2-40B4-BE49-F238E27FC236}">
                <a16:creationId xmlns:a16="http://schemas.microsoft.com/office/drawing/2014/main" id="{C6663913-246A-B84A-5BC4-74593ED9D2D1}"/>
              </a:ext>
            </a:extLst>
          </p:cNvPr>
          <p:cNvSpPr>
            <a:spLocks noGrp="1"/>
          </p:cNvSpPr>
          <p:nvPr>
            <p:ph type="subTitle" idx="1"/>
          </p:nvPr>
        </p:nvSpPr>
        <p:spPr>
          <a:xfrm>
            <a:off x="612648" y="4654682"/>
            <a:ext cx="3901736" cy="1393694"/>
          </a:xfrm>
        </p:spPr>
        <p:txBody>
          <a:bodyPr>
            <a:normAutofit/>
          </a:bodyPr>
          <a:lstStyle/>
          <a:p>
            <a:r>
              <a:rPr lang="en-US" sz="2800" dirty="0"/>
              <a:t>Significant Factors Impacting Sale Prices</a:t>
            </a:r>
          </a:p>
          <a:p>
            <a:r>
              <a:rPr lang="en-US" sz="1400" dirty="0"/>
              <a:t>Analysis and Presentation by Alonzo Gaither</a:t>
            </a:r>
          </a:p>
        </p:txBody>
      </p:sp>
      <p:pic>
        <p:nvPicPr>
          <p:cNvPr id="4" name="Picture 3">
            <a:extLst>
              <a:ext uri="{FF2B5EF4-FFF2-40B4-BE49-F238E27FC236}">
                <a16:creationId xmlns:a16="http://schemas.microsoft.com/office/drawing/2014/main" id="{EFDF94F5-6477-8F45-1A00-A1C182A712A9}"/>
              </a:ext>
            </a:extLst>
          </p:cNvPr>
          <p:cNvPicPr>
            <a:picLocks noChangeAspect="1"/>
          </p:cNvPicPr>
          <p:nvPr/>
        </p:nvPicPr>
        <p:blipFill rotWithShape="1">
          <a:blip r:embed="rId2"/>
          <a:srcRect l="11758" r="17808" b="-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536172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EBD8FA7A-B8AE-D96A-FB5B-AF7D6506917C}"/>
              </a:ext>
            </a:extLst>
          </p:cNvPr>
          <p:cNvSpPr>
            <a:spLocks noGrp="1"/>
          </p:cNvSpPr>
          <p:nvPr>
            <p:ph type="title"/>
          </p:nvPr>
        </p:nvSpPr>
        <p:spPr>
          <a:xfrm>
            <a:off x="5748752" y="552782"/>
            <a:ext cx="5919373" cy="1611920"/>
          </a:xfrm>
        </p:spPr>
        <p:txBody>
          <a:bodyPr>
            <a:normAutofit/>
          </a:bodyPr>
          <a:lstStyle/>
          <a:p>
            <a:r>
              <a:rPr lang="en-US" dirty="0"/>
              <a:t>Investment Strategy Recommendations</a:t>
            </a:r>
          </a:p>
        </p:txBody>
      </p:sp>
      <p:pic>
        <p:nvPicPr>
          <p:cNvPr id="5" name="Picture 4" descr="Graph on document with pen">
            <a:extLst>
              <a:ext uri="{FF2B5EF4-FFF2-40B4-BE49-F238E27FC236}">
                <a16:creationId xmlns:a16="http://schemas.microsoft.com/office/drawing/2014/main" id="{B9E719A6-BBD5-F38A-97C9-7431BD3F80F1}"/>
              </a:ext>
            </a:extLst>
          </p:cNvPr>
          <p:cNvPicPr>
            <a:picLocks noChangeAspect="1"/>
          </p:cNvPicPr>
          <p:nvPr/>
        </p:nvPicPr>
        <p:blipFill rotWithShape="1">
          <a:blip r:embed="rId2"/>
          <a:srcRect l="29070" r="15347"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F5956422-AA6D-CA7C-339B-029D90C6CFAE}"/>
              </a:ext>
            </a:extLst>
          </p:cNvPr>
          <p:cNvSpPr>
            <a:spLocks noGrp="1"/>
          </p:cNvSpPr>
          <p:nvPr>
            <p:ph idx="1"/>
          </p:nvPr>
        </p:nvSpPr>
        <p:spPr>
          <a:xfrm>
            <a:off x="5745083" y="2391994"/>
            <a:ext cx="5904056" cy="3913223"/>
          </a:xfrm>
        </p:spPr>
        <p:txBody>
          <a:bodyPr anchor="t">
            <a:normAutofit lnSpcReduction="10000"/>
          </a:bodyPr>
          <a:lstStyle/>
          <a:p>
            <a:pPr marL="342900" indent="-342900">
              <a:lnSpc>
                <a:spcPct val="100000"/>
              </a:lnSpc>
              <a:buFont typeface="Arial" panose="020B0604020202020204" pitchFamily="34" charset="0"/>
              <a:buChar char="•"/>
            </a:pPr>
            <a:r>
              <a:rPr lang="en-US" sz="1600" dirty="0"/>
              <a:t>An MBS can be a lucrative investment but comes with considerable risk. Finding the highest value properties can be a key risk abating tool. These recommendations will aid in identifying profitability in a saturated marketplace.</a:t>
            </a:r>
          </a:p>
          <a:p>
            <a:pPr marL="571500" lvl="1" indent="-342900">
              <a:lnSpc>
                <a:spcPct val="100000"/>
              </a:lnSpc>
              <a:buFont typeface="Arial" panose="020B0604020202020204" pitchFamily="34" charset="0"/>
              <a:buChar char="•"/>
            </a:pPr>
            <a:r>
              <a:rPr lang="en-US" sz="1600" dirty="0"/>
              <a:t>Look to invest in homes with vinyl exteriors. These homes will potentially sell for 33.3% more than homes with exteriors made of other materials.</a:t>
            </a:r>
          </a:p>
          <a:p>
            <a:pPr marL="571500" lvl="1" indent="-342900">
              <a:lnSpc>
                <a:spcPct val="100000"/>
              </a:lnSpc>
              <a:buFont typeface="Arial" panose="020B0604020202020204" pitchFamily="34" charset="0"/>
              <a:buChar char="•"/>
            </a:pPr>
            <a:r>
              <a:rPr lang="en-US" sz="1600" dirty="0"/>
              <a:t>Seek properties with irregular lot shapes. These could be 29% more valuable than properties with regular lot shapes.</a:t>
            </a:r>
          </a:p>
          <a:p>
            <a:pPr marL="571500" lvl="1" indent="-342900">
              <a:lnSpc>
                <a:spcPct val="100000"/>
              </a:lnSpc>
              <a:buFont typeface="Arial" panose="020B0604020202020204" pitchFamily="34" charset="0"/>
              <a:buChar char="•"/>
            </a:pPr>
            <a:r>
              <a:rPr lang="en-US" sz="1600" dirty="0"/>
              <a:t>Properties with privacy fencing may sell for up to 11.7% more than properties with wood or wire fences. By targeting these properties, the chances of a sizeable return are significantly increased.</a:t>
            </a:r>
          </a:p>
        </p:txBody>
      </p:sp>
    </p:spTree>
    <p:extLst>
      <p:ext uri="{BB962C8B-B14F-4D97-AF65-F5344CB8AC3E}">
        <p14:creationId xmlns:p14="http://schemas.microsoft.com/office/powerpoint/2010/main" val="149277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70152-3B0B-5B1A-2B1F-33D7DC289E83}"/>
              </a:ext>
            </a:extLst>
          </p:cNvPr>
          <p:cNvSpPr>
            <a:spLocks noGrp="1"/>
          </p:cNvSpPr>
          <p:nvPr>
            <p:ph type="title"/>
          </p:nvPr>
        </p:nvSpPr>
        <p:spPr/>
        <p:txBody>
          <a:bodyPr/>
          <a:lstStyle/>
          <a:p>
            <a:r>
              <a:rPr lang="en-US" dirty="0"/>
              <a:t>Analysis Objectives</a:t>
            </a:r>
          </a:p>
        </p:txBody>
      </p:sp>
      <p:sp>
        <p:nvSpPr>
          <p:cNvPr id="3" name="Content Placeholder 2">
            <a:extLst>
              <a:ext uri="{FF2B5EF4-FFF2-40B4-BE49-F238E27FC236}">
                <a16:creationId xmlns:a16="http://schemas.microsoft.com/office/drawing/2014/main" id="{6FC00064-051B-AC57-AC63-650F61B8995F}"/>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The purpose of this analysis is to determine if there are less widely considered attributes that will make a property more valuable compared to other well-maintained homes in sought after communities.</a:t>
            </a:r>
          </a:p>
          <a:p>
            <a:pPr marL="342900" indent="-342900">
              <a:buFont typeface="Arial" panose="020B0604020202020204" pitchFamily="34" charset="0"/>
              <a:buChar char="•"/>
            </a:pPr>
            <a:r>
              <a:rPr lang="en-US" dirty="0"/>
              <a:t>The attributes considered in the analysis are:</a:t>
            </a:r>
          </a:p>
          <a:p>
            <a:pPr marL="571500" lvl="1" indent="-342900">
              <a:buFont typeface="Arial" panose="020B0604020202020204" pitchFamily="34" charset="0"/>
              <a:buChar char="•"/>
            </a:pPr>
            <a:r>
              <a:rPr lang="en-US" dirty="0"/>
              <a:t> The materials that the exterior of the home are constructed of.</a:t>
            </a:r>
          </a:p>
          <a:p>
            <a:pPr marL="571500" lvl="1" indent="-342900">
              <a:buFont typeface="Arial" panose="020B0604020202020204" pitchFamily="34" charset="0"/>
              <a:buChar char="•"/>
            </a:pPr>
            <a:r>
              <a:rPr lang="en-US" dirty="0"/>
              <a:t>The shape of the lot containing the home.</a:t>
            </a:r>
          </a:p>
          <a:p>
            <a:pPr marL="571500" lvl="1" indent="-342900">
              <a:buFont typeface="Arial" panose="020B0604020202020204" pitchFamily="34" charset="0"/>
              <a:buChar char="•"/>
            </a:pPr>
            <a:r>
              <a:rPr lang="en-US" dirty="0"/>
              <a:t>The material used to construct any fencing outlining the property.</a:t>
            </a:r>
          </a:p>
        </p:txBody>
      </p:sp>
    </p:spTree>
    <p:extLst>
      <p:ext uri="{BB962C8B-B14F-4D97-AF65-F5344CB8AC3E}">
        <p14:creationId xmlns:p14="http://schemas.microsoft.com/office/powerpoint/2010/main" val="116343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6A13B2A7-A44E-4940-9367-4788F2807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7">
            <a:extLst>
              <a:ext uri="{FF2B5EF4-FFF2-40B4-BE49-F238E27FC236}">
                <a16:creationId xmlns:a16="http://schemas.microsoft.com/office/drawing/2014/main" id="{ADBF9A7D-DF04-4422-981B-76DFC720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937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B7E1D5-7778-D4C5-DD40-DDF0376CB4A5}"/>
              </a:ext>
            </a:extLst>
          </p:cNvPr>
          <p:cNvSpPr>
            <a:spLocks noGrp="1"/>
          </p:cNvSpPr>
          <p:nvPr>
            <p:ph type="title"/>
          </p:nvPr>
        </p:nvSpPr>
        <p:spPr>
          <a:xfrm>
            <a:off x="609600" y="557784"/>
            <a:ext cx="10972800" cy="1325563"/>
          </a:xfrm>
        </p:spPr>
        <p:txBody>
          <a:bodyPr vert="horz" lIns="91440" tIns="45720" rIns="91440" bIns="45720" rtlCol="0" anchor="b">
            <a:normAutofit/>
          </a:bodyPr>
          <a:lstStyle/>
          <a:p>
            <a:r>
              <a:rPr lang="en-US" kern="1200" dirty="0">
                <a:solidFill>
                  <a:schemeClr val="tx1"/>
                </a:solidFill>
                <a:latin typeface="+mj-lt"/>
                <a:ea typeface="+mj-ea"/>
                <a:cs typeface="+mj-cs"/>
              </a:rPr>
              <a:t>Analysis</a:t>
            </a:r>
          </a:p>
        </p:txBody>
      </p:sp>
      <p:sp>
        <p:nvSpPr>
          <p:cNvPr id="4" name="Content Placeholder 3">
            <a:extLst>
              <a:ext uri="{FF2B5EF4-FFF2-40B4-BE49-F238E27FC236}">
                <a16:creationId xmlns:a16="http://schemas.microsoft.com/office/drawing/2014/main" id="{B64568A1-9E27-5955-6B27-F557EC4CCB04}"/>
              </a:ext>
            </a:extLst>
          </p:cNvPr>
          <p:cNvSpPr>
            <a:spLocks noGrp="1"/>
          </p:cNvSpPr>
          <p:nvPr>
            <p:ph sz="half" idx="1"/>
          </p:nvPr>
        </p:nvSpPr>
        <p:spPr>
          <a:xfrm>
            <a:off x="690199" y="2106613"/>
            <a:ext cx="5330719" cy="4035425"/>
          </a:xfrm>
        </p:spPr>
        <p:txBody>
          <a:bodyPr>
            <a:noAutofit/>
          </a:bodyPr>
          <a:lstStyle/>
          <a:p>
            <a:pPr marL="336042" indent="-336042" defTabSz="896112">
              <a:spcBef>
                <a:spcPts val="980"/>
              </a:spcBef>
              <a:buFont typeface="Arial" panose="020B0604020202020204" pitchFamily="34" charset="0"/>
              <a:buChar char="•"/>
            </a:pPr>
            <a:r>
              <a:rPr lang="en-US" sz="1960" kern="1200">
                <a:solidFill>
                  <a:schemeClr val="tx1"/>
                </a:solidFill>
                <a:latin typeface="+mn-lt"/>
                <a:ea typeface="+mn-ea"/>
                <a:cs typeface="+mn-cs"/>
              </a:rPr>
              <a:t>The first step for each of the three analyses was to gather data on home attributes and sale prices. The data included 1461 homes and up to 80 data points for each home</a:t>
            </a:r>
          </a:p>
          <a:p>
            <a:pPr marL="336042" indent="-336042" defTabSz="896112">
              <a:spcBef>
                <a:spcPts val="980"/>
              </a:spcBef>
              <a:buFont typeface="Arial" panose="020B0604020202020204" pitchFamily="34" charset="0"/>
              <a:buChar char="•"/>
            </a:pPr>
            <a:r>
              <a:rPr lang="en-US" sz="1960" kern="1200">
                <a:solidFill>
                  <a:schemeClr val="tx1"/>
                </a:solidFill>
                <a:latin typeface="+mn-lt"/>
                <a:ea typeface="+mn-ea"/>
                <a:cs typeface="+mn-cs"/>
              </a:rPr>
              <a:t>The second step was to calculate descriptive statistics and illustrate frequency distribution using a histogram chart.</a:t>
            </a:r>
            <a:endParaRPr lang="en-US"/>
          </a:p>
        </p:txBody>
      </p:sp>
      <p:sp>
        <p:nvSpPr>
          <p:cNvPr id="5" name="Content Placeholder 4">
            <a:extLst>
              <a:ext uri="{FF2B5EF4-FFF2-40B4-BE49-F238E27FC236}">
                <a16:creationId xmlns:a16="http://schemas.microsoft.com/office/drawing/2014/main" id="{FB05CD49-A3B6-1062-69E6-7233015A9354}"/>
              </a:ext>
            </a:extLst>
          </p:cNvPr>
          <p:cNvSpPr>
            <a:spLocks noGrp="1"/>
          </p:cNvSpPr>
          <p:nvPr>
            <p:ph sz="half" idx="2"/>
          </p:nvPr>
        </p:nvSpPr>
        <p:spPr>
          <a:xfrm>
            <a:off x="6171082" y="2106613"/>
            <a:ext cx="5330719" cy="4035425"/>
          </a:xfrm>
        </p:spPr>
        <p:txBody>
          <a:bodyPr>
            <a:noAutofit/>
          </a:bodyPr>
          <a:lstStyle/>
          <a:p>
            <a:pPr marL="336042" indent="-336042" defTabSz="896112">
              <a:spcBef>
                <a:spcPts val="980"/>
              </a:spcBef>
              <a:buFont typeface="Arial" panose="020B0604020202020204" pitchFamily="34" charset="0"/>
              <a:buChar char="•"/>
            </a:pPr>
            <a:r>
              <a:rPr lang="en-US" sz="2009" kern="1200">
                <a:solidFill>
                  <a:schemeClr val="tx1"/>
                </a:solidFill>
                <a:latin typeface="+mn-lt"/>
                <a:ea typeface="+mn-ea"/>
                <a:cs typeface="+mn-cs"/>
              </a:rPr>
              <a:t>The next step was to conduct a t-test with the intent of determining whether the difference in average sale price supported a conclusion of higher value given one attribute over the other. </a:t>
            </a:r>
            <a:endParaRPr lang="en-US" sz="2050"/>
          </a:p>
        </p:txBody>
      </p:sp>
    </p:spTree>
    <p:extLst>
      <p:ext uri="{BB962C8B-B14F-4D97-AF65-F5344CB8AC3E}">
        <p14:creationId xmlns:p14="http://schemas.microsoft.com/office/powerpoint/2010/main" val="384789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D2CEDD51-CB6B-3786-822B-2BF3765A9F6A}"/>
              </a:ext>
            </a:extLst>
          </p:cNvPr>
          <p:cNvSpPr>
            <a:spLocks noGrp="1"/>
          </p:cNvSpPr>
          <p:nvPr>
            <p:ph type="title"/>
          </p:nvPr>
        </p:nvSpPr>
        <p:spPr>
          <a:xfrm>
            <a:off x="5748752" y="552782"/>
            <a:ext cx="5919373" cy="1611920"/>
          </a:xfrm>
        </p:spPr>
        <p:txBody>
          <a:bodyPr>
            <a:normAutofit/>
          </a:bodyPr>
          <a:lstStyle/>
          <a:p>
            <a:r>
              <a:rPr lang="en-US" dirty="0"/>
              <a:t>Hypothesis 1: Exterior</a:t>
            </a:r>
          </a:p>
        </p:txBody>
      </p:sp>
      <p:pic>
        <p:nvPicPr>
          <p:cNvPr id="5" name="Picture 4" descr="Colourful houses">
            <a:extLst>
              <a:ext uri="{FF2B5EF4-FFF2-40B4-BE49-F238E27FC236}">
                <a16:creationId xmlns:a16="http://schemas.microsoft.com/office/drawing/2014/main" id="{937F5711-738B-00E6-C71A-091DB06E610B}"/>
              </a:ext>
            </a:extLst>
          </p:cNvPr>
          <p:cNvPicPr>
            <a:picLocks noChangeAspect="1"/>
          </p:cNvPicPr>
          <p:nvPr/>
        </p:nvPicPr>
        <p:blipFill rotWithShape="1">
          <a:blip r:embed="rId2"/>
          <a:srcRect l="18634" r="24326"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67D23F2C-E8F1-4AC6-F1CC-CCBE18BADF75}"/>
              </a:ext>
            </a:extLst>
          </p:cNvPr>
          <p:cNvSpPr>
            <a:spLocks noGrp="1"/>
          </p:cNvSpPr>
          <p:nvPr>
            <p:ph idx="1"/>
          </p:nvPr>
        </p:nvSpPr>
        <p:spPr>
          <a:xfrm>
            <a:off x="5745083" y="2391995"/>
            <a:ext cx="5904056" cy="3174788"/>
          </a:xfrm>
        </p:spPr>
        <p:txBody>
          <a:bodyPr anchor="t">
            <a:normAutofit/>
          </a:bodyPr>
          <a:lstStyle/>
          <a:p>
            <a:pPr marL="342900" indent="-342900">
              <a:buFont typeface="Arial" panose="020B0604020202020204" pitchFamily="34" charset="0"/>
              <a:buChar char="•"/>
            </a:pPr>
            <a:r>
              <a:rPr lang="en-US" dirty="0"/>
              <a:t>Null Hypothesis:</a:t>
            </a:r>
          </a:p>
          <a:p>
            <a:pPr marL="571500" lvl="1" indent="-342900">
              <a:buFont typeface="Arial" panose="020B0604020202020204" pitchFamily="34" charset="0"/>
              <a:buChar char="•"/>
            </a:pPr>
            <a:r>
              <a:rPr lang="en-US" dirty="0"/>
              <a:t>There is no significant difference between home sale prices for homes with a vinyl exterior and homes with non-vinyl exterior.</a:t>
            </a:r>
          </a:p>
          <a:p>
            <a:pPr marL="342900" indent="-342900">
              <a:buFont typeface="Arial" panose="020B0604020202020204" pitchFamily="34" charset="0"/>
              <a:buChar char="•"/>
            </a:pPr>
            <a:r>
              <a:rPr lang="en-US" dirty="0"/>
              <a:t>Alternative Hypothesis:</a:t>
            </a:r>
          </a:p>
          <a:p>
            <a:pPr marL="571500" lvl="1" indent="-342900">
              <a:buFont typeface="Arial" panose="020B0604020202020204" pitchFamily="34" charset="0"/>
              <a:buChar char="•"/>
            </a:pPr>
            <a:r>
              <a:rPr lang="en-US" dirty="0"/>
              <a:t>There is a significant difference between home sale prices for homes with a vinyl exterior and homes with non-vinyl exterior.</a:t>
            </a:r>
          </a:p>
        </p:txBody>
      </p:sp>
    </p:spTree>
    <p:extLst>
      <p:ext uri="{BB962C8B-B14F-4D97-AF65-F5344CB8AC3E}">
        <p14:creationId xmlns:p14="http://schemas.microsoft.com/office/powerpoint/2010/main" val="370580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FE54-E6C5-0C0B-7DDF-4F7D1AC0638E}"/>
              </a:ext>
            </a:extLst>
          </p:cNvPr>
          <p:cNvSpPr>
            <a:spLocks noGrp="1"/>
          </p:cNvSpPr>
          <p:nvPr>
            <p:ph type="title"/>
          </p:nvPr>
        </p:nvSpPr>
        <p:spPr/>
        <p:txBody>
          <a:bodyPr/>
          <a:lstStyle/>
          <a:p>
            <a:r>
              <a:rPr lang="en-US" dirty="0"/>
              <a:t>Conclusion 1: Exterior</a:t>
            </a:r>
          </a:p>
        </p:txBody>
      </p:sp>
      <p:sp>
        <p:nvSpPr>
          <p:cNvPr id="3" name="Content Placeholder 2">
            <a:extLst>
              <a:ext uri="{FF2B5EF4-FFF2-40B4-BE49-F238E27FC236}">
                <a16:creationId xmlns:a16="http://schemas.microsoft.com/office/drawing/2014/main" id="{654F3106-5DC3-941F-0C0B-546715798DE0}"/>
              </a:ext>
            </a:extLst>
          </p:cNvPr>
          <p:cNvSpPr>
            <a:spLocks noGrp="1"/>
          </p:cNvSpPr>
          <p:nvPr>
            <p:ph sz="half" idx="1"/>
          </p:nvPr>
        </p:nvSpPr>
        <p:spPr/>
        <p:txBody>
          <a:bodyPr>
            <a:normAutofit lnSpcReduction="10000"/>
          </a:bodyPr>
          <a:lstStyle/>
          <a:p>
            <a:pPr marL="342900" indent="-342900">
              <a:buFont typeface="Arial" panose="020B0604020202020204" pitchFamily="34" charset="0"/>
              <a:buChar char="•"/>
            </a:pPr>
            <a:r>
              <a:rPr lang="en-US" sz="3400" dirty="0"/>
              <a:t>Homes with vinyl exteriors have significantly higher average sales price than homes with non-vinyl exteriors.</a:t>
            </a:r>
          </a:p>
          <a:p>
            <a:pPr marL="571500" lvl="1" indent="-342900">
              <a:buFont typeface="Arial" panose="020B0604020202020204" pitchFamily="34" charset="0"/>
              <a:buChar char="•"/>
            </a:pPr>
            <a:r>
              <a:rPr lang="en-US" dirty="0"/>
              <a:t>As p (3.82251567636431E-49) is less than alpha (.05) reject the null hypothesis.</a:t>
            </a:r>
          </a:p>
        </p:txBody>
      </p:sp>
      <p:pic>
        <p:nvPicPr>
          <p:cNvPr id="6" name="Content Placeholder 5">
            <a:extLst>
              <a:ext uri="{FF2B5EF4-FFF2-40B4-BE49-F238E27FC236}">
                <a16:creationId xmlns:a16="http://schemas.microsoft.com/office/drawing/2014/main" id="{7898DB7D-D1BA-C29D-D53B-F208FC8247EC}"/>
              </a:ext>
            </a:extLst>
          </p:cNvPr>
          <p:cNvPicPr>
            <a:picLocks noGrp="1" noChangeAspect="1"/>
          </p:cNvPicPr>
          <p:nvPr>
            <p:ph sz="half" idx="2"/>
          </p:nvPr>
        </p:nvPicPr>
        <p:blipFill>
          <a:blip r:embed="rId2"/>
          <a:stretch>
            <a:fillRect/>
          </a:stretch>
        </p:blipFill>
        <p:spPr>
          <a:xfrm>
            <a:off x="5860040" y="2081369"/>
            <a:ext cx="5722360" cy="4095593"/>
          </a:xfrm>
        </p:spPr>
      </p:pic>
    </p:spTree>
    <p:extLst>
      <p:ext uri="{BB962C8B-B14F-4D97-AF65-F5344CB8AC3E}">
        <p14:creationId xmlns:p14="http://schemas.microsoft.com/office/powerpoint/2010/main" val="415506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D2CEDD51-CB6B-3786-822B-2BF3765A9F6A}"/>
              </a:ext>
            </a:extLst>
          </p:cNvPr>
          <p:cNvSpPr>
            <a:spLocks noGrp="1"/>
          </p:cNvSpPr>
          <p:nvPr>
            <p:ph type="title"/>
          </p:nvPr>
        </p:nvSpPr>
        <p:spPr>
          <a:xfrm>
            <a:off x="609600" y="552782"/>
            <a:ext cx="5369169" cy="1591902"/>
          </a:xfrm>
        </p:spPr>
        <p:txBody>
          <a:bodyPr>
            <a:normAutofit/>
          </a:bodyPr>
          <a:lstStyle/>
          <a:p>
            <a:r>
              <a:rPr lang="en-US" dirty="0"/>
              <a:t>Hypothesis 2: Lot Shape</a:t>
            </a:r>
          </a:p>
        </p:txBody>
      </p:sp>
      <p:sp>
        <p:nvSpPr>
          <p:cNvPr id="3" name="Content Placeholder 2">
            <a:extLst>
              <a:ext uri="{FF2B5EF4-FFF2-40B4-BE49-F238E27FC236}">
                <a16:creationId xmlns:a16="http://schemas.microsoft.com/office/drawing/2014/main" id="{67D23F2C-E8F1-4AC6-F1CC-CCBE18BADF75}"/>
              </a:ext>
            </a:extLst>
          </p:cNvPr>
          <p:cNvSpPr>
            <a:spLocks noGrp="1"/>
          </p:cNvSpPr>
          <p:nvPr>
            <p:ph idx="1"/>
          </p:nvPr>
        </p:nvSpPr>
        <p:spPr>
          <a:xfrm>
            <a:off x="610198" y="2391995"/>
            <a:ext cx="5355276" cy="3174788"/>
          </a:xfrm>
        </p:spPr>
        <p:txBody>
          <a:bodyPr anchor="t">
            <a:normAutofit/>
          </a:bodyPr>
          <a:lstStyle/>
          <a:p>
            <a:pPr marL="342900" indent="-342900">
              <a:buFont typeface="Arial" panose="020B0604020202020204" pitchFamily="34" charset="0"/>
              <a:buChar char="•"/>
            </a:pPr>
            <a:r>
              <a:rPr lang="en-US" dirty="0"/>
              <a:t>Null Hypothesis:</a:t>
            </a:r>
          </a:p>
          <a:p>
            <a:pPr marL="571500" lvl="1" indent="-342900">
              <a:buFont typeface="Arial" panose="020B0604020202020204" pitchFamily="34" charset="0"/>
              <a:buChar char="•"/>
            </a:pPr>
            <a:r>
              <a:rPr lang="en-US" dirty="0"/>
              <a:t>There is no significant difference between home sale prices for homes with regular lot shapes and homes with irregular lot shapes.</a:t>
            </a:r>
          </a:p>
          <a:p>
            <a:pPr marL="342900" indent="-342900">
              <a:buFont typeface="Arial" panose="020B0604020202020204" pitchFamily="34" charset="0"/>
              <a:buChar char="•"/>
            </a:pPr>
            <a:r>
              <a:rPr lang="en-US" dirty="0"/>
              <a:t>Alternative Hypothesis:</a:t>
            </a:r>
          </a:p>
          <a:p>
            <a:pPr marL="571500" lvl="1" indent="-342900">
              <a:buFont typeface="Arial" panose="020B0604020202020204" pitchFamily="34" charset="0"/>
              <a:buChar char="•"/>
            </a:pPr>
            <a:r>
              <a:rPr lang="en-US" dirty="0"/>
              <a:t>There is a significant difference between home sale prices for homes with regular lot shapes and homes with irregular lot shapes.</a:t>
            </a:r>
          </a:p>
          <a:p>
            <a:endParaRPr lang="en-US" dirty="0"/>
          </a:p>
        </p:txBody>
      </p:sp>
      <p:pic>
        <p:nvPicPr>
          <p:cNvPr id="5" name="Picture 4" descr="Figures of houses in different position and sizes">
            <a:extLst>
              <a:ext uri="{FF2B5EF4-FFF2-40B4-BE49-F238E27FC236}">
                <a16:creationId xmlns:a16="http://schemas.microsoft.com/office/drawing/2014/main" id="{3A71F0DB-9EE5-2E54-7411-8C4A5D9C08BC}"/>
              </a:ext>
            </a:extLst>
          </p:cNvPr>
          <p:cNvPicPr>
            <a:picLocks noChangeAspect="1"/>
          </p:cNvPicPr>
          <p:nvPr/>
        </p:nvPicPr>
        <p:blipFill rotWithShape="1">
          <a:blip r:embed="rId2"/>
          <a:srcRect l="17354" r="34848"/>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50860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FE54-E6C5-0C0B-7DDF-4F7D1AC0638E}"/>
              </a:ext>
            </a:extLst>
          </p:cNvPr>
          <p:cNvSpPr>
            <a:spLocks noGrp="1"/>
          </p:cNvSpPr>
          <p:nvPr>
            <p:ph type="title"/>
          </p:nvPr>
        </p:nvSpPr>
        <p:spPr/>
        <p:txBody>
          <a:bodyPr/>
          <a:lstStyle/>
          <a:p>
            <a:r>
              <a:rPr lang="en-US" dirty="0"/>
              <a:t>Conclusion 2: Lot Shape</a:t>
            </a:r>
          </a:p>
        </p:txBody>
      </p:sp>
      <p:sp>
        <p:nvSpPr>
          <p:cNvPr id="3" name="Content Placeholder 2">
            <a:extLst>
              <a:ext uri="{FF2B5EF4-FFF2-40B4-BE49-F238E27FC236}">
                <a16:creationId xmlns:a16="http://schemas.microsoft.com/office/drawing/2014/main" id="{654F3106-5DC3-941F-0C0B-546715798DE0}"/>
              </a:ext>
            </a:extLst>
          </p:cNvPr>
          <p:cNvSpPr>
            <a:spLocks noGrp="1"/>
          </p:cNvSpPr>
          <p:nvPr>
            <p:ph sz="half" idx="1"/>
          </p:nvPr>
        </p:nvSpPr>
        <p:spPr/>
        <p:txBody>
          <a:bodyPr/>
          <a:lstStyle/>
          <a:p>
            <a:pPr marL="342900" indent="-342900">
              <a:buFont typeface="Arial" panose="020B0604020202020204" pitchFamily="34" charset="0"/>
              <a:buChar char="•"/>
            </a:pPr>
            <a:r>
              <a:rPr lang="en-US" sz="3400" dirty="0"/>
              <a:t>Homes with irregular lot shapes have significantly higher average sale prices than homes with regular lot shapes.</a:t>
            </a:r>
          </a:p>
          <a:p>
            <a:pPr marL="571500" lvl="1" indent="-342900">
              <a:buFont typeface="Arial" panose="020B0604020202020204" pitchFamily="34" charset="0"/>
              <a:buChar char="•"/>
            </a:pPr>
            <a:r>
              <a:rPr lang="en-US" dirty="0"/>
              <a:t>As p (3.54872204463304E-38) is less than alpha (.05) reject the null hypothesis.</a:t>
            </a:r>
          </a:p>
        </p:txBody>
      </p:sp>
      <p:pic>
        <p:nvPicPr>
          <p:cNvPr id="6" name="Content Placeholder 5">
            <a:extLst>
              <a:ext uri="{FF2B5EF4-FFF2-40B4-BE49-F238E27FC236}">
                <a16:creationId xmlns:a16="http://schemas.microsoft.com/office/drawing/2014/main" id="{FF590D82-9C4C-1660-B730-8AE7780A764B}"/>
              </a:ext>
            </a:extLst>
          </p:cNvPr>
          <p:cNvPicPr>
            <a:picLocks noGrp="1" noChangeAspect="1"/>
          </p:cNvPicPr>
          <p:nvPr>
            <p:ph sz="half" idx="2"/>
          </p:nvPr>
        </p:nvPicPr>
        <p:blipFill>
          <a:blip r:embed="rId2"/>
          <a:stretch>
            <a:fillRect/>
          </a:stretch>
        </p:blipFill>
        <p:spPr>
          <a:xfrm>
            <a:off x="6019800" y="2081369"/>
            <a:ext cx="5562600" cy="4095593"/>
          </a:xfrm>
        </p:spPr>
      </p:pic>
    </p:spTree>
    <p:extLst>
      <p:ext uri="{BB962C8B-B14F-4D97-AF65-F5344CB8AC3E}">
        <p14:creationId xmlns:p14="http://schemas.microsoft.com/office/powerpoint/2010/main" val="4154193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D2CEDD51-CB6B-3786-822B-2BF3765A9F6A}"/>
              </a:ext>
            </a:extLst>
          </p:cNvPr>
          <p:cNvSpPr>
            <a:spLocks noGrp="1"/>
          </p:cNvSpPr>
          <p:nvPr>
            <p:ph type="title"/>
          </p:nvPr>
        </p:nvSpPr>
        <p:spPr>
          <a:xfrm>
            <a:off x="6213231" y="552782"/>
            <a:ext cx="5369169" cy="1154711"/>
          </a:xfrm>
        </p:spPr>
        <p:txBody>
          <a:bodyPr>
            <a:normAutofit fontScale="90000"/>
          </a:bodyPr>
          <a:lstStyle/>
          <a:p>
            <a:pPr>
              <a:lnSpc>
                <a:spcPct val="90000"/>
              </a:lnSpc>
            </a:pPr>
            <a:r>
              <a:rPr lang="en-US" sz="4900" dirty="0"/>
              <a:t>Hypothesis</a:t>
            </a:r>
            <a:r>
              <a:rPr lang="en-US" sz="3700" dirty="0"/>
              <a:t> 3: Fencing</a:t>
            </a:r>
          </a:p>
        </p:txBody>
      </p:sp>
      <p:pic>
        <p:nvPicPr>
          <p:cNvPr id="15" name="Picture 4" descr="Wooden bench at the centre of a room">
            <a:extLst>
              <a:ext uri="{FF2B5EF4-FFF2-40B4-BE49-F238E27FC236}">
                <a16:creationId xmlns:a16="http://schemas.microsoft.com/office/drawing/2014/main" id="{9EACC252-303E-9594-421F-9ADBD02D4541}"/>
              </a:ext>
            </a:extLst>
          </p:cNvPr>
          <p:cNvPicPr>
            <a:picLocks noChangeAspect="1"/>
          </p:cNvPicPr>
          <p:nvPr/>
        </p:nvPicPr>
        <p:blipFill rotWithShape="1">
          <a:blip r:embed="rId2"/>
          <a:srcRect l="18595" r="25729" b="1"/>
          <a:stretch/>
        </p:blipFill>
        <p:spPr>
          <a:xfrm>
            <a:off x="-16745" y="211090"/>
            <a:ext cx="554417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sp>
        <p:nvSpPr>
          <p:cNvPr id="3" name="Content Placeholder 2">
            <a:extLst>
              <a:ext uri="{FF2B5EF4-FFF2-40B4-BE49-F238E27FC236}">
                <a16:creationId xmlns:a16="http://schemas.microsoft.com/office/drawing/2014/main" id="{67D23F2C-E8F1-4AC6-F1CC-CCBE18BADF75}"/>
              </a:ext>
            </a:extLst>
          </p:cNvPr>
          <p:cNvSpPr>
            <a:spLocks noGrp="1"/>
          </p:cNvSpPr>
          <p:nvPr>
            <p:ph idx="1"/>
          </p:nvPr>
        </p:nvSpPr>
        <p:spPr>
          <a:xfrm>
            <a:off x="6226526" y="2391995"/>
            <a:ext cx="5355276" cy="3174788"/>
          </a:xfrm>
        </p:spPr>
        <p:txBody>
          <a:bodyPr anchor="t">
            <a:normAutofit/>
          </a:bodyPr>
          <a:lstStyle/>
          <a:p>
            <a:pPr marL="342900" indent="-342900">
              <a:lnSpc>
                <a:spcPct val="100000"/>
              </a:lnSpc>
              <a:buFont typeface="Arial" panose="020B0604020202020204" pitchFamily="34" charset="0"/>
              <a:buChar char="•"/>
            </a:pPr>
            <a:r>
              <a:rPr lang="en-US"/>
              <a:t>Null Hypothesis:</a:t>
            </a:r>
          </a:p>
          <a:p>
            <a:pPr marL="571500" lvl="1" indent="-342900">
              <a:lnSpc>
                <a:spcPct val="100000"/>
              </a:lnSpc>
              <a:buFont typeface="Arial" panose="020B0604020202020204" pitchFamily="34" charset="0"/>
              <a:buChar char="•"/>
            </a:pPr>
            <a:r>
              <a:rPr lang="en-US"/>
              <a:t>There is no significant difference between home sale prices for homes that have a privacy fence and homes that have wood and wire fencing.</a:t>
            </a:r>
          </a:p>
          <a:p>
            <a:pPr marL="342900" indent="-342900">
              <a:lnSpc>
                <a:spcPct val="100000"/>
              </a:lnSpc>
              <a:buFont typeface="Arial" panose="020B0604020202020204" pitchFamily="34" charset="0"/>
              <a:buChar char="•"/>
            </a:pPr>
            <a:r>
              <a:rPr lang="en-US"/>
              <a:t>Alternative Hypothesis:</a:t>
            </a:r>
          </a:p>
          <a:p>
            <a:pPr marL="571500" lvl="1" indent="-342900">
              <a:lnSpc>
                <a:spcPct val="100000"/>
              </a:lnSpc>
              <a:buFont typeface="Arial" panose="020B0604020202020204" pitchFamily="34" charset="0"/>
              <a:buChar char="•"/>
            </a:pPr>
            <a:r>
              <a:rPr lang="en-US"/>
              <a:t>There is a significant difference between home sale prices for homes that have a privacy fence and homes that have wood and wire fencing.</a:t>
            </a:r>
          </a:p>
          <a:p>
            <a:pPr>
              <a:lnSpc>
                <a:spcPct val="100000"/>
              </a:lnSpc>
            </a:pPr>
            <a:endParaRPr lang="en-US"/>
          </a:p>
        </p:txBody>
      </p:sp>
    </p:spTree>
    <p:extLst>
      <p:ext uri="{BB962C8B-B14F-4D97-AF65-F5344CB8AC3E}">
        <p14:creationId xmlns:p14="http://schemas.microsoft.com/office/powerpoint/2010/main" val="263932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FE54-E6C5-0C0B-7DDF-4F7D1AC0638E}"/>
              </a:ext>
            </a:extLst>
          </p:cNvPr>
          <p:cNvSpPr>
            <a:spLocks noGrp="1"/>
          </p:cNvSpPr>
          <p:nvPr>
            <p:ph type="title"/>
          </p:nvPr>
        </p:nvSpPr>
        <p:spPr/>
        <p:txBody>
          <a:bodyPr/>
          <a:lstStyle/>
          <a:p>
            <a:r>
              <a:rPr lang="en-US" dirty="0"/>
              <a:t>Conclusion 3: Fencing</a:t>
            </a:r>
          </a:p>
        </p:txBody>
      </p:sp>
      <p:sp>
        <p:nvSpPr>
          <p:cNvPr id="3" name="Content Placeholder 2">
            <a:extLst>
              <a:ext uri="{FF2B5EF4-FFF2-40B4-BE49-F238E27FC236}">
                <a16:creationId xmlns:a16="http://schemas.microsoft.com/office/drawing/2014/main" id="{654F3106-5DC3-941F-0C0B-546715798DE0}"/>
              </a:ext>
            </a:extLst>
          </p:cNvPr>
          <p:cNvSpPr>
            <a:spLocks noGrp="1"/>
          </p:cNvSpPr>
          <p:nvPr>
            <p:ph sz="half" idx="1"/>
          </p:nvPr>
        </p:nvSpPr>
        <p:spPr/>
        <p:txBody>
          <a:bodyPr>
            <a:normAutofit lnSpcReduction="10000"/>
          </a:bodyPr>
          <a:lstStyle/>
          <a:p>
            <a:pPr marL="342900" indent="-342900">
              <a:buFont typeface="Arial" panose="020B0604020202020204" pitchFamily="34" charset="0"/>
              <a:buChar char="•"/>
            </a:pPr>
            <a:r>
              <a:rPr lang="en-US" sz="3400" dirty="0"/>
              <a:t>Homes with a privacy fence have a significantly higher average sale price than homes with wood and wire fencing.</a:t>
            </a:r>
          </a:p>
          <a:p>
            <a:pPr marL="571500" lvl="1" indent="-342900">
              <a:buFont typeface="Arial" panose="020B0604020202020204" pitchFamily="34" charset="0"/>
              <a:buChar char="•"/>
            </a:pPr>
            <a:r>
              <a:rPr lang="en-US" dirty="0"/>
              <a:t>As p (.0012) is less than alpha (.05) reject the null hypothesis.</a:t>
            </a:r>
          </a:p>
        </p:txBody>
      </p:sp>
      <p:pic>
        <p:nvPicPr>
          <p:cNvPr id="12" name="Content Placeholder 11">
            <a:extLst>
              <a:ext uri="{FF2B5EF4-FFF2-40B4-BE49-F238E27FC236}">
                <a16:creationId xmlns:a16="http://schemas.microsoft.com/office/drawing/2014/main" id="{21377E81-A5FF-4899-7CCB-B8B52BEF3CC6}"/>
              </a:ext>
            </a:extLst>
          </p:cNvPr>
          <p:cNvPicPr>
            <a:picLocks noGrp="1" noChangeAspect="1"/>
          </p:cNvPicPr>
          <p:nvPr>
            <p:ph sz="half" idx="2"/>
          </p:nvPr>
        </p:nvPicPr>
        <p:blipFill>
          <a:blip r:embed="rId2"/>
          <a:stretch>
            <a:fillRect/>
          </a:stretch>
        </p:blipFill>
        <p:spPr>
          <a:xfrm>
            <a:off x="6096000" y="2081369"/>
            <a:ext cx="5486400" cy="4095593"/>
          </a:xfrm>
        </p:spPr>
      </p:pic>
    </p:spTree>
    <p:extLst>
      <p:ext uri="{BB962C8B-B14F-4D97-AF65-F5344CB8AC3E}">
        <p14:creationId xmlns:p14="http://schemas.microsoft.com/office/powerpoint/2010/main" val="1881553571"/>
      </p:ext>
    </p:extLst>
  </p:cSld>
  <p:clrMapOvr>
    <a:masterClrMapping/>
  </p:clrMapOvr>
</p:sld>
</file>

<file path=ppt/theme/theme1.xml><?xml version="1.0" encoding="utf-8"?>
<a:theme xmlns:a="http://schemas.openxmlformats.org/drawingml/2006/main" name="SplashVTI">
  <a:themeElements>
    <a:clrScheme name="AnalogousFromDarkSeed_2SEEDS">
      <a:dk1>
        <a:srgbClr val="000000"/>
      </a:dk1>
      <a:lt1>
        <a:srgbClr val="FFFFFF"/>
      </a:lt1>
      <a:dk2>
        <a:srgbClr val="243141"/>
      </a:dk2>
      <a:lt2>
        <a:srgbClr val="E2E8E4"/>
      </a:lt2>
      <a:accent1>
        <a:srgbClr val="D31987"/>
      </a:accent1>
      <a:accent2>
        <a:srgbClr val="E42BE5"/>
      </a:accent2>
      <a:accent3>
        <a:srgbClr val="E52B4B"/>
      </a:accent3>
      <a:accent4>
        <a:srgbClr val="16B98F"/>
      </a:accent4>
      <a:accent5>
        <a:srgbClr val="26B2CC"/>
      </a:accent5>
      <a:accent6>
        <a:srgbClr val="1969D3"/>
      </a:accent6>
      <a:hlink>
        <a:srgbClr val="8E862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685</Words>
  <Application>Microsoft Office PowerPoint</Application>
  <PresentationFormat>Widescreen</PresentationFormat>
  <Paragraphs>52</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Calibri</vt:lpstr>
      <vt:lpstr>Posterama</vt:lpstr>
      <vt:lpstr>Segoe UI</vt:lpstr>
      <vt:lpstr>SplashVTI</vt:lpstr>
      <vt:lpstr>Investment Strategy: Mortgage-Backed Securities</vt:lpstr>
      <vt:lpstr>Analysis Objectives</vt:lpstr>
      <vt:lpstr>Analysis</vt:lpstr>
      <vt:lpstr>Hypothesis 1: Exterior</vt:lpstr>
      <vt:lpstr>Conclusion 1: Exterior</vt:lpstr>
      <vt:lpstr>Hypothesis 2: Lot Shape</vt:lpstr>
      <vt:lpstr>Conclusion 2: Lot Shape</vt:lpstr>
      <vt:lpstr>Hypothesis 3: Fencing</vt:lpstr>
      <vt:lpstr>Conclusion 3: Fencing</vt:lpstr>
      <vt:lpstr>Investment Strategy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Strategy: Mortgage-Backed Securities</dc:title>
  <dc:creator>Alonzo Gaither</dc:creator>
  <cp:lastModifiedBy>Alonzo Gaither</cp:lastModifiedBy>
  <cp:revision>7</cp:revision>
  <dcterms:created xsi:type="dcterms:W3CDTF">2023-05-26T14:22:57Z</dcterms:created>
  <dcterms:modified xsi:type="dcterms:W3CDTF">2023-06-01T18:39:54Z</dcterms:modified>
</cp:coreProperties>
</file>