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E3D13-B1ED-48DA-B119-0D4F22285F8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CA29DE-AD87-4E0E-B3A3-64A3D0D5251D}">
      <dgm:prSet/>
      <dgm:spPr/>
      <dgm:t>
        <a:bodyPr/>
        <a:lstStyle/>
        <a:p>
          <a:r>
            <a:rPr lang="en-US" baseline="0" dirty="0"/>
            <a:t>Redistributing the fleet in order to maximize profits is the best strategy to update the efficiency of the fleet. </a:t>
          </a:r>
          <a:endParaRPr lang="en-US" dirty="0"/>
        </a:p>
      </dgm:t>
    </dgm:pt>
    <dgm:pt modelId="{5C5C5A17-ACAA-42AA-8ABD-69C9FD2B1223}" type="parTrans" cxnId="{DD1DFF9D-87E3-4D02-924D-AB5BE77514EA}">
      <dgm:prSet/>
      <dgm:spPr/>
      <dgm:t>
        <a:bodyPr/>
        <a:lstStyle/>
        <a:p>
          <a:endParaRPr lang="en-US"/>
        </a:p>
      </dgm:t>
    </dgm:pt>
    <dgm:pt modelId="{3F06ADD7-88FD-42DB-AEBC-44CD1BF2279B}" type="sibTrans" cxnId="{DD1DFF9D-87E3-4D02-924D-AB5BE77514EA}">
      <dgm:prSet/>
      <dgm:spPr/>
      <dgm:t>
        <a:bodyPr/>
        <a:lstStyle/>
        <a:p>
          <a:endParaRPr lang="en-US"/>
        </a:p>
      </dgm:t>
    </dgm:pt>
    <dgm:pt modelId="{782D0C3C-4A68-4FDE-BE70-BF1111535783}">
      <dgm:prSet/>
      <dgm:spPr/>
      <dgm:t>
        <a:bodyPr/>
        <a:lstStyle/>
        <a:p>
          <a:r>
            <a:rPr lang="en-US" baseline="0" dirty="0"/>
            <a:t>Although net costs will increase, the costs of the new fleet will be .54% of profit versus .55% of profit for the current fleet. The new fleet will produce a relative decrease in costs. </a:t>
          </a:r>
          <a:endParaRPr lang="en-US" dirty="0"/>
        </a:p>
      </dgm:t>
    </dgm:pt>
    <dgm:pt modelId="{4952AA2D-6A0F-4EE1-B8B4-EF26EEC3B29A}" type="parTrans" cxnId="{73147AE9-3D05-4E18-8756-76EE650D26E0}">
      <dgm:prSet/>
      <dgm:spPr/>
      <dgm:t>
        <a:bodyPr/>
        <a:lstStyle/>
        <a:p>
          <a:endParaRPr lang="en-US"/>
        </a:p>
      </dgm:t>
    </dgm:pt>
    <dgm:pt modelId="{FF22B147-A17B-45B5-82E5-C97ECE3DBADE}" type="sibTrans" cxnId="{73147AE9-3D05-4E18-8756-76EE650D26E0}">
      <dgm:prSet/>
      <dgm:spPr/>
      <dgm:t>
        <a:bodyPr/>
        <a:lstStyle/>
        <a:p>
          <a:endParaRPr lang="en-US"/>
        </a:p>
      </dgm:t>
    </dgm:pt>
    <dgm:pt modelId="{48053498-A7CB-427B-B73E-CFC1F67CA8C3}">
      <dgm:prSet/>
      <dgm:spPr/>
      <dgm:t>
        <a:bodyPr/>
        <a:lstStyle/>
        <a:p>
          <a:r>
            <a:rPr lang="en-US" baseline="0" dirty="0"/>
            <a:t>Fleet profitability and revenue will both increase by 1.02%. </a:t>
          </a:r>
          <a:endParaRPr lang="en-US" dirty="0"/>
        </a:p>
      </dgm:t>
    </dgm:pt>
    <dgm:pt modelId="{24929737-0320-42D7-9235-FC7005911738}" type="parTrans" cxnId="{CC41EC2D-A50E-4FF6-89F3-8DA04404FE0E}">
      <dgm:prSet/>
      <dgm:spPr/>
      <dgm:t>
        <a:bodyPr/>
        <a:lstStyle/>
        <a:p>
          <a:endParaRPr lang="en-US"/>
        </a:p>
      </dgm:t>
    </dgm:pt>
    <dgm:pt modelId="{9C8F8B00-CC2C-4975-9BCC-FDC29D68AE72}" type="sibTrans" cxnId="{CC41EC2D-A50E-4FF6-89F3-8DA04404FE0E}">
      <dgm:prSet/>
      <dgm:spPr/>
      <dgm:t>
        <a:bodyPr/>
        <a:lstStyle/>
        <a:p>
          <a:endParaRPr lang="en-US"/>
        </a:p>
      </dgm:t>
    </dgm:pt>
    <dgm:pt modelId="{F6719B63-94E0-4839-962D-1E4510ADB856}" type="pres">
      <dgm:prSet presAssocID="{DBCE3D13-B1ED-48DA-B119-0D4F22285F83}" presName="outerComposite" presStyleCnt="0">
        <dgm:presLayoutVars>
          <dgm:chMax val="5"/>
          <dgm:dir/>
          <dgm:resizeHandles val="exact"/>
        </dgm:presLayoutVars>
      </dgm:prSet>
      <dgm:spPr/>
    </dgm:pt>
    <dgm:pt modelId="{7E9DD371-931A-4751-A16C-7FAC2ECD0E1E}" type="pres">
      <dgm:prSet presAssocID="{DBCE3D13-B1ED-48DA-B119-0D4F22285F83}" presName="dummyMaxCanvas" presStyleCnt="0">
        <dgm:presLayoutVars/>
      </dgm:prSet>
      <dgm:spPr/>
    </dgm:pt>
    <dgm:pt modelId="{F098DB10-04BA-4FF1-9FC5-C97F546A08DD}" type="pres">
      <dgm:prSet presAssocID="{DBCE3D13-B1ED-48DA-B119-0D4F22285F83}" presName="ThreeNodes_1" presStyleLbl="node1" presStyleIdx="0" presStyleCnt="3">
        <dgm:presLayoutVars>
          <dgm:bulletEnabled val="1"/>
        </dgm:presLayoutVars>
      </dgm:prSet>
      <dgm:spPr/>
    </dgm:pt>
    <dgm:pt modelId="{6E67E40D-E12A-4F49-861E-79E23877CEB5}" type="pres">
      <dgm:prSet presAssocID="{DBCE3D13-B1ED-48DA-B119-0D4F22285F83}" presName="ThreeNodes_2" presStyleLbl="node1" presStyleIdx="1" presStyleCnt="3">
        <dgm:presLayoutVars>
          <dgm:bulletEnabled val="1"/>
        </dgm:presLayoutVars>
      </dgm:prSet>
      <dgm:spPr/>
    </dgm:pt>
    <dgm:pt modelId="{5B5BAFF8-C9EC-4891-A1AC-FCCCC55DEEFC}" type="pres">
      <dgm:prSet presAssocID="{DBCE3D13-B1ED-48DA-B119-0D4F22285F83}" presName="ThreeNodes_3" presStyleLbl="node1" presStyleIdx="2" presStyleCnt="3">
        <dgm:presLayoutVars>
          <dgm:bulletEnabled val="1"/>
        </dgm:presLayoutVars>
      </dgm:prSet>
      <dgm:spPr/>
    </dgm:pt>
    <dgm:pt modelId="{51121EA0-C654-4C14-B2B3-AF8FFB96BDE3}" type="pres">
      <dgm:prSet presAssocID="{DBCE3D13-B1ED-48DA-B119-0D4F22285F83}" presName="ThreeConn_1-2" presStyleLbl="fgAccFollowNode1" presStyleIdx="0" presStyleCnt="2">
        <dgm:presLayoutVars>
          <dgm:bulletEnabled val="1"/>
        </dgm:presLayoutVars>
      </dgm:prSet>
      <dgm:spPr/>
    </dgm:pt>
    <dgm:pt modelId="{CAE59897-1892-456F-ADC2-E4BA2980A19D}" type="pres">
      <dgm:prSet presAssocID="{DBCE3D13-B1ED-48DA-B119-0D4F22285F83}" presName="ThreeConn_2-3" presStyleLbl="fgAccFollowNode1" presStyleIdx="1" presStyleCnt="2">
        <dgm:presLayoutVars>
          <dgm:bulletEnabled val="1"/>
        </dgm:presLayoutVars>
      </dgm:prSet>
      <dgm:spPr/>
    </dgm:pt>
    <dgm:pt modelId="{94C1CC4D-AD44-447E-949D-B119F84C999D}" type="pres">
      <dgm:prSet presAssocID="{DBCE3D13-B1ED-48DA-B119-0D4F22285F83}" presName="ThreeNodes_1_text" presStyleLbl="node1" presStyleIdx="2" presStyleCnt="3">
        <dgm:presLayoutVars>
          <dgm:bulletEnabled val="1"/>
        </dgm:presLayoutVars>
      </dgm:prSet>
      <dgm:spPr/>
    </dgm:pt>
    <dgm:pt modelId="{A73825E7-850E-403F-8DC1-FFDCF6DB0523}" type="pres">
      <dgm:prSet presAssocID="{DBCE3D13-B1ED-48DA-B119-0D4F22285F83}" presName="ThreeNodes_2_text" presStyleLbl="node1" presStyleIdx="2" presStyleCnt="3">
        <dgm:presLayoutVars>
          <dgm:bulletEnabled val="1"/>
        </dgm:presLayoutVars>
      </dgm:prSet>
      <dgm:spPr/>
    </dgm:pt>
    <dgm:pt modelId="{06A9AE58-4D5E-46DB-8A1D-D35AC2ADE813}" type="pres">
      <dgm:prSet presAssocID="{DBCE3D13-B1ED-48DA-B119-0D4F22285F8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90E2601-DC73-4552-8299-312EE3C59E04}" type="presOf" srcId="{B2CA29DE-AD87-4E0E-B3A3-64A3D0D5251D}" destId="{94C1CC4D-AD44-447E-949D-B119F84C999D}" srcOrd="1" destOrd="0" presId="urn:microsoft.com/office/officeart/2005/8/layout/vProcess5"/>
    <dgm:cxn modelId="{1C8E8119-E2B7-4324-B86A-FB8E167130A0}" type="presOf" srcId="{B2CA29DE-AD87-4E0E-B3A3-64A3D0D5251D}" destId="{F098DB10-04BA-4FF1-9FC5-C97F546A08DD}" srcOrd="0" destOrd="0" presId="urn:microsoft.com/office/officeart/2005/8/layout/vProcess5"/>
    <dgm:cxn modelId="{984F0E2A-5459-45F7-995A-6C7321C3EB5D}" type="presOf" srcId="{DBCE3D13-B1ED-48DA-B119-0D4F22285F83}" destId="{F6719B63-94E0-4839-962D-1E4510ADB856}" srcOrd="0" destOrd="0" presId="urn:microsoft.com/office/officeart/2005/8/layout/vProcess5"/>
    <dgm:cxn modelId="{CC41EC2D-A50E-4FF6-89F3-8DA04404FE0E}" srcId="{DBCE3D13-B1ED-48DA-B119-0D4F22285F83}" destId="{48053498-A7CB-427B-B73E-CFC1F67CA8C3}" srcOrd="2" destOrd="0" parTransId="{24929737-0320-42D7-9235-FC7005911738}" sibTransId="{9C8F8B00-CC2C-4975-9BCC-FDC29D68AE72}"/>
    <dgm:cxn modelId="{C2EBA733-FA7C-437A-973F-41C9B80A8D28}" type="presOf" srcId="{FF22B147-A17B-45B5-82E5-C97ECE3DBADE}" destId="{CAE59897-1892-456F-ADC2-E4BA2980A19D}" srcOrd="0" destOrd="0" presId="urn:microsoft.com/office/officeart/2005/8/layout/vProcess5"/>
    <dgm:cxn modelId="{A0B0063E-6546-4419-94BF-0759A6C1A4D4}" type="presOf" srcId="{3F06ADD7-88FD-42DB-AEBC-44CD1BF2279B}" destId="{51121EA0-C654-4C14-B2B3-AF8FFB96BDE3}" srcOrd="0" destOrd="0" presId="urn:microsoft.com/office/officeart/2005/8/layout/vProcess5"/>
    <dgm:cxn modelId="{E022174E-4EC3-4081-83E2-3E1B2F033442}" type="presOf" srcId="{48053498-A7CB-427B-B73E-CFC1F67CA8C3}" destId="{5B5BAFF8-C9EC-4891-A1AC-FCCCC55DEEFC}" srcOrd="0" destOrd="0" presId="urn:microsoft.com/office/officeart/2005/8/layout/vProcess5"/>
    <dgm:cxn modelId="{E2803974-1203-41D5-8C8A-C2CECB4B34BC}" type="presOf" srcId="{48053498-A7CB-427B-B73E-CFC1F67CA8C3}" destId="{06A9AE58-4D5E-46DB-8A1D-D35AC2ADE813}" srcOrd="1" destOrd="0" presId="urn:microsoft.com/office/officeart/2005/8/layout/vProcess5"/>
    <dgm:cxn modelId="{93C33599-E13D-421E-86D5-783A76CEDCB8}" type="presOf" srcId="{782D0C3C-4A68-4FDE-BE70-BF1111535783}" destId="{A73825E7-850E-403F-8DC1-FFDCF6DB0523}" srcOrd="1" destOrd="0" presId="urn:microsoft.com/office/officeart/2005/8/layout/vProcess5"/>
    <dgm:cxn modelId="{DD1DFF9D-87E3-4D02-924D-AB5BE77514EA}" srcId="{DBCE3D13-B1ED-48DA-B119-0D4F22285F83}" destId="{B2CA29DE-AD87-4E0E-B3A3-64A3D0D5251D}" srcOrd="0" destOrd="0" parTransId="{5C5C5A17-ACAA-42AA-8ABD-69C9FD2B1223}" sibTransId="{3F06ADD7-88FD-42DB-AEBC-44CD1BF2279B}"/>
    <dgm:cxn modelId="{C51205DA-2E2E-4D45-8F1C-6AE6FE9DF787}" type="presOf" srcId="{782D0C3C-4A68-4FDE-BE70-BF1111535783}" destId="{6E67E40D-E12A-4F49-861E-79E23877CEB5}" srcOrd="0" destOrd="0" presId="urn:microsoft.com/office/officeart/2005/8/layout/vProcess5"/>
    <dgm:cxn modelId="{73147AE9-3D05-4E18-8756-76EE650D26E0}" srcId="{DBCE3D13-B1ED-48DA-B119-0D4F22285F83}" destId="{782D0C3C-4A68-4FDE-BE70-BF1111535783}" srcOrd="1" destOrd="0" parTransId="{4952AA2D-6A0F-4EE1-B8B4-EF26EEC3B29A}" sibTransId="{FF22B147-A17B-45B5-82E5-C97ECE3DBADE}"/>
    <dgm:cxn modelId="{32C73B80-95EE-4433-B1FC-46B03A50F31C}" type="presParOf" srcId="{F6719B63-94E0-4839-962D-1E4510ADB856}" destId="{7E9DD371-931A-4751-A16C-7FAC2ECD0E1E}" srcOrd="0" destOrd="0" presId="urn:microsoft.com/office/officeart/2005/8/layout/vProcess5"/>
    <dgm:cxn modelId="{8B113026-6BD3-4374-9B72-439877352057}" type="presParOf" srcId="{F6719B63-94E0-4839-962D-1E4510ADB856}" destId="{F098DB10-04BA-4FF1-9FC5-C97F546A08DD}" srcOrd="1" destOrd="0" presId="urn:microsoft.com/office/officeart/2005/8/layout/vProcess5"/>
    <dgm:cxn modelId="{C3E55F07-9595-491C-B911-581E891F610F}" type="presParOf" srcId="{F6719B63-94E0-4839-962D-1E4510ADB856}" destId="{6E67E40D-E12A-4F49-861E-79E23877CEB5}" srcOrd="2" destOrd="0" presId="urn:microsoft.com/office/officeart/2005/8/layout/vProcess5"/>
    <dgm:cxn modelId="{6B81B1E5-C7D1-4468-8AE0-EA6E3C6A1CFF}" type="presParOf" srcId="{F6719B63-94E0-4839-962D-1E4510ADB856}" destId="{5B5BAFF8-C9EC-4891-A1AC-FCCCC55DEEFC}" srcOrd="3" destOrd="0" presId="urn:microsoft.com/office/officeart/2005/8/layout/vProcess5"/>
    <dgm:cxn modelId="{E4E5EC2A-86F3-4648-A4B2-AC95FB857B89}" type="presParOf" srcId="{F6719B63-94E0-4839-962D-1E4510ADB856}" destId="{51121EA0-C654-4C14-B2B3-AF8FFB96BDE3}" srcOrd="4" destOrd="0" presId="urn:microsoft.com/office/officeart/2005/8/layout/vProcess5"/>
    <dgm:cxn modelId="{BBDA63B3-834B-402B-969D-BE07909DADBF}" type="presParOf" srcId="{F6719B63-94E0-4839-962D-1E4510ADB856}" destId="{CAE59897-1892-456F-ADC2-E4BA2980A19D}" srcOrd="5" destOrd="0" presId="urn:microsoft.com/office/officeart/2005/8/layout/vProcess5"/>
    <dgm:cxn modelId="{48FE85A0-B769-42DA-A362-23AF5E087876}" type="presParOf" srcId="{F6719B63-94E0-4839-962D-1E4510ADB856}" destId="{94C1CC4D-AD44-447E-949D-B119F84C999D}" srcOrd="6" destOrd="0" presId="urn:microsoft.com/office/officeart/2005/8/layout/vProcess5"/>
    <dgm:cxn modelId="{663DA11A-37D7-4C5A-96C0-3C6AFB6C06FA}" type="presParOf" srcId="{F6719B63-94E0-4839-962D-1E4510ADB856}" destId="{A73825E7-850E-403F-8DC1-FFDCF6DB0523}" srcOrd="7" destOrd="0" presId="urn:microsoft.com/office/officeart/2005/8/layout/vProcess5"/>
    <dgm:cxn modelId="{4CA50128-6907-4798-9545-ECBD68386767}" type="presParOf" srcId="{F6719B63-94E0-4839-962D-1E4510ADB856}" destId="{06A9AE58-4D5E-46DB-8A1D-D35AC2ADE81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C375CA-AA80-456F-80EB-5614F25EAF2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B8CB74-FD80-4B57-9926-6B9BFAFDD4AD}">
      <dgm:prSet/>
      <dgm:spPr/>
      <dgm:t>
        <a:bodyPr/>
        <a:lstStyle/>
        <a:p>
          <a:pPr>
            <a:defRPr b="1"/>
          </a:pPr>
          <a:r>
            <a:rPr lang="en-US"/>
            <a:t>Group 1</a:t>
          </a:r>
        </a:p>
      </dgm:t>
    </dgm:pt>
    <dgm:pt modelId="{39ABD00C-3CA3-4EFF-9347-A5ED747FE8B4}" type="parTrans" cxnId="{DDCC945E-CDBC-4C11-8B49-84B4C43B7679}">
      <dgm:prSet/>
      <dgm:spPr/>
      <dgm:t>
        <a:bodyPr/>
        <a:lstStyle/>
        <a:p>
          <a:endParaRPr lang="en-US"/>
        </a:p>
      </dgm:t>
    </dgm:pt>
    <dgm:pt modelId="{BF8404B5-4993-44E3-9237-54EBF963883B}" type="sibTrans" cxnId="{DDCC945E-CDBC-4C11-8B49-84B4C43B7679}">
      <dgm:prSet/>
      <dgm:spPr/>
      <dgm:t>
        <a:bodyPr/>
        <a:lstStyle/>
        <a:p>
          <a:endParaRPr lang="en-US"/>
        </a:p>
      </dgm:t>
    </dgm:pt>
    <dgm:pt modelId="{E5177A99-E96C-4B17-B69A-9EA73220EEF1}">
      <dgm:prSet/>
      <dgm:spPr/>
      <dgm:t>
        <a:bodyPr/>
        <a:lstStyle/>
        <a:p>
          <a:r>
            <a:rPr lang="en-US"/>
            <a:t>833 Cars</a:t>
          </a:r>
        </a:p>
      </dgm:t>
    </dgm:pt>
    <dgm:pt modelId="{0E6174B2-A161-43D4-A6D9-E78499451BB3}" type="parTrans" cxnId="{3A31BC5A-554D-4914-B346-70F936652926}">
      <dgm:prSet/>
      <dgm:spPr/>
      <dgm:t>
        <a:bodyPr/>
        <a:lstStyle/>
        <a:p>
          <a:endParaRPr lang="en-US"/>
        </a:p>
      </dgm:t>
    </dgm:pt>
    <dgm:pt modelId="{E7EA75DC-8073-4AD3-B84F-43D2EA457D42}" type="sibTrans" cxnId="{3A31BC5A-554D-4914-B346-70F936652926}">
      <dgm:prSet/>
      <dgm:spPr/>
      <dgm:t>
        <a:bodyPr/>
        <a:lstStyle/>
        <a:p>
          <a:endParaRPr lang="en-US"/>
        </a:p>
      </dgm:t>
    </dgm:pt>
    <dgm:pt modelId="{A3F7EF4B-D18A-4F85-941B-BF18A2FBB809}">
      <dgm:prSet/>
      <dgm:spPr/>
      <dgm:t>
        <a:bodyPr/>
        <a:lstStyle/>
        <a:p>
          <a:r>
            <a:rPr lang="en-US"/>
            <a:t>Car Makes: Renault, MG, Geo, Spyker, McLaren, Citroen, Jensen, Alfa Romeo, Daihatsu</a:t>
          </a:r>
        </a:p>
      </dgm:t>
    </dgm:pt>
    <dgm:pt modelId="{17965F84-EBD1-4D68-9704-E9B658375DA3}" type="parTrans" cxnId="{B0BA4376-2FAC-4E10-ABF0-E62CD074DDE8}">
      <dgm:prSet/>
      <dgm:spPr/>
      <dgm:t>
        <a:bodyPr/>
        <a:lstStyle/>
        <a:p>
          <a:endParaRPr lang="en-US"/>
        </a:p>
      </dgm:t>
    </dgm:pt>
    <dgm:pt modelId="{23C6D820-54A9-4C64-8EC0-520AF0053355}" type="sibTrans" cxnId="{B0BA4376-2FAC-4E10-ABF0-E62CD074DDE8}">
      <dgm:prSet/>
      <dgm:spPr/>
      <dgm:t>
        <a:bodyPr/>
        <a:lstStyle/>
        <a:p>
          <a:endParaRPr lang="en-US"/>
        </a:p>
      </dgm:t>
    </dgm:pt>
    <dgm:pt modelId="{380DE23B-47BF-4977-A178-56B1DDF697AC}">
      <dgm:prSet/>
      <dgm:spPr/>
      <dgm:t>
        <a:bodyPr/>
        <a:lstStyle/>
        <a:p>
          <a:pPr>
            <a:defRPr b="1"/>
          </a:pPr>
          <a:r>
            <a:rPr lang="en-US"/>
            <a:t>Group 2</a:t>
          </a:r>
        </a:p>
      </dgm:t>
    </dgm:pt>
    <dgm:pt modelId="{A94AA178-758D-46ED-99AF-EBCD149AC759}" type="parTrans" cxnId="{B21FCDFE-10B7-4F73-B4C1-65D7A643D576}">
      <dgm:prSet/>
      <dgm:spPr/>
      <dgm:t>
        <a:bodyPr/>
        <a:lstStyle/>
        <a:p>
          <a:endParaRPr lang="en-US"/>
        </a:p>
      </dgm:t>
    </dgm:pt>
    <dgm:pt modelId="{AA1D4761-299F-45B1-AB9E-F848FF202682}" type="sibTrans" cxnId="{B21FCDFE-10B7-4F73-B4C1-65D7A643D576}">
      <dgm:prSet/>
      <dgm:spPr/>
      <dgm:t>
        <a:bodyPr/>
        <a:lstStyle/>
        <a:p>
          <a:endParaRPr lang="en-US"/>
        </a:p>
      </dgm:t>
    </dgm:pt>
    <dgm:pt modelId="{044B5CC7-5731-4D1E-8A1F-F0B276897EF8}">
      <dgm:prSet/>
      <dgm:spPr/>
      <dgm:t>
        <a:bodyPr/>
        <a:lstStyle/>
        <a:p>
          <a:r>
            <a:rPr lang="en-US"/>
            <a:t>1287 Cars</a:t>
          </a:r>
        </a:p>
      </dgm:t>
    </dgm:pt>
    <dgm:pt modelId="{B95543BE-D3E8-4EE3-8194-20936EC3873F}" type="parTrans" cxnId="{39DDF058-9A33-4D99-AA81-610E4DA1F7B8}">
      <dgm:prSet/>
      <dgm:spPr/>
      <dgm:t>
        <a:bodyPr/>
        <a:lstStyle/>
        <a:p>
          <a:endParaRPr lang="en-US"/>
        </a:p>
      </dgm:t>
    </dgm:pt>
    <dgm:pt modelId="{1C0EDA73-3994-4DDB-96D5-A09C5344D246}" type="sibTrans" cxnId="{39DDF058-9A33-4D99-AA81-610E4DA1F7B8}">
      <dgm:prSet/>
      <dgm:spPr/>
      <dgm:t>
        <a:bodyPr/>
        <a:lstStyle/>
        <a:p>
          <a:endParaRPr lang="en-US"/>
        </a:p>
      </dgm:t>
    </dgm:pt>
    <dgm:pt modelId="{22263154-E980-499D-A6F9-9DC6FCA375C1}">
      <dgm:prSet/>
      <dgm:spPr/>
      <dgm:t>
        <a:bodyPr/>
        <a:lstStyle/>
        <a:p>
          <a:r>
            <a:rPr lang="en-US"/>
            <a:t>Car Makes: Holden, Lamborghini, Isuzu, Aston Martin, Lincoln, Bentley, Infiniti, Mitsubishi, Cadillac</a:t>
          </a:r>
        </a:p>
      </dgm:t>
    </dgm:pt>
    <dgm:pt modelId="{20F6379D-DF38-47F0-A903-CA7AED1D246E}" type="parTrans" cxnId="{FAD949F0-857C-4EA9-A5EC-295E48DD279B}">
      <dgm:prSet/>
      <dgm:spPr/>
      <dgm:t>
        <a:bodyPr/>
        <a:lstStyle/>
        <a:p>
          <a:endParaRPr lang="en-US"/>
        </a:p>
      </dgm:t>
    </dgm:pt>
    <dgm:pt modelId="{0432283C-1E69-44C5-BBBC-75B31AA0B178}" type="sibTrans" cxnId="{FAD949F0-857C-4EA9-A5EC-295E48DD279B}">
      <dgm:prSet/>
      <dgm:spPr/>
      <dgm:t>
        <a:bodyPr/>
        <a:lstStyle/>
        <a:p>
          <a:endParaRPr lang="en-US"/>
        </a:p>
      </dgm:t>
    </dgm:pt>
    <dgm:pt modelId="{27C67785-49C8-444C-B13E-696B5699F932}">
      <dgm:prSet/>
      <dgm:spPr/>
      <dgm:t>
        <a:bodyPr/>
        <a:lstStyle/>
        <a:p>
          <a:pPr>
            <a:defRPr b="1"/>
          </a:pPr>
          <a:r>
            <a:rPr lang="en-US"/>
            <a:t>Group 3</a:t>
          </a:r>
        </a:p>
      </dgm:t>
    </dgm:pt>
    <dgm:pt modelId="{7B6A1EEA-59D2-4187-9534-2966024DC7E6}" type="parTrans" cxnId="{492E9741-ABCF-45C7-9766-FBCCCBFB83AA}">
      <dgm:prSet/>
      <dgm:spPr/>
      <dgm:t>
        <a:bodyPr/>
        <a:lstStyle/>
        <a:p>
          <a:endParaRPr lang="en-US"/>
        </a:p>
      </dgm:t>
    </dgm:pt>
    <dgm:pt modelId="{41C5F0B1-E915-4B82-BA61-027516AD49B8}" type="sibTrans" cxnId="{492E9741-ABCF-45C7-9766-FBCCCBFB83AA}">
      <dgm:prSet/>
      <dgm:spPr/>
      <dgm:t>
        <a:bodyPr/>
        <a:lstStyle/>
        <a:p>
          <a:endParaRPr lang="en-US"/>
        </a:p>
      </dgm:t>
    </dgm:pt>
    <dgm:pt modelId="{5328B7F3-8784-450F-AB1F-77AF744963B4}">
      <dgm:prSet/>
      <dgm:spPr/>
      <dgm:t>
        <a:bodyPr/>
        <a:lstStyle/>
        <a:p>
          <a:r>
            <a:rPr lang="en-US"/>
            <a:t>1880 Cars</a:t>
          </a:r>
        </a:p>
      </dgm:t>
    </dgm:pt>
    <dgm:pt modelId="{93F9CE86-192A-4E16-89C7-2D402A670422}" type="parTrans" cxnId="{EDC2C894-B406-4E6F-AF34-1E57AE871F3A}">
      <dgm:prSet/>
      <dgm:spPr/>
      <dgm:t>
        <a:bodyPr/>
        <a:lstStyle/>
        <a:p>
          <a:endParaRPr lang="en-US"/>
        </a:p>
      </dgm:t>
    </dgm:pt>
    <dgm:pt modelId="{1F59C1E7-9C8D-4885-B4FF-9DC6F959ECA9}" type="sibTrans" cxnId="{EDC2C894-B406-4E6F-AF34-1E57AE871F3A}">
      <dgm:prSet/>
      <dgm:spPr/>
      <dgm:t>
        <a:bodyPr/>
        <a:lstStyle/>
        <a:p>
          <a:endParaRPr lang="en-US"/>
        </a:p>
      </dgm:t>
    </dgm:pt>
    <dgm:pt modelId="{BABCB501-98F4-42C2-805C-2AA7376388D7}">
      <dgm:prSet/>
      <dgm:spPr/>
      <dgm:t>
        <a:bodyPr/>
        <a:lstStyle/>
        <a:p>
          <a:r>
            <a:rPr lang="en-US"/>
            <a:t>Car Makes: Volkswagen, Daewoo, Nissan, Mercedes-Benz, Ford, Chevrolet, Morgan, Scion, Shelby</a:t>
          </a:r>
        </a:p>
      </dgm:t>
    </dgm:pt>
    <dgm:pt modelId="{956B433D-C02F-4759-9111-4349BCD08050}" type="parTrans" cxnId="{66ECAEC6-F2F5-4051-94ED-BAB9C05CA638}">
      <dgm:prSet/>
      <dgm:spPr/>
      <dgm:t>
        <a:bodyPr/>
        <a:lstStyle/>
        <a:p>
          <a:endParaRPr lang="en-US"/>
        </a:p>
      </dgm:t>
    </dgm:pt>
    <dgm:pt modelId="{C4772BF9-F4E8-4972-A98C-452CEF94DDEE}" type="sibTrans" cxnId="{66ECAEC6-F2F5-4051-94ED-BAB9C05CA638}">
      <dgm:prSet/>
      <dgm:spPr/>
      <dgm:t>
        <a:bodyPr/>
        <a:lstStyle/>
        <a:p>
          <a:endParaRPr lang="en-US"/>
        </a:p>
      </dgm:t>
    </dgm:pt>
    <dgm:pt modelId="{2BA46669-6813-44E0-8609-AFF6308919F7}" type="pres">
      <dgm:prSet presAssocID="{0BC375CA-AA80-456F-80EB-5614F25EAF21}" presName="root" presStyleCnt="0">
        <dgm:presLayoutVars>
          <dgm:dir/>
          <dgm:resizeHandles val="exact"/>
        </dgm:presLayoutVars>
      </dgm:prSet>
      <dgm:spPr/>
    </dgm:pt>
    <dgm:pt modelId="{2E31830B-3928-4F0D-9A30-26F743BC4965}" type="pres">
      <dgm:prSet presAssocID="{1EB8CB74-FD80-4B57-9926-6B9BFAFDD4AD}" presName="compNode" presStyleCnt="0"/>
      <dgm:spPr/>
    </dgm:pt>
    <dgm:pt modelId="{37004D6E-BBEB-48F1-87F4-FDD9E857C031}" type="pres">
      <dgm:prSet presAssocID="{1EB8CB74-FD80-4B57-9926-6B9BFAFDD4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F70CAAF-14CA-44A7-97FC-D5030469333F}" type="pres">
      <dgm:prSet presAssocID="{1EB8CB74-FD80-4B57-9926-6B9BFAFDD4AD}" presName="iconSpace" presStyleCnt="0"/>
      <dgm:spPr/>
    </dgm:pt>
    <dgm:pt modelId="{AE412036-4ABB-42FB-8B6C-5A5E13BDE6FA}" type="pres">
      <dgm:prSet presAssocID="{1EB8CB74-FD80-4B57-9926-6B9BFAFDD4AD}" presName="parTx" presStyleLbl="revTx" presStyleIdx="0" presStyleCnt="6">
        <dgm:presLayoutVars>
          <dgm:chMax val="0"/>
          <dgm:chPref val="0"/>
        </dgm:presLayoutVars>
      </dgm:prSet>
      <dgm:spPr/>
    </dgm:pt>
    <dgm:pt modelId="{12933643-D28E-46D0-821E-247353F9F3D4}" type="pres">
      <dgm:prSet presAssocID="{1EB8CB74-FD80-4B57-9926-6B9BFAFDD4AD}" presName="txSpace" presStyleCnt="0"/>
      <dgm:spPr/>
    </dgm:pt>
    <dgm:pt modelId="{7D5B8016-289A-4C65-B36A-80F5601F3CA1}" type="pres">
      <dgm:prSet presAssocID="{1EB8CB74-FD80-4B57-9926-6B9BFAFDD4AD}" presName="desTx" presStyleLbl="revTx" presStyleIdx="1" presStyleCnt="6">
        <dgm:presLayoutVars/>
      </dgm:prSet>
      <dgm:spPr/>
    </dgm:pt>
    <dgm:pt modelId="{31C3B257-1BEE-449A-9091-3FC2CCC00226}" type="pres">
      <dgm:prSet presAssocID="{BF8404B5-4993-44E3-9237-54EBF963883B}" presName="sibTrans" presStyleCnt="0"/>
      <dgm:spPr/>
    </dgm:pt>
    <dgm:pt modelId="{984158FF-CBAE-42C3-A966-379A6F5D3233}" type="pres">
      <dgm:prSet presAssocID="{380DE23B-47BF-4977-A178-56B1DDF697AC}" presName="compNode" presStyleCnt="0"/>
      <dgm:spPr/>
    </dgm:pt>
    <dgm:pt modelId="{01C1219B-2A35-43E7-8F6C-D8BCB959B50D}" type="pres">
      <dgm:prSet presAssocID="{380DE23B-47BF-4977-A178-56B1DDF697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A32FB92A-E930-4C5E-B5EA-F7D09DCA0E17}" type="pres">
      <dgm:prSet presAssocID="{380DE23B-47BF-4977-A178-56B1DDF697AC}" presName="iconSpace" presStyleCnt="0"/>
      <dgm:spPr/>
    </dgm:pt>
    <dgm:pt modelId="{24ABBDC6-1766-48BE-ADDD-4C6154DDB651}" type="pres">
      <dgm:prSet presAssocID="{380DE23B-47BF-4977-A178-56B1DDF697AC}" presName="parTx" presStyleLbl="revTx" presStyleIdx="2" presStyleCnt="6">
        <dgm:presLayoutVars>
          <dgm:chMax val="0"/>
          <dgm:chPref val="0"/>
        </dgm:presLayoutVars>
      </dgm:prSet>
      <dgm:spPr/>
    </dgm:pt>
    <dgm:pt modelId="{5079AA33-648F-4204-9920-38F11AF8100D}" type="pres">
      <dgm:prSet presAssocID="{380DE23B-47BF-4977-A178-56B1DDF697AC}" presName="txSpace" presStyleCnt="0"/>
      <dgm:spPr/>
    </dgm:pt>
    <dgm:pt modelId="{9633A675-6C35-4A5D-8527-7A972FAC358E}" type="pres">
      <dgm:prSet presAssocID="{380DE23B-47BF-4977-A178-56B1DDF697AC}" presName="desTx" presStyleLbl="revTx" presStyleIdx="3" presStyleCnt="6">
        <dgm:presLayoutVars/>
      </dgm:prSet>
      <dgm:spPr/>
    </dgm:pt>
    <dgm:pt modelId="{7FBAAF52-E0EE-4FFB-A44B-C4A6E5E2F5D8}" type="pres">
      <dgm:prSet presAssocID="{AA1D4761-299F-45B1-AB9E-F848FF202682}" presName="sibTrans" presStyleCnt="0"/>
      <dgm:spPr/>
    </dgm:pt>
    <dgm:pt modelId="{1A7B35AB-278B-4ED0-89A9-55C6B63EB5F0}" type="pres">
      <dgm:prSet presAssocID="{27C67785-49C8-444C-B13E-696B5699F932}" presName="compNode" presStyleCnt="0"/>
      <dgm:spPr/>
    </dgm:pt>
    <dgm:pt modelId="{9FB8FE98-E5CD-48FB-A3A9-0508963E6BA9}" type="pres">
      <dgm:prSet presAssocID="{27C67785-49C8-444C-B13E-696B5699F9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81A6D68-18E7-4D7B-AA92-9A5A92FFDFF5}" type="pres">
      <dgm:prSet presAssocID="{27C67785-49C8-444C-B13E-696B5699F932}" presName="iconSpace" presStyleCnt="0"/>
      <dgm:spPr/>
    </dgm:pt>
    <dgm:pt modelId="{1A4B036A-23D0-474A-86CF-76B45DA056FD}" type="pres">
      <dgm:prSet presAssocID="{27C67785-49C8-444C-B13E-696B5699F932}" presName="parTx" presStyleLbl="revTx" presStyleIdx="4" presStyleCnt="6">
        <dgm:presLayoutVars>
          <dgm:chMax val="0"/>
          <dgm:chPref val="0"/>
        </dgm:presLayoutVars>
      </dgm:prSet>
      <dgm:spPr/>
    </dgm:pt>
    <dgm:pt modelId="{1234828F-EDD7-477A-A205-6CD6F22D96E1}" type="pres">
      <dgm:prSet presAssocID="{27C67785-49C8-444C-B13E-696B5699F932}" presName="txSpace" presStyleCnt="0"/>
      <dgm:spPr/>
    </dgm:pt>
    <dgm:pt modelId="{96B2A356-C9D9-4B6E-845A-3BDBEC32565C}" type="pres">
      <dgm:prSet presAssocID="{27C67785-49C8-444C-B13E-696B5699F932}" presName="desTx" presStyleLbl="revTx" presStyleIdx="5" presStyleCnt="6">
        <dgm:presLayoutVars/>
      </dgm:prSet>
      <dgm:spPr/>
    </dgm:pt>
  </dgm:ptLst>
  <dgm:cxnLst>
    <dgm:cxn modelId="{C1902203-D81F-4DD7-9CD5-9EB9A1B95C56}" type="presOf" srcId="{A3F7EF4B-D18A-4F85-941B-BF18A2FBB809}" destId="{7D5B8016-289A-4C65-B36A-80F5601F3CA1}" srcOrd="0" destOrd="1" presId="urn:microsoft.com/office/officeart/2018/2/layout/IconLabelDescriptionList"/>
    <dgm:cxn modelId="{E010F004-7E89-46A4-9726-A58DB97FA7D1}" type="presOf" srcId="{1EB8CB74-FD80-4B57-9926-6B9BFAFDD4AD}" destId="{AE412036-4ABB-42FB-8B6C-5A5E13BDE6FA}" srcOrd="0" destOrd="0" presId="urn:microsoft.com/office/officeart/2018/2/layout/IconLabelDescriptionList"/>
    <dgm:cxn modelId="{561EC63C-9101-4B27-BDE9-969228D57ADC}" type="presOf" srcId="{22263154-E980-499D-A6F9-9DC6FCA375C1}" destId="{9633A675-6C35-4A5D-8527-7A972FAC358E}" srcOrd="0" destOrd="1" presId="urn:microsoft.com/office/officeart/2018/2/layout/IconLabelDescriptionList"/>
    <dgm:cxn modelId="{DDCC945E-CDBC-4C11-8B49-84B4C43B7679}" srcId="{0BC375CA-AA80-456F-80EB-5614F25EAF21}" destId="{1EB8CB74-FD80-4B57-9926-6B9BFAFDD4AD}" srcOrd="0" destOrd="0" parTransId="{39ABD00C-3CA3-4EFF-9347-A5ED747FE8B4}" sibTransId="{BF8404B5-4993-44E3-9237-54EBF963883B}"/>
    <dgm:cxn modelId="{492E9741-ABCF-45C7-9766-FBCCCBFB83AA}" srcId="{0BC375CA-AA80-456F-80EB-5614F25EAF21}" destId="{27C67785-49C8-444C-B13E-696B5699F932}" srcOrd="2" destOrd="0" parTransId="{7B6A1EEA-59D2-4187-9534-2966024DC7E6}" sibTransId="{41C5F0B1-E915-4B82-BA61-027516AD49B8}"/>
    <dgm:cxn modelId="{84236050-9CE9-4BE6-BB88-8B50ADE97D9D}" type="presOf" srcId="{044B5CC7-5731-4D1E-8A1F-F0B276897EF8}" destId="{9633A675-6C35-4A5D-8527-7A972FAC358E}" srcOrd="0" destOrd="0" presId="urn:microsoft.com/office/officeart/2018/2/layout/IconLabelDescriptionList"/>
    <dgm:cxn modelId="{B0BA4376-2FAC-4E10-ABF0-E62CD074DDE8}" srcId="{1EB8CB74-FD80-4B57-9926-6B9BFAFDD4AD}" destId="{A3F7EF4B-D18A-4F85-941B-BF18A2FBB809}" srcOrd="1" destOrd="0" parTransId="{17965F84-EBD1-4D68-9704-E9B658375DA3}" sibTransId="{23C6D820-54A9-4C64-8EC0-520AF0053355}"/>
    <dgm:cxn modelId="{39DDF058-9A33-4D99-AA81-610E4DA1F7B8}" srcId="{380DE23B-47BF-4977-A178-56B1DDF697AC}" destId="{044B5CC7-5731-4D1E-8A1F-F0B276897EF8}" srcOrd="0" destOrd="0" parTransId="{B95543BE-D3E8-4EE3-8194-20936EC3873F}" sibTransId="{1C0EDA73-3994-4DDB-96D5-A09C5344D246}"/>
    <dgm:cxn modelId="{3A31BC5A-554D-4914-B346-70F936652926}" srcId="{1EB8CB74-FD80-4B57-9926-6B9BFAFDD4AD}" destId="{E5177A99-E96C-4B17-B69A-9EA73220EEF1}" srcOrd="0" destOrd="0" parTransId="{0E6174B2-A161-43D4-A6D9-E78499451BB3}" sibTransId="{E7EA75DC-8073-4AD3-B84F-43D2EA457D42}"/>
    <dgm:cxn modelId="{EDC2C894-B406-4E6F-AF34-1E57AE871F3A}" srcId="{27C67785-49C8-444C-B13E-696B5699F932}" destId="{5328B7F3-8784-450F-AB1F-77AF744963B4}" srcOrd="0" destOrd="0" parTransId="{93F9CE86-192A-4E16-89C7-2D402A670422}" sibTransId="{1F59C1E7-9C8D-4885-B4FF-9DC6F959ECA9}"/>
    <dgm:cxn modelId="{A996729A-1E76-4E25-B4B0-776861A25F49}" type="presOf" srcId="{5328B7F3-8784-450F-AB1F-77AF744963B4}" destId="{96B2A356-C9D9-4B6E-845A-3BDBEC32565C}" srcOrd="0" destOrd="0" presId="urn:microsoft.com/office/officeart/2018/2/layout/IconLabelDescriptionList"/>
    <dgm:cxn modelId="{B426C3C5-910B-4940-9EDB-C92954D65C94}" type="presOf" srcId="{E5177A99-E96C-4B17-B69A-9EA73220EEF1}" destId="{7D5B8016-289A-4C65-B36A-80F5601F3CA1}" srcOrd="0" destOrd="0" presId="urn:microsoft.com/office/officeart/2018/2/layout/IconLabelDescriptionList"/>
    <dgm:cxn modelId="{66ECAEC6-F2F5-4051-94ED-BAB9C05CA638}" srcId="{27C67785-49C8-444C-B13E-696B5699F932}" destId="{BABCB501-98F4-42C2-805C-2AA7376388D7}" srcOrd="1" destOrd="0" parTransId="{956B433D-C02F-4759-9111-4349BCD08050}" sibTransId="{C4772BF9-F4E8-4972-A98C-452CEF94DDEE}"/>
    <dgm:cxn modelId="{7B6DDAC9-52D8-49B2-9BFD-908667484A52}" type="presOf" srcId="{0BC375CA-AA80-456F-80EB-5614F25EAF21}" destId="{2BA46669-6813-44E0-8609-AFF6308919F7}" srcOrd="0" destOrd="0" presId="urn:microsoft.com/office/officeart/2018/2/layout/IconLabelDescriptionList"/>
    <dgm:cxn modelId="{4201EFD2-4F62-44DC-8EFA-716F5CEBC6ED}" type="presOf" srcId="{BABCB501-98F4-42C2-805C-2AA7376388D7}" destId="{96B2A356-C9D9-4B6E-845A-3BDBEC32565C}" srcOrd="0" destOrd="1" presId="urn:microsoft.com/office/officeart/2018/2/layout/IconLabelDescriptionList"/>
    <dgm:cxn modelId="{80F57FDE-D9F0-4463-AE3E-DEDF607AC3E2}" type="presOf" srcId="{380DE23B-47BF-4977-A178-56B1DDF697AC}" destId="{24ABBDC6-1766-48BE-ADDD-4C6154DDB651}" srcOrd="0" destOrd="0" presId="urn:microsoft.com/office/officeart/2018/2/layout/IconLabelDescriptionList"/>
    <dgm:cxn modelId="{79FB83EE-62F1-4D6E-8319-7BEEFBB80261}" type="presOf" srcId="{27C67785-49C8-444C-B13E-696B5699F932}" destId="{1A4B036A-23D0-474A-86CF-76B45DA056FD}" srcOrd="0" destOrd="0" presId="urn:microsoft.com/office/officeart/2018/2/layout/IconLabelDescriptionList"/>
    <dgm:cxn modelId="{FAD949F0-857C-4EA9-A5EC-295E48DD279B}" srcId="{380DE23B-47BF-4977-A178-56B1DDF697AC}" destId="{22263154-E980-499D-A6F9-9DC6FCA375C1}" srcOrd="1" destOrd="0" parTransId="{20F6379D-DF38-47F0-A903-CA7AED1D246E}" sibTransId="{0432283C-1E69-44C5-BBBC-75B31AA0B178}"/>
    <dgm:cxn modelId="{B21FCDFE-10B7-4F73-B4C1-65D7A643D576}" srcId="{0BC375CA-AA80-456F-80EB-5614F25EAF21}" destId="{380DE23B-47BF-4977-A178-56B1DDF697AC}" srcOrd="1" destOrd="0" parTransId="{A94AA178-758D-46ED-99AF-EBCD149AC759}" sibTransId="{AA1D4761-299F-45B1-AB9E-F848FF202682}"/>
    <dgm:cxn modelId="{24B1BC1F-F6A5-4972-9915-F71E5DD1D078}" type="presParOf" srcId="{2BA46669-6813-44E0-8609-AFF6308919F7}" destId="{2E31830B-3928-4F0D-9A30-26F743BC4965}" srcOrd="0" destOrd="0" presId="urn:microsoft.com/office/officeart/2018/2/layout/IconLabelDescriptionList"/>
    <dgm:cxn modelId="{0E733FB0-857B-48F1-9BE7-8CE91D6F9483}" type="presParOf" srcId="{2E31830B-3928-4F0D-9A30-26F743BC4965}" destId="{37004D6E-BBEB-48F1-87F4-FDD9E857C031}" srcOrd="0" destOrd="0" presId="urn:microsoft.com/office/officeart/2018/2/layout/IconLabelDescriptionList"/>
    <dgm:cxn modelId="{4511FB7A-05AD-4EBB-851C-EC1CAC0075FE}" type="presParOf" srcId="{2E31830B-3928-4F0D-9A30-26F743BC4965}" destId="{5F70CAAF-14CA-44A7-97FC-D5030469333F}" srcOrd="1" destOrd="0" presId="urn:microsoft.com/office/officeart/2018/2/layout/IconLabelDescriptionList"/>
    <dgm:cxn modelId="{A19BA852-CC63-4FDF-8636-1AED16BEB259}" type="presParOf" srcId="{2E31830B-3928-4F0D-9A30-26F743BC4965}" destId="{AE412036-4ABB-42FB-8B6C-5A5E13BDE6FA}" srcOrd="2" destOrd="0" presId="urn:microsoft.com/office/officeart/2018/2/layout/IconLabelDescriptionList"/>
    <dgm:cxn modelId="{98AF46E7-B406-4CDD-98CF-D984FA3C2699}" type="presParOf" srcId="{2E31830B-3928-4F0D-9A30-26F743BC4965}" destId="{12933643-D28E-46D0-821E-247353F9F3D4}" srcOrd="3" destOrd="0" presId="urn:microsoft.com/office/officeart/2018/2/layout/IconLabelDescriptionList"/>
    <dgm:cxn modelId="{65E12CB0-5D47-488B-AD5B-CD5014A71BDD}" type="presParOf" srcId="{2E31830B-3928-4F0D-9A30-26F743BC4965}" destId="{7D5B8016-289A-4C65-B36A-80F5601F3CA1}" srcOrd="4" destOrd="0" presId="urn:microsoft.com/office/officeart/2018/2/layout/IconLabelDescriptionList"/>
    <dgm:cxn modelId="{6E5AA973-EE01-4CEB-9341-4D8BD6F17A29}" type="presParOf" srcId="{2BA46669-6813-44E0-8609-AFF6308919F7}" destId="{31C3B257-1BEE-449A-9091-3FC2CCC00226}" srcOrd="1" destOrd="0" presId="urn:microsoft.com/office/officeart/2018/2/layout/IconLabelDescriptionList"/>
    <dgm:cxn modelId="{D1F8D040-7CF5-41CA-9ABB-BDEA3CCDA876}" type="presParOf" srcId="{2BA46669-6813-44E0-8609-AFF6308919F7}" destId="{984158FF-CBAE-42C3-A966-379A6F5D3233}" srcOrd="2" destOrd="0" presId="urn:microsoft.com/office/officeart/2018/2/layout/IconLabelDescriptionList"/>
    <dgm:cxn modelId="{7129AE94-AA69-4B2E-85B3-78503743C274}" type="presParOf" srcId="{984158FF-CBAE-42C3-A966-379A6F5D3233}" destId="{01C1219B-2A35-43E7-8F6C-D8BCB959B50D}" srcOrd="0" destOrd="0" presId="urn:microsoft.com/office/officeart/2018/2/layout/IconLabelDescriptionList"/>
    <dgm:cxn modelId="{F47BD63D-66F8-4F55-BDEA-8B3FAD498021}" type="presParOf" srcId="{984158FF-CBAE-42C3-A966-379A6F5D3233}" destId="{A32FB92A-E930-4C5E-B5EA-F7D09DCA0E17}" srcOrd="1" destOrd="0" presId="urn:microsoft.com/office/officeart/2018/2/layout/IconLabelDescriptionList"/>
    <dgm:cxn modelId="{B0D7FB1C-C049-4CC9-95E0-2F777200D6A7}" type="presParOf" srcId="{984158FF-CBAE-42C3-A966-379A6F5D3233}" destId="{24ABBDC6-1766-48BE-ADDD-4C6154DDB651}" srcOrd="2" destOrd="0" presId="urn:microsoft.com/office/officeart/2018/2/layout/IconLabelDescriptionList"/>
    <dgm:cxn modelId="{97AEA67A-0490-4426-91E6-CB3B6E825683}" type="presParOf" srcId="{984158FF-CBAE-42C3-A966-379A6F5D3233}" destId="{5079AA33-648F-4204-9920-38F11AF8100D}" srcOrd="3" destOrd="0" presId="urn:microsoft.com/office/officeart/2018/2/layout/IconLabelDescriptionList"/>
    <dgm:cxn modelId="{EA22AF44-9BF7-4E7D-BA54-03996431C750}" type="presParOf" srcId="{984158FF-CBAE-42C3-A966-379A6F5D3233}" destId="{9633A675-6C35-4A5D-8527-7A972FAC358E}" srcOrd="4" destOrd="0" presId="urn:microsoft.com/office/officeart/2018/2/layout/IconLabelDescriptionList"/>
    <dgm:cxn modelId="{126B5DE3-A764-4DD9-BF2A-9305F4E3D76F}" type="presParOf" srcId="{2BA46669-6813-44E0-8609-AFF6308919F7}" destId="{7FBAAF52-E0EE-4FFB-A44B-C4A6E5E2F5D8}" srcOrd="3" destOrd="0" presId="urn:microsoft.com/office/officeart/2018/2/layout/IconLabelDescriptionList"/>
    <dgm:cxn modelId="{B764654E-FB00-4E7D-A83B-6A6191F74C9B}" type="presParOf" srcId="{2BA46669-6813-44E0-8609-AFF6308919F7}" destId="{1A7B35AB-278B-4ED0-89A9-55C6B63EB5F0}" srcOrd="4" destOrd="0" presId="urn:microsoft.com/office/officeart/2018/2/layout/IconLabelDescriptionList"/>
    <dgm:cxn modelId="{B705C5C7-15C6-42EE-B946-55CD23498E14}" type="presParOf" srcId="{1A7B35AB-278B-4ED0-89A9-55C6B63EB5F0}" destId="{9FB8FE98-E5CD-48FB-A3A9-0508963E6BA9}" srcOrd="0" destOrd="0" presId="urn:microsoft.com/office/officeart/2018/2/layout/IconLabelDescriptionList"/>
    <dgm:cxn modelId="{F879066E-F2A3-4E38-ABE4-2B165E6B62DF}" type="presParOf" srcId="{1A7B35AB-278B-4ED0-89A9-55C6B63EB5F0}" destId="{681A6D68-18E7-4D7B-AA92-9A5A92FFDFF5}" srcOrd="1" destOrd="0" presId="urn:microsoft.com/office/officeart/2018/2/layout/IconLabelDescriptionList"/>
    <dgm:cxn modelId="{58758AD3-17A5-413F-8C36-08C97F80EEAC}" type="presParOf" srcId="{1A7B35AB-278B-4ED0-89A9-55C6B63EB5F0}" destId="{1A4B036A-23D0-474A-86CF-76B45DA056FD}" srcOrd="2" destOrd="0" presId="urn:microsoft.com/office/officeart/2018/2/layout/IconLabelDescriptionList"/>
    <dgm:cxn modelId="{ED6AC345-EA11-46F7-B9A9-52D075012CA4}" type="presParOf" srcId="{1A7B35AB-278B-4ED0-89A9-55C6B63EB5F0}" destId="{1234828F-EDD7-477A-A205-6CD6F22D96E1}" srcOrd="3" destOrd="0" presId="urn:microsoft.com/office/officeart/2018/2/layout/IconLabelDescriptionList"/>
    <dgm:cxn modelId="{F4E200F9-7A29-4399-A125-C21F87BFC8AC}" type="presParOf" srcId="{1A7B35AB-278B-4ED0-89A9-55C6B63EB5F0}" destId="{96B2A356-C9D9-4B6E-845A-3BDBEC32565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8DB10-04BA-4FF1-9FC5-C97F546A08DD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Redistributing the fleet in order to maximize profits is the best strategy to update the efficiency of the fleet. </a:t>
          </a:r>
          <a:endParaRPr lang="en-US" sz="1800" kern="1200" dirty="0"/>
        </a:p>
      </dsp:txBody>
      <dsp:txXfrm>
        <a:off x="44860" y="44860"/>
        <a:ext cx="3866205" cy="1441900"/>
      </dsp:txXfrm>
    </dsp:sp>
    <dsp:sp modelId="{6E67E40D-E12A-4F49-861E-79E23877CEB5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Although net costs will increase, the costs of the new fleet will be .54% of profit versus .55% of profit for the current fleet. The new fleet will produce a relative decrease in costs. </a:t>
          </a:r>
          <a:endParaRPr lang="en-US" sz="1800" kern="1200" dirty="0"/>
        </a:p>
      </dsp:txBody>
      <dsp:txXfrm>
        <a:off x="531825" y="1831750"/>
        <a:ext cx="3946705" cy="1441900"/>
      </dsp:txXfrm>
    </dsp:sp>
    <dsp:sp modelId="{5B5BAFF8-C9EC-4891-A1AC-FCCCC55DEEFC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Fleet profitability and revenue will both increase by 1.02%. </a:t>
          </a:r>
          <a:endParaRPr lang="en-US" sz="1800" kern="1200" dirty="0"/>
        </a:p>
      </dsp:txBody>
      <dsp:txXfrm>
        <a:off x="1018791" y="3618640"/>
        <a:ext cx="3946705" cy="1441900"/>
      </dsp:txXfrm>
    </dsp:sp>
    <dsp:sp modelId="{51121EA0-C654-4C14-B2B3-AF8FFB96BDE3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CAE59897-1892-456F-ADC2-E4BA2980A19D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04D6E-BBEB-48F1-87F4-FDD9E857C031}">
      <dsp:nvSpPr>
        <dsp:cNvPr id="0" name=""/>
        <dsp:cNvSpPr/>
      </dsp:nvSpPr>
      <dsp:spPr>
        <a:xfrm>
          <a:off x="7160" y="88330"/>
          <a:ext cx="1016358" cy="1016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12036-4ABB-42FB-8B6C-5A5E13BDE6FA}">
      <dsp:nvSpPr>
        <dsp:cNvPr id="0" name=""/>
        <dsp:cNvSpPr/>
      </dsp:nvSpPr>
      <dsp:spPr>
        <a:xfrm>
          <a:off x="7160" y="1230247"/>
          <a:ext cx="2903880" cy="43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Group 1</a:t>
          </a:r>
        </a:p>
      </dsp:txBody>
      <dsp:txXfrm>
        <a:off x="7160" y="1230247"/>
        <a:ext cx="2903880" cy="435582"/>
      </dsp:txXfrm>
    </dsp:sp>
    <dsp:sp modelId="{7D5B8016-289A-4C65-B36A-80F5601F3CA1}">
      <dsp:nvSpPr>
        <dsp:cNvPr id="0" name=""/>
        <dsp:cNvSpPr/>
      </dsp:nvSpPr>
      <dsp:spPr>
        <a:xfrm>
          <a:off x="7160" y="1724229"/>
          <a:ext cx="2903880" cy="128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833 Cars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 Makes: Renault, MG, Geo, Spyker, McLaren, Citroen, Jensen, Alfa Romeo, Daihatsu</a:t>
          </a:r>
        </a:p>
      </dsp:txBody>
      <dsp:txXfrm>
        <a:off x="7160" y="1724229"/>
        <a:ext cx="2903880" cy="1284077"/>
      </dsp:txXfrm>
    </dsp:sp>
    <dsp:sp modelId="{01C1219B-2A35-43E7-8F6C-D8BCB959B50D}">
      <dsp:nvSpPr>
        <dsp:cNvPr id="0" name=""/>
        <dsp:cNvSpPr/>
      </dsp:nvSpPr>
      <dsp:spPr>
        <a:xfrm>
          <a:off x="3419219" y="88330"/>
          <a:ext cx="1016358" cy="1016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BBDC6-1766-48BE-ADDD-4C6154DDB651}">
      <dsp:nvSpPr>
        <dsp:cNvPr id="0" name=""/>
        <dsp:cNvSpPr/>
      </dsp:nvSpPr>
      <dsp:spPr>
        <a:xfrm>
          <a:off x="3419219" y="1230247"/>
          <a:ext cx="2903880" cy="43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Group 2</a:t>
          </a:r>
        </a:p>
      </dsp:txBody>
      <dsp:txXfrm>
        <a:off x="3419219" y="1230247"/>
        <a:ext cx="2903880" cy="435582"/>
      </dsp:txXfrm>
    </dsp:sp>
    <dsp:sp modelId="{9633A675-6C35-4A5D-8527-7A972FAC358E}">
      <dsp:nvSpPr>
        <dsp:cNvPr id="0" name=""/>
        <dsp:cNvSpPr/>
      </dsp:nvSpPr>
      <dsp:spPr>
        <a:xfrm>
          <a:off x="3419219" y="1724229"/>
          <a:ext cx="2903880" cy="128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1287 Cars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 Makes: Holden, Lamborghini, Isuzu, Aston Martin, Lincoln, Bentley, Infiniti, Mitsubishi, Cadillac</a:t>
          </a:r>
        </a:p>
      </dsp:txBody>
      <dsp:txXfrm>
        <a:off x="3419219" y="1724229"/>
        <a:ext cx="2903880" cy="1284077"/>
      </dsp:txXfrm>
    </dsp:sp>
    <dsp:sp modelId="{9FB8FE98-E5CD-48FB-A3A9-0508963E6BA9}">
      <dsp:nvSpPr>
        <dsp:cNvPr id="0" name=""/>
        <dsp:cNvSpPr/>
      </dsp:nvSpPr>
      <dsp:spPr>
        <a:xfrm>
          <a:off x="6831278" y="88330"/>
          <a:ext cx="1016358" cy="1016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B036A-23D0-474A-86CF-76B45DA056FD}">
      <dsp:nvSpPr>
        <dsp:cNvPr id="0" name=""/>
        <dsp:cNvSpPr/>
      </dsp:nvSpPr>
      <dsp:spPr>
        <a:xfrm>
          <a:off x="6831278" y="1230247"/>
          <a:ext cx="2903880" cy="43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Group 3</a:t>
          </a:r>
        </a:p>
      </dsp:txBody>
      <dsp:txXfrm>
        <a:off x="6831278" y="1230247"/>
        <a:ext cx="2903880" cy="435582"/>
      </dsp:txXfrm>
    </dsp:sp>
    <dsp:sp modelId="{96B2A356-C9D9-4B6E-845A-3BDBEC32565C}">
      <dsp:nvSpPr>
        <dsp:cNvPr id="0" name=""/>
        <dsp:cNvSpPr/>
      </dsp:nvSpPr>
      <dsp:spPr>
        <a:xfrm>
          <a:off x="6831278" y="1724229"/>
          <a:ext cx="2903880" cy="128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1880 Cars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 Makes: Volkswagen, Daewoo, Nissan, Mercedes-Benz, Ford, Chevrolet, Morgan, Scion, Shelby</a:t>
          </a:r>
        </a:p>
      </dsp:txBody>
      <dsp:txXfrm>
        <a:off x="6831278" y="1724229"/>
        <a:ext cx="2903880" cy="1284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4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2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8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9B410D-EE33-455D-A600-0B9E282A920C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216310-48AF-4B01-A768-A34AED3E9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75C2-A3A3-0EA2-0553-46F740409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Fleet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88DC-A5B2-7599-95E0-D860498F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Study Conducted By: Alonzo Gaither</a:t>
            </a:r>
          </a:p>
        </p:txBody>
      </p:sp>
    </p:spTree>
    <p:extLst>
      <p:ext uri="{BB962C8B-B14F-4D97-AF65-F5344CB8AC3E}">
        <p14:creationId xmlns:p14="http://schemas.microsoft.com/office/powerpoint/2010/main" val="399637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s in a traffic jam">
            <a:extLst>
              <a:ext uri="{FF2B5EF4-FFF2-40B4-BE49-F238E27FC236}">
                <a16:creationId xmlns:a16="http://schemas.microsoft.com/office/drawing/2014/main" id="{A21AFA2D-C79B-D13E-2575-FD2E51081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8" r="25247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EB3872-68CC-2304-EA18-28EAB64F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Initial Insight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AEE9-5955-A2D7-8AED-206AC303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Redistributing the fleet by reducing the number of cars in one octant, either totally or in part, yielded little to no change in costs or revenue.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Therefore, the conclusion was drawn that in order to make worthwhile impacts on costs and revenue there would have to be more dramatic redistribution efforts.</a:t>
            </a:r>
          </a:p>
          <a:p>
            <a:pPr>
              <a:lnSpc>
                <a:spcPct val="90000"/>
              </a:lnSpc>
            </a:pPr>
            <a:r>
              <a:rPr lang="en-US" sz="1900"/>
              <a:t>From this initial insight the strategy of reducing the fleet to the car makes within 3 octants was derived.</a:t>
            </a:r>
          </a:p>
        </p:txBody>
      </p:sp>
    </p:spTree>
    <p:extLst>
      <p:ext uri="{BB962C8B-B14F-4D97-AF65-F5344CB8AC3E}">
        <p14:creationId xmlns:p14="http://schemas.microsoft.com/office/powerpoint/2010/main" val="39215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5B53-61BA-2481-1783-3F19564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Strategy 1: Eliminate High-Cost Car Makes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0686-688F-D18F-105E-9E499FF9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/>
              <a:t>Insight: </a:t>
            </a:r>
            <a:r>
              <a:rPr lang="en-US" baseline="0"/>
              <a:t>Fleet redistribution that filters to minimize costs led to slight drops in fleet revenue and profitability. </a:t>
            </a:r>
          </a:p>
          <a:p>
            <a:r>
              <a:rPr lang="en-US" baseline="0"/>
              <a:t>1.04% drop in costs but .09% drop in revenue</a:t>
            </a:r>
          </a:p>
          <a:p>
            <a:endParaRPr lang="en-US" dirty="0"/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53BE9-9769-DD47-E26E-18A02197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67" y="1011765"/>
            <a:ext cx="3219657" cy="219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37BA9-A097-7285-EE5D-533AFDAA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801" y="3645029"/>
            <a:ext cx="3341190" cy="1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5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A7CA-7359-84B8-15DD-6D24446E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Strategy 2: Increase High-Revenue Car Makes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545C-98D4-E0F4-2276-075C9DFC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/>
              <a:t>Insight:</a:t>
            </a:r>
            <a:r>
              <a:rPr lang="en-US" baseline="0"/>
              <a:t> Fleet redistribution that filters to increase revenue led to relatively marginal increases in costs as well as profits.</a:t>
            </a:r>
          </a:p>
          <a:p>
            <a:r>
              <a:rPr lang="en-US"/>
              <a:t>.22% increase in profitability but .13% increase in costs</a:t>
            </a:r>
            <a:endParaRPr lang="en-US" baseline="0"/>
          </a:p>
          <a:p>
            <a:endParaRPr lang="en-US" dirty="0"/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1F105-EDF6-6FB3-7BBB-870D6129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67" y="1011765"/>
            <a:ext cx="3219657" cy="219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9C9D6-6E6E-2929-5BE5-131F32D5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801" y="3645029"/>
            <a:ext cx="3341190" cy="1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6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4DFF-02F0-082F-9E81-4D083A54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Strategy 3: Concentrate Fleet in High-Profit Car Makes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EBD8-745B-6EA3-D51E-06B366DE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baseline="0"/>
              <a:t>Insight: Fleet redistribution that filters to maximize profit led to a relatively small increase in costs but sharp increases in revenue and profitability.</a:t>
            </a:r>
          </a:p>
          <a:p>
            <a:r>
              <a:rPr lang="en-US" dirty="0"/>
              <a:t>Net cost increase of $11,003.82 and net profit gain of $1,070,559.22</a:t>
            </a:r>
          </a:p>
          <a:p>
            <a:endParaRPr 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61DCA37C-CB0B-475A-B462-77C9CBA3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A863E-EE69-654D-2C8C-B4F42FA80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67" y="1011765"/>
            <a:ext cx="3219657" cy="2191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BFBA45-8466-7BB0-C0AA-D494067F7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801" y="3645029"/>
            <a:ext cx="3341190" cy="1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4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10B79-DEBC-DE8A-8CF7-F5497E57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Recommendation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BF323E-BAFC-42D7-9C87-832C79743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652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97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17C8-1476-270C-6C35-07476FFE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Recommended Fleet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10F8F-11D4-0B32-6C4D-F631C6DF9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0048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91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5D1B4D8A-DFCC-28DD-F248-502AB6673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6" r="12202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FC86B4-9029-1F7B-9FD8-E5F29C71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Fleet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17C3-92E7-C17F-080A-5AB25195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Lariat’s fleet consists of: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73 makes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878 models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And 4000 total cars</a:t>
            </a:r>
          </a:p>
          <a:p>
            <a:pPr>
              <a:lnSpc>
                <a:spcPct val="90000"/>
              </a:lnSpc>
            </a:pPr>
            <a:r>
              <a:rPr lang="en-US" sz="1700"/>
              <a:t>In 2018 the fleet accommodated: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81,318 total trips 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Across 50 different branches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In 22 states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6147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B31338-3B5A-DD73-EBCB-BC9604A4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Fleet Financial Data</a:t>
            </a:r>
          </a:p>
        </p:txBody>
      </p:sp>
      <p:pic>
        <p:nvPicPr>
          <p:cNvPr id="5" name="Picture 4" descr="Digital numbers and graphs">
            <a:extLst>
              <a:ext uri="{FF2B5EF4-FFF2-40B4-BE49-F238E27FC236}">
                <a16:creationId xmlns:a16="http://schemas.microsoft.com/office/drawing/2014/main" id="{46AFDBCE-5495-4DFE-3379-C7BE48D96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88" r="24843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310F-17D3-A50C-E1BB-5D8A9DC1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Operating costs including annual expenses and insurance:</a:t>
            </a:r>
          </a:p>
          <a:p>
            <a:pPr lvl="1"/>
            <a:r>
              <a:rPr lang="en-US" dirty="0"/>
              <a:t>$2,756,390.72</a:t>
            </a:r>
          </a:p>
          <a:p>
            <a:r>
              <a:rPr lang="en-US" dirty="0"/>
              <a:t>Revenue generated:</a:t>
            </a:r>
          </a:p>
          <a:p>
            <a:pPr lvl="1"/>
            <a:r>
              <a:rPr lang="en-US" dirty="0"/>
              <a:t>$52,830,207.00</a:t>
            </a:r>
          </a:p>
          <a:p>
            <a:r>
              <a:rPr lang="en-US" dirty="0"/>
              <a:t>Net profit:</a:t>
            </a:r>
          </a:p>
          <a:p>
            <a:pPr lvl="1"/>
            <a:r>
              <a:rPr lang="en-US" dirty="0"/>
              <a:t>$50,073,816.28</a:t>
            </a:r>
          </a:p>
        </p:txBody>
      </p:sp>
    </p:spTree>
    <p:extLst>
      <p:ext uri="{BB962C8B-B14F-4D97-AF65-F5344CB8AC3E}">
        <p14:creationId xmlns:p14="http://schemas.microsoft.com/office/powerpoint/2010/main" val="316874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34B2A395-1C45-0F85-3CCD-D5FC66F56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9" r="32864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C1D25E-1E78-0470-9F86-779A7629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Analysis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D05F-F7ED-C39E-754E-7C70910A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/>
              <a:t>General objectives:</a:t>
            </a:r>
          </a:p>
          <a:p>
            <a:pPr lvl="1"/>
            <a:r>
              <a:rPr lang="en-US"/>
              <a:t>Make </a:t>
            </a:r>
            <a:r>
              <a:rPr lang="en-US" dirty="0"/>
              <a:t>smarter business decisions</a:t>
            </a:r>
          </a:p>
          <a:p>
            <a:pPr lvl="1"/>
            <a:r>
              <a:rPr lang="en-US" dirty="0"/>
              <a:t>Analyze the costs and revenue generated by fleet</a:t>
            </a:r>
          </a:p>
          <a:p>
            <a:pPr lvl="1"/>
            <a:r>
              <a:rPr lang="en-US" dirty="0"/>
              <a:t>Minimize costs and maximize revenue</a:t>
            </a:r>
          </a:p>
        </p:txBody>
      </p:sp>
    </p:spTree>
    <p:extLst>
      <p:ext uri="{BB962C8B-B14F-4D97-AF65-F5344CB8AC3E}">
        <p14:creationId xmlns:p14="http://schemas.microsoft.com/office/powerpoint/2010/main" val="36876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C059F1AA-9EAF-E16D-7116-C9CD547A9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A69AA-6DC1-CDCB-513F-8D15D234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US"/>
              <a:t>Methodology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8CA6-DF52-B8DE-97D7-E493A3E3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To uncover insights, Lariat’s fleet of 4000 cars was separated into 73 makes.</a:t>
            </a:r>
          </a:p>
          <a:p>
            <a:pPr>
              <a:lnSpc>
                <a:spcPct val="90000"/>
              </a:lnSpc>
            </a:pPr>
            <a:r>
              <a:rPr lang="en-US" sz="1700"/>
              <a:t>From there, the cars were separated into 8 different groups (octants) based on the profit generated per trip.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Profit per trip was used to organize car makes because it accounts for cost, revenue, and utility amongst the other makes in the fleet.</a:t>
            </a:r>
          </a:p>
          <a:p>
            <a:pPr>
              <a:lnSpc>
                <a:spcPct val="90000"/>
              </a:lnSpc>
            </a:pPr>
            <a:r>
              <a:rPr lang="en-US" sz="1700"/>
              <a:t>Tables for each octant account for the total number of cars for all makes, total costs, total revenue, and total profit.</a:t>
            </a:r>
          </a:p>
          <a:p>
            <a:pPr>
              <a:lnSpc>
                <a:spcPct val="90000"/>
              </a:lnSpc>
            </a:pPr>
            <a:r>
              <a:rPr lang="en-US" sz="1700"/>
              <a:t>Finally, an analysis was conducted to study the impact of redistributing the total number of cars per octant on total fleet costs, revenue, and profit.</a:t>
            </a:r>
          </a:p>
        </p:txBody>
      </p:sp>
    </p:spTree>
    <p:extLst>
      <p:ext uri="{BB962C8B-B14F-4D97-AF65-F5344CB8AC3E}">
        <p14:creationId xmlns:p14="http://schemas.microsoft.com/office/powerpoint/2010/main" val="84804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1D3533-4D0F-F0A4-819C-2479E5D7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Car Makes by Octant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33E2-C0BB-7A1F-35E2-C430EE6F2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0705" y="2723875"/>
            <a:ext cx="4760012" cy="3038012"/>
          </a:xfrm>
        </p:spPr>
        <p:txBody>
          <a:bodyPr>
            <a:normAutofit fontScale="92500" lnSpcReduction="20000"/>
          </a:bodyPr>
          <a:lstStyle/>
          <a:p>
            <a:pPr marL="277178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Octant 1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Renault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Spyker</a:t>
            </a:r>
            <a:endParaRPr lang="en-US" sz="17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McLaren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Citroen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Jensen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Alfa Romeo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Daihatsu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CC1C1-A407-D631-2763-882C9F2CC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3011" y="2723876"/>
            <a:ext cx="4760013" cy="3038011"/>
          </a:xfrm>
        </p:spPr>
        <p:txBody>
          <a:bodyPr>
            <a:normAutofit fontScale="92500" lnSpcReduction="20000"/>
          </a:bodyPr>
          <a:lstStyle/>
          <a:p>
            <a:pPr marL="277178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Octant 2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Holden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Lamborghini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Isuzu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Aston Martin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Lincoln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Bentley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Infiniti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Mitsubishi</a:t>
            </a:r>
          </a:p>
          <a:p>
            <a:pPr marL="720662" lvl="1" indent="-277178" defTabSz="443484">
              <a:lnSpc>
                <a:spcPct val="90000"/>
              </a:lnSpc>
              <a:spcAft>
                <a:spcPts val="582"/>
              </a:spcAft>
            </a:pPr>
            <a:r>
              <a:rPr lang="en-US" sz="17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Cadillac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1498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D28B-2239-2539-E64D-DA7C5A61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Makes by Octant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CB9C-CCA7-95C0-BD57-B9CDC35A5F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Octant 3</a:t>
            </a:r>
          </a:p>
          <a:p>
            <a:pPr lvl="1"/>
            <a:r>
              <a:rPr lang="en-US" dirty="0"/>
              <a:t>Volkswagen</a:t>
            </a:r>
          </a:p>
          <a:p>
            <a:pPr lvl="1"/>
            <a:r>
              <a:rPr lang="en-US" dirty="0"/>
              <a:t>Daewoo</a:t>
            </a:r>
          </a:p>
          <a:p>
            <a:pPr lvl="1"/>
            <a:r>
              <a:rPr lang="en-US" dirty="0"/>
              <a:t>Nissan</a:t>
            </a:r>
          </a:p>
          <a:p>
            <a:pPr lvl="1"/>
            <a:r>
              <a:rPr lang="en-US" dirty="0"/>
              <a:t>Mercedes-Benz</a:t>
            </a:r>
          </a:p>
          <a:p>
            <a:pPr lvl="1"/>
            <a:r>
              <a:rPr lang="en-US" dirty="0"/>
              <a:t>Ford</a:t>
            </a:r>
          </a:p>
          <a:p>
            <a:pPr lvl="1"/>
            <a:r>
              <a:rPr lang="en-US" dirty="0"/>
              <a:t>Chevrolet</a:t>
            </a:r>
          </a:p>
          <a:p>
            <a:pPr lvl="1"/>
            <a:r>
              <a:rPr lang="en-US" dirty="0"/>
              <a:t>Morgan</a:t>
            </a:r>
          </a:p>
          <a:p>
            <a:pPr lvl="1"/>
            <a:r>
              <a:rPr lang="en-US" dirty="0"/>
              <a:t>Scion</a:t>
            </a:r>
          </a:p>
          <a:p>
            <a:pPr lvl="1"/>
            <a:r>
              <a:rPr lang="en-US" dirty="0"/>
              <a:t>Shelby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3F32C-F60E-426C-BADB-D468896AAF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Octant 4</a:t>
            </a:r>
          </a:p>
          <a:p>
            <a:pPr lvl="1"/>
            <a:r>
              <a:rPr lang="en-US" dirty="0"/>
              <a:t>Lexus</a:t>
            </a:r>
          </a:p>
          <a:p>
            <a:pPr lvl="1"/>
            <a:r>
              <a:rPr lang="en-US" dirty="0"/>
              <a:t>Audi</a:t>
            </a:r>
          </a:p>
          <a:p>
            <a:pPr lvl="1"/>
            <a:r>
              <a:rPr lang="en-US" dirty="0"/>
              <a:t>Studebaker</a:t>
            </a:r>
          </a:p>
          <a:p>
            <a:pPr lvl="1"/>
            <a:r>
              <a:rPr lang="en-US" dirty="0"/>
              <a:t>Mercury</a:t>
            </a:r>
          </a:p>
          <a:p>
            <a:pPr lvl="1"/>
            <a:r>
              <a:rPr lang="en-US" dirty="0"/>
              <a:t>GMC</a:t>
            </a:r>
          </a:p>
          <a:p>
            <a:pPr lvl="1"/>
            <a:r>
              <a:rPr lang="en-US" dirty="0"/>
              <a:t>Pontiac</a:t>
            </a:r>
          </a:p>
          <a:p>
            <a:pPr lvl="1"/>
            <a:r>
              <a:rPr lang="en-US" dirty="0"/>
              <a:t>Suzuki</a:t>
            </a:r>
          </a:p>
          <a:p>
            <a:pPr lvl="1"/>
            <a:r>
              <a:rPr lang="en-US" dirty="0"/>
              <a:t>Aptera</a:t>
            </a:r>
          </a:p>
          <a:p>
            <a:pPr lvl="1"/>
            <a:r>
              <a:rPr lang="en-US" dirty="0"/>
              <a:t>Lotus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9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BD0D-40CA-A9A1-6CE2-B3AB89C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Makes by Octant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BBB-FFB8-55B6-5FFC-E0A5C8F638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Octant 5</a:t>
            </a:r>
          </a:p>
          <a:p>
            <a:pPr lvl="1"/>
            <a:r>
              <a:rPr lang="en-US" dirty="0"/>
              <a:t>Mazda</a:t>
            </a:r>
          </a:p>
          <a:p>
            <a:pPr lvl="1"/>
            <a:r>
              <a:rPr lang="en-US" dirty="0"/>
              <a:t>Hyundai</a:t>
            </a:r>
          </a:p>
          <a:p>
            <a:pPr lvl="1"/>
            <a:r>
              <a:rPr lang="en-US" dirty="0"/>
              <a:t>Jeep</a:t>
            </a:r>
          </a:p>
          <a:p>
            <a:pPr lvl="1"/>
            <a:r>
              <a:rPr lang="en-US" dirty="0"/>
              <a:t>Toyota</a:t>
            </a:r>
          </a:p>
          <a:p>
            <a:pPr lvl="1"/>
            <a:r>
              <a:rPr lang="en-US" dirty="0"/>
              <a:t>Buick</a:t>
            </a:r>
          </a:p>
          <a:p>
            <a:pPr lvl="1"/>
            <a:r>
              <a:rPr lang="en-US" dirty="0"/>
              <a:t>Dodge</a:t>
            </a:r>
          </a:p>
          <a:p>
            <a:pPr lvl="1"/>
            <a:r>
              <a:rPr lang="en-US" dirty="0"/>
              <a:t>Subaru</a:t>
            </a:r>
          </a:p>
          <a:p>
            <a:pPr lvl="1"/>
            <a:r>
              <a:rPr lang="en-US" dirty="0"/>
              <a:t>Volvo</a:t>
            </a:r>
          </a:p>
          <a:p>
            <a:pPr lvl="1"/>
            <a:r>
              <a:rPr lang="en-US" dirty="0"/>
              <a:t>Honda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B3DB1-89CA-146C-C67E-4B4CC23E9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Octant 6</a:t>
            </a:r>
          </a:p>
          <a:p>
            <a:pPr lvl="1"/>
            <a:r>
              <a:rPr lang="en-US" dirty="0"/>
              <a:t>Acura</a:t>
            </a:r>
          </a:p>
          <a:p>
            <a:pPr lvl="1"/>
            <a:r>
              <a:rPr lang="en-US" dirty="0"/>
              <a:t>Land Rover</a:t>
            </a:r>
          </a:p>
          <a:p>
            <a:pPr lvl="1"/>
            <a:r>
              <a:rPr lang="en-US" dirty="0"/>
              <a:t>Ferrari</a:t>
            </a:r>
          </a:p>
          <a:p>
            <a:pPr lvl="1"/>
            <a:r>
              <a:rPr lang="en-US" dirty="0"/>
              <a:t>Porsche</a:t>
            </a:r>
          </a:p>
          <a:p>
            <a:pPr lvl="1"/>
            <a:r>
              <a:rPr lang="en-US" dirty="0"/>
              <a:t>Chrysler</a:t>
            </a:r>
          </a:p>
          <a:p>
            <a:pPr lvl="1"/>
            <a:r>
              <a:rPr lang="en-US" dirty="0"/>
              <a:t>BMW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Plymouth</a:t>
            </a:r>
          </a:p>
          <a:p>
            <a:pPr lvl="1"/>
            <a:r>
              <a:rPr lang="en-US" dirty="0"/>
              <a:t>Maserati</a:t>
            </a:r>
          </a:p>
        </p:txBody>
      </p:sp>
    </p:spTree>
    <p:extLst>
      <p:ext uri="{BB962C8B-B14F-4D97-AF65-F5344CB8AC3E}">
        <p14:creationId xmlns:p14="http://schemas.microsoft.com/office/powerpoint/2010/main" val="53835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59E3-BFD7-AE1B-9DC6-B922F452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Makes by Octant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A527-C443-4FCB-885C-093FB8D1F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Octant 7</a:t>
            </a:r>
          </a:p>
          <a:p>
            <a:pPr lvl="1"/>
            <a:r>
              <a:rPr lang="en-US" dirty="0"/>
              <a:t>Hummer</a:t>
            </a:r>
          </a:p>
          <a:p>
            <a:pPr lvl="1"/>
            <a:r>
              <a:rPr lang="en-US" dirty="0"/>
              <a:t>Saturn</a:t>
            </a:r>
          </a:p>
          <a:p>
            <a:pPr lvl="1"/>
            <a:r>
              <a:rPr lang="en-US" dirty="0"/>
              <a:t>Kia</a:t>
            </a:r>
          </a:p>
          <a:p>
            <a:pPr lvl="1"/>
            <a:r>
              <a:rPr lang="en-US" dirty="0"/>
              <a:t>Austin</a:t>
            </a:r>
          </a:p>
          <a:p>
            <a:pPr lvl="1"/>
            <a:r>
              <a:rPr lang="en-US" dirty="0" err="1"/>
              <a:t>Panoz</a:t>
            </a:r>
            <a:endParaRPr lang="en-US" dirty="0"/>
          </a:p>
          <a:p>
            <a:pPr lvl="1"/>
            <a:r>
              <a:rPr lang="en-US" dirty="0"/>
              <a:t>Rolls-Royce</a:t>
            </a:r>
          </a:p>
          <a:p>
            <a:pPr lvl="1"/>
            <a:r>
              <a:rPr lang="en-US" dirty="0"/>
              <a:t>Oldsmobile</a:t>
            </a:r>
          </a:p>
          <a:p>
            <a:pPr lvl="1"/>
            <a:r>
              <a:rPr lang="en-US" dirty="0"/>
              <a:t>Jaguar</a:t>
            </a:r>
          </a:p>
          <a:p>
            <a:pPr lvl="1"/>
            <a:r>
              <a:rPr lang="en-US" dirty="0"/>
              <a:t>Saab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2F5D4-18B2-56BE-7FC9-6720BB531F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Octant 8</a:t>
            </a:r>
          </a:p>
          <a:p>
            <a:pPr lvl="1"/>
            <a:r>
              <a:rPr lang="en-US" dirty="0"/>
              <a:t>Tesla</a:t>
            </a:r>
          </a:p>
          <a:p>
            <a:pPr lvl="1"/>
            <a:r>
              <a:rPr lang="en-US" dirty="0"/>
              <a:t>Maybach</a:t>
            </a:r>
          </a:p>
          <a:p>
            <a:pPr lvl="1"/>
            <a:r>
              <a:rPr lang="en-US" dirty="0"/>
              <a:t>Eagle</a:t>
            </a:r>
          </a:p>
          <a:p>
            <a:pPr lvl="1"/>
            <a:r>
              <a:rPr lang="en-US" dirty="0"/>
              <a:t>Smart</a:t>
            </a:r>
          </a:p>
          <a:p>
            <a:pPr lvl="1"/>
            <a:r>
              <a:rPr lang="en-US" dirty="0"/>
              <a:t>MINI</a:t>
            </a:r>
          </a:p>
          <a:p>
            <a:pPr lvl="1"/>
            <a:r>
              <a:rPr lang="en-US" dirty="0" err="1"/>
              <a:t>Merkur</a:t>
            </a:r>
            <a:endParaRPr lang="en-US" dirty="0"/>
          </a:p>
          <a:p>
            <a:pPr lvl="1"/>
            <a:r>
              <a:rPr lang="en-US" dirty="0"/>
              <a:t>Hillman</a:t>
            </a:r>
          </a:p>
          <a:p>
            <a:pPr lvl="1"/>
            <a:r>
              <a:rPr lang="en-US" dirty="0"/>
              <a:t>Peugeot</a:t>
            </a:r>
          </a:p>
          <a:p>
            <a:pPr lvl="1"/>
            <a:r>
              <a:rPr lang="en-US" dirty="0"/>
              <a:t>Fiat</a:t>
            </a:r>
          </a:p>
          <a:p>
            <a:pPr lvl="1"/>
            <a:r>
              <a:rPr lang="en-US" dirty="0"/>
              <a:t>Corbin</a:t>
            </a:r>
          </a:p>
        </p:txBody>
      </p:sp>
    </p:spTree>
    <p:extLst>
      <p:ext uri="{BB962C8B-B14F-4D97-AF65-F5344CB8AC3E}">
        <p14:creationId xmlns:p14="http://schemas.microsoft.com/office/powerpoint/2010/main" val="1825838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9895</TotalTime>
  <Words>673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Lariat Fleet Analysis</vt:lpstr>
      <vt:lpstr>Fleet Summary</vt:lpstr>
      <vt:lpstr>Fleet Financial Data</vt:lpstr>
      <vt:lpstr>Analysis Goals</vt:lpstr>
      <vt:lpstr>Methodology</vt:lpstr>
      <vt:lpstr>Car Makes by Octant</vt:lpstr>
      <vt:lpstr>Car Makes by Octant (continued)</vt:lpstr>
      <vt:lpstr>Car Makes by Octant (continued)</vt:lpstr>
      <vt:lpstr>Car Makes by Octant (continued)</vt:lpstr>
      <vt:lpstr>Initial Insight</vt:lpstr>
      <vt:lpstr>Strategy 1: Eliminate High-Cost Car Makes</vt:lpstr>
      <vt:lpstr>Strategy 2: Increase High-Revenue Car Makes</vt:lpstr>
      <vt:lpstr>Strategy 3: Concentrate Fleet in High-Profit Car Makes</vt:lpstr>
      <vt:lpstr>Recommendation</vt:lpstr>
      <vt:lpstr>Recommended Fleet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Fleet Analysis</dc:title>
  <dc:creator>Alonzo Gaither</dc:creator>
  <cp:lastModifiedBy>Alonzo Gaither</cp:lastModifiedBy>
  <cp:revision>1</cp:revision>
  <dcterms:created xsi:type="dcterms:W3CDTF">2023-04-08T15:36:36Z</dcterms:created>
  <dcterms:modified xsi:type="dcterms:W3CDTF">2023-04-15T12:32:05Z</dcterms:modified>
</cp:coreProperties>
</file>