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Garamond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Old Standard TT"/>
      <p:regular r:id="rId29"/>
      <p:bold r:id="rId30"/>
      <p: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Garamond-bold.fntdata"/><Relationship Id="rId21" Type="http://schemas.openxmlformats.org/officeDocument/2006/relationships/font" Target="fonts/Garamond-regular.fntdata"/><Relationship Id="rId24" Type="http://schemas.openxmlformats.org/officeDocument/2006/relationships/font" Target="fonts/Garamond-boldItalic.fntdata"/><Relationship Id="rId23" Type="http://schemas.openxmlformats.org/officeDocument/2006/relationships/font" Target="fonts/Garamon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ldStandardTT-italic.fntdata"/><Relationship Id="rId3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60c86010d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60c86010d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54578654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54578654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60c86010d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60c86010d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60c86010d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60c86010d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60c86010d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60c86010d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54578654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54578654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60c86010d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60c86010d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0c86010d_1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60c86010d_1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60c86010d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60c86010d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54578654b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54578654b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>
                <a:solidFill>
                  <a:srgbClr val="FBF9F9"/>
                </a:solidFill>
              </a:rPr>
              <a:t>SMILE ON 60+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sink our teeth into this data!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aramond"/>
                <a:ea typeface="Garamond"/>
                <a:cs typeface="Garamond"/>
                <a:sym typeface="Garamond"/>
              </a:rPr>
              <a:t>Client Outcomes Over Time</a:t>
            </a:r>
            <a:endParaRPr b="1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525" y="1038150"/>
            <a:ext cx="7424962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019200"/>
            <a:ext cx="8520600" cy="3701700"/>
          </a:xfrm>
          <a:prstGeom prst="rect">
            <a:avLst/>
          </a:prstGeom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Increase outreach to underserved areas: Knox county and beyond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Intervene as quickly as possible to </a:t>
            </a:r>
            <a:r>
              <a:rPr lang="en" sz="2000"/>
              <a:t>increase</a:t>
            </a:r>
            <a:r>
              <a:rPr lang="en" sz="2000"/>
              <a:t> likelihood of positive outcomes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Implement and follow through on Treatment Plans as often as possible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Revisit forms and eliminate unnecessary questions 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Streamline data entry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SMILE ON 60+ Guide to Senior Oral Health Advocacy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576300"/>
          </a:xfrm>
          <a:prstGeom prst="rect">
            <a:avLst/>
          </a:prstGeom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29644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3350">
                <a:latin typeface="Arial"/>
                <a:ea typeface="Arial"/>
                <a:cs typeface="Arial"/>
                <a:sym typeface="Arial"/>
              </a:rPr>
              <a:t>SMILE ON 60+ is a statewide initiative with the goal of improving the overall health of low income, mobile seniors age 60+ through access to oral healthcare services and community education.</a:t>
            </a:r>
            <a:endParaRPr sz="3350">
              <a:latin typeface="Arial"/>
              <a:ea typeface="Arial"/>
              <a:cs typeface="Arial"/>
              <a:sym typeface="Arial"/>
            </a:endParaRPr>
          </a:p>
          <a:p>
            <a:pPr indent="-329644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3350">
                <a:latin typeface="Arial"/>
                <a:ea typeface="Arial"/>
                <a:cs typeface="Arial"/>
                <a:sym typeface="Arial"/>
              </a:rPr>
              <a:t>Tennessee is ranked 49th for senior dental care.</a:t>
            </a:r>
            <a:endParaRPr sz="3350">
              <a:latin typeface="Arial"/>
              <a:ea typeface="Arial"/>
              <a:cs typeface="Arial"/>
              <a:sym typeface="Arial"/>
            </a:endParaRPr>
          </a:p>
          <a:p>
            <a:pPr indent="-329644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3350">
                <a:latin typeface="Arial"/>
                <a:ea typeface="Arial"/>
                <a:cs typeface="Arial"/>
                <a:sym typeface="Arial"/>
              </a:rPr>
              <a:t>Dental care is an important component of overall health for the older population.</a:t>
            </a:r>
            <a:endParaRPr sz="3350">
              <a:latin typeface="Arial"/>
              <a:ea typeface="Arial"/>
              <a:cs typeface="Arial"/>
              <a:sym typeface="Arial"/>
            </a:endParaRPr>
          </a:p>
          <a:p>
            <a:pPr indent="-329644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3350">
                <a:latin typeface="Arial"/>
                <a:ea typeface="Arial"/>
                <a:cs typeface="Arial"/>
                <a:sym typeface="Arial"/>
              </a:rPr>
              <a:t>Diabetes and bleeding gums increases your risk of premature death by 400-700%. (American Academy for Oral Systemic Health)</a:t>
            </a:r>
            <a:endParaRPr sz="33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38" y="117550"/>
            <a:ext cx="9028525" cy="4729224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8050" y="2935450"/>
            <a:ext cx="6736026" cy="16503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264175" y="1801000"/>
            <a:ext cx="5469900" cy="10467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Davidson and Shelby represent the 2 most populous counties in the State of Tennessee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Knox County is third but has significantly fewer people taking advantage of Smile On’s program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700" y="93050"/>
            <a:ext cx="4568476" cy="48387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325" y="93050"/>
            <a:ext cx="4189900" cy="3146654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337037"/>
            <a:ext cx="2895300" cy="1595996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96025" y="3337025"/>
            <a:ext cx="1256207" cy="15960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2" name="Google Shape;82;p16"/>
          <p:cNvSpPr txBox="1"/>
          <p:nvPr/>
        </p:nvSpPr>
        <p:spPr>
          <a:xfrm>
            <a:off x="1143475" y="3297450"/>
            <a:ext cx="1681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: Tennessee</a:t>
            </a:r>
            <a:endParaRPr b="1"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59350" cy="39525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4275" y="1827825"/>
            <a:ext cx="3405925" cy="82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4275" y="2708184"/>
            <a:ext cx="3405925" cy="104929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158250" y="4270125"/>
            <a:ext cx="8859300" cy="615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The largest percentage of Smile On patients (76.4%) fall into the lowest income bracket, $0 - $21,280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The intersection between income and gender tracks with statistics pulled from NWLC.org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354150" y="219325"/>
            <a:ext cx="83769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254000" y="2523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of Completed Dental Plans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469700" y="4015975"/>
            <a:ext cx="812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Of 10,711 registered patients, 7,098 had at least one office visit.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1,349 completed dental plans on first visit, roughly 19% of those who came in for dental care.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 time, an additional 2,467 plans were completed, bringing the total to nearly 40%.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977" y="1050925"/>
            <a:ext cx="3551197" cy="296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" y="1050925"/>
            <a:ext cx="2809053" cy="29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/>
          <p:nvPr/>
        </p:nvSpPr>
        <p:spPr>
          <a:xfrm>
            <a:off x="354150" y="219325"/>
            <a:ext cx="83769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254000" y="2523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of Restored Chew and Smile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407200" y="3939775"/>
            <a:ext cx="820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Of 10,711 registered patients, 7,098 had at least one office visit.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Of these, 2,410 had chewing and social 6 (smile) restored during </a:t>
            </a:r>
            <a:r>
              <a:rPr lang="en"/>
              <a:t>initial</a:t>
            </a:r>
            <a:r>
              <a:rPr lang="en"/>
              <a:t> visit, representing 34%.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 time, an additional 1560 patients were restored, up 30%, bringing the total to roughly 64%.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050925"/>
            <a:ext cx="3314902" cy="288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724" y="1050925"/>
            <a:ext cx="3436426" cy="28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Garamond"/>
                <a:ea typeface="Garamond"/>
                <a:cs typeface="Garamond"/>
                <a:sym typeface="Garamond"/>
              </a:rPr>
              <a:t>Example of Similar Data</a:t>
            </a:r>
            <a:endParaRPr b="1" sz="270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089" y="1435600"/>
            <a:ext cx="6367825" cy="33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-130575" y="943000"/>
            <a:ext cx="578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Garamond"/>
                <a:ea typeface="Garamond"/>
                <a:cs typeface="Garamond"/>
                <a:sym typeface="Garamond"/>
              </a:rPr>
              <a:t>Start of program</a:t>
            </a:r>
            <a:endParaRPr b="1" sz="20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3186500" y="943000"/>
            <a:ext cx="578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Garamond"/>
                <a:ea typeface="Garamond"/>
                <a:cs typeface="Garamond"/>
                <a:sym typeface="Garamond"/>
              </a:rPr>
              <a:t>After last visit</a:t>
            </a:r>
            <a:endParaRPr b="1" sz="20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Garamond"/>
                <a:ea typeface="Garamond"/>
                <a:cs typeface="Garamond"/>
                <a:sym typeface="Garamond"/>
              </a:rPr>
              <a:t>Client Outcomes</a:t>
            </a:r>
            <a:endParaRPr b="1" sz="270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699" y="1480150"/>
            <a:ext cx="7018600" cy="34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251425" y="1026538"/>
            <a:ext cx="184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Garamond"/>
                <a:ea typeface="Garamond"/>
                <a:cs typeface="Garamond"/>
                <a:sym typeface="Garamond"/>
              </a:rPr>
              <a:t>Start of program</a:t>
            </a:r>
            <a:endParaRPr b="1" sz="15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6501425" y="102655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After last visit</a:t>
            </a:r>
            <a:endParaRPr b="1" sz="15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0" y="1638975"/>
            <a:ext cx="1074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aramond"/>
                <a:ea typeface="Garamond"/>
                <a:cs typeface="Garamond"/>
                <a:sym typeface="Garamond"/>
              </a:rPr>
              <a:t>2410</a:t>
            </a:r>
            <a:endParaRPr b="1" sz="13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aramond"/>
                <a:ea typeface="Garamond"/>
                <a:cs typeface="Garamond"/>
                <a:sym typeface="Garamond"/>
              </a:rPr>
              <a:t>patients</a:t>
            </a:r>
            <a:endParaRPr b="1" sz="13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aramond"/>
                <a:ea typeface="Garamond"/>
                <a:cs typeface="Garamond"/>
                <a:sym typeface="Garamond"/>
              </a:rPr>
              <a:t>with</a:t>
            </a:r>
            <a:endParaRPr b="1" sz="13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aramond"/>
                <a:ea typeface="Garamond"/>
                <a:cs typeface="Garamond"/>
                <a:sym typeface="Garamond"/>
              </a:rPr>
              <a:t>healthy</a:t>
            </a:r>
            <a:endParaRPr b="1" sz="13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Garamond"/>
                <a:ea typeface="Garamond"/>
                <a:cs typeface="Garamond"/>
                <a:sym typeface="Garamond"/>
              </a:rPr>
              <a:t>teeth</a:t>
            </a:r>
            <a:endParaRPr b="1" sz="13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8040950" y="1973588"/>
            <a:ext cx="9825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3970</a:t>
            </a:r>
            <a:endParaRPr b="1" sz="13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patients</a:t>
            </a:r>
            <a:endParaRPr b="1" sz="13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with</a:t>
            </a:r>
            <a:endParaRPr b="1" sz="13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healthy</a:t>
            </a:r>
            <a:endParaRPr b="1" sz="13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teeth</a:t>
            </a:r>
            <a:endParaRPr b="1" sz="13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0" y="3296775"/>
            <a:ext cx="1074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3579</a:t>
            </a:r>
            <a:endParaRPr b="1" sz="13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patients</a:t>
            </a:r>
            <a:endParaRPr b="1" sz="13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with</a:t>
            </a:r>
            <a:endParaRPr b="1" sz="13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unhealthy</a:t>
            </a:r>
            <a:endParaRPr b="1" sz="13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teeth</a:t>
            </a:r>
            <a:endParaRPr b="1" sz="13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7994750" y="3652325"/>
            <a:ext cx="1074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2019</a:t>
            </a:r>
            <a:endParaRPr b="1" sz="13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patients</a:t>
            </a:r>
            <a:endParaRPr b="1" sz="13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with</a:t>
            </a:r>
            <a:endParaRPr b="1" sz="13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unhealthy</a:t>
            </a:r>
            <a:endParaRPr b="1" sz="13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teeth</a:t>
            </a:r>
            <a:endParaRPr b="1" sz="13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