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69" r:id="rId4"/>
    <p:sldId id="259" r:id="rId5"/>
    <p:sldId id="267" r:id="rId6"/>
    <p:sldId id="261" r:id="rId7"/>
    <p:sldId id="262" r:id="rId8"/>
    <p:sldId id="268" r:id="rId9"/>
    <p:sldId id="264" r:id="rId10"/>
    <p:sldId id="263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B6D3B-B61A-47F1-B3F5-87AB0CCE9F46}" type="slidenum">
              <a:rPr lang="es-UY" smtClean="0">
                <a:solidFill>
                  <a:prstClr val="black"/>
                </a:solidFill>
              </a:rPr>
              <a:pPr eaLnBrk="1" hangingPunct="1"/>
              <a:t>7</a:t>
            </a:fld>
            <a:endParaRPr lang="es-UY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uncyclopedia.wikia.com/wiki/Program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kcd.com/303/" TargetMode="External"/><Relationship Id="rId5" Type="http://schemas.openxmlformats.org/officeDocument/2006/relationships/hyperlink" Target="http://xkcd.com/149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Agile, Secure Cloud Applications @ UC Davis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Authentication</a:t>
            </a:r>
            <a:endParaRPr lang="en-US" sz="2000" dirty="0"/>
          </a:p>
          <a:p>
            <a:pPr lvl="1"/>
            <a:r>
              <a:rPr lang="en-US" sz="2000" dirty="0" smtClean="0"/>
              <a:t>CAS is UC Davis only, difficult for “post-PC” devices</a:t>
            </a:r>
          </a:p>
          <a:p>
            <a:pPr lvl="1"/>
            <a:r>
              <a:rPr lang="en-US" sz="2000" dirty="0" smtClean="0"/>
              <a:t>Shibboleth </a:t>
            </a:r>
            <a:r>
              <a:rPr lang="en-US" sz="2000" dirty="0"/>
              <a:t>is hard to setup, </a:t>
            </a:r>
            <a:r>
              <a:rPr lang="en-US" sz="2000" dirty="0" smtClean="0"/>
              <a:t>hard to use</a:t>
            </a:r>
            <a:r>
              <a:rPr lang="en-US" sz="2000" dirty="0"/>
              <a:t>, </a:t>
            </a:r>
            <a:r>
              <a:rPr lang="en-US" sz="2000" dirty="0" smtClean="0"/>
              <a:t>narrow in scope</a:t>
            </a:r>
            <a:endParaRPr lang="en-US" sz="2000" dirty="0"/>
          </a:p>
          <a:p>
            <a:pPr lvl="1"/>
            <a:r>
              <a:rPr lang="en-US" sz="2000" dirty="0" err="1" smtClean="0"/>
              <a:t>OAuth</a:t>
            </a:r>
            <a:r>
              <a:rPr lang="en-US" sz="2000" dirty="0" smtClean="0"/>
              <a:t> </a:t>
            </a:r>
            <a:r>
              <a:rPr lang="en-US" sz="2000" dirty="0"/>
              <a:t>2.0 is the rest of the web</a:t>
            </a:r>
          </a:p>
          <a:p>
            <a:pPr lvl="2"/>
            <a:r>
              <a:rPr lang="en-US" sz="2000" dirty="0"/>
              <a:t>Google, Facebook, major cloud providers</a:t>
            </a:r>
          </a:p>
          <a:p>
            <a:pPr lvl="2"/>
            <a:r>
              <a:rPr lang="en-US" sz="2000" dirty="0"/>
              <a:t>Why not UC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Non-secured </a:t>
            </a:r>
            <a:r>
              <a:rPr lang="en-US" sz="2000" dirty="0" smtClean="0"/>
              <a:t>APIs (hint: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SOAP is insecure without a shared secret</a:t>
            </a:r>
          </a:p>
          <a:p>
            <a:pPr lvl="1"/>
            <a:r>
              <a:rPr lang="en-US" sz="2000" dirty="0" smtClean="0"/>
              <a:t>With a shared secret, it’s difficult to mange</a:t>
            </a:r>
            <a:endParaRPr lang="en-US" sz="2000" dirty="0"/>
          </a:p>
          <a:p>
            <a:r>
              <a:rPr lang="en-US" sz="2000" dirty="0" smtClean="0"/>
              <a:t>Authorization (API)</a:t>
            </a:r>
          </a:p>
          <a:p>
            <a:pPr lvl="1"/>
            <a:r>
              <a:rPr lang="en-US" sz="2000" dirty="0" err="1" smtClean="0"/>
              <a:t>CatBert</a:t>
            </a:r>
            <a:r>
              <a:rPr lang="en-US" sz="2000" dirty="0" smtClean="0"/>
              <a:t> v4 is a web API for Authorization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0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sz="1800" dirty="0" smtClean="0"/>
              <a:t>Not Invented Here syndrome</a:t>
            </a:r>
          </a:p>
          <a:p>
            <a:r>
              <a:rPr lang="en-US" sz="1800" dirty="0" smtClean="0"/>
              <a:t>We’re </a:t>
            </a:r>
            <a:r>
              <a:rPr lang="en-US" sz="1800" dirty="0" smtClean="0"/>
              <a:t>Not </a:t>
            </a:r>
            <a:r>
              <a:rPr lang="en-US" sz="1800" dirty="0" smtClean="0"/>
              <a:t>Sharing </a:t>
            </a:r>
            <a:r>
              <a:rPr lang="en-US" sz="1800" dirty="0" smtClean="0"/>
              <a:t>Enough</a:t>
            </a:r>
            <a:r>
              <a:rPr lang="en-US" sz="1800" dirty="0" smtClean="0"/>
              <a:t>! (i.e. useless language/tool debates, service catalogs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It’s not about the language or tool</a:t>
            </a:r>
          </a:p>
          <a:p>
            <a:pPr lvl="1"/>
            <a:r>
              <a:rPr lang="en-US" sz="1800" dirty="0" smtClean="0"/>
              <a:t>It’s about usable, actionable Software Development Standards!</a:t>
            </a:r>
          </a:p>
          <a:p>
            <a:pPr lvl="1"/>
            <a:r>
              <a:rPr lang="en-US" sz="1800" dirty="0" smtClean="0"/>
              <a:t>And documentation (LP)</a:t>
            </a:r>
          </a:p>
          <a:p>
            <a:pPr lvl="2"/>
            <a:r>
              <a:rPr lang="en-US" sz="1800" dirty="0" smtClean="0"/>
              <a:t>Comments are NOT sufficient documentation</a:t>
            </a:r>
          </a:p>
          <a:p>
            <a:pPr lvl="2"/>
            <a:r>
              <a:rPr lang="en-US" sz="1800" dirty="0" smtClean="0"/>
              <a:t>Test cases are NOT “executable” documentation</a:t>
            </a:r>
          </a:p>
          <a:p>
            <a:pPr lvl="2"/>
            <a:r>
              <a:rPr lang="en-US" sz="1800" dirty="0" smtClean="0"/>
              <a:t>Need to know Why something was done, not How</a:t>
            </a:r>
          </a:p>
          <a:p>
            <a:pPr lvl="1"/>
            <a:r>
              <a:rPr lang="en-US" sz="1800" dirty="0" smtClean="0"/>
              <a:t>And a Service Catalog</a:t>
            </a:r>
          </a:p>
          <a:p>
            <a:pPr lvl="1"/>
            <a:r>
              <a:rPr lang="en-US" sz="1800" dirty="0" smtClean="0"/>
              <a:t>Using well-known APIs (</a:t>
            </a:r>
            <a:r>
              <a:rPr lang="en-US" sz="1800" dirty="0" err="1" smtClean="0"/>
              <a:t>RESTFul</a:t>
            </a:r>
            <a:r>
              <a:rPr lang="en-US" sz="1800" dirty="0" smtClean="0"/>
              <a:t>, </a:t>
            </a:r>
            <a:r>
              <a:rPr lang="en-US" sz="1800" dirty="0" err="1" smtClean="0"/>
              <a:t>OAuth</a:t>
            </a:r>
            <a:r>
              <a:rPr lang="en-US" sz="1800" dirty="0" smtClean="0"/>
              <a:t>, etc.)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=  We are still working on the balance between central and departmental services</a:t>
            </a:r>
          </a:p>
          <a:p>
            <a:pPr marL="0" indent="0">
              <a:buNone/>
            </a:pPr>
            <a:r>
              <a:rPr lang="en-US" sz="1800" dirty="0" smtClean="0"/>
              <a:t>=  Better Collaboration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3082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fix it together!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748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</a:t>
            </a:r>
            <a:r>
              <a:rPr lang="en-US" dirty="0" smtClean="0"/>
              <a:t>7 </a:t>
            </a:r>
            <a:r>
              <a:rPr lang="en-US" dirty="0" smtClean="0"/>
              <a:t>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(Show pretty </a:t>
            </a:r>
            <a:r>
              <a:rPr lang="en-US" dirty="0" err="1" smtClean="0"/>
              <a:t>graphcs</a:t>
            </a:r>
            <a:r>
              <a:rPr lang="en-US" dirty="0" smtClean="0"/>
              <a:t>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</a:t>
            </a:r>
            <a:r>
              <a:rPr lang="en-US" dirty="0" smtClean="0"/>
              <a:t>7 </a:t>
            </a:r>
            <a:r>
              <a:rPr lang="en-US" dirty="0" smtClean="0"/>
              <a:t>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Agile development using </a:t>
            </a:r>
            <a:r>
              <a:rPr lang="en-US" sz="2400" dirty="0" err="1" smtClean="0"/>
              <a:t>Trello</a:t>
            </a:r>
            <a:r>
              <a:rPr lang="en-US" sz="2400" dirty="0" smtClean="0"/>
              <a:t> for user stories, GitHub for source code management/collaboration, and TeamCity for Continuous Integration (and eventually, deployment!)</a:t>
            </a:r>
          </a:p>
          <a:p>
            <a:r>
              <a:rPr lang="en-US" sz="2400" dirty="0" smtClean="0"/>
              <a:t>Battle-tested architecture using JavaScript front end (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knockout,) UCDArch (MVC,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, CAS, </a:t>
            </a:r>
            <a:r>
              <a:rPr lang="en-US" sz="2400" dirty="0" err="1" smtClean="0"/>
              <a:t>etc</a:t>
            </a:r>
            <a:r>
              <a:rPr lang="en-US" sz="2400" dirty="0" smtClean="0"/>
              <a:t>) middle layer, SQL server backend, SOAP APIs </a:t>
            </a:r>
          </a:p>
          <a:p>
            <a:r>
              <a:rPr lang="en-US" sz="2400" dirty="0" smtClean="0"/>
              <a:t>Cloud infrastructure using </a:t>
            </a:r>
            <a:r>
              <a:rPr lang="en-US" sz="2400" dirty="0" err="1" smtClean="0"/>
              <a:t>Ganeti</a:t>
            </a:r>
            <a:r>
              <a:rPr lang="en-US" sz="2400" dirty="0" smtClean="0"/>
              <a:t>, managed by CSE (Bill </a:t>
            </a:r>
            <a:r>
              <a:rPr lang="en-US" sz="2400" dirty="0" err="1" smtClean="0"/>
              <a:t>Broadley</a:t>
            </a:r>
            <a:r>
              <a:rPr lang="en-US" sz="2400" dirty="0" smtClean="0"/>
              <a:t>) and running in the </a:t>
            </a:r>
            <a:r>
              <a:rPr lang="en-US" sz="2400" dirty="0" err="1" smtClean="0"/>
              <a:t>DataCenter</a:t>
            </a:r>
            <a:endParaRPr lang="en-US" sz="2400" dirty="0" smtClean="0"/>
          </a:p>
          <a:p>
            <a:r>
              <a:rPr lang="en-US" sz="2400" dirty="0" smtClean="0"/>
              <a:t>UserVoice for feedback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4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listen to the demands of our customers – the “virtuous feedback loop”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leverage the power of the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work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use known/good software engineering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“Central” systems are starting to understand that they provide consumable services to a wide range of applications and end users, and that they need to be flexible (= APIs and documentation)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58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Agile development, Pre-Purchasing Steering Committee, UserVoice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HTML5, CSS,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GitHub, code sprints, frequent meetings with clients (agile development)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Solid architecture, code review, test-driven development, continuous integration, instrumentation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Application Programming Interfaces,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2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think all Programmers are created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88532"/>
            <a:ext cx="828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Programmer (noun): An organism that can turn caffeine and alcohol into code*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4123" y="2331719"/>
            <a:ext cx="8375754" cy="3429001"/>
            <a:chOff x="429423" y="2331719"/>
            <a:chExt cx="8375754" cy="3429001"/>
          </a:xfrm>
        </p:grpSpPr>
        <p:pic>
          <p:nvPicPr>
            <p:cNvPr id="1026" name="Picture 2" descr="Sandwic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23" y="2331719"/>
              <a:ext cx="4128562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il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352" y="2331719"/>
              <a:ext cx="3933825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267304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5"/>
              </a:rPr>
              <a:t>http://xkcd.com/149/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297" y="58674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6"/>
              </a:rPr>
              <a:t>http://xkcd.com/303/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4631" y="6328207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* </a:t>
            </a:r>
            <a:r>
              <a:rPr lang="en-US" dirty="0">
                <a:solidFill>
                  <a:srgbClr val="000000"/>
                </a:solidFill>
                <a:hlinkClick r:id="rId7"/>
              </a:rPr>
              <a:t>http://uncyclopedia.wikia.com/wiki/Programmer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133600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of Applications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3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≠ Cloud Services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/>
              <a:t>= ??? (a combination of the above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525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Diseño predeterminado</vt:lpstr>
      <vt:lpstr>Agile, Secure Cloud Applications @ UC Davis</vt:lpstr>
      <vt:lpstr>Online Pre-Purchasing in 7 months</vt:lpstr>
      <vt:lpstr>Online Pre-Purchasing in 7 months</vt:lpstr>
      <vt:lpstr>What we’re doing Right</vt:lpstr>
      <vt:lpstr>What we’re doing Right</vt:lpstr>
      <vt:lpstr>What we’re doing wrong</vt:lpstr>
      <vt:lpstr>PowerPoint Presentation</vt:lpstr>
      <vt:lpstr>PowerPoint Presentation</vt:lpstr>
      <vt:lpstr>What we’re doing wrong</vt:lpstr>
      <vt:lpstr>What we’re doing wrong</vt:lpstr>
      <vt:lpstr>What we’re doing Wrong</vt:lpstr>
      <vt:lpstr>Let’s fix it together!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12</cp:revision>
  <dcterms:created xsi:type="dcterms:W3CDTF">2012-03-18T22:38:43Z</dcterms:created>
  <dcterms:modified xsi:type="dcterms:W3CDTF">2012-03-19T23:10:08Z</dcterms:modified>
</cp:coreProperties>
</file>