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9" r:id="rId8"/>
    <p:sldId id="263" r:id="rId9"/>
    <p:sldId id="264" r:id="rId10"/>
    <p:sldId id="267" r:id="rId11"/>
    <p:sldId id="265" r:id="rId12"/>
    <p:sldId id="266" r:id="rId13"/>
    <p:sldId id="268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1C17-F6D2-4837-9EF5-FC0DAD2A94F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基于物理的渲染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及卡通渲染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Physically base rendering 101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13371" y="58652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Author: </a:t>
            </a:r>
            <a:r>
              <a:rPr lang="en-US" altLang="zh-CN" dirty="0" err="1" smtClean="0"/>
              <a:t>Luxujia</a:t>
            </a:r>
            <a:endParaRPr lang="en-US" altLang="zh-CN" dirty="0" smtClean="0"/>
          </a:p>
          <a:p>
            <a:r>
              <a:rPr lang="en-US" altLang="zh-CN" dirty="0" smtClean="0"/>
              <a:t>luxuia@foxmail.com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Fresnel </a:t>
            </a:r>
            <a:r>
              <a:rPr lang="zh-CN" altLang="en-US" dirty="0" smtClean="0"/>
              <a:t>菲涅尔方程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141503"/>
            <a:ext cx="5724525" cy="5610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1966" y="28085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描述被反射光线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球谐函数的基函数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839"/>
          <a:stretch/>
        </p:blipFill>
        <p:spPr>
          <a:xfrm>
            <a:off x="6627181" y="1690688"/>
            <a:ext cx="505139" cy="4351338"/>
          </a:xfrm>
          <a:prstGeom prst="rect">
            <a:avLst/>
          </a:prstGeom>
        </p:spPr>
      </p:pic>
      <p:pic>
        <p:nvPicPr>
          <p:cNvPr id="2050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2" b="11419"/>
          <a:stretch/>
        </p:blipFill>
        <p:spPr bwMode="auto">
          <a:xfrm>
            <a:off x="693106" y="1690688"/>
            <a:ext cx="5291818" cy="30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/>
          <a:srcRect l="47778"/>
          <a:stretch/>
        </p:blipFill>
        <p:spPr>
          <a:xfrm>
            <a:off x="7027817" y="1690688"/>
            <a:ext cx="3683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8" y="1498169"/>
            <a:ext cx="4371975" cy="526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68" y="0"/>
            <a:ext cx="5838825" cy="68770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566160" y="2717074"/>
            <a:ext cx="2218508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30583" y="5460274"/>
            <a:ext cx="2754085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3771" y="7053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编码及解码函数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Blinn-Phong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r>
              <a:rPr lang="zh-CN" altLang="en-US" dirty="0" smtClean="0"/>
              <a:t>模型在视线和反射光的角度超过</a:t>
            </a:r>
            <a:r>
              <a:rPr lang="en-US" altLang="zh-CN" dirty="0" smtClean="0"/>
              <a:t>90</a:t>
            </a:r>
            <a:r>
              <a:rPr lang="zh-CN" altLang="en-US" dirty="0" smtClean="0"/>
              <a:t>时表现异常</a:t>
            </a:r>
            <a:endParaRPr lang="zh-CN" altLang="en-US" dirty="0"/>
          </a:p>
        </p:txBody>
      </p:sp>
      <p:pic>
        <p:nvPicPr>
          <p:cNvPr id="4098" name="Picture 2" descr="http://learnopengl.com/img/advanced-lighting/advanced_lighting_compar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2523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earnopengl.com/img/advanced-lighting/advanced_lighting_over_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8" y="2397941"/>
            <a:ext cx="7620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A scene using High Dynamic Range. The sunlight reflecting in the car window appears far brighter than other objects in the scene, because it has been processed using 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98" y="2201862"/>
            <a:ext cx="6096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Lambert    1760</a:t>
                </a:r>
                <a:r>
                  <a:rPr lang="zh-CN" altLang="en-US" dirty="0" smtClean="0"/>
                  <a:t>年，漫反射光</a:t>
                </a:r>
                <a:r>
                  <a:rPr lang="en-US" altLang="zh-CN" dirty="0" smtClean="0"/>
                  <a:t>	 	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Phong</a:t>
                </a:r>
                <a:r>
                  <a:rPr lang="en-US" altLang="zh-CN" dirty="0" smtClean="0"/>
                  <a:t>   1973</a:t>
                </a:r>
                <a:r>
                  <a:rPr lang="zh-CN" altLang="en-US" dirty="0" smtClean="0"/>
                  <a:t>年，漫反射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镜面反射  </a:t>
                </a:r>
                <a:r>
                  <a:rPr lang="en-US" altLang="zh-CN" dirty="0" smtClean="0"/>
                  <a:t>	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Blinn-Phong</a:t>
                </a:r>
                <a:r>
                  <a:rPr lang="en-US" altLang="zh-CN" dirty="0" smtClean="0"/>
                  <a:t> 1977</a:t>
                </a:r>
                <a:r>
                  <a:rPr lang="zh-CN" altLang="en-US" dirty="0" smtClean="0"/>
                  <a:t>年 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img-blog.csdn.net/20180110151541696?watermark/2/text/aHR0cDovL2Jsb2cuY3Nkbi5uZXQvdl94Y2hlbl92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2" y="4584277"/>
            <a:ext cx="762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72" y="4584277"/>
            <a:ext cx="4981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  <p:sp>
        <p:nvSpPr>
          <p:cNvPr id="7" name="AutoShape 8" descr="The light rendered at each point on a surface is calculated to be the same as the amout of light received from its environment. The microfacets of rough surfaces are affected by light from a wider area. Smoother surfaces give stronger and smaller highlights. Point A reflects light from the source towards the camera. Point B takes on a blue tint from ambient light from the sky. Point C takes its ambient and reflective lighting from the surrounding ground colours."/>
          <p:cNvSpPr>
            <a:spLocks noChangeAspect="1" noChangeArrowheads="1"/>
          </p:cNvSpPr>
          <p:nvPr/>
        </p:nvSpPr>
        <p:spPr bwMode="auto">
          <a:xfrm>
            <a:off x="155574" y="-144463"/>
            <a:ext cx="4808311" cy="48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6"/>
          <a:stretch/>
        </p:blipFill>
        <p:spPr bwMode="auto">
          <a:xfrm>
            <a:off x="155574" y="2200276"/>
            <a:ext cx="3912599" cy="24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9" b="33641"/>
          <a:stretch/>
        </p:blipFill>
        <p:spPr bwMode="auto">
          <a:xfrm>
            <a:off x="4068173" y="2200276"/>
            <a:ext cx="3916358" cy="24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9" b="-142"/>
          <a:stretch/>
        </p:blipFill>
        <p:spPr bwMode="auto">
          <a:xfrm>
            <a:off x="7980772" y="2200276"/>
            <a:ext cx="3836090" cy="2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r>
              <a:rPr lang="en-US" altLang="zh-CN" dirty="0" smtClean="0"/>
              <a:t>·</a:t>
            </a:r>
            <a:r>
              <a:rPr lang="en-US" altLang="zh-CN" dirty="0" err="1" smtClean="0"/>
              <a:t>Blinn</a:t>
            </a:r>
            <a:r>
              <a:rPr lang="en-US" altLang="zh-CN" dirty="0" err="1"/>
              <a:t>-</a:t>
            </a:r>
            <a:r>
              <a:rPr lang="en-US" altLang="zh-CN" dirty="0" err="1" smtClean="0"/>
              <a:t>Phong</a:t>
            </a:r>
            <a:endParaRPr lang="zh-CN" altLang="en-US" dirty="0"/>
          </a:p>
        </p:txBody>
      </p:sp>
      <p:sp>
        <p:nvSpPr>
          <p:cNvPr id="5" name="AutoShape 4" descr="[å¬å¼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3" y="2223356"/>
            <a:ext cx="32670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501" y="2720435"/>
            <a:ext cx="93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漫反射颜色</a:t>
            </a:r>
            <a:r>
              <a:rPr lang="en-US" altLang="zh-CN" dirty="0" smtClean="0"/>
              <a:t>·dot(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入射光向量</a:t>
            </a:r>
            <a:r>
              <a:rPr lang="en-US" altLang="zh-CN" dirty="0" smtClean="0"/>
              <a:t>)  +  </a:t>
            </a:r>
            <a:r>
              <a:rPr lang="zh-CN" altLang="en-US" dirty="0" smtClean="0"/>
              <a:t>高光颜色</a:t>
            </a:r>
            <a:r>
              <a:rPr lang="en-US" altLang="zh-CN" dirty="0" smtClean="0"/>
              <a:t>· pow( 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半角向量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高光系数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3515541"/>
            <a:ext cx="7655173" cy="29244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52907" y="2062100"/>
            <a:ext cx="1146601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8794" y="2616216"/>
            <a:ext cx="4005903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41012" y="3622435"/>
            <a:ext cx="5682302" cy="988754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46130" y="2046121"/>
            <a:ext cx="1633538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22829" y="2616216"/>
            <a:ext cx="5236106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41012" y="4722419"/>
            <a:ext cx="5682302" cy="1116678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2762429"/>
            <a:ext cx="7781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微表面分布函数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Normal Distribution </a:t>
            </a:r>
            <a:r>
              <a:rPr lang="en-US" altLang="zh-CN" sz="2800" b="1" dirty="0" smtClean="0"/>
              <a:t>Function)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GGX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46" y="1690688"/>
            <a:ext cx="4856117" cy="4907004"/>
          </a:xfrm>
          <a:prstGeom prst="rect">
            <a:avLst/>
          </a:prstGeom>
        </p:spPr>
      </p:pic>
      <p:pic>
        <p:nvPicPr>
          <p:cNvPr id="1026" name="Picture 2" descr="http://www.resetoter.cn/wp-content/uploads/2018/05/img_5af4652d986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62" y="1825625"/>
            <a:ext cx="4636138" cy="48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888682"/>
            <a:ext cx="5610225" cy="5648325"/>
          </a:xfrm>
          <a:prstGeom prst="rect">
            <a:avLst/>
          </a:prstGeom>
        </p:spPr>
      </p:pic>
      <p:pic>
        <p:nvPicPr>
          <p:cNvPr id="2050" name="Picture 2" descr="http://www.resetoter.cn/wp-content/uploads/2018/05/img_5af463cba21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58" y="1047749"/>
            <a:ext cx="552450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164907"/>
            <a:ext cx="5267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026" y="789176"/>
            <a:ext cx="109392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unity分为两部分来做，一个是迪斯尼漫反射，还有一个是兰伯特漫反射，兰伯特漫反射更节省一些，效果并每有太大的差异迪斯尼漫反射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DisneyDiffuse(half NdotV, half NdotL, half LdotH, half perceptualRoughness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{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fd90 = 0.5 + 2 * LdotH * LdotH * perceptualRoughness;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lightScatter   = (1 + (fd90 - 1) * Pow5(1 - NdotL));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viewScatter    = (1 + (fd90 - 1) * Pow5(1 - NdotV));    </a:t>
            </a:r>
            <a:endParaRPr lang="en-US" altLang="zh-CN" dirty="0" smtClean="0"/>
          </a:p>
          <a:p>
            <a:r>
              <a:rPr lang="zh-CN" altLang="en-US" dirty="0" smtClean="0"/>
              <a:t>return </a:t>
            </a:r>
            <a:r>
              <a:rPr lang="zh-CN" altLang="en-US" dirty="0"/>
              <a:t>lightScatter * viewScatter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得出的结果就是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directDiffuse </a:t>
            </a:r>
            <a:r>
              <a:rPr lang="zh-CN" altLang="en-US" dirty="0"/>
              <a:t>= lightScatter * viewScatter 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函数计算的结果 还需要 *NdotL*atten*LightColor,而的出来的结果其实就是漫反射系数 ，比lanbert好的一点 ，是随着粗造度的变化，效果稍有变化。directDiffuse *=  NdotL * attenColor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9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8015"/>
            <a:ext cx="10515600" cy="1325563"/>
          </a:xfrm>
        </p:spPr>
        <p:txBody>
          <a:bodyPr/>
          <a:lstStyle/>
          <a:p>
            <a:r>
              <a:rPr lang="zh-CN" altLang="en-US" dirty="0"/>
              <a:t>球</a:t>
            </a:r>
            <a:r>
              <a:rPr lang="zh-CN" altLang="en-US" dirty="0" smtClean="0"/>
              <a:t>谐光照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维的傅里叶变化</a:t>
            </a:r>
            <a:endParaRPr lang="en-US" altLang="zh-CN" dirty="0" smtClean="0"/>
          </a:p>
          <a:p>
            <a:r>
              <a:rPr lang="zh-CN" altLang="en-US" dirty="0" smtClean="0"/>
              <a:t>本质是一种压缩方式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1"/>
          <a:stretch/>
        </p:blipFill>
        <p:spPr bwMode="auto">
          <a:xfrm>
            <a:off x="-117446" y="3498056"/>
            <a:ext cx="550699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76" y="3299669"/>
            <a:ext cx="6650173" cy="35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300</Words>
  <Application>Microsoft Office PowerPoint</Application>
  <PresentationFormat>宽屏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基于物理的渲染及卡通渲染</vt:lpstr>
      <vt:lpstr>传统光照模型</vt:lpstr>
      <vt:lpstr>能量守恒</vt:lpstr>
      <vt:lpstr>传统光照模型·Blinn-Phong</vt:lpstr>
      <vt:lpstr>PowerPoint 演示文稿</vt:lpstr>
      <vt:lpstr>微表面分布函数（Normal Distribution Function)</vt:lpstr>
      <vt:lpstr>PowerPoint 演示文稿</vt:lpstr>
      <vt:lpstr>PowerPoint 演示文稿</vt:lpstr>
      <vt:lpstr>球谐光照</vt:lpstr>
      <vt:lpstr>Fresnel 菲涅尔方程</vt:lpstr>
      <vt:lpstr>球谐函数的基函数</vt:lpstr>
      <vt:lpstr>PowerPoint 演示文稿</vt:lpstr>
      <vt:lpstr>Phong和Blinn-Phong的区别</vt:lpstr>
      <vt:lpstr>HDR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基于物理的渲染及卡通渲染</dc:title>
  <dc:creator>lu luxury</dc:creator>
  <cp:lastModifiedBy>lu luxury</cp:lastModifiedBy>
  <cp:revision>26</cp:revision>
  <dcterms:created xsi:type="dcterms:W3CDTF">2019-07-09T03:22:15Z</dcterms:created>
  <dcterms:modified xsi:type="dcterms:W3CDTF">2019-07-12T13:12:09Z</dcterms:modified>
</cp:coreProperties>
</file>