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0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9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9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5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7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3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6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6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3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6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C1C17-F6D2-4837-9EF5-FC0DAD2A94F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4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基于物理的渲染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及卡通渲染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Physically base rendering 101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13371" y="5865223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Author: </a:t>
            </a:r>
            <a:r>
              <a:rPr lang="en-US" altLang="zh-CN" dirty="0" err="1" smtClean="0"/>
              <a:t>Luxujia</a:t>
            </a:r>
            <a:endParaRPr lang="en-US" altLang="zh-CN" dirty="0" smtClean="0"/>
          </a:p>
          <a:p>
            <a:r>
              <a:rPr lang="en-US" altLang="zh-CN" dirty="0" smtClean="0"/>
              <a:t>luxuia@foxmail.com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19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球谐函数的基函数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2839"/>
          <a:stretch/>
        </p:blipFill>
        <p:spPr>
          <a:xfrm>
            <a:off x="6627181" y="1690688"/>
            <a:ext cx="505139" cy="4351338"/>
          </a:xfrm>
          <a:prstGeom prst="rect">
            <a:avLst/>
          </a:prstGeom>
        </p:spPr>
      </p:pic>
      <p:pic>
        <p:nvPicPr>
          <p:cNvPr id="2050" name="Picture 2" descr="previe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2" b="11419"/>
          <a:stretch/>
        </p:blipFill>
        <p:spPr bwMode="auto">
          <a:xfrm>
            <a:off x="693106" y="1690688"/>
            <a:ext cx="5291818" cy="306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内容占位符 3"/>
          <p:cNvPicPr>
            <a:picLocks noChangeAspect="1"/>
          </p:cNvPicPr>
          <p:nvPr/>
        </p:nvPicPr>
        <p:blipFill rotWithShape="1">
          <a:blip r:embed="rId2"/>
          <a:srcRect l="47778"/>
          <a:stretch/>
        </p:blipFill>
        <p:spPr>
          <a:xfrm>
            <a:off x="7027817" y="1690688"/>
            <a:ext cx="36837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6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18" y="1498169"/>
            <a:ext cx="4371975" cy="5267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668" y="0"/>
            <a:ext cx="5838825" cy="687705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3566160" y="2717074"/>
            <a:ext cx="2218508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030583" y="5460274"/>
            <a:ext cx="2754085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83771" y="7053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编码及解码函数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Phong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Blinn-Phong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Phong</a:t>
            </a:r>
            <a:r>
              <a:rPr lang="zh-CN" altLang="en-US" dirty="0" smtClean="0"/>
              <a:t>模型在视线和反射光的角度超过</a:t>
            </a:r>
            <a:r>
              <a:rPr lang="en-US" altLang="zh-CN" dirty="0" smtClean="0"/>
              <a:t>90</a:t>
            </a:r>
            <a:r>
              <a:rPr lang="zh-CN" altLang="en-US" dirty="0" smtClean="0"/>
              <a:t>时表现异常</a:t>
            </a:r>
            <a:endParaRPr lang="zh-CN" altLang="en-US" dirty="0"/>
          </a:p>
        </p:txBody>
      </p:sp>
      <p:pic>
        <p:nvPicPr>
          <p:cNvPr id="4098" name="Picture 2" descr="http://learnopengl.com/img/advanced-lighting/advanced_lighting_compar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42523"/>
            <a:ext cx="7620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learnopengl.com/img/advanced-lighting/advanced_lighting_over_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8" y="2397941"/>
            <a:ext cx="76200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9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A scene using High Dynamic Range. The sunlight reflecting in the car window appears far brighter than other objects in the scene, because it has been processed using HD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98" y="2201862"/>
            <a:ext cx="60960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传统光照模型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Lambert    1760</a:t>
                </a:r>
                <a:r>
                  <a:rPr lang="zh-CN" altLang="en-US" dirty="0" smtClean="0"/>
                  <a:t>年，漫反射光</a:t>
                </a:r>
                <a:r>
                  <a:rPr lang="en-US" altLang="zh-CN" dirty="0" smtClean="0"/>
                  <a:t>	 	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err="1" smtClean="0"/>
                  <a:t>P</a:t>
                </a:r>
                <a:r>
                  <a:rPr lang="en-US" altLang="zh-CN" dirty="0" err="1" smtClean="0"/>
                  <a:t>hong</a:t>
                </a:r>
                <a:r>
                  <a:rPr lang="en-US" altLang="zh-CN" dirty="0" smtClean="0"/>
                  <a:t>   1973</a:t>
                </a:r>
                <a:r>
                  <a:rPr lang="zh-CN" altLang="en-US" dirty="0" smtClean="0"/>
                  <a:t>年，漫反射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镜面反射  </a:t>
                </a:r>
                <a:r>
                  <a:rPr lang="en-US" altLang="zh-CN" dirty="0" smtClean="0"/>
                  <a:t>	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err="1" smtClean="0"/>
                  <a:t>Blinn-Phong</a:t>
                </a:r>
                <a:r>
                  <a:rPr lang="en-US" altLang="zh-CN" dirty="0" smtClean="0"/>
                  <a:t> 1977</a:t>
                </a:r>
                <a:r>
                  <a:rPr lang="zh-CN" altLang="en-US" dirty="0" smtClean="0"/>
                  <a:t>年 </a:t>
                </a:r>
                <a:r>
                  <a:rPr lang="en-US" altLang="zh-CN" dirty="0"/>
                  <a:t>	</a:t>
                </a:r>
                <a:r>
                  <a:rPr lang="en-US" altLang="zh-CN" dirty="0" smtClean="0"/>
                  <a:t>      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img-blog.csdn.net/20180110151541696?watermark/2/text/aHR0cDovL2Jsb2cuY3Nkbi5uZXQvdl94Y2hlbl92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42" y="4584277"/>
            <a:ext cx="7620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272" y="4584277"/>
            <a:ext cx="49815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能量守恒</a:t>
            </a:r>
            <a:endParaRPr lang="zh-CN" altLang="en-US" dirty="0"/>
          </a:p>
        </p:txBody>
      </p:sp>
      <p:sp>
        <p:nvSpPr>
          <p:cNvPr id="7" name="AutoShape 8" descr="The light rendered at each point on a surface is calculated to be the same as the amout of light received from its environment. The microfacets of rough surfaces are affected by light from a wider area. Smoother surfaces give stronger and smaller highlights. Point A reflects light from the source towards the camera. Point B takes on a blue tint from ambient light from the sky. Point C takes its ambient and reflective lighting from the surrounding ground colours."/>
          <p:cNvSpPr>
            <a:spLocks noChangeAspect="1" noChangeArrowheads="1"/>
          </p:cNvSpPr>
          <p:nvPr/>
        </p:nvSpPr>
        <p:spPr bwMode="auto">
          <a:xfrm>
            <a:off x="155574" y="-144463"/>
            <a:ext cx="4808311" cy="480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" name="Picture 10" descr="https://docs.unity3d.com/uploads/Main/StandardShaderEnergyConserv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36"/>
          <a:stretch/>
        </p:blipFill>
        <p:spPr bwMode="auto">
          <a:xfrm>
            <a:off x="155574" y="2200276"/>
            <a:ext cx="3912599" cy="247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s://docs.unity3d.com/uploads/Main/StandardShaderEnergyConserv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9" b="33641"/>
          <a:stretch/>
        </p:blipFill>
        <p:spPr bwMode="auto">
          <a:xfrm>
            <a:off x="4068173" y="2200276"/>
            <a:ext cx="3916358" cy="246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docs.unity3d.com/uploads/Main/StandardShaderEnergyConserv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99" b="-142"/>
          <a:stretch/>
        </p:blipFill>
        <p:spPr bwMode="auto">
          <a:xfrm>
            <a:off x="7980772" y="2200276"/>
            <a:ext cx="3836090" cy="247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9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传统光照模型</a:t>
            </a:r>
            <a:r>
              <a:rPr lang="en-US" altLang="zh-CN" dirty="0" smtClean="0"/>
              <a:t>·</a:t>
            </a:r>
            <a:r>
              <a:rPr lang="en-US" altLang="zh-CN" dirty="0" err="1" smtClean="0"/>
              <a:t>Blinn</a:t>
            </a:r>
            <a:r>
              <a:rPr lang="en-US" altLang="zh-CN" dirty="0" err="1"/>
              <a:t>-</a:t>
            </a:r>
            <a:r>
              <a:rPr lang="en-US" altLang="zh-CN" dirty="0" err="1" smtClean="0"/>
              <a:t>Phong</a:t>
            </a:r>
            <a:endParaRPr lang="zh-CN" altLang="en-US" dirty="0"/>
          </a:p>
        </p:txBody>
      </p:sp>
      <p:sp>
        <p:nvSpPr>
          <p:cNvPr id="5" name="AutoShape 4" descr="[å¬å¼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93" y="2223356"/>
            <a:ext cx="3267075" cy="371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89501" y="2720435"/>
            <a:ext cx="939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漫反射颜色</a:t>
            </a:r>
            <a:r>
              <a:rPr lang="en-US" altLang="zh-CN" dirty="0" smtClean="0"/>
              <a:t>·dot(</a:t>
            </a:r>
            <a:r>
              <a:rPr lang="zh-CN" altLang="en-US" dirty="0" smtClean="0"/>
              <a:t>法线向量</a:t>
            </a:r>
            <a:r>
              <a:rPr lang="en-US" altLang="zh-CN" dirty="0"/>
              <a:t>,</a:t>
            </a:r>
            <a:r>
              <a:rPr lang="zh-CN" altLang="en-US" dirty="0" smtClean="0"/>
              <a:t>入射光向量</a:t>
            </a:r>
            <a:r>
              <a:rPr lang="en-US" altLang="zh-CN" dirty="0" smtClean="0"/>
              <a:t>)  +  </a:t>
            </a:r>
            <a:r>
              <a:rPr lang="zh-CN" altLang="en-US" dirty="0" smtClean="0"/>
              <a:t>高光颜色</a:t>
            </a:r>
            <a:r>
              <a:rPr lang="en-US" altLang="zh-CN" dirty="0" smtClean="0"/>
              <a:t>· pow( dot(</a:t>
            </a:r>
            <a:r>
              <a:rPr lang="zh-CN" altLang="en-US" dirty="0" smtClean="0"/>
              <a:t>法线向量</a:t>
            </a:r>
            <a:r>
              <a:rPr lang="en-US" altLang="zh-CN" dirty="0"/>
              <a:t>,</a:t>
            </a:r>
            <a:r>
              <a:rPr lang="zh-CN" altLang="en-US" dirty="0" smtClean="0"/>
              <a:t>半角向量</a:t>
            </a:r>
            <a:r>
              <a:rPr lang="en-US" altLang="zh-CN" dirty="0" smtClean="0"/>
              <a:t>), </a:t>
            </a:r>
            <a:r>
              <a:rPr lang="zh-CN" altLang="en-US" dirty="0" smtClean="0"/>
              <a:t>高光系数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9" y="3515541"/>
            <a:ext cx="7655173" cy="292444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452907" y="2062100"/>
            <a:ext cx="1146601" cy="497079"/>
          </a:xfrm>
          <a:prstGeom prst="rect">
            <a:avLst/>
          </a:prstGeom>
          <a:solidFill>
            <a:srgbClr val="5B9BD5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18794" y="2616216"/>
            <a:ext cx="4005903" cy="497079"/>
          </a:xfrm>
          <a:prstGeom prst="rect">
            <a:avLst/>
          </a:prstGeom>
          <a:solidFill>
            <a:srgbClr val="5B9BD5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41012" y="3622435"/>
            <a:ext cx="5682302" cy="988754"/>
          </a:xfrm>
          <a:prstGeom prst="rect">
            <a:avLst/>
          </a:prstGeom>
          <a:solidFill>
            <a:srgbClr val="5B9BD5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746130" y="2046121"/>
            <a:ext cx="1633538" cy="497079"/>
          </a:xfrm>
          <a:prstGeom prst="rect">
            <a:avLst/>
          </a:prstGeom>
          <a:solidFill>
            <a:schemeClr val="accent6">
              <a:lumMod val="40000"/>
              <a:lumOff val="60000"/>
              <a:alpha val="1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22829" y="2616216"/>
            <a:ext cx="5236106" cy="497079"/>
          </a:xfrm>
          <a:prstGeom prst="rect">
            <a:avLst/>
          </a:prstGeom>
          <a:solidFill>
            <a:schemeClr val="accent6">
              <a:lumMod val="40000"/>
              <a:lumOff val="60000"/>
              <a:alpha val="1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41012" y="4722419"/>
            <a:ext cx="5682302" cy="1116678"/>
          </a:xfrm>
          <a:prstGeom prst="rect">
            <a:avLst/>
          </a:prstGeom>
          <a:solidFill>
            <a:schemeClr val="accent6">
              <a:lumMod val="40000"/>
              <a:lumOff val="60000"/>
              <a:alpha val="1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32" y="2762429"/>
            <a:ext cx="77819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2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0026" y="789176"/>
            <a:ext cx="109392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unity分为两部分来做，一个是迪斯尼漫反射，还有一个是兰伯特漫反射，兰伯特漫反射更节省一些，效果并每有太大的差异迪斯尼漫反射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half </a:t>
            </a:r>
            <a:r>
              <a:rPr lang="zh-CN" altLang="en-US" dirty="0"/>
              <a:t>DisneyDiffuse(half NdotV, half NdotL, half LdotH, half perceptualRoughness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{    </a:t>
            </a:r>
            <a:endParaRPr lang="en-US" altLang="zh-CN" dirty="0" smtClean="0"/>
          </a:p>
          <a:p>
            <a:r>
              <a:rPr lang="zh-CN" altLang="en-US" dirty="0" smtClean="0"/>
              <a:t>half </a:t>
            </a:r>
            <a:r>
              <a:rPr lang="zh-CN" altLang="en-US" dirty="0"/>
              <a:t>fd90 = 0.5 + 2 * LdotH * LdotH * perceptualRoughness;    </a:t>
            </a:r>
            <a:endParaRPr lang="en-US" altLang="zh-CN" dirty="0" smtClean="0"/>
          </a:p>
          <a:p>
            <a:r>
              <a:rPr lang="zh-CN" altLang="en-US" dirty="0" smtClean="0"/>
              <a:t>half </a:t>
            </a:r>
            <a:r>
              <a:rPr lang="zh-CN" altLang="en-US" dirty="0"/>
              <a:t>lightScatter   = (1 + (fd90 - 1) * Pow5(1 - NdotL));    </a:t>
            </a:r>
            <a:endParaRPr lang="en-US" altLang="zh-CN" dirty="0" smtClean="0"/>
          </a:p>
          <a:p>
            <a:r>
              <a:rPr lang="zh-CN" altLang="en-US" dirty="0" smtClean="0"/>
              <a:t>half </a:t>
            </a:r>
            <a:r>
              <a:rPr lang="zh-CN" altLang="en-US" dirty="0"/>
              <a:t>viewScatter    = (1 + (fd90 - 1) * Pow5(1 - NdotV));    </a:t>
            </a:r>
            <a:endParaRPr lang="en-US" altLang="zh-CN" dirty="0" smtClean="0"/>
          </a:p>
          <a:p>
            <a:r>
              <a:rPr lang="zh-CN" altLang="en-US" dirty="0" smtClean="0"/>
              <a:t>return </a:t>
            </a:r>
            <a:r>
              <a:rPr lang="zh-CN" altLang="en-US" dirty="0"/>
              <a:t>lightScatter * viewScatter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r>
              <a:rPr lang="zh-CN" altLang="en-US" dirty="0" smtClean="0"/>
              <a:t>}</a:t>
            </a:r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zh-CN" altLang="en-US" dirty="0"/>
              <a:t>得出的结果就是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directDiffuse </a:t>
            </a:r>
            <a:r>
              <a:rPr lang="zh-CN" altLang="en-US" dirty="0"/>
              <a:t>= lightScatter * viewScatter 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zh-CN" altLang="en-US" dirty="0"/>
              <a:t>函数计算的结果 还需要 *NdotL*atten*LightColor,而的出来的结果其实就是漫反射系数 ，比lanbert好的一点 ，是随着粗造度的变化，效果稍有变化。directDiffuse *=  NdotL * attenColor</a:t>
            </a:r>
            <a:r>
              <a:rPr lang="zh-CN" altLang="en-US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9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8015"/>
            <a:ext cx="10515600" cy="1325563"/>
          </a:xfrm>
        </p:spPr>
        <p:txBody>
          <a:bodyPr/>
          <a:lstStyle/>
          <a:p>
            <a:r>
              <a:rPr lang="zh-CN" altLang="en-US" dirty="0"/>
              <a:t>球</a:t>
            </a:r>
            <a:r>
              <a:rPr lang="zh-CN" altLang="en-US" dirty="0" smtClean="0"/>
              <a:t>谐光照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3</a:t>
            </a:r>
            <a:r>
              <a:rPr lang="zh-CN" altLang="en-US" dirty="0" smtClean="0"/>
              <a:t>维的傅里叶变化</a:t>
            </a:r>
            <a:endParaRPr lang="en-US" altLang="zh-CN" dirty="0" smtClean="0"/>
          </a:p>
          <a:p>
            <a:r>
              <a:rPr lang="zh-CN" altLang="en-US" dirty="0" smtClean="0"/>
              <a:t>本质是一种压缩方式</a:t>
            </a:r>
            <a:endParaRPr lang="zh-CN" altLang="en-US" dirty="0"/>
          </a:p>
        </p:txBody>
      </p:sp>
      <p:pic>
        <p:nvPicPr>
          <p:cNvPr id="1026" name="Picture 2" descr="previe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1"/>
          <a:stretch/>
        </p:blipFill>
        <p:spPr bwMode="auto">
          <a:xfrm>
            <a:off x="-117446" y="3498056"/>
            <a:ext cx="5506994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776" y="3299669"/>
            <a:ext cx="6650173" cy="35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Fresnel </a:t>
            </a:r>
            <a:r>
              <a:rPr lang="zh-CN" altLang="en-US" dirty="0" smtClean="0"/>
              <a:t>菲涅尔方程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75" y="1141503"/>
            <a:ext cx="5724525" cy="56102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31966" y="28085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描述被反射光线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2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291</Words>
  <Application>Microsoft Office PowerPoint</Application>
  <PresentationFormat>宽屏</PresentationFormat>
  <Paragraphs>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Cambria Math</vt:lpstr>
      <vt:lpstr>Office 主题​​</vt:lpstr>
      <vt:lpstr>基于物理的渲染及卡通渲染</vt:lpstr>
      <vt:lpstr>传统光照模型</vt:lpstr>
      <vt:lpstr>能量守恒</vt:lpstr>
      <vt:lpstr>传统光照模型·Blinn-Phong</vt:lpstr>
      <vt:lpstr>PowerPoint 演示文稿</vt:lpstr>
      <vt:lpstr>PowerPoint 演示文稿</vt:lpstr>
      <vt:lpstr>PowerPoint 演示文稿</vt:lpstr>
      <vt:lpstr>球谐光照</vt:lpstr>
      <vt:lpstr>Fresnel 菲涅尔方程</vt:lpstr>
      <vt:lpstr>球谐函数的基函数</vt:lpstr>
      <vt:lpstr>PowerPoint 演示文稿</vt:lpstr>
      <vt:lpstr>Phong和Blinn-Phong的区别</vt:lpstr>
      <vt:lpstr>HDR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基于物理的渲染及卡通渲染</dc:title>
  <dc:creator>lu luxury</dc:creator>
  <cp:lastModifiedBy>lu luxury</cp:lastModifiedBy>
  <cp:revision>23</cp:revision>
  <dcterms:created xsi:type="dcterms:W3CDTF">2019-07-09T03:22:15Z</dcterms:created>
  <dcterms:modified xsi:type="dcterms:W3CDTF">2019-07-11T13:06:30Z</dcterms:modified>
</cp:coreProperties>
</file>