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ab74cc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b74cc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c07683d7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c07683d7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c07683d7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c07683d7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c07683d7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c07683d7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07683d7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07683d7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ab621d7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b621d7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c07683d7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07683d7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c07683d7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07683d7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c07683d7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c07683d7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c07683d7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07683d7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c07683d7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07683d7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c07683d7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c07683d7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ncbi.nlm.nih.gov/pmc/articles/PMC496857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Sepsis Prediction </a:t>
            </a:r>
            <a:endParaRPr/>
          </a:p>
        </p:txBody>
      </p:sp>
      <p:sp>
        <p:nvSpPr>
          <p:cNvPr id="87" name="Google Shape;87;p13"/>
          <p:cNvSpPr txBox="1"/>
          <p:nvPr>
            <p:ph idx="1" type="subTitle"/>
          </p:nvPr>
        </p:nvSpPr>
        <p:spPr>
          <a:xfrm>
            <a:off x="1455900" y="4079875"/>
            <a:ext cx="7688100" cy="555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rgbClr val="000000"/>
                </a:solidFill>
                <a:latin typeface="Times New Roman"/>
                <a:ea typeface="Times New Roman"/>
                <a:cs typeface="Times New Roman"/>
                <a:sym typeface="Times New Roman"/>
              </a:rPr>
              <a:t>Dhruv Patel, Arti Chauhan, Thomas Weldon, Satish Gupta</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t>
            </a:r>
            <a:endParaRPr/>
          </a:p>
          <a:p>
            <a:pPr indent="0" lvl="0" marL="0" rtl="0" algn="l">
              <a:spcBef>
                <a:spcPts val="0"/>
              </a:spcBef>
              <a:spcAft>
                <a:spcPts val="0"/>
              </a:spcAft>
              <a:buNone/>
            </a:pPr>
            <a:r>
              <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2100" lvl="0" marL="457200" rtl="0" algn="just">
              <a:lnSpc>
                <a:spcPct val="100000"/>
              </a:lnSpc>
              <a:spcBef>
                <a:spcPts val="0"/>
              </a:spcBef>
              <a:spcAft>
                <a:spcPts val="0"/>
              </a:spcAft>
              <a:buClr>
                <a:srgbClr val="000000"/>
              </a:buClr>
              <a:buSzPts val="1000"/>
              <a:buFont typeface="Times New Roman"/>
              <a:buChar char="●"/>
            </a:pPr>
            <a:r>
              <a:rPr i="1" lang="en" sz="1000">
                <a:solidFill>
                  <a:srgbClr val="000000"/>
                </a:solidFill>
                <a:latin typeface="Times New Roman"/>
                <a:ea typeface="Times New Roman"/>
                <a:cs typeface="Times New Roman"/>
                <a:sym typeface="Times New Roman"/>
              </a:rPr>
              <a:t>Sepsis detection criteria</a:t>
            </a:r>
            <a:r>
              <a:rPr lang="en" sz="1000">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0"/>
              </a:spcBef>
              <a:spcAft>
                <a:spcPts val="0"/>
              </a:spcAft>
              <a:buClr>
                <a:srgbClr val="000000"/>
              </a:buClr>
              <a:buSzPts val="1000"/>
              <a:buFont typeface="Times New Roman"/>
              <a:buChar char="●"/>
            </a:pPr>
            <a:r>
              <a:rPr i="1" lang="en" sz="1000">
                <a:solidFill>
                  <a:srgbClr val="000000"/>
                </a:solidFill>
                <a:latin typeface="Times New Roman"/>
                <a:ea typeface="Times New Roman"/>
                <a:cs typeface="Times New Roman"/>
                <a:sym typeface="Times New Roman"/>
              </a:rPr>
              <a:t>ETL challenges </a:t>
            </a:r>
            <a:endParaRPr i="1"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0"/>
              </a:spcBef>
              <a:spcAft>
                <a:spcPts val="0"/>
              </a:spcAft>
              <a:buClr>
                <a:srgbClr val="000000"/>
              </a:buClr>
              <a:buSzPts val="1000"/>
              <a:buFont typeface="Times New Roman"/>
              <a:buChar char="●"/>
            </a:pPr>
            <a:r>
              <a:rPr i="1" lang="en" sz="1000">
                <a:solidFill>
                  <a:srgbClr val="000000"/>
                </a:solidFill>
                <a:latin typeface="Times New Roman"/>
                <a:ea typeface="Times New Roman"/>
                <a:cs typeface="Times New Roman"/>
                <a:sym typeface="Times New Roman"/>
              </a:rPr>
              <a:t>Imbalanced Data </a:t>
            </a:r>
            <a:endParaRPr i="1"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0"/>
              </a:spcBef>
              <a:spcAft>
                <a:spcPts val="0"/>
              </a:spcAft>
              <a:buClr>
                <a:srgbClr val="000000"/>
              </a:buClr>
              <a:buSzPts val="1000"/>
              <a:buFont typeface="Times New Roman"/>
              <a:buChar char="●"/>
            </a:pPr>
            <a:r>
              <a:rPr i="1" lang="en" sz="1000">
                <a:solidFill>
                  <a:srgbClr val="000000"/>
                </a:solidFill>
                <a:latin typeface="Times New Roman"/>
                <a:ea typeface="Times New Roman"/>
                <a:cs typeface="Times New Roman"/>
                <a:sym typeface="Times New Roman"/>
              </a:rPr>
              <a:t>Control patient selection</a:t>
            </a:r>
            <a:endParaRPr i="1"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0"/>
              </a:spcBef>
              <a:spcAft>
                <a:spcPts val="0"/>
              </a:spcAft>
              <a:buClr>
                <a:srgbClr val="000000"/>
              </a:buClr>
              <a:buSzPts val="1000"/>
              <a:buFont typeface="Times New Roman"/>
              <a:buChar char="●"/>
            </a:pPr>
            <a:r>
              <a:rPr i="1" lang="en" sz="1000">
                <a:solidFill>
                  <a:srgbClr val="000000"/>
                </a:solidFill>
                <a:latin typeface="Times New Roman"/>
                <a:ea typeface="Times New Roman"/>
                <a:cs typeface="Times New Roman"/>
                <a:sym typeface="Times New Roman"/>
              </a:rPr>
              <a:t>Text Feature extraction</a:t>
            </a:r>
            <a:endParaRPr i="1" sz="1000">
              <a:solidFill>
                <a:srgbClr val="000000"/>
              </a:solidFill>
              <a:latin typeface="Times New Roman"/>
              <a:ea typeface="Times New Roman"/>
              <a:cs typeface="Times New Roman"/>
              <a:sym typeface="Times New Roman"/>
            </a:endParaRPr>
          </a:p>
          <a:p>
            <a:pPr indent="-292100" lvl="0" marL="457200" rtl="0" algn="just">
              <a:lnSpc>
                <a:spcPct val="100000"/>
              </a:lnSpc>
              <a:spcBef>
                <a:spcPts val="0"/>
              </a:spcBef>
              <a:spcAft>
                <a:spcPts val="0"/>
              </a:spcAft>
              <a:buClr>
                <a:srgbClr val="000000"/>
              </a:buClr>
              <a:buSzPts val="1000"/>
              <a:buFont typeface="Times New Roman"/>
              <a:buChar char="●"/>
            </a:pPr>
            <a:r>
              <a:rPr i="1" lang="en" sz="1000">
                <a:solidFill>
                  <a:srgbClr val="000000"/>
                </a:solidFill>
                <a:latin typeface="Times New Roman"/>
                <a:ea typeface="Times New Roman"/>
                <a:cs typeface="Times New Roman"/>
                <a:sym typeface="Times New Roman"/>
              </a:rPr>
              <a:t>RNN</a:t>
            </a:r>
            <a:endParaRPr i="1" sz="10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50" name="Google Shape;150;p23"/>
          <p:cNvSpPr txBox="1"/>
          <p:nvPr>
            <p:ph idx="1" type="body"/>
          </p:nvPr>
        </p:nvSpPr>
        <p:spPr>
          <a:xfrm>
            <a:off x="729450" y="2078875"/>
            <a:ext cx="7688700" cy="2261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Use NLP to extract features from clinical notes. </a:t>
            </a:r>
            <a:endParaRPr b="1"/>
          </a:p>
          <a:p>
            <a:pPr indent="-311150" lvl="0" marL="457200" rtl="0" algn="l">
              <a:spcBef>
                <a:spcPts val="0"/>
              </a:spcBef>
              <a:spcAft>
                <a:spcPts val="0"/>
              </a:spcAft>
              <a:buSzPts val="1300"/>
              <a:buChar char="-"/>
            </a:pPr>
            <a:r>
              <a:rPr b="1" lang="en"/>
              <a:t>We can use different </a:t>
            </a:r>
            <a:r>
              <a:rPr b="1" lang="en"/>
              <a:t>ensemble</a:t>
            </a:r>
            <a:r>
              <a:rPr b="1" lang="en"/>
              <a:t> methods </a:t>
            </a:r>
            <a:endParaRPr b="1"/>
          </a:p>
          <a:p>
            <a:pPr indent="-311150" lvl="0" marL="457200" rtl="0" algn="l">
              <a:spcBef>
                <a:spcPts val="0"/>
              </a:spcBef>
              <a:spcAft>
                <a:spcPts val="0"/>
              </a:spcAft>
              <a:buSzPts val="1300"/>
              <a:buChar char="-"/>
            </a:pPr>
            <a:r>
              <a:rPr b="1" lang="en"/>
              <a:t>We can use modern deep learning healthcare algorithms </a:t>
            </a:r>
            <a:endParaRPr b="1"/>
          </a:p>
          <a:p>
            <a:pPr indent="-311150" lvl="0" marL="457200" rtl="0" algn="l">
              <a:spcBef>
                <a:spcPts val="0"/>
              </a:spcBef>
              <a:spcAft>
                <a:spcPts val="0"/>
              </a:spcAft>
              <a:buSzPts val="1300"/>
              <a:buChar char="-"/>
            </a:pPr>
            <a:r>
              <a:rPr b="1" lang="en"/>
              <a:t>We can consult to physicians and clinical scientist to get better understanding of sepsis prediction</a:t>
            </a:r>
            <a:endParaRPr b="1"/>
          </a:p>
          <a:p>
            <a:pPr indent="-311150" lvl="0" marL="457200" rtl="0" algn="l">
              <a:spcBef>
                <a:spcPts val="0"/>
              </a:spcBef>
              <a:spcAft>
                <a:spcPts val="0"/>
              </a:spcAft>
              <a:buSzPts val="1300"/>
              <a:buChar char="-"/>
            </a:pPr>
            <a:r>
              <a:rPr b="1" lang="en"/>
              <a:t>Develop on pre trained model by experts</a:t>
            </a:r>
            <a:endParaRPr b="1"/>
          </a:p>
          <a:p>
            <a:pPr indent="0" lvl="0" marL="457200" rtl="0" algn="l">
              <a:spcBef>
                <a:spcPts val="1600"/>
              </a:spcBef>
              <a:spcAft>
                <a:spcPts val="0"/>
              </a:spcAft>
              <a:buNone/>
            </a:pPr>
            <a:r>
              <a:t/>
            </a:r>
            <a:endParaRPr b="1"/>
          </a:p>
          <a:p>
            <a:pPr indent="0" lvl="0" marL="0" rtl="0" algn="l">
              <a:spcBef>
                <a:spcPts val="1600"/>
              </a:spcBef>
              <a:spcAft>
                <a:spcPts val="160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156" name="Google Shape;156;p24"/>
          <p:cNvSpPr txBox="1"/>
          <p:nvPr>
            <p:ph idx="1" type="body"/>
          </p:nvPr>
        </p:nvSpPr>
        <p:spPr>
          <a:xfrm>
            <a:off x="729450" y="2030125"/>
            <a:ext cx="7688700" cy="2952900"/>
          </a:xfrm>
          <a:prstGeom prst="rect">
            <a:avLst/>
          </a:prstGeom>
        </p:spPr>
        <p:txBody>
          <a:bodyPr anchorCtr="0" anchor="t" bIns="91425" lIns="91425" spcFirstLastPara="1" rIns="91425" wrap="square" tIns="91425">
            <a:noAutofit/>
          </a:bodyPr>
          <a:lstStyle/>
          <a:p>
            <a:pPr indent="-292100" lvl="0" marL="228600" rtl="0" algn="just">
              <a:lnSpc>
                <a:spcPct val="100000"/>
              </a:lnSpc>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T. Desautels, J. Calvert, J. Hoffman, M. Jay, Y. Kerem, L. Shieh,D. Shimabukuro, U. Chettipally, M. D. Feldman, C. Barton, D. J. Wales, and R. Das. Prediction of sepsis in the intensive care unit with minimal electronic health record data: A machine learning approach. JMIR Med Inform, 4(3):e28, 30 Sept. 2016.</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292100" lvl="0" marL="228600" rtl="0" algn="l">
              <a:lnSpc>
                <a:spcPct val="100000"/>
              </a:lnSpc>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M. Ghassemi, T. Naumann, F. Doshi-Velez, N. Brimmer, R. Joshi, A. Rumshisky, and P. Szolovits. Unfolding Physiological State: Mortality Modelling in Intensive Care Units. In Proceedings of the 20th ACM SIGKDD International Conference on Knowledge Discovery and Data Mining, KDD ’14, pages 75–84, New York, NY, USA, 2014. ACM.</a:t>
            </a:r>
            <a:endParaRPr sz="1000">
              <a:solidFill>
                <a:srgbClr val="000000"/>
              </a:solidFill>
              <a:latin typeface="Times New Roman"/>
              <a:ea typeface="Times New Roman"/>
              <a:cs typeface="Times New Roman"/>
              <a:sym typeface="Times New Roman"/>
            </a:endParaRPr>
          </a:p>
          <a:p>
            <a:pPr indent="-228600" lvl="0" marL="22860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292100" lvl="0" marL="228600" rtl="0" algn="l">
              <a:lnSpc>
                <a:spcPct val="100000"/>
              </a:lnSpc>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K. E. Henry, D. N. Hager, P. J. Pronovost, and S. Saria. A targeted real-time early warning score (trewscore) for septic shock. Science translational medicine, 7(299):299ra122–299ra122, 2015.</a:t>
            </a:r>
            <a:endParaRPr sz="1000">
              <a:solidFill>
                <a:srgbClr val="000000"/>
              </a:solidFill>
              <a:latin typeface="Times New Roman"/>
              <a:ea typeface="Times New Roman"/>
              <a:cs typeface="Times New Roman"/>
              <a:sym typeface="Times New Roman"/>
            </a:endParaRPr>
          </a:p>
          <a:p>
            <a:pPr indent="-228600" lvl="0" marL="228600" rtl="0" algn="just">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292100" lvl="0" marL="228600" rtl="0" algn="l">
              <a:lnSpc>
                <a:spcPct val="100000"/>
              </a:lnSpc>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Y. Xu, S. Biswal, S. R. Deshpande, K. O. Maher, and J. Sun. Raim: Recurrent attentive and intensive model of multimodal patient monitoring data. In Proceedings of the 24th ACM SIGKDD International Conference on Knowledge Discovery &amp; Data Mining, pages 2565–2573. ACM, 2018.    </a:t>
            </a:r>
            <a:endParaRPr sz="1000">
              <a:solidFill>
                <a:srgbClr val="000000"/>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292100" lvl="0" marL="228600" rtl="0" algn="l">
              <a:lnSpc>
                <a:spcPct val="100000"/>
              </a:lnSpc>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S. Nemati, A. Holder, F. Razmi , M.D. Stanley, G.D Clifford GD, T.G Buchman. An Interpretable Machine Learning Model for Accurate Prediction of Sepsis in the ICU. Critical Care Medicine. 46(4):1. December 2017</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BFBFBF"/>
              </a:solidFill>
              <a:latin typeface="Times New Roman"/>
              <a:ea typeface="Times New Roman"/>
              <a:cs typeface="Times New Roman"/>
              <a:sym typeface="Times New Roman"/>
            </a:endParaRPr>
          </a:p>
          <a:p>
            <a:pPr indent="-228600" lvl="0" marL="22860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162" name="Google Shape;162;p25"/>
          <p:cNvSpPr txBox="1"/>
          <p:nvPr>
            <p:ph idx="1" type="body"/>
          </p:nvPr>
        </p:nvSpPr>
        <p:spPr>
          <a:xfrm>
            <a:off x="729450" y="2078875"/>
            <a:ext cx="7688700" cy="27030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000">
                <a:solidFill>
                  <a:srgbClr val="000000"/>
                </a:solidFill>
                <a:latin typeface="Times New Roman"/>
                <a:ea typeface="Times New Roman"/>
                <a:cs typeface="Times New Roman"/>
                <a:sym typeface="Times New Roman"/>
              </a:rPr>
              <a:t>6. </a:t>
            </a:r>
            <a:r>
              <a:rPr lang="en" sz="1000">
                <a:solidFill>
                  <a:srgbClr val="000000"/>
                </a:solidFill>
                <a:latin typeface="Times New Roman"/>
                <a:ea typeface="Times New Roman"/>
                <a:cs typeface="Times New Roman"/>
                <a:sym typeface="Times New Roman"/>
              </a:rPr>
              <a:t>Seymour CW, Liu VX, Iwashyna TJ, et al. Assessment of clinical criteria for sepsis: for the third International Consensus definitions for sepsis and septic shock (Sepsis-3). JAMA. 2016;315(8):762-774. </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000">
                <a:solidFill>
                  <a:srgbClr val="000000"/>
                </a:solidFill>
                <a:latin typeface="Times New Roman"/>
                <a:ea typeface="Times New Roman"/>
                <a:cs typeface="Times New Roman"/>
                <a:sym typeface="Times New Roman"/>
              </a:rPr>
              <a:t>7. Mortality Prediction Model of Septic Shock Patients Based on Routinely Recorded Data- Computational and Mathematical Methods in Medicine Volume 2015, Article ID 761435</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228600" lvl="0" marL="685800" rtl="0" algn="l">
              <a:lnSpc>
                <a:spcPct val="100000"/>
              </a:lnSpc>
              <a:spcBef>
                <a:spcPts val="0"/>
              </a:spcBef>
              <a:spcAft>
                <a:spcPts val="0"/>
              </a:spcAft>
              <a:buNone/>
            </a:pPr>
            <a:r>
              <a:rPr lang="en" sz="1000">
                <a:solidFill>
                  <a:srgbClr val="000000"/>
                </a:solidFill>
                <a:latin typeface="Times New Roman"/>
                <a:ea typeface="Times New Roman"/>
                <a:cs typeface="Times New Roman"/>
                <a:sym typeface="Times New Roman"/>
              </a:rPr>
              <a:t>8. 	Singer M, Deutschman CS, Seymour CW, Shankar-Hari M, Annane D, Bauer M, et al. (February 2016). </a:t>
            </a:r>
            <a:r>
              <a:rPr lang="en" sz="1000" u="sng">
                <a:solidFill>
                  <a:srgbClr val="1155CC"/>
                </a:solidFill>
                <a:latin typeface="Times New Roman"/>
                <a:ea typeface="Times New Roman"/>
                <a:cs typeface="Times New Roman"/>
                <a:sym typeface="Times New Roman"/>
                <a:hlinkClick r:id="rId3"/>
              </a:rPr>
              <a:t>"</a:t>
            </a:r>
            <a:r>
              <a:rPr lang="en" sz="1000">
                <a:solidFill>
                  <a:srgbClr val="000000"/>
                </a:solidFill>
                <a:latin typeface="Times New Roman"/>
                <a:ea typeface="Times New Roman"/>
                <a:cs typeface="Times New Roman"/>
                <a:sym typeface="Times New Roman"/>
              </a:rPr>
              <a:t>The Third International Consensus Definitions for Sepsis and Septic Shock (Sepsis-3)". JAMA. 315 (8): 801–10. doi:10.1001/jama.2016.0287. PMC 4968574. PMID 26903338.</a:t>
            </a:r>
            <a:endParaRPr sz="1000">
              <a:solidFill>
                <a:srgbClr val="000000"/>
              </a:solidFill>
              <a:latin typeface="Times New Roman"/>
              <a:ea typeface="Times New Roman"/>
              <a:cs typeface="Times New Roman"/>
              <a:sym typeface="Times New Roman"/>
            </a:endParaRPr>
          </a:p>
          <a:p>
            <a:pPr indent="-228600" lvl="0" marL="22860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228600" lvl="0" marL="685800" rtl="0" algn="l">
              <a:lnSpc>
                <a:spcPct val="100000"/>
              </a:lnSpc>
              <a:spcBef>
                <a:spcPts val="0"/>
              </a:spcBef>
              <a:spcAft>
                <a:spcPts val="0"/>
              </a:spcAft>
              <a:buNone/>
            </a:pPr>
            <a:r>
              <a:rPr lang="en" sz="1000">
                <a:solidFill>
                  <a:srgbClr val="000000"/>
                </a:solidFill>
                <a:latin typeface="Times New Roman"/>
                <a:ea typeface="Times New Roman"/>
                <a:cs typeface="Times New Roman"/>
                <a:sym typeface="Times New Roman"/>
              </a:rPr>
              <a:t>9.   H. Harutyunyan, H. Khachatrian, D. C. Kale, and A. Galstyan. Multitask learning and benchmarking with clinical time series data. arXiv preprint arXiv:1703.07771, 22 Mar. 2017.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Motivation</a:t>
            </a:r>
            <a:endParaRPr/>
          </a:p>
        </p:txBody>
      </p:sp>
      <p:sp>
        <p:nvSpPr>
          <p:cNvPr id="93" name="Google Shape;93;p14"/>
          <p:cNvSpPr txBox="1"/>
          <p:nvPr>
            <p:ph idx="1" type="body"/>
          </p:nvPr>
        </p:nvSpPr>
        <p:spPr>
          <a:xfrm>
            <a:off x="729450" y="2078875"/>
            <a:ext cx="8081400" cy="298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b="1" lang="en" sz="1400">
                <a:latin typeface="Arial"/>
                <a:ea typeface="Arial"/>
                <a:cs typeface="Arial"/>
                <a:sym typeface="Arial"/>
              </a:rPr>
              <a:t>Leading cause of decomposition and mortality in US hospitals (</a:t>
            </a:r>
            <a:r>
              <a:rPr b="1" lang="en" sz="1400">
                <a:solidFill>
                  <a:srgbClr val="000000"/>
                </a:solidFill>
                <a:latin typeface="Arial"/>
                <a:ea typeface="Arial"/>
                <a:cs typeface="Arial"/>
                <a:sym typeface="Arial"/>
              </a:rPr>
              <a:t>approximately 1.7M adults develop sepsis resulting in 270,000 deaths </a:t>
            </a:r>
            <a:r>
              <a:rPr b="1" lang="en" sz="1400">
                <a:latin typeface="Arial"/>
                <a:ea typeface="Arial"/>
                <a:cs typeface="Arial"/>
                <a:sym typeface="Arial"/>
              </a:rPr>
              <a:t>) </a:t>
            </a:r>
            <a:endParaRPr b="1"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b="1" lang="en" sz="1400">
                <a:solidFill>
                  <a:srgbClr val="000000"/>
                </a:solidFill>
                <a:latin typeface="Arial"/>
                <a:ea typeface="Arial"/>
                <a:cs typeface="Arial"/>
                <a:sym typeface="Arial"/>
              </a:rPr>
              <a:t>we propose to add a clinical prediction benchmark task using data from the Medication Information Mart for Intensive Care (MIMIC-III) to predict, in near real time, the onset of sepsis.</a:t>
            </a:r>
            <a:endParaRPr b="1" sz="1400">
              <a:solidFill>
                <a:srgbClr val="000000"/>
              </a:solidFill>
              <a:latin typeface="Arial"/>
              <a:ea typeface="Arial"/>
              <a:cs typeface="Arial"/>
              <a:sym typeface="Arial"/>
            </a:endParaRPr>
          </a:p>
          <a:p>
            <a:pPr indent="-317500" lvl="0" marL="457200" rtl="0" algn="l">
              <a:lnSpc>
                <a:spcPct val="100000"/>
              </a:lnSpc>
              <a:spcBef>
                <a:spcPts val="600"/>
              </a:spcBef>
              <a:spcAft>
                <a:spcPts val="0"/>
              </a:spcAft>
              <a:buClr>
                <a:srgbClr val="000000"/>
              </a:buClr>
              <a:buSzPts val="1400"/>
              <a:buFont typeface="Arial"/>
              <a:buChar char="-"/>
            </a:pPr>
            <a:r>
              <a:rPr b="1" lang="en" sz="1400">
                <a:solidFill>
                  <a:srgbClr val="000000"/>
                </a:solidFill>
                <a:latin typeface="Arial"/>
                <a:ea typeface="Arial"/>
                <a:cs typeface="Arial"/>
                <a:sym typeface="Arial"/>
              </a:rPr>
              <a:t>It has been reported that sepsis is frequently underdiagnosed in the hospital</a:t>
            </a:r>
            <a:r>
              <a:rPr b="1"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despite being mentioned in the discharge notes.</a:t>
            </a:r>
            <a:endParaRPr b="1" sz="1400">
              <a:solidFill>
                <a:srgbClr val="000000"/>
              </a:solidFill>
              <a:latin typeface="Arial"/>
              <a:ea typeface="Arial"/>
              <a:cs typeface="Arial"/>
              <a:sym typeface="Arial"/>
            </a:endParaRPr>
          </a:p>
          <a:p>
            <a:pPr indent="-317500" lvl="0" marL="457200" rtl="0" algn="l">
              <a:lnSpc>
                <a:spcPct val="100000"/>
              </a:lnSpc>
              <a:spcBef>
                <a:spcPts val="600"/>
              </a:spcBef>
              <a:spcAft>
                <a:spcPts val="600"/>
              </a:spcAft>
              <a:buClr>
                <a:srgbClr val="000000"/>
              </a:buClr>
              <a:buSzPts val="1400"/>
              <a:buFont typeface="Arial"/>
              <a:buChar char="-"/>
            </a:pPr>
            <a:r>
              <a:rPr b="1" lang="en" sz="1400">
                <a:solidFill>
                  <a:srgbClr val="000000"/>
                </a:solidFill>
                <a:latin typeface="Arial"/>
                <a:ea typeface="Arial"/>
                <a:cs typeface="Arial"/>
                <a:sym typeface="Arial"/>
              </a:rPr>
              <a:t>Our Goal is to predict sepsis shock 6 hours before </a:t>
            </a:r>
            <a:r>
              <a:rPr b="1" lang="en" sz="1400">
                <a:solidFill>
                  <a:srgbClr val="000000"/>
                </a:solidFill>
                <a:latin typeface="Arial"/>
                <a:ea typeface="Arial"/>
                <a:cs typeface="Arial"/>
                <a:sym typeface="Arial"/>
              </a:rPr>
              <a:t>occurrence</a:t>
            </a:r>
            <a:r>
              <a:rPr b="1" lang="en" sz="1400">
                <a:solidFill>
                  <a:srgbClr val="000000"/>
                </a:solidFill>
                <a:latin typeface="Arial"/>
                <a:ea typeface="Arial"/>
                <a:cs typeface="Arial"/>
                <a:sym typeface="Arial"/>
              </a:rPr>
              <a:t>.</a:t>
            </a:r>
            <a:endParaRPr b="1"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and Preprocessing</a:t>
            </a:r>
            <a:endParaRPr/>
          </a:p>
        </p:txBody>
      </p:sp>
      <p:sp>
        <p:nvSpPr>
          <p:cNvPr id="99" name="Google Shape;99;p15"/>
          <p:cNvSpPr txBox="1"/>
          <p:nvPr>
            <p:ph idx="1" type="body"/>
          </p:nvPr>
        </p:nvSpPr>
        <p:spPr>
          <a:xfrm>
            <a:off x="348200" y="2210300"/>
            <a:ext cx="3042900" cy="2452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Physionet MIMIC-III dataset</a:t>
            </a:r>
            <a:endParaRPr sz="1200">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Identify case and control patients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Define observation and prediction window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latin typeface="Times New Roman"/>
                <a:ea typeface="Times New Roman"/>
                <a:cs typeface="Times New Roman"/>
                <a:sym typeface="Times New Roman"/>
              </a:rPr>
              <a:t>Feature engineering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200">
                <a:solidFill>
                  <a:srgbClr val="000000"/>
                </a:solidFill>
                <a:latin typeface="Times New Roman"/>
                <a:ea typeface="Times New Roman"/>
                <a:cs typeface="Times New Roman"/>
                <a:sym typeface="Times New Roman"/>
              </a:rPr>
              <a:t>Data cleanup </a:t>
            </a:r>
            <a:endParaRPr sz="1200"/>
          </a:p>
        </p:txBody>
      </p:sp>
      <p:pic>
        <p:nvPicPr>
          <p:cNvPr id="100" name="Google Shape;100;p15"/>
          <p:cNvPicPr preferRelativeResize="0"/>
          <p:nvPr/>
        </p:nvPicPr>
        <p:blipFill>
          <a:blip r:embed="rId3">
            <a:alphaModFix/>
          </a:blip>
          <a:stretch>
            <a:fillRect/>
          </a:stretch>
        </p:blipFill>
        <p:spPr>
          <a:xfrm>
            <a:off x="3603074" y="2431350"/>
            <a:ext cx="5374375" cy="223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9000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p:txBody>
      </p:sp>
      <p:pic>
        <p:nvPicPr>
          <p:cNvPr id="106" name="Google Shape;106;p16"/>
          <p:cNvPicPr preferRelativeResize="0"/>
          <p:nvPr/>
        </p:nvPicPr>
        <p:blipFill>
          <a:blip r:embed="rId3">
            <a:alphaModFix/>
          </a:blip>
          <a:stretch>
            <a:fillRect/>
          </a:stretch>
        </p:blipFill>
        <p:spPr>
          <a:xfrm>
            <a:off x="1181875" y="1990100"/>
            <a:ext cx="6311975" cy="2984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 - Baseline Models Balanced Dataset</a:t>
            </a:r>
            <a:endParaRPr/>
          </a:p>
        </p:txBody>
      </p:sp>
      <p:pic>
        <p:nvPicPr>
          <p:cNvPr id="112" name="Google Shape;112;p17"/>
          <p:cNvPicPr preferRelativeResize="0"/>
          <p:nvPr/>
        </p:nvPicPr>
        <p:blipFill>
          <a:blip r:embed="rId3">
            <a:alphaModFix/>
          </a:blip>
          <a:stretch>
            <a:fillRect/>
          </a:stretch>
        </p:blipFill>
        <p:spPr>
          <a:xfrm>
            <a:off x="1106175" y="2346550"/>
            <a:ext cx="6621424" cy="261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 - Baseline Models Balanced Dataset</a:t>
            </a:r>
            <a:endParaRPr/>
          </a:p>
        </p:txBody>
      </p:sp>
      <p:pic>
        <p:nvPicPr>
          <p:cNvPr id="118" name="Google Shape;118;p18"/>
          <p:cNvPicPr preferRelativeResize="0"/>
          <p:nvPr/>
        </p:nvPicPr>
        <p:blipFill>
          <a:blip r:embed="rId3">
            <a:alphaModFix/>
          </a:blip>
          <a:stretch>
            <a:fillRect/>
          </a:stretch>
        </p:blipFill>
        <p:spPr>
          <a:xfrm>
            <a:off x="1423575" y="2270850"/>
            <a:ext cx="5539901" cy="267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 - Baseline Models Imbalance Dataset</a:t>
            </a:r>
            <a:endParaRPr/>
          </a:p>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685800" y="2384725"/>
            <a:ext cx="7772400" cy="249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 - LSTM Model</a:t>
            </a:r>
            <a:endParaRPr/>
          </a:p>
        </p:txBody>
      </p:sp>
      <p:pic>
        <p:nvPicPr>
          <p:cNvPr id="130" name="Google Shape;130;p20"/>
          <p:cNvPicPr preferRelativeResize="0"/>
          <p:nvPr/>
        </p:nvPicPr>
        <p:blipFill>
          <a:blip r:embed="rId3">
            <a:alphaModFix/>
          </a:blip>
          <a:stretch>
            <a:fillRect/>
          </a:stretch>
        </p:blipFill>
        <p:spPr>
          <a:xfrm>
            <a:off x="7155725" y="745825"/>
            <a:ext cx="1746050" cy="1230150"/>
          </a:xfrm>
          <a:prstGeom prst="rect">
            <a:avLst/>
          </a:prstGeom>
          <a:noFill/>
          <a:ln>
            <a:noFill/>
          </a:ln>
        </p:spPr>
      </p:pic>
      <p:pic>
        <p:nvPicPr>
          <p:cNvPr id="131" name="Google Shape;131;p20"/>
          <p:cNvPicPr preferRelativeResize="0"/>
          <p:nvPr/>
        </p:nvPicPr>
        <p:blipFill>
          <a:blip r:embed="rId4">
            <a:alphaModFix/>
          </a:blip>
          <a:stretch>
            <a:fillRect/>
          </a:stretch>
        </p:blipFill>
        <p:spPr>
          <a:xfrm>
            <a:off x="394625" y="2129800"/>
            <a:ext cx="3975672" cy="2984850"/>
          </a:xfrm>
          <a:prstGeom prst="rect">
            <a:avLst/>
          </a:prstGeom>
          <a:noFill/>
          <a:ln>
            <a:noFill/>
          </a:ln>
        </p:spPr>
      </p:pic>
      <p:pic>
        <p:nvPicPr>
          <p:cNvPr id="132" name="Google Shape;132;p20"/>
          <p:cNvPicPr preferRelativeResize="0"/>
          <p:nvPr/>
        </p:nvPicPr>
        <p:blipFill>
          <a:blip r:embed="rId5">
            <a:alphaModFix/>
          </a:blip>
          <a:stretch>
            <a:fillRect/>
          </a:stretch>
        </p:blipFill>
        <p:spPr>
          <a:xfrm>
            <a:off x="4905076" y="2228450"/>
            <a:ext cx="3270025" cy="27875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t>
            </a:r>
            <a:r>
              <a:rPr lang="en"/>
              <a:t>Takeaways</a:t>
            </a:r>
            <a:endParaRPr/>
          </a:p>
          <a:p>
            <a:pPr indent="0" lvl="0" marL="0" rtl="0" algn="l">
              <a:spcBef>
                <a:spcPts val="0"/>
              </a:spcBef>
              <a:spcAft>
                <a:spcPts val="0"/>
              </a:spcAft>
              <a:buNone/>
            </a:pPr>
            <a:r>
              <a:t/>
            </a:r>
            <a:endParaRPr/>
          </a:p>
        </p:txBody>
      </p:sp>
      <p:sp>
        <p:nvSpPr>
          <p:cNvPr id="138" name="Google Shape;138;p21"/>
          <p:cNvSpPr txBox="1"/>
          <p:nvPr/>
        </p:nvSpPr>
        <p:spPr>
          <a:xfrm>
            <a:off x="855675" y="2013350"/>
            <a:ext cx="7214400" cy="2449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latin typeface="Times New Roman"/>
                <a:ea typeface="Times New Roman"/>
                <a:cs typeface="Times New Roman"/>
                <a:sym typeface="Times New Roman"/>
              </a:rPr>
              <a:t>This study presents a machine-learning based approach to predict sepsis-onset-time using commonly available features such as vitals, GCS and lab-results for ICU patients, without  explicitly relying on ICD code.</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lang="en">
                <a:latin typeface="Times New Roman"/>
                <a:ea typeface="Times New Roman"/>
                <a:cs typeface="Times New Roman"/>
                <a:sym typeface="Times New Roman"/>
              </a:rPr>
              <a:t>Study clearly quantifies predictive power of each feature-set. This help with interpretability of model as clinicians can gauge which feature is adding most value and hence can reason about it using their domain knowledge.</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lang="en">
                <a:latin typeface="Times New Roman"/>
                <a:ea typeface="Times New Roman"/>
                <a:cs typeface="Times New Roman"/>
                <a:sym typeface="Times New Roman"/>
              </a:rPr>
              <a:t>This study evaluated robustness of model in presence of imbalanced dataset, which is common is real world setting.</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