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90" d="100"/>
          <a:sy n="90" d="100"/>
        </p:scale>
        <p:origin x="370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0F0-49FB-4D13-9D9C-7D6A5458AF6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42D7-6D0A-4434-96A5-B68114D3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0F0-49FB-4D13-9D9C-7D6A5458AF6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42D7-6D0A-4434-96A5-B68114D3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0F0-49FB-4D13-9D9C-7D6A5458AF6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42D7-6D0A-4434-96A5-B68114D3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0F0-49FB-4D13-9D9C-7D6A5458AF6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42D7-6D0A-4434-96A5-B68114D3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0F0-49FB-4D13-9D9C-7D6A5458AF6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42D7-6D0A-4434-96A5-B68114D3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0F0-49FB-4D13-9D9C-7D6A5458AF6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42D7-6D0A-4434-96A5-B68114D3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0F0-49FB-4D13-9D9C-7D6A5458AF6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42D7-6D0A-4434-96A5-B68114D3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8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0F0-49FB-4D13-9D9C-7D6A5458AF6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42D7-6D0A-4434-96A5-B68114D3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0F0-49FB-4D13-9D9C-7D6A5458AF6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42D7-6D0A-4434-96A5-B68114D3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8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0F0-49FB-4D13-9D9C-7D6A5458AF6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42D7-6D0A-4434-96A5-B68114D3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2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0F0-49FB-4D13-9D9C-7D6A5458AF6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42D7-6D0A-4434-96A5-B68114D3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30F0-49FB-4D13-9D9C-7D6A5458AF6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42D7-6D0A-4434-96A5-B68114D3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2B8AA359-B608-4613-9859-41CEEE292E95}"/>
              </a:ext>
            </a:extLst>
          </p:cNvPr>
          <p:cNvSpPr/>
          <p:nvPr/>
        </p:nvSpPr>
        <p:spPr>
          <a:xfrm>
            <a:off x="1070695" y="3267075"/>
            <a:ext cx="4493638" cy="1704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B59FB-3B63-4CC3-96A3-BA96F00E9E87}"/>
              </a:ext>
            </a:extLst>
          </p:cNvPr>
          <p:cNvSpPr/>
          <p:nvPr/>
        </p:nvSpPr>
        <p:spPr>
          <a:xfrm>
            <a:off x="960319" y="2738760"/>
            <a:ext cx="4587155" cy="38627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Initial State </a:t>
            </a:r>
            <a:r>
              <a:rPr lang="en-US" sz="1100" dirty="0">
                <a:latin typeface="Palatino Linotype" panose="02040502050505030304" pitchFamily="18" charset="0"/>
              </a:rPr>
              <a:t>: </a:t>
            </a:r>
            <a:r>
              <a:rPr lang="en-US" sz="1100" i="1" dirty="0">
                <a:latin typeface="Palatino Linotype" panose="02040502050505030304" pitchFamily="18" charset="0"/>
              </a:rPr>
              <a:t>Student needs an explanation from Professor about her grade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F1840-CBEC-4AD5-B1A6-065082F5D13E}"/>
              </a:ext>
            </a:extLst>
          </p:cNvPr>
          <p:cNvSpPr/>
          <p:nvPr/>
        </p:nvSpPr>
        <p:spPr>
          <a:xfrm>
            <a:off x="1205940" y="3491427"/>
            <a:ext cx="1673886" cy="34052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Urgent</a:t>
            </a:r>
          </a:p>
          <a:p>
            <a:pPr algn="ctr"/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(require response ASAP)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37B00-19CF-4D68-8DC8-488F3C1B82AE}"/>
              </a:ext>
            </a:extLst>
          </p:cNvPr>
          <p:cNvSpPr/>
          <p:nvPr/>
        </p:nvSpPr>
        <p:spPr>
          <a:xfrm>
            <a:off x="1106591" y="6363673"/>
            <a:ext cx="4427993" cy="31425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Goal</a:t>
            </a:r>
            <a:r>
              <a:rPr lang="en-US" sz="1100" dirty="0">
                <a:latin typeface="Palatino Linotype" panose="02040502050505030304" pitchFamily="18" charset="0"/>
              </a:rPr>
              <a:t> : </a:t>
            </a:r>
            <a:r>
              <a:rPr lang="en-US" sz="1100" i="1" dirty="0">
                <a:latin typeface="Palatino Linotype" panose="02040502050505030304" pitchFamily="18" charset="0"/>
              </a:rPr>
              <a:t>Student has contacted Professor to get explanation for her grades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486B9C-438C-4DE7-8098-9BB443CEBA45}"/>
              </a:ext>
            </a:extLst>
          </p:cNvPr>
          <p:cNvSpPr/>
          <p:nvPr/>
        </p:nvSpPr>
        <p:spPr>
          <a:xfrm>
            <a:off x="3612175" y="3465730"/>
            <a:ext cx="1673886" cy="31703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Non Urgent </a:t>
            </a:r>
          </a:p>
          <a:p>
            <a:pPr algn="ctr"/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(can wait for &gt;= 48 hours)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E218D-BD6A-429F-B69A-3F9D1FA15252}"/>
              </a:ext>
            </a:extLst>
          </p:cNvPr>
          <p:cNvSpPr/>
          <p:nvPr/>
        </p:nvSpPr>
        <p:spPr>
          <a:xfrm>
            <a:off x="3109781" y="4013359"/>
            <a:ext cx="860696" cy="24408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formal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361FA5-AF32-471D-BD05-690A4AB61C36}"/>
              </a:ext>
            </a:extLst>
          </p:cNvPr>
          <p:cNvSpPr/>
          <p:nvPr/>
        </p:nvSpPr>
        <p:spPr>
          <a:xfrm>
            <a:off x="4425365" y="4000992"/>
            <a:ext cx="860696" cy="24408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In formal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ED851-414D-4396-9F01-9254A0A09017}"/>
              </a:ext>
            </a:extLst>
          </p:cNvPr>
          <p:cNvSpPr/>
          <p:nvPr/>
        </p:nvSpPr>
        <p:spPr>
          <a:xfrm>
            <a:off x="1088041" y="4406288"/>
            <a:ext cx="725622" cy="24408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if Allowed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F95CB3-0B55-42D5-9890-EBF114744A70}"/>
              </a:ext>
            </a:extLst>
          </p:cNvPr>
          <p:cNvGrpSpPr/>
          <p:nvPr/>
        </p:nvGrpSpPr>
        <p:grpSpPr>
          <a:xfrm>
            <a:off x="1139013" y="5062753"/>
            <a:ext cx="725622" cy="923827"/>
            <a:chOff x="598351" y="4943475"/>
            <a:chExt cx="725622" cy="11454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FE5038-7C05-46A7-8DE2-4510E326CCC4}"/>
                </a:ext>
              </a:extLst>
            </p:cNvPr>
            <p:cNvSpPr/>
            <p:nvPr/>
          </p:nvSpPr>
          <p:spPr>
            <a:xfrm>
              <a:off x="598351" y="4943475"/>
              <a:ext cx="725622" cy="114540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i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endParaRPr>
            </a:p>
            <a:p>
              <a:pPr algn="ctr"/>
              <a:r>
                <a:rPr lang="en-US" sz="900" i="1" dirty="0">
                  <a:solidFill>
                    <a:schemeClr val="bg1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Operators defined below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8DA7C3-11D6-4064-A8F2-F437BEE8B692}"/>
                </a:ext>
              </a:extLst>
            </p:cNvPr>
            <p:cNvSpPr/>
            <p:nvPr/>
          </p:nvSpPr>
          <p:spPr>
            <a:xfrm>
              <a:off x="598351" y="4943475"/>
              <a:ext cx="725622" cy="353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Palatino Linotype" panose="02040502050505030304" pitchFamily="18" charset="0"/>
                </a:rPr>
                <a:t>Phone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74C26-6EF3-462C-9B3C-D7B9D3DFC30F}"/>
              </a:ext>
            </a:extLst>
          </p:cNvPr>
          <p:cNvSpPr/>
          <p:nvPr/>
        </p:nvSpPr>
        <p:spPr>
          <a:xfrm>
            <a:off x="3902209" y="4497367"/>
            <a:ext cx="725622" cy="24408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if Allowed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6A13B-9FBB-4EC3-85F7-A1D75259CC9F}"/>
              </a:ext>
            </a:extLst>
          </p:cNvPr>
          <p:cNvSpPr/>
          <p:nvPr/>
        </p:nvSpPr>
        <p:spPr>
          <a:xfrm>
            <a:off x="2967469" y="4497367"/>
            <a:ext cx="725622" cy="24408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if Allowed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C7E42C-42B0-4DA1-AA21-F96BDB8E8A1C}"/>
              </a:ext>
            </a:extLst>
          </p:cNvPr>
          <p:cNvSpPr/>
          <p:nvPr/>
        </p:nvSpPr>
        <p:spPr>
          <a:xfrm>
            <a:off x="4761892" y="4504119"/>
            <a:ext cx="686717" cy="24408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if Allowed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31444A-33DC-41C0-B529-FC2563BFD9E9}"/>
              </a:ext>
            </a:extLst>
          </p:cNvPr>
          <p:cNvSpPr/>
          <p:nvPr/>
        </p:nvSpPr>
        <p:spPr>
          <a:xfrm>
            <a:off x="1886463" y="4335363"/>
            <a:ext cx="920564" cy="50964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if Allowed &amp; student = ‘</a:t>
            </a:r>
            <a:r>
              <a:rPr lang="en-US" sz="1000" i="1" dirty="0">
                <a:latin typeface="Palatino Linotype" panose="02040502050505030304" pitchFamily="18" charset="0"/>
              </a:rPr>
              <a:t>OnCampus</a:t>
            </a:r>
            <a:r>
              <a:rPr lang="en-US" sz="1000" dirty="0">
                <a:latin typeface="Palatino Linotype" panose="02040502050505030304" pitchFamily="18" charset="0"/>
              </a:rPr>
              <a:t> </a:t>
            </a:r>
            <a:r>
              <a:rPr lang="en-US" sz="1100" dirty="0">
                <a:latin typeface="Palatino Linotype" panose="02040502050505030304" pitchFamily="18" charset="0"/>
              </a:rPr>
              <a:t>’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C50CBF-C0A4-4AF3-ADC4-7C28B47EF9F8}"/>
              </a:ext>
            </a:extLst>
          </p:cNvPr>
          <p:cNvGrpSpPr/>
          <p:nvPr/>
        </p:nvGrpSpPr>
        <p:grpSpPr>
          <a:xfrm>
            <a:off x="2990599" y="5065678"/>
            <a:ext cx="725622" cy="947617"/>
            <a:chOff x="598351" y="4943474"/>
            <a:chExt cx="725622" cy="114540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7BA613-25FD-4F7A-BF0F-99702B30004F}"/>
                </a:ext>
              </a:extLst>
            </p:cNvPr>
            <p:cNvSpPr/>
            <p:nvPr/>
          </p:nvSpPr>
          <p:spPr>
            <a:xfrm>
              <a:off x="598351" y="4943475"/>
              <a:ext cx="725622" cy="114540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latin typeface="Palatino Linotype" panose="0204050205050503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9DB1EF-1390-46E3-BF88-84718EF67C18}"/>
                </a:ext>
              </a:extLst>
            </p:cNvPr>
            <p:cNvSpPr/>
            <p:nvPr/>
          </p:nvSpPr>
          <p:spPr>
            <a:xfrm>
              <a:off x="598351" y="4943474"/>
              <a:ext cx="725622" cy="312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Palatino Linotype" panose="02040502050505030304" pitchFamily="18" charset="0"/>
                </a:rPr>
                <a:t>Email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413AAF-6C83-4295-BC47-A22130FF7782}"/>
              </a:ext>
            </a:extLst>
          </p:cNvPr>
          <p:cNvGrpSpPr/>
          <p:nvPr/>
        </p:nvGrpSpPr>
        <p:grpSpPr>
          <a:xfrm>
            <a:off x="3862637" y="5046241"/>
            <a:ext cx="725622" cy="940339"/>
            <a:chOff x="598351" y="4943475"/>
            <a:chExt cx="725622" cy="114540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B7D934-7740-4AF9-87D0-B28F9E15A791}"/>
                </a:ext>
              </a:extLst>
            </p:cNvPr>
            <p:cNvSpPr/>
            <p:nvPr/>
          </p:nvSpPr>
          <p:spPr>
            <a:xfrm>
              <a:off x="598351" y="4943475"/>
              <a:ext cx="725622" cy="114540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latin typeface="Palatino Linotype" panose="020405020505050303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0233AA-BFEC-4BCF-A91C-AABEFF0B55DA}"/>
                </a:ext>
              </a:extLst>
            </p:cNvPr>
            <p:cNvSpPr/>
            <p:nvPr/>
          </p:nvSpPr>
          <p:spPr>
            <a:xfrm>
              <a:off x="598351" y="4943475"/>
              <a:ext cx="725622" cy="314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Palatino Linotype" panose="02040502050505030304" pitchFamily="18" charset="0"/>
                </a:rPr>
                <a:t>Piazza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DBD330-A0DB-4205-BD08-87BB2E243537}"/>
              </a:ext>
            </a:extLst>
          </p:cNvPr>
          <p:cNvGrpSpPr/>
          <p:nvPr/>
        </p:nvGrpSpPr>
        <p:grpSpPr>
          <a:xfrm>
            <a:off x="2007112" y="5062753"/>
            <a:ext cx="798273" cy="940339"/>
            <a:chOff x="598351" y="4943475"/>
            <a:chExt cx="725622" cy="114540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1E1D62-6FEA-4730-B192-1DD998BE488C}"/>
                </a:ext>
              </a:extLst>
            </p:cNvPr>
            <p:cNvSpPr/>
            <p:nvPr/>
          </p:nvSpPr>
          <p:spPr>
            <a:xfrm>
              <a:off x="598351" y="4943475"/>
              <a:ext cx="725622" cy="114540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latin typeface="Palatino Linotype" panose="0204050205050503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1ADC74-ACF9-4292-9491-3E5ACDC07C13}"/>
                </a:ext>
              </a:extLst>
            </p:cNvPr>
            <p:cNvSpPr/>
            <p:nvPr/>
          </p:nvSpPr>
          <p:spPr>
            <a:xfrm>
              <a:off x="598351" y="4943475"/>
              <a:ext cx="725622" cy="325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Palatino Linotype" panose="02040502050505030304" pitchFamily="18" charset="0"/>
                </a:rPr>
                <a:t>In-Person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0AA14C-5773-4697-8041-6D9C61DF05FE}"/>
              </a:ext>
            </a:extLst>
          </p:cNvPr>
          <p:cNvGrpSpPr/>
          <p:nvPr/>
        </p:nvGrpSpPr>
        <p:grpSpPr>
          <a:xfrm>
            <a:off x="4715978" y="5033696"/>
            <a:ext cx="725622" cy="940340"/>
            <a:chOff x="598351" y="4943475"/>
            <a:chExt cx="725622" cy="114540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22E61F-8EB0-4B77-B986-010C2D655DEA}"/>
                </a:ext>
              </a:extLst>
            </p:cNvPr>
            <p:cNvSpPr/>
            <p:nvPr/>
          </p:nvSpPr>
          <p:spPr>
            <a:xfrm>
              <a:off x="598351" y="4943475"/>
              <a:ext cx="725622" cy="114540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latin typeface="Palatino Linotype" panose="0204050205050503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972700E-38E2-4643-9B80-413906F00CCA}"/>
                </a:ext>
              </a:extLst>
            </p:cNvPr>
            <p:cNvSpPr/>
            <p:nvPr/>
          </p:nvSpPr>
          <p:spPr>
            <a:xfrm>
              <a:off x="598351" y="4943475"/>
              <a:ext cx="725622" cy="38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Palatino Linotype" panose="02040502050505030304" pitchFamily="18" charset="0"/>
                </a:rPr>
                <a:t>Chat (Slack)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3B4099B-7F6C-4800-AF23-0FE199E6416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465193" y="2702723"/>
            <a:ext cx="366394" cy="12110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9FD605D-8183-4F6B-BB2D-39FEB400DD1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681159" y="2697770"/>
            <a:ext cx="340697" cy="1195221"/>
          </a:xfrm>
          <a:prstGeom prst="bentConnector3">
            <a:avLst>
              <a:gd name="adj1" fmla="val 555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5CC6346-64A4-40B6-AB39-EDFAE58D284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1459702" y="3823107"/>
            <a:ext cx="574332" cy="592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F0A0C00-87B4-45A5-882A-C9BE5FD6565F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16200000" flipH="1">
            <a:off x="1943111" y="3931728"/>
            <a:ext cx="503407" cy="303862"/>
          </a:xfrm>
          <a:prstGeom prst="bentConnector3">
            <a:avLst>
              <a:gd name="adj1" fmla="val 575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7EC4CA4-E15A-462D-B260-E003D033518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3879327" y="3443567"/>
            <a:ext cx="230595" cy="9089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633DD62-BFC2-4CAD-90F6-24AE44FF3EBD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5400000">
            <a:off x="3315245" y="4272483"/>
            <a:ext cx="239920" cy="209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4994163-68E5-4586-A5BF-D1F80E8074C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12625" y="3893117"/>
            <a:ext cx="843088" cy="107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03A0477-7C8F-400C-B74B-C8C2FBEC81A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782614" y="4014961"/>
            <a:ext cx="239920" cy="724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149AD45-4BFC-4BF9-B241-7F20FB60EE79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4850963" y="4249830"/>
            <a:ext cx="259039" cy="249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7E32030-4ADF-4AE3-A172-E478F0ED8B52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1281036" y="4841965"/>
            <a:ext cx="390604" cy="50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E86274C-F78B-48C0-A561-ECEAFAAC0136}"/>
              </a:ext>
            </a:extLst>
          </p:cNvPr>
          <p:cNvCxnSpPr>
            <a:cxnSpLocks/>
            <a:stCxn id="20" idx="2"/>
            <a:endCxn id="37" idx="0"/>
          </p:cNvCxnSpPr>
          <p:nvPr/>
        </p:nvCxnSpPr>
        <p:spPr>
          <a:xfrm rot="16200000" flipH="1">
            <a:off x="2267625" y="4924129"/>
            <a:ext cx="217744" cy="59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7693184-7184-45D0-873F-46372FD7EF21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rot="16200000" flipH="1">
            <a:off x="3179734" y="4892001"/>
            <a:ext cx="324223" cy="23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3586D19-305F-4E66-895C-75C9EE6AB315}"/>
              </a:ext>
            </a:extLst>
          </p:cNvPr>
          <p:cNvCxnSpPr>
            <a:cxnSpLocks/>
            <a:endCxn id="34" idx="0"/>
          </p:cNvCxnSpPr>
          <p:nvPr/>
        </p:nvCxnSpPr>
        <p:spPr>
          <a:xfrm rot="5400000">
            <a:off x="4074399" y="4883032"/>
            <a:ext cx="314258" cy="12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D9051BE-D6BF-4AE6-960B-2002BE8CEE7B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4908656" y="4863563"/>
            <a:ext cx="322956" cy="17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C0E28B7D-52B6-4A38-9287-963049652434}"/>
              </a:ext>
            </a:extLst>
          </p:cNvPr>
          <p:cNvSpPr/>
          <p:nvPr/>
        </p:nvSpPr>
        <p:spPr>
          <a:xfrm flipH="1">
            <a:off x="785782" y="3282915"/>
            <a:ext cx="234721" cy="1704975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D183173-DDFA-4294-81AE-82C972E55E6B}"/>
              </a:ext>
            </a:extLst>
          </p:cNvPr>
          <p:cNvSpPr/>
          <p:nvPr/>
        </p:nvSpPr>
        <p:spPr>
          <a:xfrm rot="16200000">
            <a:off x="108866" y="4060080"/>
            <a:ext cx="1017156" cy="206979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Selection</a:t>
            </a:r>
            <a:r>
              <a:rPr lang="en-US" sz="1100" dirty="0">
                <a:solidFill>
                  <a:schemeClr val="tx1"/>
                </a:solidFill>
                <a:latin typeface="Palatino Linotype" panose="02040502050505030304" pitchFamily="18" charset="0"/>
              </a:rPr>
              <a:t> Rule</a:t>
            </a:r>
            <a:endParaRPr lang="en-US" sz="1100" i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0" name="Right Brace 149">
            <a:extLst>
              <a:ext uri="{FF2B5EF4-FFF2-40B4-BE49-F238E27FC236}">
                <a16:creationId xmlns:a16="http://schemas.microsoft.com/office/drawing/2014/main" id="{03DCA8F9-DF28-4310-91CD-7E1AE9E63C10}"/>
              </a:ext>
            </a:extLst>
          </p:cNvPr>
          <p:cNvSpPr/>
          <p:nvPr/>
        </p:nvSpPr>
        <p:spPr>
          <a:xfrm flipH="1">
            <a:off x="776573" y="5074067"/>
            <a:ext cx="234721" cy="91251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649725-FBD6-4D2D-A761-CB7B22A74ED1}"/>
              </a:ext>
            </a:extLst>
          </p:cNvPr>
          <p:cNvSpPr/>
          <p:nvPr/>
        </p:nvSpPr>
        <p:spPr>
          <a:xfrm rot="16200000">
            <a:off x="126769" y="5440483"/>
            <a:ext cx="1017156" cy="206979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Methods</a:t>
            </a:r>
            <a:endParaRPr lang="en-US" sz="1100" b="1" i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7F228796-88C5-493C-A6C2-39E9C34D9B84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16200000" flipH="1">
            <a:off x="2222660" y="5265744"/>
            <a:ext cx="377093" cy="1818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C85FA0E1-8FC4-4CF2-A0AA-612E6F78AC70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5400000">
            <a:off x="3584472" y="5722696"/>
            <a:ext cx="377093" cy="904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3E34D986-D141-41B9-AA3A-85DE01BDBD4B}"/>
              </a:ext>
            </a:extLst>
          </p:cNvPr>
          <p:cNvCxnSpPr>
            <a:cxnSpLocks/>
            <a:stCxn id="30" idx="2"/>
            <a:endCxn id="6" idx="0"/>
          </p:cNvCxnSpPr>
          <p:nvPr/>
        </p:nvCxnSpPr>
        <p:spPr>
          <a:xfrm rot="5400000">
            <a:off x="3161810" y="6172073"/>
            <a:ext cx="350378" cy="32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F992D53-282E-4BB6-A8AA-570A9033D441}"/>
              </a:ext>
            </a:extLst>
          </p:cNvPr>
          <p:cNvCxnSpPr>
            <a:cxnSpLocks/>
            <a:stCxn id="36" idx="2"/>
            <a:endCxn id="6" idx="0"/>
          </p:cNvCxnSpPr>
          <p:nvPr/>
        </p:nvCxnSpPr>
        <p:spPr>
          <a:xfrm rot="16200000" flipH="1">
            <a:off x="2683128" y="5726212"/>
            <a:ext cx="360581" cy="914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AFE72E29-88A5-450F-AEDC-8FFDE3386FBE}"/>
              </a:ext>
            </a:extLst>
          </p:cNvPr>
          <p:cNvCxnSpPr>
            <a:cxnSpLocks/>
            <a:stCxn id="39" idx="2"/>
            <a:endCxn id="6" idx="0"/>
          </p:cNvCxnSpPr>
          <p:nvPr/>
        </p:nvCxnSpPr>
        <p:spPr>
          <a:xfrm rot="5400000">
            <a:off x="4004871" y="5289754"/>
            <a:ext cx="389637" cy="1758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AB7C829-2D0C-4376-A9B2-4CA1E8D1A957}"/>
              </a:ext>
            </a:extLst>
          </p:cNvPr>
          <p:cNvSpPr/>
          <p:nvPr/>
        </p:nvSpPr>
        <p:spPr>
          <a:xfrm>
            <a:off x="5634522" y="4245079"/>
            <a:ext cx="7455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kern="800" spc="5" dirty="0">
                <a:solidFill>
                  <a:srgbClr val="385723"/>
                </a:solidFill>
                <a:ea typeface="Times New Roman" panose="02020603050405020304" pitchFamily="18" charset="0"/>
                <a:cs typeface="Aparajita" panose="02020603050405020304" pitchFamily="18" charset="0"/>
              </a:rPr>
              <a:t>if given method is Allowed  per course policy.</a:t>
            </a:r>
            <a:endParaRPr lang="en-US" sz="1000" b="1" kern="800" spc="5" dirty="0">
              <a:effectLst/>
              <a:ea typeface="Times New Roman" panose="02020603050405020304" pitchFamily="18" charset="0"/>
              <a:cs typeface="Aparajita" panose="02020603050405020304" pitchFamily="18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8C9129F-FCC6-404E-B464-03C717064D91}"/>
              </a:ext>
            </a:extLst>
          </p:cNvPr>
          <p:cNvCxnSpPr>
            <a:cxnSpLocks/>
          </p:cNvCxnSpPr>
          <p:nvPr/>
        </p:nvCxnSpPr>
        <p:spPr>
          <a:xfrm flipH="1">
            <a:off x="5534585" y="4504119"/>
            <a:ext cx="123569" cy="13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4" name="Right Brace 203">
            <a:extLst>
              <a:ext uri="{FF2B5EF4-FFF2-40B4-BE49-F238E27FC236}">
                <a16:creationId xmlns:a16="http://schemas.microsoft.com/office/drawing/2014/main" id="{0AEC6A1C-2B8E-4A75-AD5D-F06D1CF35B02}"/>
              </a:ext>
            </a:extLst>
          </p:cNvPr>
          <p:cNvSpPr/>
          <p:nvPr/>
        </p:nvSpPr>
        <p:spPr>
          <a:xfrm>
            <a:off x="5486822" y="4482219"/>
            <a:ext cx="47762" cy="307493"/>
          </a:xfrm>
          <a:prstGeom prst="rightBrace">
            <a:avLst/>
          </a:prstGeom>
          <a:ln w="95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6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2B8AA359-B608-4613-9859-41CEEE292E95}"/>
              </a:ext>
            </a:extLst>
          </p:cNvPr>
          <p:cNvSpPr/>
          <p:nvPr/>
        </p:nvSpPr>
        <p:spPr>
          <a:xfrm>
            <a:off x="1070695" y="3217333"/>
            <a:ext cx="4493638" cy="1682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B59FB-3B63-4CC3-96A3-BA96F00E9E87}"/>
              </a:ext>
            </a:extLst>
          </p:cNvPr>
          <p:cNvSpPr/>
          <p:nvPr/>
        </p:nvSpPr>
        <p:spPr>
          <a:xfrm>
            <a:off x="893218" y="2771166"/>
            <a:ext cx="4587155" cy="304562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Initial State : </a:t>
            </a:r>
            <a:r>
              <a:rPr lang="en-US" sz="1100" i="1" dirty="0">
                <a:latin typeface="Palatino Linotype" panose="02040502050505030304" pitchFamily="18" charset="0"/>
              </a:rPr>
              <a:t>Student needs an explanation from Professor about her grade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F1840-CBEC-4AD5-B1A6-065082F5D13E}"/>
              </a:ext>
            </a:extLst>
          </p:cNvPr>
          <p:cNvSpPr/>
          <p:nvPr/>
        </p:nvSpPr>
        <p:spPr>
          <a:xfrm>
            <a:off x="1247564" y="3852666"/>
            <a:ext cx="1673886" cy="34052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Urgent</a:t>
            </a:r>
          </a:p>
          <a:p>
            <a:pPr algn="ctr"/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(response needed ASAP)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37B00-19CF-4D68-8DC8-488F3C1B82AE}"/>
              </a:ext>
            </a:extLst>
          </p:cNvPr>
          <p:cNvSpPr/>
          <p:nvPr/>
        </p:nvSpPr>
        <p:spPr>
          <a:xfrm>
            <a:off x="1247564" y="6339847"/>
            <a:ext cx="4194036" cy="2752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Goal</a:t>
            </a:r>
            <a:r>
              <a:rPr lang="en-US" sz="1100" dirty="0">
                <a:latin typeface="Palatino Linotype" panose="02040502050505030304" pitchFamily="18" charset="0"/>
              </a:rPr>
              <a:t> : </a:t>
            </a:r>
            <a:r>
              <a:rPr lang="en-US" sz="1100" i="1" dirty="0">
                <a:latin typeface="Palatino Linotype" panose="02040502050505030304" pitchFamily="18" charset="0"/>
              </a:rPr>
              <a:t>Professor contacted to get explanation for grades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486B9C-438C-4DE7-8098-9BB443CEBA45}"/>
              </a:ext>
            </a:extLst>
          </p:cNvPr>
          <p:cNvSpPr/>
          <p:nvPr/>
        </p:nvSpPr>
        <p:spPr>
          <a:xfrm>
            <a:off x="3604104" y="3827233"/>
            <a:ext cx="1673886" cy="31703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Non Urgent </a:t>
            </a:r>
          </a:p>
          <a:p>
            <a:pPr algn="ctr"/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(can wait for &gt;= 48 hours)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E218D-BD6A-429F-B69A-3F9D1FA15252}"/>
              </a:ext>
            </a:extLst>
          </p:cNvPr>
          <p:cNvSpPr/>
          <p:nvPr/>
        </p:nvSpPr>
        <p:spPr>
          <a:xfrm>
            <a:off x="3194840" y="4380234"/>
            <a:ext cx="860696" cy="24408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formal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361FA5-AF32-471D-BD05-690A4AB61C36}"/>
              </a:ext>
            </a:extLst>
          </p:cNvPr>
          <p:cNvSpPr/>
          <p:nvPr/>
        </p:nvSpPr>
        <p:spPr>
          <a:xfrm>
            <a:off x="4682156" y="4425174"/>
            <a:ext cx="772822" cy="23520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Informal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F95CB3-0B55-42D5-9890-EBF114744A70}"/>
              </a:ext>
            </a:extLst>
          </p:cNvPr>
          <p:cNvGrpSpPr/>
          <p:nvPr/>
        </p:nvGrpSpPr>
        <p:grpSpPr>
          <a:xfrm>
            <a:off x="1139013" y="5062753"/>
            <a:ext cx="725622" cy="923827"/>
            <a:chOff x="598351" y="4943475"/>
            <a:chExt cx="725622" cy="11454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FE5038-7C05-46A7-8DE2-4510E326CCC4}"/>
                </a:ext>
              </a:extLst>
            </p:cNvPr>
            <p:cNvSpPr/>
            <p:nvPr/>
          </p:nvSpPr>
          <p:spPr>
            <a:xfrm>
              <a:off x="598351" y="4943475"/>
              <a:ext cx="725622" cy="114540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i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endParaRPr>
            </a:p>
            <a:p>
              <a:pPr algn="ctr"/>
              <a:r>
                <a:rPr lang="en-US" sz="900" i="1" dirty="0">
                  <a:solidFill>
                    <a:schemeClr val="bg1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Operators defined below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8DA7C3-11D6-4064-A8F2-F437BEE8B692}"/>
                </a:ext>
              </a:extLst>
            </p:cNvPr>
            <p:cNvSpPr/>
            <p:nvPr/>
          </p:nvSpPr>
          <p:spPr>
            <a:xfrm>
              <a:off x="598351" y="4943475"/>
              <a:ext cx="725622" cy="353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Palatino Linotype" panose="02040502050505030304" pitchFamily="18" charset="0"/>
                </a:rPr>
                <a:t>Phone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331444A-33DC-41C0-B529-FC2563BFD9E9}"/>
              </a:ext>
            </a:extLst>
          </p:cNvPr>
          <p:cNvSpPr/>
          <p:nvPr/>
        </p:nvSpPr>
        <p:spPr>
          <a:xfrm>
            <a:off x="1971181" y="4512508"/>
            <a:ext cx="920564" cy="31931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studentType = ‘</a:t>
            </a:r>
            <a:r>
              <a:rPr lang="en-US" sz="1000" i="1" dirty="0">
                <a:latin typeface="Palatino Linotype" panose="02040502050505030304" pitchFamily="18" charset="0"/>
              </a:rPr>
              <a:t>OnCampus</a:t>
            </a:r>
            <a:r>
              <a:rPr lang="en-US" sz="1000" dirty="0">
                <a:latin typeface="Palatino Linotype" panose="02040502050505030304" pitchFamily="18" charset="0"/>
              </a:rPr>
              <a:t> </a:t>
            </a:r>
            <a:r>
              <a:rPr lang="en-US" sz="1100" dirty="0">
                <a:latin typeface="Palatino Linotype" panose="02040502050505030304" pitchFamily="18" charset="0"/>
              </a:rPr>
              <a:t>’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C50CBF-C0A4-4AF3-ADC4-7C28B47EF9F8}"/>
              </a:ext>
            </a:extLst>
          </p:cNvPr>
          <p:cNvGrpSpPr/>
          <p:nvPr/>
        </p:nvGrpSpPr>
        <p:grpSpPr>
          <a:xfrm>
            <a:off x="2990599" y="5065678"/>
            <a:ext cx="725622" cy="947617"/>
            <a:chOff x="598351" y="4943474"/>
            <a:chExt cx="725622" cy="114540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7BA613-25FD-4F7A-BF0F-99702B30004F}"/>
                </a:ext>
              </a:extLst>
            </p:cNvPr>
            <p:cNvSpPr/>
            <p:nvPr/>
          </p:nvSpPr>
          <p:spPr>
            <a:xfrm>
              <a:off x="598351" y="4943475"/>
              <a:ext cx="725622" cy="114540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latin typeface="Palatino Linotype" panose="0204050205050503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9DB1EF-1390-46E3-BF88-84718EF67C18}"/>
                </a:ext>
              </a:extLst>
            </p:cNvPr>
            <p:cNvSpPr/>
            <p:nvPr/>
          </p:nvSpPr>
          <p:spPr>
            <a:xfrm>
              <a:off x="598351" y="4943474"/>
              <a:ext cx="725622" cy="312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Palatino Linotype" panose="02040502050505030304" pitchFamily="18" charset="0"/>
                </a:rPr>
                <a:t>Email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413AAF-6C83-4295-BC47-A22130FF7782}"/>
              </a:ext>
            </a:extLst>
          </p:cNvPr>
          <p:cNvGrpSpPr/>
          <p:nvPr/>
        </p:nvGrpSpPr>
        <p:grpSpPr>
          <a:xfrm>
            <a:off x="3862637" y="5046241"/>
            <a:ext cx="725622" cy="940339"/>
            <a:chOff x="598351" y="4943475"/>
            <a:chExt cx="725622" cy="114540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B7D934-7740-4AF9-87D0-B28F9E15A791}"/>
                </a:ext>
              </a:extLst>
            </p:cNvPr>
            <p:cNvSpPr/>
            <p:nvPr/>
          </p:nvSpPr>
          <p:spPr>
            <a:xfrm>
              <a:off x="598351" y="4943475"/>
              <a:ext cx="725622" cy="114540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latin typeface="Palatino Linotype" panose="020405020505050303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0233AA-BFEC-4BCF-A91C-AABEFF0B55DA}"/>
                </a:ext>
              </a:extLst>
            </p:cNvPr>
            <p:cNvSpPr/>
            <p:nvPr/>
          </p:nvSpPr>
          <p:spPr>
            <a:xfrm>
              <a:off x="598351" y="4943475"/>
              <a:ext cx="725622" cy="314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Palatino Linotype" panose="02040502050505030304" pitchFamily="18" charset="0"/>
                </a:rPr>
                <a:t>Piazza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DBD330-A0DB-4205-BD08-87BB2E243537}"/>
              </a:ext>
            </a:extLst>
          </p:cNvPr>
          <p:cNvGrpSpPr/>
          <p:nvPr/>
        </p:nvGrpSpPr>
        <p:grpSpPr>
          <a:xfrm>
            <a:off x="2007112" y="5062753"/>
            <a:ext cx="798273" cy="940339"/>
            <a:chOff x="598351" y="4943475"/>
            <a:chExt cx="725622" cy="114540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1E1D62-6FEA-4730-B192-1DD998BE488C}"/>
                </a:ext>
              </a:extLst>
            </p:cNvPr>
            <p:cNvSpPr/>
            <p:nvPr/>
          </p:nvSpPr>
          <p:spPr>
            <a:xfrm>
              <a:off x="598351" y="4943475"/>
              <a:ext cx="725622" cy="114540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latin typeface="Palatino Linotype" panose="0204050205050503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1ADC74-ACF9-4292-9491-3E5ACDC07C13}"/>
                </a:ext>
              </a:extLst>
            </p:cNvPr>
            <p:cNvSpPr/>
            <p:nvPr/>
          </p:nvSpPr>
          <p:spPr>
            <a:xfrm>
              <a:off x="598351" y="4943475"/>
              <a:ext cx="725622" cy="325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Palatino Linotype" panose="02040502050505030304" pitchFamily="18" charset="0"/>
                </a:rPr>
                <a:t>In-Person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0AA14C-5773-4697-8041-6D9C61DF05FE}"/>
              </a:ext>
            </a:extLst>
          </p:cNvPr>
          <p:cNvGrpSpPr/>
          <p:nvPr/>
        </p:nvGrpSpPr>
        <p:grpSpPr>
          <a:xfrm>
            <a:off x="4715978" y="5062752"/>
            <a:ext cx="725622" cy="911283"/>
            <a:chOff x="598351" y="4943475"/>
            <a:chExt cx="725622" cy="114540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22E61F-8EB0-4B77-B986-010C2D655DEA}"/>
                </a:ext>
              </a:extLst>
            </p:cNvPr>
            <p:cNvSpPr/>
            <p:nvPr/>
          </p:nvSpPr>
          <p:spPr>
            <a:xfrm>
              <a:off x="598351" y="4943475"/>
              <a:ext cx="725622" cy="1145403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latin typeface="Palatino Linotype" panose="0204050205050503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972700E-38E2-4643-9B80-413906F00CCA}"/>
                </a:ext>
              </a:extLst>
            </p:cNvPr>
            <p:cNvSpPr/>
            <p:nvPr/>
          </p:nvSpPr>
          <p:spPr>
            <a:xfrm>
              <a:off x="598351" y="4943475"/>
              <a:ext cx="725622" cy="38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Palatino Linotype" panose="02040502050505030304" pitchFamily="18" charset="0"/>
                </a:rPr>
                <a:t>Chat (Slack)</a:t>
              </a:r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5CC6346-64A4-40B6-AB39-EDFAE58D284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5400000">
            <a:off x="1358387" y="4336633"/>
            <a:ext cx="869558" cy="582683"/>
          </a:xfrm>
          <a:prstGeom prst="bentConnector3">
            <a:avLst>
              <a:gd name="adj1" fmla="val 193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F0A0C00-87B4-45A5-882A-C9BE5FD6565F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16200000" flipH="1">
            <a:off x="2098329" y="4179373"/>
            <a:ext cx="319313" cy="346956"/>
          </a:xfrm>
          <a:prstGeom prst="bentConnector3">
            <a:avLst>
              <a:gd name="adj1" fmla="val 529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7EC4CA4-E15A-462D-B260-E003D033518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3915135" y="3854321"/>
            <a:ext cx="235967" cy="815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633DD62-BFC2-4CAD-90F6-24AE44FF3EBD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 rot="5400000">
            <a:off x="3268621" y="4709111"/>
            <a:ext cx="441356" cy="271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4994163-68E5-4586-A5BF-D1F80E8074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1298" y="3964017"/>
            <a:ext cx="256904" cy="617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03A0477-7C8F-400C-B74B-C8C2FBEC81A1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rot="16200000" flipH="1">
            <a:off x="3714359" y="4535151"/>
            <a:ext cx="421919" cy="600260"/>
          </a:xfrm>
          <a:prstGeom prst="bentConnector3">
            <a:avLst>
              <a:gd name="adj1" fmla="val 540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149AD45-4BFC-4BF9-B241-7F20FB60EE79}"/>
              </a:ext>
            </a:extLst>
          </p:cNvPr>
          <p:cNvCxnSpPr>
            <a:cxnSpLocks/>
            <a:stCxn id="10" idx="2"/>
            <a:endCxn id="40" idx="0"/>
          </p:cNvCxnSpPr>
          <p:nvPr/>
        </p:nvCxnSpPr>
        <p:spPr>
          <a:xfrm rot="16200000" flipH="1">
            <a:off x="4872492" y="4856455"/>
            <a:ext cx="402372" cy="10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E86274C-F78B-48C0-A561-ECEAFAAC0136}"/>
              </a:ext>
            </a:extLst>
          </p:cNvPr>
          <p:cNvCxnSpPr>
            <a:cxnSpLocks/>
            <a:stCxn id="20" idx="2"/>
            <a:endCxn id="37" idx="0"/>
          </p:cNvCxnSpPr>
          <p:nvPr/>
        </p:nvCxnSpPr>
        <p:spPr>
          <a:xfrm rot="5400000">
            <a:off x="2303390" y="4934679"/>
            <a:ext cx="230933" cy="25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C0E28B7D-52B6-4A38-9287-963049652434}"/>
              </a:ext>
            </a:extLst>
          </p:cNvPr>
          <p:cNvSpPr/>
          <p:nvPr/>
        </p:nvSpPr>
        <p:spPr>
          <a:xfrm flipH="1">
            <a:off x="785782" y="3282915"/>
            <a:ext cx="234721" cy="1704975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D183173-DDFA-4294-81AE-82C972E55E6B}"/>
              </a:ext>
            </a:extLst>
          </p:cNvPr>
          <p:cNvSpPr/>
          <p:nvPr/>
        </p:nvSpPr>
        <p:spPr>
          <a:xfrm rot="16200000">
            <a:off x="108422" y="4076633"/>
            <a:ext cx="1017156" cy="206979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Selection Rule</a:t>
            </a:r>
            <a:endParaRPr lang="en-US" sz="1100" b="1" i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0" name="Right Brace 149">
            <a:extLst>
              <a:ext uri="{FF2B5EF4-FFF2-40B4-BE49-F238E27FC236}">
                <a16:creationId xmlns:a16="http://schemas.microsoft.com/office/drawing/2014/main" id="{03DCA8F9-DF28-4310-91CD-7E1AE9E63C10}"/>
              </a:ext>
            </a:extLst>
          </p:cNvPr>
          <p:cNvSpPr/>
          <p:nvPr/>
        </p:nvSpPr>
        <p:spPr>
          <a:xfrm flipH="1">
            <a:off x="753247" y="5137225"/>
            <a:ext cx="234721" cy="91251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649725-FBD6-4D2D-A761-CB7B22A74ED1}"/>
              </a:ext>
            </a:extLst>
          </p:cNvPr>
          <p:cNvSpPr/>
          <p:nvPr/>
        </p:nvSpPr>
        <p:spPr>
          <a:xfrm rot="16200000">
            <a:off x="126770" y="5440483"/>
            <a:ext cx="1017156" cy="206979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Methods</a:t>
            </a:r>
            <a:endParaRPr lang="en-US" sz="1100" b="1" i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7F228796-88C5-493C-A6C2-39E9C34D9B84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16200000" flipH="1">
            <a:off x="2246570" y="5241834"/>
            <a:ext cx="353267" cy="1842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C85FA0E1-8FC4-4CF2-A0AA-612E6F78AC70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5400000">
            <a:off x="3608382" y="5722780"/>
            <a:ext cx="353267" cy="880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3E34D986-D141-41B9-AA3A-85DE01BDBD4B}"/>
              </a:ext>
            </a:extLst>
          </p:cNvPr>
          <p:cNvCxnSpPr>
            <a:cxnSpLocks/>
            <a:stCxn id="30" idx="2"/>
            <a:endCxn id="6" idx="0"/>
          </p:cNvCxnSpPr>
          <p:nvPr/>
        </p:nvCxnSpPr>
        <p:spPr>
          <a:xfrm rot="5400000">
            <a:off x="3185720" y="6172157"/>
            <a:ext cx="326552" cy="8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F992D53-282E-4BB6-A8AA-570A9033D441}"/>
              </a:ext>
            </a:extLst>
          </p:cNvPr>
          <p:cNvCxnSpPr>
            <a:cxnSpLocks/>
            <a:stCxn id="36" idx="2"/>
            <a:endCxn id="6" idx="0"/>
          </p:cNvCxnSpPr>
          <p:nvPr/>
        </p:nvCxnSpPr>
        <p:spPr>
          <a:xfrm rot="16200000" flipH="1">
            <a:off x="2707038" y="5702302"/>
            <a:ext cx="336755" cy="938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AFE72E29-88A5-450F-AEDC-8FFDE3386FBE}"/>
              </a:ext>
            </a:extLst>
          </p:cNvPr>
          <p:cNvCxnSpPr>
            <a:cxnSpLocks/>
            <a:stCxn id="39" idx="2"/>
            <a:endCxn id="6" idx="0"/>
          </p:cNvCxnSpPr>
          <p:nvPr/>
        </p:nvCxnSpPr>
        <p:spPr>
          <a:xfrm rot="5400000">
            <a:off x="4028780" y="5289838"/>
            <a:ext cx="365812" cy="173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55A715A-5F4F-4ADB-BBD3-64518729595F}"/>
              </a:ext>
            </a:extLst>
          </p:cNvPr>
          <p:cNvSpPr/>
          <p:nvPr/>
        </p:nvSpPr>
        <p:spPr>
          <a:xfrm>
            <a:off x="1492475" y="3327145"/>
            <a:ext cx="3388643" cy="38143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List of allowed </a:t>
            </a:r>
            <a:r>
              <a:rPr lang="en-US" sz="1000" i="1" dirty="0">
                <a:latin typeface="Palatino Linotype" panose="02040502050505030304" pitchFamily="18" charset="0"/>
              </a:rPr>
              <a:t>Methods</a:t>
            </a:r>
            <a:r>
              <a:rPr lang="en-US" sz="1000" dirty="0">
                <a:latin typeface="Palatino Linotype" panose="02040502050505030304" pitchFamily="18" charset="0"/>
              </a:rPr>
              <a:t> to contact professor, as defined by course policy 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77E6E0C-C9E9-4516-90AC-56AC442E3B8F}"/>
              </a:ext>
            </a:extLst>
          </p:cNvPr>
          <p:cNvCxnSpPr>
            <a:cxnSpLocks/>
            <a:stCxn id="151" idx="0"/>
          </p:cNvCxnSpPr>
          <p:nvPr/>
        </p:nvCxnSpPr>
        <p:spPr>
          <a:xfrm rot="10800000" flipH="1" flipV="1">
            <a:off x="531859" y="5543973"/>
            <a:ext cx="582684" cy="1280728"/>
          </a:xfrm>
          <a:prstGeom prst="bentConnector4">
            <a:avLst>
              <a:gd name="adj1" fmla="val -39232"/>
              <a:gd name="adj2" fmla="val 5404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BE95C05-F279-4F5E-9347-7D8EA0EFD362}"/>
              </a:ext>
            </a:extLst>
          </p:cNvPr>
          <p:cNvSpPr/>
          <p:nvPr/>
        </p:nvSpPr>
        <p:spPr>
          <a:xfrm>
            <a:off x="287079" y="6384823"/>
            <a:ext cx="733424" cy="27526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Operators</a:t>
            </a:r>
            <a:endParaRPr lang="en-US" sz="1100" b="1" i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9F5D96-0319-4A74-BA2A-19903AB10889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3186796" y="3075728"/>
            <a:ext cx="1" cy="25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6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4269-8405-4B97-993F-265C99F4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1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154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Aparajita</vt:lpstr>
      <vt:lpstr>Arial</vt:lpstr>
      <vt:lpstr>Calibri</vt:lpstr>
      <vt:lpstr>Calibri Light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ARTI</dc:creator>
  <cp:lastModifiedBy>CHAUHAN, ARTI</cp:lastModifiedBy>
  <cp:revision>25</cp:revision>
  <dcterms:created xsi:type="dcterms:W3CDTF">2019-06-25T02:26:51Z</dcterms:created>
  <dcterms:modified xsi:type="dcterms:W3CDTF">2019-07-01T05:50:45Z</dcterms:modified>
</cp:coreProperties>
</file>