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36576000" cx="27432000"/>
  <p:notesSz cx="7019925" cy="93059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52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520" orient="horz"/>
        <p:guide pos="86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6333" y="0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01863" y="698500"/>
            <a:ext cx="2616200" cy="3489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spcFirstLastPara="1" rIns="93275" wrap="square" tIns="466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2201863" y="698500"/>
            <a:ext cx="2616200" cy="3489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2057400" y="11362270"/>
            <a:ext cx="23317200" cy="7840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4114800" y="20726400"/>
            <a:ext cx="19202401" cy="93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Autofit/>
          </a:bodyPr>
          <a:lstStyle>
            <a:lvl1pPr lvl="0" algn="ctr">
              <a:spcBef>
                <a:spcPts val="2560"/>
              </a:spcBef>
              <a:spcAft>
                <a:spcPts val="0"/>
              </a:spcAft>
              <a:buClr>
                <a:srgbClr val="888888"/>
              </a:buClr>
              <a:buSzPts val="128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240"/>
              </a:spcBef>
              <a:spcAft>
                <a:spcPts val="0"/>
              </a:spcAft>
              <a:buClr>
                <a:srgbClr val="888888"/>
              </a:buClr>
              <a:buSzPts val="11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1646766" y="8259237"/>
            <a:ext cx="24138468" cy="24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370234" y="13982705"/>
            <a:ext cx="31208133" cy="61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5202767" y="8039105"/>
            <a:ext cx="31208133" cy="18059401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371600" y="8534403"/>
            <a:ext cx="24688800" cy="24138468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2166939" y="23503469"/>
            <a:ext cx="23317200" cy="72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Calibri"/>
              <a:buNone/>
              <a:defRPr b="1" sz="16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2166939" y="15502472"/>
            <a:ext cx="23317200" cy="8000997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365750" spcFirstLastPara="1" rIns="365750" wrap="square" tIns="182875">
            <a:noAutofit/>
          </a:bodyPr>
          <a:lstStyle>
            <a:lvl1pPr indent="-228600" lvl="0" marL="45720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 sz="8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1440"/>
              </a:spcBef>
              <a:spcAft>
                <a:spcPts val="0"/>
              </a:spcAft>
              <a:buClr>
                <a:srgbClr val="888888"/>
              </a:buClr>
              <a:buSzPts val="7200"/>
              <a:buNone/>
              <a:defRPr sz="72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1371600" y="8534403"/>
            <a:ext cx="12115800" cy="24138468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Autofit/>
          </a:bodyPr>
          <a:lstStyle>
            <a:lvl1pPr indent="-939800" lvl="0" marL="457200" algn="l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Char char="•"/>
              <a:defRPr sz="11200"/>
            </a:lvl1pPr>
            <a:lvl2pPr indent="-838200" lvl="1" marL="9144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–"/>
              <a:defRPr sz="9600"/>
            </a:lvl2pPr>
            <a:lvl3pPr indent="-736600" lvl="2" marL="1371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3pPr>
            <a:lvl4pPr indent="-685800" lvl="3" marL="18288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–"/>
              <a:defRPr sz="7200"/>
            </a:lvl4pPr>
            <a:lvl5pPr indent="-685800" lvl="4" marL="22860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»"/>
              <a:defRPr sz="7200"/>
            </a:lvl5pPr>
            <a:lvl6pPr indent="-685800" lvl="5" marL="27432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6pPr>
            <a:lvl7pPr indent="-685800" lvl="6" marL="32004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7pPr>
            <a:lvl8pPr indent="-685800" lvl="7" marL="36576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8pPr>
            <a:lvl9pPr indent="-685800" lvl="8" marL="41148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13944600" y="8534403"/>
            <a:ext cx="12115800" cy="24138468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Autofit/>
          </a:bodyPr>
          <a:lstStyle>
            <a:lvl1pPr indent="-939800" lvl="0" marL="457200" algn="l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Char char="•"/>
              <a:defRPr sz="11200"/>
            </a:lvl1pPr>
            <a:lvl2pPr indent="-838200" lvl="1" marL="9144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–"/>
              <a:defRPr sz="9600"/>
            </a:lvl2pPr>
            <a:lvl3pPr indent="-736600" lvl="2" marL="1371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3pPr>
            <a:lvl4pPr indent="-685800" lvl="3" marL="18288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–"/>
              <a:defRPr sz="7200"/>
            </a:lvl4pPr>
            <a:lvl5pPr indent="-685800" lvl="4" marL="22860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»"/>
              <a:defRPr sz="7200"/>
            </a:lvl5pPr>
            <a:lvl6pPr indent="-685800" lvl="5" marL="27432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6pPr>
            <a:lvl7pPr indent="-685800" lvl="6" marL="32004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7pPr>
            <a:lvl8pPr indent="-685800" lvl="7" marL="36576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8pPr>
            <a:lvl9pPr indent="-685800" lvl="8" marL="41148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371600" y="8187269"/>
            <a:ext cx="12120564" cy="3412064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365750" spcFirstLastPara="1" rIns="365750" wrap="square" tIns="182875">
            <a:noAutofit/>
          </a:bodyPr>
          <a:lstStyle>
            <a:lvl1pPr indent="-228600" lvl="0" marL="457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1pPr>
            <a:lvl2pPr indent="-228600" lvl="1" marL="9144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/>
            </a:lvl2pPr>
            <a:lvl3pPr indent="-228600" lvl="2" marL="13716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b="1" sz="7200"/>
            </a:lvl3pPr>
            <a:lvl4pPr indent="-228600" lvl="3" marL="18288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4pPr>
            <a:lvl5pPr indent="-228600" lvl="4" marL="22860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5pPr>
            <a:lvl6pPr indent="-228600" lvl="5" marL="27432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6pPr>
            <a:lvl7pPr indent="-228600" lvl="6" marL="32004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7pPr>
            <a:lvl8pPr indent="-228600" lvl="7" marL="3657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8pPr>
            <a:lvl9pPr indent="-228600" lvl="8" marL="41148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1371600" y="11599333"/>
            <a:ext cx="12120564" cy="21073535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Autofit/>
          </a:bodyPr>
          <a:lstStyle>
            <a:lvl1pPr indent="-838200" lvl="0" marL="457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1pPr>
            <a:lvl2pPr indent="-736600" lvl="1" marL="9144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–"/>
              <a:defRPr sz="8000"/>
            </a:lvl2pPr>
            <a:lvl3pPr indent="-685800" lvl="2" marL="13716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3pPr>
            <a:lvl4pPr indent="-635000" lvl="3" marL="18288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–"/>
              <a:defRPr sz="6400"/>
            </a:lvl4pPr>
            <a:lvl5pPr indent="-635000" lvl="4" marL="22860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»"/>
              <a:defRPr sz="6400"/>
            </a:lvl5pPr>
            <a:lvl6pPr indent="-635000" lvl="5" marL="27432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6pPr>
            <a:lvl7pPr indent="-635000" lvl="6" marL="32004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7pPr>
            <a:lvl8pPr indent="-635000" lvl="7" marL="3657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8pPr>
            <a:lvl9pPr indent="-635000" lvl="8" marL="41148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13935077" y="8187269"/>
            <a:ext cx="12125326" cy="3412064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365750" spcFirstLastPara="1" rIns="365750" wrap="square" tIns="182875">
            <a:noAutofit/>
          </a:bodyPr>
          <a:lstStyle>
            <a:lvl1pPr indent="-228600" lvl="0" marL="457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1pPr>
            <a:lvl2pPr indent="-228600" lvl="1" marL="9144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/>
            </a:lvl2pPr>
            <a:lvl3pPr indent="-228600" lvl="2" marL="13716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b="1" sz="7200"/>
            </a:lvl3pPr>
            <a:lvl4pPr indent="-228600" lvl="3" marL="18288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4pPr>
            <a:lvl5pPr indent="-228600" lvl="4" marL="22860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5pPr>
            <a:lvl6pPr indent="-228600" lvl="5" marL="27432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6pPr>
            <a:lvl7pPr indent="-228600" lvl="6" marL="32004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7pPr>
            <a:lvl8pPr indent="-228600" lvl="7" marL="3657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8pPr>
            <a:lvl9pPr indent="-228600" lvl="8" marL="41148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13935077" y="11599333"/>
            <a:ext cx="12125326" cy="21073535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Autofit/>
          </a:bodyPr>
          <a:lstStyle>
            <a:lvl1pPr indent="-838200" lvl="0" marL="457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1pPr>
            <a:lvl2pPr indent="-736600" lvl="1" marL="9144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–"/>
              <a:defRPr sz="8000"/>
            </a:lvl2pPr>
            <a:lvl3pPr indent="-685800" lvl="2" marL="13716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3pPr>
            <a:lvl4pPr indent="-635000" lvl="3" marL="18288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–"/>
              <a:defRPr sz="6400"/>
            </a:lvl4pPr>
            <a:lvl5pPr indent="-635000" lvl="4" marL="22860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»"/>
              <a:defRPr sz="6400"/>
            </a:lvl5pPr>
            <a:lvl6pPr indent="-635000" lvl="5" marL="27432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6pPr>
            <a:lvl7pPr indent="-635000" lvl="6" marL="32004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7pPr>
            <a:lvl8pPr indent="-635000" lvl="7" marL="3657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8pPr>
            <a:lvl9pPr indent="-635000" lvl="8" marL="41148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1371602" y="1456267"/>
            <a:ext cx="9024939" cy="619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  <a:defRPr b="1"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10725150" y="1456269"/>
            <a:ext cx="15335250" cy="31216604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Autofit/>
          </a:bodyPr>
          <a:lstStyle>
            <a:lvl1pPr indent="-1041400" lvl="0" marL="45720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Char char="•"/>
              <a:defRPr sz="12800"/>
            </a:lvl1pPr>
            <a:lvl2pPr indent="-939800" lvl="1" marL="914400" algn="l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Char char="–"/>
              <a:defRPr sz="11200"/>
            </a:lvl2pPr>
            <a:lvl3pPr indent="-838200" lvl="2" marL="13716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3pPr>
            <a:lvl4pPr indent="-736600" lvl="3" marL="18288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–"/>
              <a:defRPr sz="8000"/>
            </a:lvl4pPr>
            <a:lvl5pPr indent="-736600" lvl="4" marL="22860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»"/>
              <a:defRPr sz="8000"/>
            </a:lvl5pPr>
            <a:lvl6pPr indent="-736600" lvl="5" marL="27432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6pPr>
            <a:lvl7pPr indent="-736600" lvl="6" marL="32004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7pPr>
            <a:lvl8pPr indent="-736600" lvl="7" marL="3657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8pPr>
            <a:lvl9pPr indent="-736600" lvl="8" marL="41148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1371602" y="7653869"/>
            <a:ext cx="9024939" cy="25019002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Autofit/>
          </a:bodyPr>
          <a:lstStyle>
            <a:lvl1pPr indent="-228600" lvl="0" marL="457200" algn="l"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1pPr>
            <a:lvl2pPr indent="-228600" lvl="1" marL="9144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3pPr>
            <a:lvl4pPr indent="-228600" lvl="3" marL="1828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indent="-228600" lvl="4" marL="22860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indent="-228600" lvl="5" marL="2743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indent="-228600" lvl="6" marL="3200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indent="-228600" lvl="7" marL="3657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indent="-228600" lvl="8" marL="4114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5376864" y="25603200"/>
            <a:ext cx="16459200" cy="3022603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  <a:defRPr b="1"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376864" y="3268133"/>
            <a:ext cx="16459200" cy="21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Autofit/>
          </a:bodyPr>
          <a:lstStyle>
            <a:lvl1pPr lvl="0" marR="0" rtl="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None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b="0" i="0" sz="1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5376864" y="28625803"/>
            <a:ext cx="16459200" cy="4292597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Autofit/>
          </a:bodyPr>
          <a:lstStyle>
            <a:lvl1pPr indent="-228600" lvl="0" marL="457200" algn="l"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1pPr>
            <a:lvl2pPr indent="-228600" lvl="1" marL="9144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3pPr>
            <a:lvl4pPr indent="-228600" lvl="3" marL="1828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indent="-228600" lvl="4" marL="22860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indent="-228600" lvl="5" marL="2743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indent="-228600" lvl="6" marL="3200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indent="-228600" lvl="7" marL="3657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indent="-228600" lvl="8" marL="4114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0"/>
              <a:buFont typeface="Calibri"/>
              <a:buNone/>
              <a:defRPr b="0" i="0" sz="17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371600" y="8534403"/>
            <a:ext cx="24688800" cy="24138468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Autofit/>
          </a:bodyPr>
          <a:lstStyle>
            <a:lvl1pPr indent="-1041400" lvl="0" marL="457200" marR="0" rtl="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•"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39800" lvl="1" marL="914400" marR="0" rtl="0" algn="l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–"/>
              <a:defRPr b="0" i="0" sz="1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38200" lvl="2" marL="13716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36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–"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36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»"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36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36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36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36600" lvl="8" marL="4114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4.png"/><Relationship Id="rId11" Type="http://schemas.openxmlformats.org/officeDocument/2006/relationships/image" Target="../media/image9.png"/><Relationship Id="rId10" Type="http://schemas.openxmlformats.org/officeDocument/2006/relationships/image" Target="../media/image6.png"/><Relationship Id="rId21" Type="http://schemas.openxmlformats.org/officeDocument/2006/relationships/image" Target="../media/image16.png"/><Relationship Id="rId13" Type="http://schemas.openxmlformats.org/officeDocument/2006/relationships/image" Target="../media/image10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9" Type="http://schemas.openxmlformats.org/officeDocument/2006/relationships/image" Target="../media/image12.png"/><Relationship Id="rId15" Type="http://schemas.openxmlformats.org/officeDocument/2006/relationships/image" Target="../media/image13.png"/><Relationship Id="rId14" Type="http://schemas.openxmlformats.org/officeDocument/2006/relationships/image" Target="../media/image11.png"/><Relationship Id="rId17" Type="http://schemas.openxmlformats.org/officeDocument/2006/relationships/image" Target="../media/image15.png"/><Relationship Id="rId16" Type="http://schemas.openxmlformats.org/officeDocument/2006/relationships/image" Target="../media/image19.png"/><Relationship Id="rId5" Type="http://schemas.openxmlformats.org/officeDocument/2006/relationships/image" Target="../media/image3.jpg"/><Relationship Id="rId19" Type="http://schemas.openxmlformats.org/officeDocument/2006/relationships/image" Target="../media/image17.png"/><Relationship Id="rId6" Type="http://schemas.openxmlformats.org/officeDocument/2006/relationships/image" Target="../media/image4.png"/><Relationship Id="rId18" Type="http://schemas.openxmlformats.org/officeDocument/2006/relationships/image" Target="../media/image18.png"/><Relationship Id="rId7" Type="http://schemas.openxmlformats.org/officeDocument/2006/relationships/image" Target="../media/image7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9499450" y="21812775"/>
            <a:ext cx="16876800" cy="3567000"/>
          </a:xfrm>
          <a:prstGeom prst="roundRect">
            <a:avLst>
              <a:gd fmla="val 16667" name="adj"/>
            </a:avLst>
          </a:prstGeom>
          <a:solidFill>
            <a:srgbClr val="E5B8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1126650" y="29686600"/>
            <a:ext cx="25178700" cy="4527300"/>
          </a:xfrm>
          <a:prstGeom prst="roundRect">
            <a:avLst>
              <a:gd fmla="val 16667" name="adj"/>
            </a:avLst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1126725" y="25379650"/>
            <a:ext cx="25178700" cy="4306800"/>
          </a:xfrm>
          <a:prstGeom prst="roundRect">
            <a:avLst>
              <a:gd fmla="val 16667" name="adj"/>
            </a:avLst>
          </a:prstGeom>
          <a:solidFill>
            <a:srgbClr val="FBD4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1063625" y="21880500"/>
            <a:ext cx="8294400" cy="3499200"/>
          </a:xfrm>
          <a:prstGeom prst="roundRect">
            <a:avLst>
              <a:gd fmla="val 16667" name="adj"/>
            </a:avLst>
          </a:prstGeom>
          <a:solidFill>
            <a:srgbClr val="D6E3B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19068038" y="8736966"/>
            <a:ext cx="1963594" cy="589772"/>
          </a:xfrm>
          <a:prstGeom prst="ellipse">
            <a:avLst/>
          </a:prstGeom>
          <a:gradFill>
            <a:gsLst>
              <a:gs pos="0">
                <a:srgbClr val="F9FBF6"/>
              </a:gs>
              <a:gs pos="74000">
                <a:srgbClr val="D1E0B4"/>
              </a:gs>
              <a:gs pos="83000">
                <a:srgbClr val="D1E0B4"/>
              </a:gs>
              <a:gs pos="100000">
                <a:srgbClr val="E0EACC"/>
              </a:gs>
            </a:gsLst>
            <a:lin ang="5400000" scaled="0"/>
          </a:gra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26517600" y="0"/>
            <a:ext cx="914400" cy="36576001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anchorCtr="0" anchor="t" bIns="45700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1" y="0"/>
            <a:ext cx="914400" cy="36576001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anchorCtr="0" anchor="t" bIns="45700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0" y="2"/>
            <a:ext cx="27353428" cy="2538304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anchorCtr="0" anchor="t" bIns="274300" lIns="91425" spcFirstLastPara="1" rIns="91425" wrap="square" tIns="274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PhD Review System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Suresh Gandhi, Ankur Kunder, Sumedh Pendurkar, David Ratliff, Anna Shekhawat, Purav Zumkhawala</a:t>
            </a:r>
            <a:endParaRPr b="0" baseline="3000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Engineering, Texas A&amp;M University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0" y="12155"/>
            <a:ext cx="210766" cy="11671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50" lIns="104325" spcFirstLastPara="1" rIns="104325" wrap="square" tIns="52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1" y="35844481"/>
            <a:ext cx="27433333" cy="73152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anchorCtr="0" anchor="t" bIns="45700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984158" y="2700527"/>
            <a:ext cx="10598241" cy="835803"/>
          </a:xfrm>
          <a:prstGeom prst="roundRect">
            <a:avLst>
              <a:gd fmla="val 16667" name="adj"/>
            </a:avLst>
          </a:prstGeom>
          <a:solidFill>
            <a:srgbClr val="500000"/>
          </a:soli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52150" lIns="104325" spcFirstLastPara="1" rIns="104325" wrap="square" tIns="52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</a:t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1063625" y="3757012"/>
            <a:ext cx="10516415" cy="2325731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25" spcFirstLastPara="1" rIns="93425" wrap="square" tIns="46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</a:rPr>
              <a:t>The customer needed a PhD Review System to facilitate the reviews for PhD Students in the Department of Computer Science &amp; Engineering at Texas A&amp;M University.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b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review system shall be accessible to students, their faculty advisors and to the Program Specialist and Graduate Advisor. </a:t>
            </a:r>
            <a:endParaRPr b="0" i="1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1023017" y="6286992"/>
            <a:ext cx="10559382" cy="733246"/>
          </a:xfrm>
          <a:prstGeom prst="roundRect">
            <a:avLst>
              <a:gd fmla="val 16667" name="adj"/>
            </a:avLst>
          </a:prstGeom>
          <a:solidFill>
            <a:srgbClr val="500000"/>
          </a:soli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52150" lIns="104325" spcFirstLastPara="1" rIns="104325" wrap="square" tIns="52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Application Goals</a:t>
            </a:r>
            <a:endParaRPr/>
          </a:p>
        </p:txBody>
      </p:sp>
      <p:sp>
        <p:nvSpPr>
          <p:cNvPr id="102" name="Google Shape;102;p13"/>
          <p:cNvSpPr/>
          <p:nvPr/>
        </p:nvSpPr>
        <p:spPr>
          <a:xfrm rot="-5400000">
            <a:off x="13795840" y="6913765"/>
            <a:ext cx="523220" cy="26751769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anchorCtr="0" anchor="t" bIns="45700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12184532" y="2746022"/>
            <a:ext cx="14000905" cy="759178"/>
          </a:xfrm>
          <a:prstGeom prst="roundRect">
            <a:avLst>
              <a:gd fmla="val 16667" name="adj"/>
            </a:avLst>
          </a:prstGeom>
          <a:solidFill>
            <a:srgbClr val="500000"/>
          </a:soli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52150" lIns="104325" spcFirstLastPara="1" rIns="104325" wrap="square" tIns="52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Flow Diagram</a:t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1140220" y="20878800"/>
            <a:ext cx="25072580" cy="815041"/>
          </a:xfrm>
          <a:prstGeom prst="roundRect">
            <a:avLst>
              <a:gd fmla="val 16667" name="adj"/>
            </a:avLst>
          </a:prstGeom>
          <a:solidFill>
            <a:srgbClr val="500000"/>
          </a:soli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52150" lIns="104325" spcFirstLastPara="1" rIns="104325" wrap="square" tIns="52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PhD Review Web Page Illustrations</a:t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19026967" y="29807119"/>
            <a:ext cx="744111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19213055" y="33032700"/>
            <a:ext cx="7118025" cy="525238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25" spcFirstLastPara="1" rIns="93425" wrap="square" tIns="46700">
            <a:noAutofit/>
          </a:bodyPr>
          <a:lstStyle/>
          <a:p>
            <a:pPr indent="0" lvl="1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8681" y="189178"/>
            <a:ext cx="2025484" cy="2166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892900" y="32275"/>
            <a:ext cx="2624700" cy="23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 txBox="1"/>
          <p:nvPr/>
        </p:nvSpPr>
        <p:spPr>
          <a:xfrm>
            <a:off x="1140220" y="7196917"/>
            <a:ext cx="10585691" cy="471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25" spcFirstLastPara="1" rIns="93425" wrap="square" tIns="46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</a:rPr>
              <a:t>Authentication through CAS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b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Specialist and Graduate Advisor</a:t>
            </a:r>
            <a:r>
              <a:rPr b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800">
                <a:solidFill>
                  <a:schemeClr val="dk1"/>
                </a:solidFill>
              </a:rPr>
              <a:t>C</a:t>
            </a:r>
            <a:r>
              <a:rPr b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add new students to the system</a:t>
            </a:r>
            <a:r>
              <a:rPr lang="en-US" sz="2800">
                <a:solidFill>
                  <a:schemeClr val="dk1"/>
                </a:solidFill>
              </a:rPr>
              <a:t>, administrate review years, and modify student info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b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Faculty Advisor</a:t>
            </a:r>
            <a:r>
              <a:rPr b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800">
                <a:solidFill>
                  <a:schemeClr val="dk1"/>
                </a:solidFill>
              </a:rPr>
              <a:t>C</a:t>
            </a:r>
            <a:r>
              <a:rPr b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view student details and </a:t>
            </a:r>
            <a:r>
              <a:rPr lang="en-US" sz="2800">
                <a:solidFill>
                  <a:schemeClr val="dk1"/>
                </a:solidFill>
              </a:rPr>
              <a:t>create reviews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b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PhD Students: </a:t>
            </a:r>
            <a:r>
              <a:rPr lang="en-US" sz="2800">
                <a:solidFill>
                  <a:schemeClr val="dk1"/>
                </a:solidFill>
              </a:rPr>
              <a:t>C</a:t>
            </a:r>
            <a:r>
              <a:rPr b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view personal details including professor evaluation and upload their resume and improvement plan if needed.</a:t>
            </a:r>
            <a:endParaRPr/>
          </a:p>
          <a:p>
            <a:pPr indent="0" lvl="0" marL="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17657306" y="3739418"/>
            <a:ext cx="2588824" cy="762000"/>
          </a:xfrm>
          <a:prstGeom prst="rect">
            <a:avLst/>
          </a:prstGeom>
          <a:gradFill>
            <a:gsLst>
              <a:gs pos="0">
                <a:srgbClr val="F5FAFC"/>
              </a:gs>
              <a:gs pos="74000">
                <a:srgbClr val="ADD9E5"/>
              </a:gs>
              <a:gs pos="83000">
                <a:srgbClr val="ADD9E5"/>
              </a:gs>
              <a:gs pos="100000">
                <a:srgbClr val="C7E6EE"/>
              </a:gs>
            </a:gsLst>
            <a:lin ang="5400000" scaled="0"/>
          </a:gra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Page</a:t>
            </a:r>
            <a:endParaRPr/>
          </a:p>
        </p:txBody>
      </p:sp>
      <p:cxnSp>
        <p:nvCxnSpPr>
          <p:cNvPr id="111" name="Google Shape;111;p13"/>
          <p:cNvCxnSpPr>
            <a:stCxn id="110" idx="2"/>
            <a:endCxn id="112" idx="0"/>
          </p:cNvCxnSpPr>
          <p:nvPr/>
        </p:nvCxnSpPr>
        <p:spPr>
          <a:xfrm>
            <a:off x="18951718" y="4501418"/>
            <a:ext cx="0" cy="771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3" name="Google Shape;113;p13"/>
          <p:cNvSpPr/>
          <p:nvPr/>
        </p:nvSpPr>
        <p:spPr>
          <a:xfrm>
            <a:off x="17810180" y="10543422"/>
            <a:ext cx="3290804" cy="762000"/>
          </a:xfrm>
          <a:prstGeom prst="rect">
            <a:avLst/>
          </a:prstGeom>
          <a:gradFill>
            <a:gsLst>
              <a:gs pos="0">
                <a:srgbClr val="F5FAFC"/>
              </a:gs>
              <a:gs pos="74000">
                <a:srgbClr val="ADD9E5"/>
              </a:gs>
              <a:gs pos="83000">
                <a:srgbClr val="ADD9E5"/>
              </a:gs>
              <a:gs pos="100000">
                <a:srgbClr val="C7E6EE"/>
              </a:gs>
            </a:gsLst>
            <a:lin ang="5400000" scaled="0"/>
          </a:gra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for a student</a:t>
            </a:r>
            <a:endParaRPr/>
          </a:p>
        </p:txBody>
      </p:sp>
      <p:cxnSp>
        <p:nvCxnSpPr>
          <p:cNvPr id="114" name="Google Shape;114;p13"/>
          <p:cNvCxnSpPr>
            <a:stCxn id="112" idx="2"/>
          </p:cNvCxnSpPr>
          <p:nvPr/>
        </p:nvCxnSpPr>
        <p:spPr>
          <a:xfrm>
            <a:off x="18951700" y="6129099"/>
            <a:ext cx="12300" cy="685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5" name="Google Shape;115;p13"/>
          <p:cNvSpPr/>
          <p:nvPr/>
        </p:nvSpPr>
        <p:spPr>
          <a:xfrm>
            <a:off x="17458753" y="6817963"/>
            <a:ext cx="3010688" cy="1559476"/>
          </a:xfrm>
          <a:prstGeom prst="flowChartDecision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rgbClr val="F79545"/>
              </a:gs>
            </a:gsLst>
            <a:path path="circle">
              <a:fillToRect b="50%" l="50%" r="50%" t="50%"/>
            </a:path>
            <a:tileRect/>
          </a:gra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Role</a:t>
            </a:r>
            <a:endParaRPr/>
          </a:p>
        </p:txBody>
      </p:sp>
      <p:cxnSp>
        <p:nvCxnSpPr>
          <p:cNvPr id="116" name="Google Shape;116;p13"/>
          <p:cNvCxnSpPr/>
          <p:nvPr/>
        </p:nvCxnSpPr>
        <p:spPr>
          <a:xfrm>
            <a:off x="24191850" y="7575031"/>
            <a:ext cx="4760" cy="80092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" name="Google Shape;117;p13"/>
          <p:cNvCxnSpPr/>
          <p:nvPr/>
        </p:nvCxnSpPr>
        <p:spPr>
          <a:xfrm flipH="1">
            <a:off x="13721603" y="7626539"/>
            <a:ext cx="9981" cy="188427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8" name="Google Shape;118;p13"/>
          <p:cNvSpPr txBox="1"/>
          <p:nvPr/>
        </p:nvSpPr>
        <p:spPr>
          <a:xfrm>
            <a:off x="19188144" y="8778452"/>
            <a:ext cx="164778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Administrator</a:t>
            </a: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16131138" y="12078889"/>
            <a:ext cx="2588824" cy="762000"/>
          </a:xfrm>
          <a:prstGeom prst="rect">
            <a:avLst/>
          </a:prstGeom>
          <a:gradFill>
            <a:gsLst>
              <a:gs pos="0">
                <a:srgbClr val="F5FAFC"/>
              </a:gs>
              <a:gs pos="74000">
                <a:srgbClr val="ADD9E5"/>
              </a:gs>
              <a:gs pos="83000">
                <a:srgbClr val="ADD9E5"/>
              </a:gs>
              <a:gs pos="100000">
                <a:srgbClr val="C7E6EE"/>
              </a:gs>
            </a:gsLst>
            <a:lin ang="5400000" scaled="0"/>
          </a:gra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Date related details </a:t>
            </a: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21109377" y="12124042"/>
            <a:ext cx="2588824" cy="762000"/>
          </a:xfrm>
          <a:prstGeom prst="rect">
            <a:avLst/>
          </a:prstGeom>
          <a:gradFill>
            <a:gsLst>
              <a:gs pos="0">
                <a:srgbClr val="F5FAFC"/>
              </a:gs>
              <a:gs pos="74000">
                <a:srgbClr val="ADD9E5"/>
              </a:gs>
              <a:gs pos="83000">
                <a:srgbClr val="ADD9E5"/>
              </a:gs>
              <a:gs pos="100000">
                <a:srgbClr val="C7E6EE"/>
              </a:gs>
            </a:gsLst>
            <a:lin ang="5400000" scaled="0"/>
          </a:gra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Review details</a:t>
            </a:r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 flipH="1">
            <a:off x="17251103" y="11320041"/>
            <a:ext cx="1557758" cy="74438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2" name="Google Shape;122;p13"/>
          <p:cNvCxnSpPr>
            <a:endCxn id="120" idx="0"/>
          </p:cNvCxnSpPr>
          <p:nvPr/>
        </p:nvCxnSpPr>
        <p:spPr>
          <a:xfrm>
            <a:off x="19779089" y="11305342"/>
            <a:ext cx="2624700" cy="818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3" name="Google Shape;123;p13"/>
          <p:cNvSpPr/>
          <p:nvPr/>
        </p:nvSpPr>
        <p:spPr>
          <a:xfrm>
            <a:off x="12496800" y="14071359"/>
            <a:ext cx="2588824" cy="762000"/>
          </a:xfrm>
          <a:prstGeom prst="rect">
            <a:avLst/>
          </a:prstGeom>
          <a:gradFill>
            <a:gsLst>
              <a:gs pos="0">
                <a:srgbClr val="F5FAFC"/>
              </a:gs>
              <a:gs pos="74000">
                <a:srgbClr val="ADD9E5"/>
              </a:gs>
              <a:gs pos="83000">
                <a:srgbClr val="ADD9E5"/>
              </a:gs>
              <a:gs pos="100000">
                <a:srgbClr val="C7E6EE"/>
              </a:gs>
            </a:gsLst>
            <a:lin ang="5400000" scaled="0"/>
          </a:gra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Data for Students</a:t>
            </a:r>
            <a:endParaRPr/>
          </a:p>
        </p:txBody>
      </p:sp>
      <p:sp>
        <p:nvSpPr>
          <p:cNvPr id="124" name="Google Shape;124;p13"/>
          <p:cNvSpPr/>
          <p:nvPr/>
        </p:nvSpPr>
        <p:spPr>
          <a:xfrm>
            <a:off x="15468600" y="14020800"/>
            <a:ext cx="2588824" cy="762000"/>
          </a:xfrm>
          <a:prstGeom prst="rect">
            <a:avLst/>
          </a:prstGeom>
          <a:gradFill>
            <a:gsLst>
              <a:gs pos="0">
                <a:srgbClr val="F5FAFC"/>
              </a:gs>
              <a:gs pos="74000">
                <a:srgbClr val="ADD9E5"/>
              </a:gs>
              <a:gs pos="83000">
                <a:srgbClr val="ADD9E5"/>
              </a:gs>
              <a:gs pos="100000">
                <a:srgbClr val="C7E6EE"/>
              </a:gs>
            </a:gsLst>
            <a:lin ang="5400000" scaled="0"/>
          </a:gra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and End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Review Year</a:t>
            </a:r>
            <a:endParaRPr/>
          </a:p>
        </p:txBody>
      </p:sp>
      <p:sp>
        <p:nvSpPr>
          <p:cNvPr id="125" name="Google Shape;125;p13"/>
          <p:cNvSpPr/>
          <p:nvPr/>
        </p:nvSpPr>
        <p:spPr>
          <a:xfrm>
            <a:off x="22731600" y="9813375"/>
            <a:ext cx="3010700" cy="1043000"/>
          </a:xfrm>
          <a:prstGeom prst="flowChartDecision">
            <a:avLst/>
          </a:prstGeom>
          <a:gradFill>
            <a:gsLst>
              <a:gs pos="0">
                <a:srgbClr val="FFF9F4"/>
              </a:gs>
              <a:gs pos="74000">
                <a:srgbClr val="FBCFA9"/>
              </a:gs>
              <a:gs pos="83000">
                <a:srgbClr val="FBCFA9"/>
              </a:gs>
              <a:gs pos="100000">
                <a:srgbClr val="FDDEC5"/>
              </a:gs>
            </a:gsLst>
            <a:lin ang="5400000" scaled="0"/>
          </a:gra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available in the database?</a:t>
            </a:r>
            <a:endParaRPr/>
          </a:p>
        </p:txBody>
      </p:sp>
      <p:cxnSp>
        <p:nvCxnSpPr>
          <p:cNvPr id="126" name="Google Shape;126;p13"/>
          <p:cNvCxnSpPr>
            <a:endCxn id="125" idx="0"/>
          </p:cNvCxnSpPr>
          <p:nvPr/>
        </p:nvCxnSpPr>
        <p:spPr>
          <a:xfrm>
            <a:off x="24218950" y="9094275"/>
            <a:ext cx="18000" cy="719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7" name="Google Shape;127;p13"/>
          <p:cNvCxnSpPr/>
          <p:nvPr/>
        </p:nvCxnSpPr>
        <p:spPr>
          <a:xfrm flipH="1">
            <a:off x="14985391" y="12866151"/>
            <a:ext cx="1395462" cy="122469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8" name="Google Shape;128;p13"/>
          <p:cNvCxnSpPr>
            <a:stCxn id="119" idx="2"/>
          </p:cNvCxnSpPr>
          <p:nvPr/>
        </p:nvCxnSpPr>
        <p:spPr>
          <a:xfrm>
            <a:off x="17425549" y="12840889"/>
            <a:ext cx="435300" cy="1154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" name="Google Shape;129;p13"/>
          <p:cNvCxnSpPr/>
          <p:nvPr/>
        </p:nvCxnSpPr>
        <p:spPr>
          <a:xfrm>
            <a:off x="16472919" y="9571099"/>
            <a:ext cx="261263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13"/>
          <p:cNvCxnSpPr/>
          <p:nvPr/>
        </p:nvCxnSpPr>
        <p:spPr>
          <a:xfrm flipH="1">
            <a:off x="16472919" y="9571099"/>
            <a:ext cx="4461" cy="94417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1" name="Google Shape;131;p13"/>
          <p:cNvSpPr/>
          <p:nvPr/>
        </p:nvSpPr>
        <p:spPr>
          <a:xfrm>
            <a:off x="14516469" y="10501827"/>
            <a:ext cx="2588824" cy="762000"/>
          </a:xfrm>
          <a:prstGeom prst="rect">
            <a:avLst/>
          </a:prstGeom>
          <a:gradFill>
            <a:gsLst>
              <a:gs pos="0">
                <a:srgbClr val="F5FAFC"/>
              </a:gs>
              <a:gs pos="74000">
                <a:srgbClr val="ADD9E5"/>
              </a:gs>
              <a:gs pos="83000">
                <a:srgbClr val="ADD9E5"/>
              </a:gs>
              <a:gs pos="100000">
                <a:srgbClr val="C7E6EE"/>
              </a:gs>
            </a:gsLst>
            <a:lin ang="5400000" scaled="0"/>
          </a:gra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new student / faculty</a:t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12428448" y="9529830"/>
            <a:ext cx="2588824" cy="762000"/>
          </a:xfrm>
          <a:prstGeom prst="rect">
            <a:avLst/>
          </a:prstGeom>
          <a:gradFill>
            <a:gsLst>
              <a:gs pos="0">
                <a:srgbClr val="F5FAFC"/>
              </a:gs>
              <a:gs pos="74000">
                <a:srgbClr val="ADD9E5"/>
              </a:gs>
              <a:gs pos="83000">
                <a:srgbClr val="ADD9E5"/>
              </a:gs>
              <a:gs pos="100000">
                <a:srgbClr val="C7E6EE"/>
              </a:gs>
            </a:gsLst>
            <a:lin ang="5400000" scaled="0"/>
          </a:gra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and upload personal details</a:t>
            </a:r>
            <a:endParaRPr/>
          </a:p>
        </p:txBody>
      </p:sp>
      <p:cxnSp>
        <p:nvCxnSpPr>
          <p:cNvPr id="133" name="Google Shape;133;p13"/>
          <p:cNvCxnSpPr>
            <a:stCxn id="115" idx="1"/>
          </p:cNvCxnSpPr>
          <p:nvPr/>
        </p:nvCxnSpPr>
        <p:spPr>
          <a:xfrm flipH="1">
            <a:off x="13700953" y="7597701"/>
            <a:ext cx="3757800" cy="28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13"/>
          <p:cNvCxnSpPr/>
          <p:nvPr/>
        </p:nvCxnSpPr>
        <p:spPr>
          <a:xfrm flipH="1">
            <a:off x="20438830" y="7575031"/>
            <a:ext cx="3757779" cy="2883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13"/>
          <p:cNvCxnSpPr/>
          <p:nvPr/>
        </p:nvCxnSpPr>
        <p:spPr>
          <a:xfrm>
            <a:off x="18966344" y="8375955"/>
            <a:ext cx="25691" cy="116993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13"/>
          <p:cNvCxnSpPr/>
          <p:nvPr/>
        </p:nvCxnSpPr>
        <p:spPr>
          <a:xfrm>
            <a:off x="19085556" y="9571099"/>
            <a:ext cx="168154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p13"/>
          <p:cNvCxnSpPr/>
          <p:nvPr/>
        </p:nvCxnSpPr>
        <p:spPr>
          <a:xfrm flipH="1">
            <a:off x="20762637" y="9589469"/>
            <a:ext cx="4461" cy="94417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8" name="Google Shape;138;p13"/>
          <p:cNvSpPr/>
          <p:nvPr/>
        </p:nvSpPr>
        <p:spPr>
          <a:xfrm>
            <a:off x="21447386" y="6891890"/>
            <a:ext cx="1963594" cy="589772"/>
          </a:xfrm>
          <a:prstGeom prst="ellipse">
            <a:avLst/>
          </a:prstGeom>
          <a:gradFill>
            <a:gsLst>
              <a:gs pos="0">
                <a:srgbClr val="F9FBF6"/>
              </a:gs>
              <a:gs pos="74000">
                <a:srgbClr val="D1E0B4"/>
              </a:gs>
              <a:gs pos="83000">
                <a:srgbClr val="D1E0B4"/>
              </a:gs>
              <a:gs pos="100000">
                <a:srgbClr val="E0EACC"/>
              </a:gs>
            </a:gsLst>
            <a:lin ang="5400000" scaled="0"/>
          </a:gra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3"/>
          <p:cNvSpPr txBox="1"/>
          <p:nvPr/>
        </p:nvSpPr>
        <p:spPr>
          <a:xfrm>
            <a:off x="21917152" y="6947116"/>
            <a:ext cx="164778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Advisor</a:t>
            </a:r>
            <a:endParaRPr/>
          </a:p>
        </p:txBody>
      </p:sp>
      <p:sp>
        <p:nvSpPr>
          <p:cNvPr id="140" name="Google Shape;140;p13"/>
          <p:cNvSpPr/>
          <p:nvPr/>
        </p:nvSpPr>
        <p:spPr>
          <a:xfrm>
            <a:off x="14662995" y="6890491"/>
            <a:ext cx="1963594" cy="589772"/>
          </a:xfrm>
          <a:prstGeom prst="ellipse">
            <a:avLst/>
          </a:prstGeom>
          <a:gradFill>
            <a:gsLst>
              <a:gs pos="0">
                <a:srgbClr val="F9FBF6"/>
              </a:gs>
              <a:gs pos="74000">
                <a:srgbClr val="D1E0B4"/>
              </a:gs>
              <a:gs pos="83000">
                <a:srgbClr val="D1E0B4"/>
              </a:gs>
              <a:gs pos="100000">
                <a:srgbClr val="E0EACC"/>
              </a:gs>
            </a:gsLst>
            <a:lin ang="5400000" scaled="0"/>
          </a:gra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3"/>
          <p:cNvSpPr txBox="1"/>
          <p:nvPr/>
        </p:nvSpPr>
        <p:spPr>
          <a:xfrm>
            <a:off x="15132759" y="6945717"/>
            <a:ext cx="164778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endParaRPr/>
          </a:p>
        </p:txBody>
      </p:sp>
      <p:sp>
        <p:nvSpPr>
          <p:cNvPr id="142" name="Google Shape;142;p13"/>
          <p:cNvSpPr/>
          <p:nvPr/>
        </p:nvSpPr>
        <p:spPr>
          <a:xfrm>
            <a:off x="19199876" y="6279600"/>
            <a:ext cx="1676400" cy="589800"/>
          </a:xfrm>
          <a:prstGeom prst="ellipse">
            <a:avLst/>
          </a:prstGeom>
          <a:gradFill>
            <a:gsLst>
              <a:gs pos="0">
                <a:srgbClr val="F9FBF6"/>
              </a:gs>
              <a:gs pos="74000">
                <a:srgbClr val="D1E0B4"/>
              </a:gs>
              <a:gs pos="83000">
                <a:srgbClr val="D1E0B4"/>
              </a:gs>
              <a:gs pos="100000">
                <a:srgbClr val="E0EACC"/>
              </a:gs>
            </a:gsLst>
            <a:lin ang="5400000" scaled="0"/>
          </a:gra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3"/>
          <p:cNvSpPr txBox="1"/>
          <p:nvPr/>
        </p:nvSpPr>
        <p:spPr>
          <a:xfrm>
            <a:off x="19358650" y="6365300"/>
            <a:ext cx="15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 Login</a:t>
            </a:r>
            <a:endParaRPr/>
          </a:p>
        </p:txBody>
      </p:sp>
      <p:sp>
        <p:nvSpPr>
          <p:cNvPr id="144" name="Google Shape;144;p13"/>
          <p:cNvSpPr/>
          <p:nvPr/>
        </p:nvSpPr>
        <p:spPr>
          <a:xfrm>
            <a:off x="23248897" y="11312272"/>
            <a:ext cx="815937" cy="438187"/>
          </a:xfrm>
          <a:prstGeom prst="ellipse">
            <a:avLst/>
          </a:prstGeom>
          <a:gradFill>
            <a:gsLst>
              <a:gs pos="0">
                <a:srgbClr val="F9FBF6"/>
              </a:gs>
              <a:gs pos="74000">
                <a:srgbClr val="D1E0B4"/>
              </a:gs>
              <a:gs pos="83000">
                <a:srgbClr val="D1E0B4"/>
              </a:gs>
              <a:gs pos="100000">
                <a:srgbClr val="E0EACC"/>
              </a:gs>
            </a:gsLst>
            <a:lin ang="5400000" scaled="0"/>
          </a:gra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3"/>
          <p:cNvSpPr txBox="1"/>
          <p:nvPr/>
        </p:nvSpPr>
        <p:spPr>
          <a:xfrm>
            <a:off x="23394063" y="11338675"/>
            <a:ext cx="103058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46" name="Google Shape;146;p13"/>
          <p:cNvSpPr/>
          <p:nvPr/>
        </p:nvSpPr>
        <p:spPr>
          <a:xfrm>
            <a:off x="1207708" y="11567904"/>
            <a:ext cx="10559382" cy="733246"/>
          </a:xfrm>
          <a:prstGeom prst="roundRect">
            <a:avLst>
              <a:gd fmla="val 16667" name="adj"/>
            </a:avLst>
          </a:prstGeom>
          <a:solidFill>
            <a:srgbClr val="500000"/>
          </a:soli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52150" lIns="104325" spcFirstLastPara="1" rIns="104325" wrap="square" tIns="52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Stories</a:t>
            </a:r>
            <a:endParaRPr/>
          </a:p>
        </p:txBody>
      </p:sp>
      <p:sp>
        <p:nvSpPr>
          <p:cNvPr id="147" name="Google Shape;147;p13"/>
          <p:cNvSpPr/>
          <p:nvPr/>
        </p:nvSpPr>
        <p:spPr>
          <a:xfrm>
            <a:off x="15869338" y="14905838"/>
            <a:ext cx="7264800" cy="69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52150" lIns="104325" spcFirstLastPara="1" rIns="104325" wrap="square" tIns="52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3: Schematic flow diagram of the PhD Review System</a:t>
            </a:r>
            <a:endParaRPr/>
          </a:p>
        </p:txBody>
      </p:sp>
      <p:sp>
        <p:nvSpPr>
          <p:cNvPr id="148" name="Google Shape;148;p13"/>
          <p:cNvSpPr/>
          <p:nvPr/>
        </p:nvSpPr>
        <p:spPr>
          <a:xfrm>
            <a:off x="4558669" y="19041863"/>
            <a:ext cx="3488100" cy="69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52150" lIns="104325" spcFirstLastPara="1" rIns="104325" wrap="square" tIns="52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1: </a:t>
            </a:r>
            <a:r>
              <a:rPr lang="en-US" sz="2000">
                <a:solidFill>
                  <a:schemeClr val="dk1"/>
                </a:solidFill>
              </a:rPr>
              <a:t>Initial User Stories</a:t>
            </a:r>
            <a:endParaRPr/>
          </a:p>
        </p:txBody>
      </p:sp>
      <p:sp>
        <p:nvSpPr>
          <p:cNvPr id="149" name="Google Shape;149;p13"/>
          <p:cNvSpPr/>
          <p:nvPr/>
        </p:nvSpPr>
        <p:spPr>
          <a:xfrm>
            <a:off x="22197247" y="8395257"/>
            <a:ext cx="3680708" cy="771263"/>
          </a:xfrm>
          <a:prstGeom prst="rect">
            <a:avLst/>
          </a:prstGeom>
          <a:gradFill>
            <a:gsLst>
              <a:gs pos="0">
                <a:srgbClr val="F5FAFC"/>
              </a:gs>
              <a:gs pos="74000">
                <a:srgbClr val="ADD9E5"/>
              </a:gs>
              <a:gs pos="83000">
                <a:srgbClr val="ADD9E5"/>
              </a:gs>
              <a:gs pos="100000">
                <a:srgbClr val="C7E6EE"/>
              </a:gs>
            </a:gsLst>
            <a:lin ang="5400000" scaled="0"/>
          </a:gra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for a student</a:t>
            </a:r>
            <a:endParaRPr/>
          </a:p>
        </p:txBody>
      </p:sp>
      <p:cxnSp>
        <p:nvCxnSpPr>
          <p:cNvPr id="150" name="Google Shape;150;p13"/>
          <p:cNvCxnSpPr/>
          <p:nvPr/>
        </p:nvCxnSpPr>
        <p:spPr>
          <a:xfrm>
            <a:off x="23055242" y="10868360"/>
            <a:ext cx="0" cy="1270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1" name="Google Shape;151;p13"/>
          <p:cNvCxnSpPr/>
          <p:nvPr/>
        </p:nvCxnSpPr>
        <p:spPr>
          <a:xfrm flipH="1" rot="10800000">
            <a:off x="22302544" y="9139568"/>
            <a:ext cx="8700" cy="1186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2" name="Google Shape;152;p13"/>
          <p:cNvCxnSpPr/>
          <p:nvPr/>
        </p:nvCxnSpPr>
        <p:spPr>
          <a:xfrm rot="10800000">
            <a:off x="22303836" y="10331723"/>
            <a:ext cx="448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p13"/>
          <p:cNvSpPr/>
          <p:nvPr/>
        </p:nvSpPr>
        <p:spPr>
          <a:xfrm>
            <a:off x="22302556" y="9543091"/>
            <a:ext cx="603000" cy="412200"/>
          </a:xfrm>
          <a:prstGeom prst="ellipse">
            <a:avLst/>
          </a:prstGeom>
          <a:gradFill>
            <a:gsLst>
              <a:gs pos="0">
                <a:srgbClr val="FBF4F4"/>
              </a:gs>
              <a:gs pos="74000">
                <a:srgbClr val="E2AFAD"/>
              </a:gs>
              <a:gs pos="83000">
                <a:srgbClr val="E2AFAD"/>
              </a:gs>
              <a:gs pos="100000">
                <a:srgbClr val="EBCAC9"/>
              </a:gs>
            </a:gsLst>
            <a:lin ang="5400000" scaled="0"/>
          </a:gra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3"/>
          <p:cNvSpPr txBox="1"/>
          <p:nvPr/>
        </p:nvSpPr>
        <p:spPr>
          <a:xfrm>
            <a:off x="22355675" y="9549025"/>
            <a:ext cx="68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55" name="Google Shape;155;p13"/>
          <p:cNvSpPr/>
          <p:nvPr/>
        </p:nvSpPr>
        <p:spPr>
          <a:xfrm>
            <a:off x="12179012" y="15728794"/>
            <a:ext cx="14006428" cy="781318"/>
          </a:xfrm>
          <a:prstGeom prst="roundRect">
            <a:avLst>
              <a:gd fmla="val 16667" name="adj"/>
            </a:avLst>
          </a:prstGeom>
          <a:solidFill>
            <a:srgbClr val="500000"/>
          </a:soli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52150" lIns="104325" spcFirstLastPara="1" rIns="104325" wrap="square" tIns="52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Technologies &amp; Tools Used</a:t>
            </a:r>
            <a:endParaRPr/>
          </a:p>
        </p:txBody>
      </p:sp>
      <p:pic>
        <p:nvPicPr>
          <p:cNvPr id="156" name="Google Shape;1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652633" y="16907856"/>
            <a:ext cx="2769938" cy="204437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3"/>
          <p:cNvSpPr/>
          <p:nvPr/>
        </p:nvSpPr>
        <p:spPr>
          <a:xfrm>
            <a:off x="12389237" y="19124033"/>
            <a:ext cx="14132700" cy="756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52150" lIns="104325" spcFirstLastPara="1" rIns="104325" wrap="square" tIns="52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2: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 and 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echnologies used </a:t>
            </a:r>
            <a:r>
              <a:rPr lang="en-US" sz="2000">
                <a:solidFill>
                  <a:schemeClr val="dk1"/>
                </a:solidFill>
              </a:rPr>
              <a:t>(left to right): 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Google Apps Script, Google Drive/Sheets API, jQuery, Materialize, GitHub</a:t>
            </a:r>
            <a:endParaRPr/>
          </a:p>
        </p:txBody>
      </p:sp>
      <p:cxnSp>
        <p:nvCxnSpPr>
          <p:cNvPr id="158" name="Google Shape;158;p13"/>
          <p:cNvCxnSpPr>
            <a:stCxn id="120" idx="2"/>
            <a:endCxn id="159" idx="0"/>
          </p:cNvCxnSpPr>
          <p:nvPr/>
        </p:nvCxnSpPr>
        <p:spPr>
          <a:xfrm>
            <a:off x="22403789" y="12886042"/>
            <a:ext cx="523800" cy="1183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9" name="Google Shape;159;p13"/>
          <p:cNvSpPr/>
          <p:nvPr/>
        </p:nvSpPr>
        <p:spPr>
          <a:xfrm>
            <a:off x="21633164" y="14069439"/>
            <a:ext cx="2588700" cy="762000"/>
          </a:xfrm>
          <a:prstGeom prst="rect">
            <a:avLst/>
          </a:prstGeom>
          <a:gradFill>
            <a:gsLst>
              <a:gs pos="0">
                <a:srgbClr val="F5FAFC"/>
              </a:gs>
              <a:gs pos="74000">
                <a:srgbClr val="ADD9E5"/>
              </a:gs>
              <a:gs pos="83000">
                <a:srgbClr val="ADD9E5"/>
              </a:gs>
              <a:gs pos="100000">
                <a:srgbClr val="C7E6EE"/>
              </a:gs>
            </a:gsLst>
            <a:lin ang="5400000" scaled="0"/>
          </a:gra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 Student Review</a:t>
            </a:r>
            <a:endParaRPr/>
          </a:p>
        </p:txBody>
      </p:sp>
      <p:sp>
        <p:nvSpPr>
          <p:cNvPr id="160" name="Google Shape;160;p13"/>
          <p:cNvSpPr/>
          <p:nvPr/>
        </p:nvSpPr>
        <p:spPr>
          <a:xfrm>
            <a:off x="18425288" y="13993331"/>
            <a:ext cx="2588700" cy="762000"/>
          </a:xfrm>
          <a:prstGeom prst="rect">
            <a:avLst/>
          </a:prstGeom>
          <a:gradFill>
            <a:gsLst>
              <a:gs pos="0">
                <a:srgbClr val="F5FAFC"/>
              </a:gs>
              <a:gs pos="74000">
                <a:srgbClr val="ADD9E5"/>
              </a:gs>
              <a:gs pos="83000">
                <a:srgbClr val="ADD9E5"/>
              </a:gs>
              <a:gs pos="100000">
                <a:srgbClr val="C7E6EE"/>
              </a:gs>
            </a:gsLst>
            <a:lin ang="5400000" scaled="0"/>
          </a:gra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Upload Department Letter</a:t>
            </a:r>
            <a:endParaRPr/>
          </a:p>
        </p:txBody>
      </p:sp>
      <p:cxnSp>
        <p:nvCxnSpPr>
          <p:cNvPr id="161" name="Google Shape;161;p13"/>
          <p:cNvCxnSpPr/>
          <p:nvPr/>
        </p:nvCxnSpPr>
        <p:spPr>
          <a:xfrm>
            <a:off x="17979850" y="12864519"/>
            <a:ext cx="1763400" cy="1105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2" name="Google Shape;162;p13"/>
          <p:cNvSpPr/>
          <p:nvPr/>
        </p:nvSpPr>
        <p:spPr>
          <a:xfrm>
            <a:off x="18382586" y="34633189"/>
            <a:ext cx="785100" cy="669000"/>
          </a:xfrm>
          <a:prstGeom prst="roundRect">
            <a:avLst>
              <a:gd fmla="val 16667" name="adj"/>
            </a:avLst>
          </a:prstGeom>
          <a:solidFill>
            <a:srgbClr val="E6B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3"/>
          <p:cNvSpPr/>
          <p:nvPr/>
        </p:nvSpPr>
        <p:spPr>
          <a:xfrm>
            <a:off x="19244630" y="34539504"/>
            <a:ext cx="5789700" cy="69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52150" lIns="104325" spcFirstLastPara="1" rIns="104325" wrap="square" tIns="52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View Pages</a:t>
            </a:r>
            <a:endParaRPr/>
          </a:p>
        </p:txBody>
      </p:sp>
      <p:cxnSp>
        <p:nvCxnSpPr>
          <p:cNvPr id="164" name="Google Shape;164;p13"/>
          <p:cNvCxnSpPr>
            <a:stCxn id="125" idx="2"/>
          </p:cNvCxnSpPr>
          <p:nvPr/>
        </p:nvCxnSpPr>
        <p:spPr>
          <a:xfrm rot="10800000">
            <a:off x="23013250" y="10854575"/>
            <a:ext cx="1223700" cy="1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3"/>
          <p:cNvSpPr/>
          <p:nvPr/>
        </p:nvSpPr>
        <p:spPr>
          <a:xfrm>
            <a:off x="17111350" y="5272599"/>
            <a:ext cx="3680700" cy="856500"/>
          </a:xfrm>
          <a:prstGeom prst="rect">
            <a:avLst/>
          </a:prstGeom>
          <a:gradFill>
            <a:gsLst>
              <a:gs pos="0">
                <a:srgbClr val="F5FAFC"/>
              </a:gs>
              <a:gs pos="74000">
                <a:srgbClr val="ADD9E5"/>
              </a:gs>
              <a:gs pos="83000">
                <a:srgbClr val="ADD9E5"/>
              </a:gs>
              <a:gs pos="100000">
                <a:srgbClr val="C7E6EE"/>
              </a:gs>
            </a:gsLst>
            <a:lin ang="5400012" scaled="0"/>
          </a:gra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Redirect to TAMU Engineering CAS</a:t>
            </a:r>
            <a:endParaRPr/>
          </a:p>
        </p:txBody>
      </p:sp>
      <p:pic>
        <p:nvPicPr>
          <p:cNvPr id="165" name="Google Shape;1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03624" y="15838825"/>
            <a:ext cx="4700950" cy="282802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6" name="Google Shape;1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03625" y="12958500"/>
            <a:ext cx="4700949" cy="28733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7" name="Google Shape;167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04575" y="12970074"/>
            <a:ext cx="4700949" cy="28733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8" name="Google Shape;168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04575" y="15846150"/>
            <a:ext cx="4700951" cy="282805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9" name="Google Shape;169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724413" y="16705150"/>
            <a:ext cx="21336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4858025" y="16932600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7357388" y="16747125"/>
            <a:ext cx="2047875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9498163" y="17109800"/>
            <a:ext cx="285750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3"/>
          <p:cNvPicPr preferRelativeResize="0"/>
          <p:nvPr/>
        </p:nvPicPr>
        <p:blipFill rotWithShape="1">
          <a:blip r:embed="rId14">
            <a:alphaModFix/>
          </a:blip>
          <a:srcRect b="22336" l="0" r="0" t="0"/>
          <a:stretch/>
        </p:blipFill>
        <p:spPr>
          <a:xfrm>
            <a:off x="10359625" y="21832900"/>
            <a:ext cx="7264800" cy="3499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3"/>
          <p:cNvPicPr preferRelativeResize="0"/>
          <p:nvPr/>
        </p:nvPicPr>
        <p:blipFill rotWithShape="1">
          <a:blip r:embed="rId15">
            <a:alphaModFix/>
          </a:blip>
          <a:srcRect b="40782" l="0" r="0" t="0"/>
          <a:stretch/>
        </p:blipFill>
        <p:spPr>
          <a:xfrm>
            <a:off x="17885800" y="21832906"/>
            <a:ext cx="7118024" cy="349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414528" y="25436346"/>
            <a:ext cx="10804097" cy="4193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4454413" y="25412538"/>
            <a:ext cx="10943813" cy="41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3"/>
          <p:cNvSpPr/>
          <p:nvPr/>
        </p:nvSpPr>
        <p:spPr>
          <a:xfrm>
            <a:off x="12677275" y="34502625"/>
            <a:ext cx="695700" cy="669000"/>
          </a:xfrm>
          <a:prstGeom prst="roundRect">
            <a:avLst>
              <a:gd fmla="val 16667" name="adj"/>
            </a:avLst>
          </a:prstGeom>
          <a:solidFill>
            <a:srgbClr val="FCD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3"/>
          <p:cNvSpPr/>
          <p:nvPr/>
        </p:nvSpPr>
        <p:spPr>
          <a:xfrm>
            <a:off x="13453265" y="34536428"/>
            <a:ext cx="5130900" cy="69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52150" lIns="104325" spcFirstLastPara="1" rIns="104325" wrap="square" tIns="52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Admin Pages</a:t>
            </a:r>
            <a:endParaRPr/>
          </a:p>
        </p:txBody>
      </p:sp>
      <p:pic>
        <p:nvPicPr>
          <p:cNvPr id="179" name="Google Shape;179;p1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632600" y="29793759"/>
            <a:ext cx="7441070" cy="4279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9554346" y="29784075"/>
            <a:ext cx="7441092" cy="430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7505004" y="29794452"/>
            <a:ext cx="8294393" cy="427978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3"/>
          <p:cNvSpPr/>
          <p:nvPr/>
        </p:nvSpPr>
        <p:spPr>
          <a:xfrm>
            <a:off x="6855700" y="34496550"/>
            <a:ext cx="627900" cy="669000"/>
          </a:xfrm>
          <a:prstGeom prst="roundRect">
            <a:avLst>
              <a:gd fmla="val 16667" name="adj"/>
            </a:avLst>
          </a:prstGeom>
          <a:solidFill>
            <a:srgbClr val="B9CD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7553735" y="34523497"/>
            <a:ext cx="4630800" cy="69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52150" lIns="104325" spcFirstLastPara="1" rIns="104325" wrap="square" tIns="52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 Pages</a:t>
            </a:r>
            <a:endParaRPr/>
          </a:p>
        </p:txBody>
      </p:sp>
      <p:sp>
        <p:nvSpPr>
          <p:cNvPr id="184" name="Google Shape;184;p13"/>
          <p:cNvSpPr/>
          <p:nvPr/>
        </p:nvSpPr>
        <p:spPr>
          <a:xfrm>
            <a:off x="1259613" y="34496550"/>
            <a:ext cx="753600" cy="669000"/>
          </a:xfrm>
          <a:prstGeom prst="roundRect">
            <a:avLst>
              <a:gd fmla="val 16667" name="adj"/>
            </a:avLst>
          </a:prstGeom>
          <a:solidFill>
            <a:srgbClr val="D6E3B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3"/>
          <p:cNvSpPr/>
          <p:nvPr/>
        </p:nvSpPr>
        <p:spPr>
          <a:xfrm>
            <a:off x="2065378" y="34539500"/>
            <a:ext cx="4445100" cy="69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52150" lIns="104325" spcFirstLastPara="1" rIns="104325" wrap="square" tIns="52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 Page</a:t>
            </a:r>
            <a:endParaRPr/>
          </a:p>
        </p:txBody>
      </p:sp>
      <p:pic>
        <p:nvPicPr>
          <p:cNvPr id="186" name="Google Shape;186;p13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1543775" y="21933075"/>
            <a:ext cx="7264800" cy="339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