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78" r:id="rId3"/>
    <p:sldId id="470" r:id="rId4"/>
    <p:sldId id="431" r:id="rId5"/>
    <p:sldId id="475" r:id="rId6"/>
    <p:sldId id="480" r:id="rId7"/>
    <p:sldId id="481" r:id="rId8"/>
    <p:sldId id="482" r:id="rId9"/>
    <p:sldId id="259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FF"/>
    <a:srgbClr val="CCCCFF"/>
    <a:srgbClr val="FFFF99"/>
    <a:srgbClr val="003399"/>
    <a:srgbClr val="3399FF"/>
    <a:srgbClr val="FFCC66"/>
    <a:srgbClr val="FFFF00"/>
    <a:srgbClr val="163E6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92034" autoAdjust="0"/>
  </p:normalViewPr>
  <p:slideViewPr>
    <p:cSldViewPr>
      <p:cViewPr>
        <p:scale>
          <a:sx n="116" d="100"/>
          <a:sy n="116" d="100"/>
        </p:scale>
        <p:origin x="-2168" y="-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D69A-A3CB-4AC8-9D99-F2BC7383C3A3}" type="datetimeFigureOut">
              <a:rPr lang="es-MX" smtClean="0"/>
              <a:pPr/>
              <a:t>28/12/12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D073D-BE29-44F4-A9B9-73F0AD272E89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107CDE-A988-4BA8-86C0-3068FACE4E59}" type="datetimeFigureOut">
              <a:rPr lang="es-ES"/>
              <a:pPr>
                <a:defRPr/>
              </a:pPr>
              <a:t>28/12/12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2E9875-5EC3-4B70-9B6A-0B28FE9E6D3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33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4ED2F-8E08-449B-84C9-436D1EA5F36C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2E9875-5EC3-4B70-9B6A-0B28FE9E6D34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2E9875-5EC3-4B70-9B6A-0B28FE9E6D34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44A950-A3D1-4808-B9E2-2AA3033CDCE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 Imagen" descr="portad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11 Imagen" descr="Logo GoNet con tag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5429250"/>
            <a:ext cx="2500313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60204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sz="quarter" idx="13"/>
          </p:nvPr>
        </p:nvSpPr>
        <p:spPr>
          <a:xfrm>
            <a:off x="928673" y="5715022"/>
            <a:ext cx="1500187" cy="785812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0"/>
            <a:ext cx="6500858" cy="785794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>
            <a:lvl1pPr>
              <a:defRPr>
                <a:solidFill>
                  <a:srgbClr val="163E6F"/>
                </a:solidFill>
              </a:defRPr>
            </a:lvl1pPr>
            <a:lvl2pPr>
              <a:defRPr>
                <a:solidFill>
                  <a:srgbClr val="163E6F"/>
                </a:solidFill>
              </a:defRPr>
            </a:lvl2pPr>
            <a:lvl3pPr>
              <a:defRPr>
                <a:solidFill>
                  <a:srgbClr val="163E6F"/>
                </a:solidFill>
              </a:defRPr>
            </a:lvl3pPr>
            <a:lvl4pPr>
              <a:defRPr>
                <a:solidFill>
                  <a:srgbClr val="163E6F"/>
                </a:solidFill>
              </a:defRPr>
            </a:lvl4pPr>
            <a:lvl5pPr>
              <a:defRPr>
                <a:solidFill>
                  <a:srgbClr val="163E6F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co Guzman\Documents\GoNet\Proyecto TDC\Logos\Logo TDC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3206" y="6367382"/>
            <a:ext cx="1420794" cy="490618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osición de imagen"/>
          <p:cNvSpPr>
            <a:spLocks noGrp="1"/>
          </p:cNvSpPr>
          <p:nvPr>
            <p:ph type="pic" sz="quarter" idx="13"/>
          </p:nvPr>
        </p:nvSpPr>
        <p:spPr>
          <a:xfrm>
            <a:off x="8215338" y="6286520"/>
            <a:ext cx="857250" cy="42862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9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 Imagen" descr="fin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11 Imagen" descr="Logo GoNet con tag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1950" y="2928938"/>
            <a:ext cx="33242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 userDrawn="1"/>
        </p:nvSpPr>
        <p:spPr>
          <a:xfrm>
            <a:off x="0" y="5429250"/>
            <a:ext cx="9144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600" dirty="0">
                <a:solidFill>
                  <a:srgbClr val="163E6F"/>
                </a:solidFill>
                <a:latin typeface="+mn-lt"/>
                <a:cs typeface="+mn-cs"/>
              </a:rPr>
              <a:t>w </a:t>
            </a:r>
            <a:r>
              <a:rPr lang="es-MX" sz="1600" dirty="0" err="1">
                <a:solidFill>
                  <a:srgbClr val="163E6F"/>
                </a:solidFill>
                <a:latin typeface="+mn-lt"/>
                <a:cs typeface="+mn-cs"/>
              </a:rPr>
              <a:t>w</a:t>
            </a:r>
            <a:r>
              <a:rPr lang="es-MX" sz="1600" dirty="0">
                <a:solidFill>
                  <a:srgbClr val="163E6F"/>
                </a:solidFill>
                <a:latin typeface="+mn-lt"/>
                <a:cs typeface="+mn-cs"/>
              </a:rPr>
              <a:t> </a:t>
            </a:r>
            <a:r>
              <a:rPr lang="es-MX" sz="1600" dirty="0" err="1">
                <a:solidFill>
                  <a:srgbClr val="163E6F"/>
                </a:solidFill>
                <a:latin typeface="+mn-lt"/>
                <a:cs typeface="+mn-cs"/>
              </a:rPr>
              <a:t>w</a:t>
            </a:r>
            <a:r>
              <a:rPr lang="es-MX" sz="1600" dirty="0">
                <a:solidFill>
                  <a:srgbClr val="163E6F"/>
                </a:solidFill>
                <a:latin typeface="+mn-lt"/>
                <a:cs typeface="+mn-cs"/>
              </a:rPr>
              <a:t> . g o n e t . u s</a:t>
            </a:r>
          </a:p>
        </p:txBody>
      </p:sp>
      <p:sp>
        <p:nvSpPr>
          <p:cNvPr id="5" name="4 CuadroTexto"/>
          <p:cNvSpPr txBox="1"/>
          <p:nvPr userDrawn="1"/>
        </p:nvSpPr>
        <p:spPr>
          <a:xfrm>
            <a:off x="0" y="5889625"/>
            <a:ext cx="9144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200" dirty="0" smtClean="0">
                <a:solidFill>
                  <a:srgbClr val="163E6F"/>
                </a:solidFill>
                <a:latin typeface="+mn-lt"/>
                <a:cs typeface="+mn-cs"/>
              </a:rPr>
              <a:t>2011 </a:t>
            </a:r>
            <a:r>
              <a:rPr lang="es-MX" sz="1200" dirty="0">
                <a:solidFill>
                  <a:srgbClr val="163E6F"/>
                </a:solidFill>
                <a:latin typeface="+mn-lt"/>
                <a:cs typeface="+mn-cs"/>
              </a:rPr>
              <a:t>GoNet. Todos los Derechos Reservados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8474F-72E1-4E4C-B95F-A5C37E317C70}" type="datetimeFigureOut">
              <a:rPr lang="es-MX" smtClean="0"/>
              <a:pPr/>
              <a:t>28/12/12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ADB7-F58A-45B3-AEA3-0CA5CEEB427E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2495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6 Imagen" descr="fondomapa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00125"/>
            <a:ext cx="91440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pic>
        <p:nvPicPr>
          <p:cNvPr id="1029" name="11 Imagen" descr="Logo GoNet con tag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203200"/>
            <a:ext cx="103187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Rectángulo"/>
          <p:cNvSpPr/>
          <p:nvPr/>
        </p:nvSpPr>
        <p:spPr>
          <a:xfrm flipV="1">
            <a:off x="166688" y="917575"/>
            <a:ext cx="8977312" cy="46038"/>
          </a:xfrm>
          <a:prstGeom prst="rect">
            <a:avLst/>
          </a:prstGeom>
          <a:solidFill>
            <a:srgbClr val="CC5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28625" y="6499225"/>
            <a:ext cx="2133600" cy="215900"/>
          </a:xfrm>
          <a:prstGeom prst="rect">
            <a:avLst/>
          </a:prstGeom>
        </p:spPr>
        <p:txBody>
          <a:bodyPr/>
          <a:lstStyle>
            <a:lvl1pPr>
              <a:defRPr lang="es-ES" sz="1050" kern="1200">
                <a:solidFill>
                  <a:srgbClr val="163E6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DD6F86-62E4-4216-AE32-A73F5A43853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91" r:id="rId2"/>
    <p:sldLayoutId id="2147483788" r:id="rId3"/>
    <p:sldLayoutId id="2147483789" r:id="rId4"/>
    <p:sldLayoutId id="2147483790" r:id="rId5"/>
    <p:sldLayoutId id="214748379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penscdp.org/scripts/tutorial/emv/tlv.html" TargetMode="External"/><Relationship Id="rId3" Type="http://schemas.openxmlformats.org/officeDocument/2006/relationships/hyperlink" Target="http://blog.saush.com/2006/09/08/getting-information-from-an-emv-chip-car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416824" cy="2520280"/>
          </a:xfrm>
        </p:spPr>
        <p:txBody>
          <a:bodyPr/>
          <a:lstStyle/>
          <a:p>
            <a:r>
              <a:rPr lang="es-MX" sz="4800" dirty="0" smtClean="0"/>
              <a:t>SmartCard Reader</a:t>
            </a:r>
            <a:r>
              <a:rPr lang="es-MX" sz="1200" dirty="0" smtClean="0"/>
              <a:t/>
            </a:r>
            <a:br>
              <a:rPr lang="es-MX" sz="1200" dirty="0" smtClean="0"/>
            </a:br>
            <a:r>
              <a:rPr lang="es-ES_tradnl" sz="2800" i="1" dirty="0" smtClean="0"/>
              <a:t>Tarjetas con Chip</a:t>
            </a:r>
            <a:r>
              <a:rPr lang="es-ES_tradnl" sz="2800" i="1" dirty="0" smtClean="0"/>
              <a:t/>
            </a:r>
            <a:br>
              <a:rPr lang="es-ES_tradnl" sz="2800" i="1" dirty="0" smtClean="0"/>
            </a:br>
            <a:endParaRPr lang="es-MX" sz="28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4294967295"/>
          </p:nvPr>
        </p:nvSpPr>
        <p:spPr>
          <a:xfrm>
            <a:off x="4932040" y="4008484"/>
            <a:ext cx="3960440" cy="428628"/>
          </a:xfrm>
        </p:spPr>
        <p:txBody>
          <a:bodyPr/>
          <a:lstStyle/>
          <a:p>
            <a:pPr marL="0" indent="0" algn="r">
              <a:buNone/>
            </a:pPr>
            <a:r>
              <a:rPr lang="es-MX" sz="1800" i="1" dirty="0" smtClean="0">
                <a:solidFill>
                  <a:schemeClr val="bg1"/>
                </a:solidFill>
              </a:rPr>
              <a:t>Estructura del Proyecto</a:t>
            </a:r>
            <a:endParaRPr lang="es-MX" sz="1800" i="1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s-MX" sz="1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213712" y="0"/>
            <a:ext cx="3998248" cy="785794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es-MX" dirty="0" smtClean="0"/>
              <a:t>SmartCards</a:t>
            </a:r>
            <a:endParaRPr lang="es-MX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5080000" cy="344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creen Shot 2012-12-28 at 14.32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50" y="3717032"/>
            <a:ext cx="3851920" cy="2898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6500858" cy="785794"/>
          </a:xfrm>
        </p:spPr>
        <p:txBody>
          <a:bodyPr/>
          <a:lstStyle/>
          <a:p>
            <a:r>
              <a:rPr lang="es-MX" dirty="0" smtClean="0"/>
              <a:t>EMV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4" b="274"/>
          <a:stretch>
            <a:fillRect/>
          </a:stretch>
        </p:blipFill>
        <p:spPr>
          <a:xfrm>
            <a:off x="323528" y="1196752"/>
            <a:ext cx="2612604" cy="15819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437112"/>
            <a:ext cx="3419872" cy="2150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996952"/>
            <a:ext cx="7620000" cy="124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597154"/>
          </a:xfrm>
        </p:spPr>
        <p:txBody>
          <a:bodyPr/>
          <a:lstStyle/>
          <a:p>
            <a:r>
              <a:rPr lang="es-MX" dirty="0" smtClean="0"/>
              <a:t>Estructura</a:t>
            </a:r>
            <a:endParaRPr lang="es-MX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" name="Picture 2" descr="Screen Shot 2012-12-28 at 16.12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96752"/>
            <a:ext cx="5590211" cy="5334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79512" y="44624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Comunicación</a:t>
            </a:r>
            <a:endParaRPr lang="es-MX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Screen Shot 2012-12-28 at 16.1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8" y="1080120"/>
            <a:ext cx="4985602" cy="5589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79512" y="44624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TLV – Tag, Lenght, Value</a:t>
            </a:r>
            <a:endParaRPr lang="es-MX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Screen Shot 2012-12-28 at 16.22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020272" cy="46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3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79512" y="44624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Xcode: SmartCard project</a:t>
            </a:r>
            <a:endParaRPr lang="es-MX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6705" y="48174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º</a:t>
            </a:r>
            <a:endParaRPr lang="en-US" dirty="0"/>
          </a:p>
        </p:txBody>
      </p:sp>
      <p:pic>
        <p:nvPicPr>
          <p:cNvPr id="4" name="Picture 3" descr="Screen Shot 2012-12-28 at 16.50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2463971" cy="4889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Screen Shot 2012-12-28 at 17.1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6226866" cy="2806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148064" y="5517232"/>
            <a:ext cx="1185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Demo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43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79512" y="44624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Referencias</a:t>
            </a:r>
            <a:endParaRPr lang="es-MX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71296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hlinkClick r:id="rId2"/>
              </a:rPr>
              <a:t>http://www.openscdp.org/scripts/tutorial/emv/</a:t>
            </a:r>
            <a:r>
              <a:rPr lang="en-US" sz="2800" dirty="0" smtClean="0">
                <a:latin typeface="+mj-lt"/>
                <a:hlinkClick r:id="rId2"/>
              </a:rPr>
              <a:t>tlv.html</a:t>
            </a:r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  <a:hlinkClick r:id="rId3"/>
              </a:rPr>
              <a:t>http://blog.saush.com/2006/09/08/getting-information-from-an-emv-chip-card</a:t>
            </a:r>
            <a:r>
              <a:rPr lang="en-US" sz="2800" dirty="0" smtClean="0">
                <a:latin typeface="+mj-lt"/>
                <a:hlinkClick r:id="rId3"/>
              </a:rPr>
              <a:t>/</a:t>
            </a:r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Implementing Electronic Card Payment Systems, Christian </a:t>
            </a:r>
            <a:r>
              <a:rPr lang="en-US" sz="2800" dirty="0" err="1" smtClean="0">
                <a:latin typeface="+mj-lt"/>
              </a:rPr>
              <a:t>Randu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Artech</a:t>
            </a:r>
            <a:r>
              <a:rPr lang="en-US" sz="2800" dirty="0" smtClean="0">
                <a:latin typeface="+mj-lt"/>
              </a:rPr>
              <a:t> House 2003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EMV: Integrated </a:t>
            </a:r>
            <a:r>
              <a:rPr lang="en-US" sz="2800" dirty="0">
                <a:latin typeface="+mj-lt"/>
              </a:rPr>
              <a:t>Circuit Card Specifications for Payment </a:t>
            </a:r>
            <a:r>
              <a:rPr lang="en-US" sz="2800" dirty="0" smtClean="0">
                <a:latin typeface="+mj-lt"/>
              </a:rPr>
              <a:t>Systems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Book 1, 2, 3, 4 </a:t>
            </a:r>
            <a:endParaRPr lang="en-US" sz="2800" dirty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EMVCo</a:t>
            </a:r>
            <a:r>
              <a:rPr lang="en-US" sz="2800" smtClean="0">
                <a:latin typeface="+mj-lt"/>
              </a:rPr>
              <a:t> 2011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70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15914</TotalTime>
  <Words>96</Words>
  <Application>Microsoft Macintosh PowerPoint</Application>
  <PresentationFormat>On-screen Show (4:3)</PresentationFormat>
  <Paragraphs>24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SmartCard Reader Tarjetas con Chip </vt:lpstr>
      <vt:lpstr>SmartCards</vt:lpstr>
      <vt:lpstr>EMV</vt:lpstr>
      <vt:lpstr>Estructura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Ipse Tecnologia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Compaq Nx6120</dc:creator>
  <cp:lastModifiedBy>Inoku</cp:lastModifiedBy>
  <cp:revision>838</cp:revision>
  <dcterms:created xsi:type="dcterms:W3CDTF">2009-01-27T16:54:32Z</dcterms:created>
  <dcterms:modified xsi:type="dcterms:W3CDTF">2012-12-29T00:25:00Z</dcterms:modified>
</cp:coreProperties>
</file>