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7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243108-880B-C543-02B4-4967E856D124}" v="301" dt="2023-12-04T05:18:31.508"/>
    <p1510:client id="{4FBF6DDD-E0F5-8D9E-FBC6-D87E3B78D8A4}" v="16" dt="2023-12-05T03:08:05.897"/>
    <p1510:client id="{5F4914FD-939D-DA8C-3BD7-AAA84E0909CA}" v="124" dt="2023-12-05T04:54:31.266"/>
    <p1510:client id="{6658668A-99F6-4F59-3008-CC7C24FEC598}" v="39" dt="2023-12-05T14:06:17.503"/>
    <p1510:client id="{908FB522-957D-398D-755E-00555A34D9D7}" v="155" dt="2023-12-10T22:14:35.538"/>
    <p1510:client id="{93710A1F-1D59-F16C-D193-90C87F095454}" v="97" dt="2023-12-04T23:26:57.741"/>
    <p1510:client id="{A8813A64-9F05-428F-BB10-E585DE234B41}" v="335" dt="2023-12-04T05:10:09.383"/>
    <p1510:client id="{FF0C993A-23FD-39A8-6FB0-04270755A166}" v="2" dt="2023-12-05T12:58:16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CFBA22-CFEC-4F7B-A005-A0CC1EFC3AF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66062E2-2EFC-46AD-B4D0-2F6F05F9ECDC}">
      <dgm:prSet/>
      <dgm:spPr/>
      <dgm:t>
        <a:bodyPr/>
        <a:lstStyle/>
        <a:p>
          <a:pPr>
            <a:defRPr cap="all"/>
          </a:pPr>
          <a:r>
            <a:rPr lang="en-US"/>
            <a:t>To create a comprehensive database of historical rankings for UMD graduate programs from </a:t>
          </a:r>
        </a:p>
      </dgm:t>
    </dgm:pt>
    <dgm:pt modelId="{7AE0B392-FA6D-4DC8-847D-74EE2E4071D1}" type="parTrans" cxnId="{E45821FC-AA7B-49FD-89CE-60C5AC9DF96B}">
      <dgm:prSet/>
      <dgm:spPr/>
      <dgm:t>
        <a:bodyPr/>
        <a:lstStyle/>
        <a:p>
          <a:endParaRPr lang="en-US"/>
        </a:p>
      </dgm:t>
    </dgm:pt>
    <dgm:pt modelId="{11BB9A81-4E3B-4D27-8971-8188C5C21D01}" type="sibTrans" cxnId="{E45821FC-AA7B-49FD-89CE-60C5AC9DF96B}">
      <dgm:prSet/>
      <dgm:spPr/>
      <dgm:t>
        <a:bodyPr/>
        <a:lstStyle/>
        <a:p>
          <a:endParaRPr lang="en-US"/>
        </a:p>
      </dgm:t>
    </dgm:pt>
    <dgm:pt modelId="{9278B965-5A3E-4705-B6DE-93265ADD1ACC}">
      <dgm:prSet/>
      <dgm:spPr/>
      <dgm:t>
        <a:bodyPr/>
        <a:lstStyle/>
        <a:p>
          <a:pPr>
            <a:defRPr cap="all"/>
          </a:pPr>
          <a:r>
            <a:rPr lang="en-US"/>
            <a:t>multiple sources, enabling in-depth analysis of trends and benchmarking to provide data-driven </a:t>
          </a:r>
        </a:p>
      </dgm:t>
    </dgm:pt>
    <dgm:pt modelId="{76E4F1F4-2616-49A9-AE28-DC82DEE7F0C4}" type="parTrans" cxnId="{1E55167A-F2EF-4404-BA0A-84FA8C2BEF5C}">
      <dgm:prSet/>
      <dgm:spPr/>
      <dgm:t>
        <a:bodyPr/>
        <a:lstStyle/>
        <a:p>
          <a:endParaRPr lang="en-US"/>
        </a:p>
      </dgm:t>
    </dgm:pt>
    <dgm:pt modelId="{15D49AF7-3797-425C-8B9E-910DCE8BCDAB}" type="sibTrans" cxnId="{1E55167A-F2EF-4404-BA0A-84FA8C2BEF5C}">
      <dgm:prSet/>
      <dgm:spPr/>
      <dgm:t>
        <a:bodyPr/>
        <a:lstStyle/>
        <a:p>
          <a:endParaRPr lang="en-US"/>
        </a:p>
      </dgm:t>
    </dgm:pt>
    <dgm:pt modelId="{111B17EE-E914-46B9-9311-05657CCCBF08}">
      <dgm:prSet/>
      <dgm:spPr/>
      <dgm:t>
        <a:bodyPr/>
        <a:lstStyle/>
        <a:p>
          <a:pPr>
            <a:defRPr cap="all"/>
          </a:pPr>
          <a:r>
            <a:rPr lang="en-US"/>
            <a:t>insights that strengthen the school's reputation.</a:t>
          </a:r>
        </a:p>
      </dgm:t>
    </dgm:pt>
    <dgm:pt modelId="{2B7F4BE3-D753-4B8B-9B7C-956E177A6C1C}" type="parTrans" cxnId="{92EEF179-AD6A-4E6D-B612-4D1F1840F31F}">
      <dgm:prSet/>
      <dgm:spPr/>
      <dgm:t>
        <a:bodyPr/>
        <a:lstStyle/>
        <a:p>
          <a:endParaRPr lang="en-US"/>
        </a:p>
      </dgm:t>
    </dgm:pt>
    <dgm:pt modelId="{58D0D3EF-8115-470F-A701-82F6EE46DFEC}" type="sibTrans" cxnId="{92EEF179-AD6A-4E6D-B612-4D1F1840F31F}">
      <dgm:prSet/>
      <dgm:spPr/>
      <dgm:t>
        <a:bodyPr/>
        <a:lstStyle/>
        <a:p>
          <a:endParaRPr lang="en-US"/>
        </a:p>
      </dgm:t>
    </dgm:pt>
    <dgm:pt modelId="{EEF6CA04-FB8C-4DAE-8884-B24FB3A301A9}" type="pres">
      <dgm:prSet presAssocID="{A1CFBA22-CFEC-4F7B-A005-A0CC1EFC3AF1}" presName="root" presStyleCnt="0">
        <dgm:presLayoutVars>
          <dgm:dir/>
          <dgm:resizeHandles val="exact"/>
        </dgm:presLayoutVars>
      </dgm:prSet>
      <dgm:spPr/>
    </dgm:pt>
    <dgm:pt modelId="{C9C7DE9D-5F48-4056-BF45-44C21AE9386D}" type="pres">
      <dgm:prSet presAssocID="{C66062E2-2EFC-46AD-B4D0-2F6F05F9ECDC}" presName="compNode" presStyleCnt="0"/>
      <dgm:spPr/>
    </dgm:pt>
    <dgm:pt modelId="{92C9DCD7-677D-4D16-A1D2-821E2929D3F6}" type="pres">
      <dgm:prSet presAssocID="{C66062E2-2EFC-46AD-B4D0-2F6F05F9ECDC}" presName="iconBgRect" presStyleLbl="bgShp" presStyleIdx="0" presStyleCnt="3"/>
      <dgm:spPr/>
    </dgm:pt>
    <dgm:pt modelId="{995F6CA2-787D-46A8-9524-FBA9A6133C87}" type="pres">
      <dgm:prSet presAssocID="{C66062E2-2EFC-46AD-B4D0-2F6F05F9EC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46B8CB4-94C1-4B69-8DDA-5F6A7CD60C1C}" type="pres">
      <dgm:prSet presAssocID="{C66062E2-2EFC-46AD-B4D0-2F6F05F9ECDC}" presName="spaceRect" presStyleCnt="0"/>
      <dgm:spPr/>
    </dgm:pt>
    <dgm:pt modelId="{6E5C3EA2-905E-43E1-AC9C-8C3961B79B60}" type="pres">
      <dgm:prSet presAssocID="{C66062E2-2EFC-46AD-B4D0-2F6F05F9ECDC}" presName="textRect" presStyleLbl="revTx" presStyleIdx="0" presStyleCnt="3">
        <dgm:presLayoutVars>
          <dgm:chMax val="1"/>
          <dgm:chPref val="1"/>
        </dgm:presLayoutVars>
      </dgm:prSet>
      <dgm:spPr/>
    </dgm:pt>
    <dgm:pt modelId="{08581B9A-00BA-40B5-B993-A5E25E2449EF}" type="pres">
      <dgm:prSet presAssocID="{11BB9A81-4E3B-4D27-8971-8188C5C21D01}" presName="sibTrans" presStyleCnt="0"/>
      <dgm:spPr/>
    </dgm:pt>
    <dgm:pt modelId="{94379C2B-56B6-40C4-9258-865D24AC6CA4}" type="pres">
      <dgm:prSet presAssocID="{9278B965-5A3E-4705-B6DE-93265ADD1ACC}" presName="compNode" presStyleCnt="0"/>
      <dgm:spPr/>
    </dgm:pt>
    <dgm:pt modelId="{D48326E1-B3AB-47BB-AA37-C645561CC854}" type="pres">
      <dgm:prSet presAssocID="{9278B965-5A3E-4705-B6DE-93265ADD1ACC}" presName="iconBgRect" presStyleLbl="bgShp" presStyleIdx="1" presStyleCnt="3"/>
      <dgm:spPr/>
    </dgm:pt>
    <dgm:pt modelId="{CC6E23C0-9130-4154-833E-30012552E5AE}" type="pres">
      <dgm:prSet presAssocID="{9278B965-5A3E-4705-B6DE-93265ADD1A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5B39FBA2-9252-43CE-B839-9C6DB547CBCB}" type="pres">
      <dgm:prSet presAssocID="{9278B965-5A3E-4705-B6DE-93265ADD1ACC}" presName="spaceRect" presStyleCnt="0"/>
      <dgm:spPr/>
    </dgm:pt>
    <dgm:pt modelId="{C2CC5491-C54F-427E-8B18-A39D4897249D}" type="pres">
      <dgm:prSet presAssocID="{9278B965-5A3E-4705-B6DE-93265ADD1ACC}" presName="textRect" presStyleLbl="revTx" presStyleIdx="1" presStyleCnt="3">
        <dgm:presLayoutVars>
          <dgm:chMax val="1"/>
          <dgm:chPref val="1"/>
        </dgm:presLayoutVars>
      </dgm:prSet>
      <dgm:spPr/>
    </dgm:pt>
    <dgm:pt modelId="{B9E9D901-C8EC-472E-BD48-BF092E206F07}" type="pres">
      <dgm:prSet presAssocID="{15D49AF7-3797-425C-8B9E-910DCE8BCDAB}" presName="sibTrans" presStyleCnt="0"/>
      <dgm:spPr/>
    </dgm:pt>
    <dgm:pt modelId="{4A670F3A-6711-49C6-95E1-D1A26B494045}" type="pres">
      <dgm:prSet presAssocID="{111B17EE-E914-46B9-9311-05657CCCBF08}" presName="compNode" presStyleCnt="0"/>
      <dgm:spPr/>
    </dgm:pt>
    <dgm:pt modelId="{08AACBF7-1DE6-4FA4-B178-CE810D16C851}" type="pres">
      <dgm:prSet presAssocID="{111B17EE-E914-46B9-9311-05657CCCBF08}" presName="iconBgRect" presStyleLbl="bgShp" presStyleIdx="2" presStyleCnt="3"/>
      <dgm:spPr/>
    </dgm:pt>
    <dgm:pt modelId="{24F33852-57B2-4A22-BDB7-6BD92BBDF2A4}" type="pres">
      <dgm:prSet presAssocID="{111B17EE-E914-46B9-9311-05657CCCBF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4494753-7D44-428D-AC3B-6291DE7E862B}" type="pres">
      <dgm:prSet presAssocID="{111B17EE-E914-46B9-9311-05657CCCBF08}" presName="spaceRect" presStyleCnt="0"/>
      <dgm:spPr/>
    </dgm:pt>
    <dgm:pt modelId="{CAB509C1-8B8B-4D55-94D7-A9288A70F0A2}" type="pres">
      <dgm:prSet presAssocID="{111B17EE-E914-46B9-9311-05657CCCBF0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4BF7028-A82B-4FBB-A789-2574F298CD51}" type="presOf" srcId="{A1CFBA22-CFEC-4F7B-A005-A0CC1EFC3AF1}" destId="{EEF6CA04-FB8C-4DAE-8884-B24FB3A301A9}" srcOrd="0" destOrd="0" presId="urn:microsoft.com/office/officeart/2018/5/layout/IconCircleLabelList"/>
    <dgm:cxn modelId="{05ADE62A-017F-42CD-943C-B32C55565740}" type="presOf" srcId="{C66062E2-2EFC-46AD-B4D0-2F6F05F9ECDC}" destId="{6E5C3EA2-905E-43E1-AC9C-8C3961B79B60}" srcOrd="0" destOrd="0" presId="urn:microsoft.com/office/officeart/2018/5/layout/IconCircleLabelList"/>
    <dgm:cxn modelId="{766E6765-F8E3-45A4-A04A-D42458690901}" type="presOf" srcId="{9278B965-5A3E-4705-B6DE-93265ADD1ACC}" destId="{C2CC5491-C54F-427E-8B18-A39D4897249D}" srcOrd="0" destOrd="0" presId="urn:microsoft.com/office/officeart/2018/5/layout/IconCircleLabelList"/>
    <dgm:cxn modelId="{92EEF179-AD6A-4E6D-B612-4D1F1840F31F}" srcId="{A1CFBA22-CFEC-4F7B-A005-A0CC1EFC3AF1}" destId="{111B17EE-E914-46B9-9311-05657CCCBF08}" srcOrd="2" destOrd="0" parTransId="{2B7F4BE3-D753-4B8B-9B7C-956E177A6C1C}" sibTransId="{58D0D3EF-8115-470F-A701-82F6EE46DFEC}"/>
    <dgm:cxn modelId="{1E55167A-F2EF-4404-BA0A-84FA8C2BEF5C}" srcId="{A1CFBA22-CFEC-4F7B-A005-A0CC1EFC3AF1}" destId="{9278B965-5A3E-4705-B6DE-93265ADD1ACC}" srcOrd="1" destOrd="0" parTransId="{76E4F1F4-2616-49A9-AE28-DC82DEE7F0C4}" sibTransId="{15D49AF7-3797-425C-8B9E-910DCE8BCDAB}"/>
    <dgm:cxn modelId="{4D05419A-9EBC-4AC1-A60C-6EB8D864FB4A}" type="presOf" srcId="{111B17EE-E914-46B9-9311-05657CCCBF08}" destId="{CAB509C1-8B8B-4D55-94D7-A9288A70F0A2}" srcOrd="0" destOrd="0" presId="urn:microsoft.com/office/officeart/2018/5/layout/IconCircleLabelList"/>
    <dgm:cxn modelId="{E45821FC-AA7B-49FD-89CE-60C5AC9DF96B}" srcId="{A1CFBA22-CFEC-4F7B-A005-A0CC1EFC3AF1}" destId="{C66062E2-2EFC-46AD-B4D0-2F6F05F9ECDC}" srcOrd="0" destOrd="0" parTransId="{7AE0B392-FA6D-4DC8-847D-74EE2E4071D1}" sibTransId="{11BB9A81-4E3B-4D27-8971-8188C5C21D01}"/>
    <dgm:cxn modelId="{0C951CB3-A17F-4751-B2BE-DDA0E373806B}" type="presParOf" srcId="{EEF6CA04-FB8C-4DAE-8884-B24FB3A301A9}" destId="{C9C7DE9D-5F48-4056-BF45-44C21AE9386D}" srcOrd="0" destOrd="0" presId="urn:microsoft.com/office/officeart/2018/5/layout/IconCircleLabelList"/>
    <dgm:cxn modelId="{302C25CE-7965-4562-823E-E04E1E048BA6}" type="presParOf" srcId="{C9C7DE9D-5F48-4056-BF45-44C21AE9386D}" destId="{92C9DCD7-677D-4D16-A1D2-821E2929D3F6}" srcOrd="0" destOrd="0" presId="urn:microsoft.com/office/officeart/2018/5/layout/IconCircleLabelList"/>
    <dgm:cxn modelId="{D4A0AFCE-D128-44D6-B755-499377426702}" type="presParOf" srcId="{C9C7DE9D-5F48-4056-BF45-44C21AE9386D}" destId="{995F6CA2-787D-46A8-9524-FBA9A6133C87}" srcOrd="1" destOrd="0" presId="urn:microsoft.com/office/officeart/2018/5/layout/IconCircleLabelList"/>
    <dgm:cxn modelId="{EF4D8EAC-B249-4A44-AFF0-46486C80599C}" type="presParOf" srcId="{C9C7DE9D-5F48-4056-BF45-44C21AE9386D}" destId="{346B8CB4-94C1-4B69-8DDA-5F6A7CD60C1C}" srcOrd="2" destOrd="0" presId="urn:microsoft.com/office/officeart/2018/5/layout/IconCircleLabelList"/>
    <dgm:cxn modelId="{13E85808-F39F-4E3F-BF49-2D4631E42B5F}" type="presParOf" srcId="{C9C7DE9D-5F48-4056-BF45-44C21AE9386D}" destId="{6E5C3EA2-905E-43E1-AC9C-8C3961B79B60}" srcOrd="3" destOrd="0" presId="urn:microsoft.com/office/officeart/2018/5/layout/IconCircleLabelList"/>
    <dgm:cxn modelId="{6CBF169D-DE06-4E1B-9A8D-DAF892299495}" type="presParOf" srcId="{EEF6CA04-FB8C-4DAE-8884-B24FB3A301A9}" destId="{08581B9A-00BA-40B5-B993-A5E25E2449EF}" srcOrd="1" destOrd="0" presId="urn:microsoft.com/office/officeart/2018/5/layout/IconCircleLabelList"/>
    <dgm:cxn modelId="{8701E34F-B99E-4767-94EE-A194B3EB96CD}" type="presParOf" srcId="{EEF6CA04-FB8C-4DAE-8884-B24FB3A301A9}" destId="{94379C2B-56B6-40C4-9258-865D24AC6CA4}" srcOrd="2" destOrd="0" presId="urn:microsoft.com/office/officeart/2018/5/layout/IconCircleLabelList"/>
    <dgm:cxn modelId="{599EC1B8-F714-4244-8073-C0F0B466E2D4}" type="presParOf" srcId="{94379C2B-56B6-40C4-9258-865D24AC6CA4}" destId="{D48326E1-B3AB-47BB-AA37-C645561CC854}" srcOrd="0" destOrd="0" presId="urn:microsoft.com/office/officeart/2018/5/layout/IconCircleLabelList"/>
    <dgm:cxn modelId="{297E85FA-23EF-441F-8C2A-BE6702B3B202}" type="presParOf" srcId="{94379C2B-56B6-40C4-9258-865D24AC6CA4}" destId="{CC6E23C0-9130-4154-833E-30012552E5AE}" srcOrd="1" destOrd="0" presId="urn:microsoft.com/office/officeart/2018/5/layout/IconCircleLabelList"/>
    <dgm:cxn modelId="{B0B00B6B-3190-40F5-B7F1-3DEB6A0DFB22}" type="presParOf" srcId="{94379C2B-56B6-40C4-9258-865D24AC6CA4}" destId="{5B39FBA2-9252-43CE-B839-9C6DB547CBCB}" srcOrd="2" destOrd="0" presId="urn:microsoft.com/office/officeart/2018/5/layout/IconCircleLabelList"/>
    <dgm:cxn modelId="{67B32108-EAC9-490D-BF61-7D58483A80C9}" type="presParOf" srcId="{94379C2B-56B6-40C4-9258-865D24AC6CA4}" destId="{C2CC5491-C54F-427E-8B18-A39D4897249D}" srcOrd="3" destOrd="0" presId="urn:microsoft.com/office/officeart/2018/5/layout/IconCircleLabelList"/>
    <dgm:cxn modelId="{D26A16B7-ED04-4C93-ADA7-A1092F806321}" type="presParOf" srcId="{EEF6CA04-FB8C-4DAE-8884-B24FB3A301A9}" destId="{B9E9D901-C8EC-472E-BD48-BF092E206F07}" srcOrd="3" destOrd="0" presId="urn:microsoft.com/office/officeart/2018/5/layout/IconCircleLabelList"/>
    <dgm:cxn modelId="{8B0302D4-1978-407D-B5FA-116FD932436E}" type="presParOf" srcId="{EEF6CA04-FB8C-4DAE-8884-B24FB3A301A9}" destId="{4A670F3A-6711-49C6-95E1-D1A26B494045}" srcOrd="4" destOrd="0" presId="urn:microsoft.com/office/officeart/2018/5/layout/IconCircleLabelList"/>
    <dgm:cxn modelId="{7AB449E5-3302-419C-8584-C93143D9081E}" type="presParOf" srcId="{4A670F3A-6711-49C6-95E1-D1A26B494045}" destId="{08AACBF7-1DE6-4FA4-B178-CE810D16C851}" srcOrd="0" destOrd="0" presId="urn:microsoft.com/office/officeart/2018/5/layout/IconCircleLabelList"/>
    <dgm:cxn modelId="{C538D057-2B26-4EE0-A712-BEC790BCEDF4}" type="presParOf" srcId="{4A670F3A-6711-49C6-95E1-D1A26B494045}" destId="{24F33852-57B2-4A22-BDB7-6BD92BBDF2A4}" srcOrd="1" destOrd="0" presId="urn:microsoft.com/office/officeart/2018/5/layout/IconCircleLabelList"/>
    <dgm:cxn modelId="{C040DE7C-B8A3-4983-95C1-EB29ECB2E239}" type="presParOf" srcId="{4A670F3A-6711-49C6-95E1-D1A26B494045}" destId="{74494753-7D44-428D-AC3B-6291DE7E862B}" srcOrd="2" destOrd="0" presId="urn:microsoft.com/office/officeart/2018/5/layout/IconCircleLabelList"/>
    <dgm:cxn modelId="{303A4C59-BD8F-4340-83F2-673E4C532DBF}" type="presParOf" srcId="{4A670F3A-6711-49C6-95E1-D1A26B494045}" destId="{CAB509C1-8B8B-4D55-94D7-A9288A70F0A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9DCD7-677D-4D16-A1D2-821E2929D3F6}">
      <dsp:nvSpPr>
        <dsp:cNvPr id="0" name=""/>
        <dsp:cNvSpPr/>
      </dsp:nvSpPr>
      <dsp:spPr>
        <a:xfrm>
          <a:off x="681944" y="352437"/>
          <a:ext cx="2024437" cy="202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F6CA2-787D-46A8-9524-FBA9A6133C87}">
      <dsp:nvSpPr>
        <dsp:cNvPr id="0" name=""/>
        <dsp:cNvSpPr/>
      </dsp:nvSpPr>
      <dsp:spPr>
        <a:xfrm>
          <a:off x="1113382" y="783874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C3EA2-905E-43E1-AC9C-8C3961B79B60}">
      <dsp:nvSpPr>
        <dsp:cNvPr id="0" name=""/>
        <dsp:cNvSpPr/>
      </dsp:nvSpPr>
      <dsp:spPr>
        <a:xfrm>
          <a:off x="34788" y="3007437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To create a comprehensive database of historical rankings for UMD graduate programs from </a:t>
          </a:r>
        </a:p>
      </dsp:txBody>
      <dsp:txXfrm>
        <a:off x="34788" y="3007437"/>
        <a:ext cx="3318750" cy="720000"/>
      </dsp:txXfrm>
    </dsp:sp>
    <dsp:sp modelId="{D48326E1-B3AB-47BB-AA37-C645561CC854}">
      <dsp:nvSpPr>
        <dsp:cNvPr id="0" name=""/>
        <dsp:cNvSpPr/>
      </dsp:nvSpPr>
      <dsp:spPr>
        <a:xfrm>
          <a:off x="4581476" y="352437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E23C0-9130-4154-833E-30012552E5AE}">
      <dsp:nvSpPr>
        <dsp:cNvPr id="0" name=""/>
        <dsp:cNvSpPr/>
      </dsp:nvSpPr>
      <dsp:spPr>
        <a:xfrm>
          <a:off x="5012913" y="783874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C5491-C54F-427E-8B18-A39D4897249D}">
      <dsp:nvSpPr>
        <dsp:cNvPr id="0" name=""/>
        <dsp:cNvSpPr/>
      </dsp:nvSpPr>
      <dsp:spPr>
        <a:xfrm>
          <a:off x="3934320" y="3007437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multiple sources, enabling in-depth analysis of trends and benchmarking to provide data-driven </a:t>
          </a:r>
        </a:p>
      </dsp:txBody>
      <dsp:txXfrm>
        <a:off x="3934320" y="3007437"/>
        <a:ext cx="3318750" cy="720000"/>
      </dsp:txXfrm>
    </dsp:sp>
    <dsp:sp modelId="{08AACBF7-1DE6-4FA4-B178-CE810D16C851}">
      <dsp:nvSpPr>
        <dsp:cNvPr id="0" name=""/>
        <dsp:cNvSpPr/>
      </dsp:nvSpPr>
      <dsp:spPr>
        <a:xfrm>
          <a:off x="8481007" y="352437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33852-57B2-4A22-BDB7-6BD92BBDF2A4}">
      <dsp:nvSpPr>
        <dsp:cNvPr id="0" name=""/>
        <dsp:cNvSpPr/>
      </dsp:nvSpPr>
      <dsp:spPr>
        <a:xfrm>
          <a:off x="8912445" y="783874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509C1-8B8B-4D55-94D7-A9288A70F0A2}">
      <dsp:nvSpPr>
        <dsp:cNvPr id="0" name=""/>
        <dsp:cNvSpPr/>
      </dsp:nvSpPr>
      <dsp:spPr>
        <a:xfrm>
          <a:off x="7833851" y="3007437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insights that strengthen the school's reputation.</a:t>
          </a:r>
        </a:p>
      </dsp:txBody>
      <dsp:txXfrm>
        <a:off x="7833851" y="3007437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4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4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4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2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6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02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top-colleges/" TargetMode="External"/><Relationship Id="rId2" Type="http://schemas.openxmlformats.org/officeDocument/2006/relationships/hyperlink" Target="https://www.rhsmith.umd.edu/program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imeshighereducation.com/world-university-rankings" TargetMode="External"/><Relationship Id="rId4" Type="http://schemas.openxmlformats.org/officeDocument/2006/relationships/hyperlink" Target="https://www.usnews.com/best-colleg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B91BFB-7EB8-4B3E-1A29-FC1CAB116E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6939" r="6" b="6801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170581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DiamondBack Insights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233" y="3083455"/>
            <a:ext cx="8630138" cy="30885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10:</a:t>
            </a:r>
            <a:r>
              <a:rPr lang="en-US" dirty="0">
                <a:solidFill>
                  <a:srgbClr val="FFFFFF"/>
                </a:solidFill>
              </a:rPr>
              <a:t> </a:t>
            </a:r>
          </a:p>
          <a:p>
            <a:r>
              <a:rPr lang="en-US" err="1">
                <a:solidFill>
                  <a:srgbClr val="FFFFFF"/>
                </a:solidFill>
              </a:rPr>
              <a:t>Asheer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Mogal</a:t>
            </a:r>
            <a:endParaRPr lang="en-US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Rohit </a:t>
            </a:r>
            <a:r>
              <a:rPr lang="en-US" dirty="0" err="1">
                <a:solidFill>
                  <a:srgbClr val="FFFFFF"/>
                </a:solidFill>
              </a:rPr>
              <a:t>Abbireddi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Pranay Reddy </a:t>
            </a:r>
            <a:r>
              <a:rPr lang="en-US" dirty="0" err="1">
                <a:solidFill>
                  <a:srgbClr val="FFFFFF"/>
                </a:solidFill>
              </a:rPr>
              <a:t>Anthareddy</a:t>
            </a:r>
            <a:endParaRPr lang="en-US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Aniket Chafekar</a:t>
            </a:r>
          </a:p>
          <a:p>
            <a:r>
              <a:rPr lang="en-US" b="1" dirty="0">
                <a:solidFill>
                  <a:schemeClr val="bg1"/>
                </a:solidFill>
              </a:rPr>
              <a:t>Date: 12/03/2023</a:t>
            </a:r>
          </a:p>
          <a:p>
            <a:r>
              <a:rPr lang="en-US" b="1" dirty="0">
                <a:solidFill>
                  <a:schemeClr val="bg1"/>
                </a:solidFill>
              </a:rPr>
              <a:t>Last Updated: 12/10/2023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FF83-F64F-875B-3D47-58EB308E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8089849" cy="1325563"/>
          </a:xfrm>
        </p:spPr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Business Transaction:</a:t>
            </a:r>
            <a:br>
              <a:rPr lang="en-US" sz="4000" dirty="0">
                <a:ea typeface="+mj-lt"/>
                <a:cs typeface="+mj-lt"/>
              </a:rPr>
            </a:br>
            <a:r>
              <a:rPr lang="en-US" sz="3200" dirty="0">
                <a:ea typeface="+mj-lt"/>
                <a:cs typeface="+mj-lt"/>
              </a:rPr>
              <a:t>2. View for Top 5 Ranked Programs</a:t>
            </a:r>
          </a:p>
        </p:txBody>
      </p:sp>
      <p:pic>
        <p:nvPicPr>
          <p:cNvPr id="6" name="Content Placeholder 5" descr="A computer code with text&#10;&#10;Description automatically generated">
            <a:extLst>
              <a:ext uri="{FF2B5EF4-FFF2-40B4-BE49-F238E27FC236}">
                <a16:creationId xmlns:a16="http://schemas.microsoft.com/office/drawing/2014/main" id="{8AC5A505-DBFE-A495-11CC-812A1534D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479" y="2285736"/>
            <a:ext cx="8230064" cy="3590692"/>
          </a:xfrm>
        </p:spPr>
      </p:pic>
    </p:spTree>
    <p:extLst>
      <p:ext uri="{BB962C8B-B14F-4D97-AF65-F5344CB8AC3E}">
        <p14:creationId xmlns:p14="http://schemas.microsoft.com/office/powerpoint/2010/main" val="290315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112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CFE96-1B5E-F9B3-4D61-DCC4593E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76656"/>
            <a:ext cx="5359559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Business Transaction:</a:t>
            </a:r>
            <a:br>
              <a:rPr lang="en-US" sz="36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2. View for Top 5 Ranked Programs</a:t>
            </a:r>
            <a:br>
              <a:rPr lang="en-US" dirty="0">
                <a:ea typeface="+mj-lt"/>
                <a:cs typeface="+mj-lt"/>
              </a:rPr>
            </a:br>
            <a:br>
              <a:rPr lang="en-US" dirty="0"/>
            </a:br>
            <a:r>
              <a:rPr lang="en-US" sz="5400" dirty="0"/>
              <a:t>Output</a:t>
            </a:r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7FE7867-3533-3B62-F921-DB1DB045D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389" y="2322590"/>
            <a:ext cx="4990636" cy="22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2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30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3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34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112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40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2C4AA-A6BA-02EB-A5C6-05BA0F4C1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76656"/>
            <a:ext cx="6456095" cy="39739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5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A3D2183-18BA-EA46-F120-4FDD86A39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2448" y="1242584"/>
            <a:ext cx="4634341" cy="463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5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5CD8-22AB-D2C6-A77B-0CF223B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Sources &amp;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A8C3A-D6D2-A4BD-1B99-D64D0F11D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685037" cy="15614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Users  : 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/>
              <a:t>Potential Incoming students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/>
              <a:t>Current Students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/>
              <a:t>University Management &amp; Marketing team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585A57-1759-C973-06FA-E97B63C4D45D}"/>
              </a:ext>
            </a:extLst>
          </p:cNvPr>
          <p:cNvSpPr txBox="1">
            <a:spLocks/>
          </p:cNvSpPr>
          <p:nvPr/>
        </p:nvSpPr>
        <p:spPr>
          <a:xfrm>
            <a:off x="461433" y="3942446"/>
            <a:ext cx="7685037" cy="15614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Sources  : 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>
                <a:ea typeface="+mn-lt"/>
                <a:cs typeface="+mn-lt"/>
                <a:hlinkClick r:id="rId2"/>
              </a:rPr>
              <a:t>https://www.rhsmith.umd.edu/programs</a:t>
            </a:r>
            <a:endParaRPr lang="en-GB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GB">
                <a:ea typeface="+mn-lt"/>
                <a:cs typeface="+mn-lt"/>
                <a:hlinkClick r:id="rId3"/>
              </a:rPr>
              <a:t>https://www.forbes.com/top-colleges/</a:t>
            </a:r>
            <a:endParaRPr lang="en-GB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GB">
                <a:ea typeface="+mn-lt"/>
                <a:cs typeface="+mn-lt"/>
                <a:hlinkClick r:id="rId4"/>
              </a:rPr>
              <a:t>https://www.usnews.com/best-colleges</a:t>
            </a:r>
            <a:endParaRPr lang="en-GB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GB">
                <a:ea typeface="+mn-lt"/>
                <a:cs typeface="+mn-lt"/>
                <a:hlinkClick r:id="rId5"/>
              </a:rPr>
              <a:t>https://www.timeshighereducation.com/world-university-rankings</a:t>
            </a:r>
            <a:endParaRPr lang="en-GB">
              <a:ea typeface="+mn-lt"/>
              <a:cs typeface="+mn-lt"/>
            </a:endParaRPr>
          </a:p>
          <a:p>
            <a:pPr marL="457200" lvl="1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62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03AE087C-11E2-4305-9282-D7F122FE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Back shot of a row of graduates">
            <a:extLst>
              <a:ext uri="{FF2B5EF4-FFF2-40B4-BE49-F238E27FC236}">
                <a16:creationId xmlns:a16="http://schemas.microsoft.com/office/drawing/2014/main" id="{029F301E-8B1C-98E9-7D49-D58437304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520" r="6" b="906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88CDCA-7F3A-AB77-CE7D-69B2E24E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6E622-7548-795F-61D4-18534C95B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685037" cy="4080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"To develop a detailed database that captures the historical rankings of UMD's graduate programs from a variety of sources. This database aims to facilitate thorough trend analysis and usage by various members of the university and also assist in benchmarking, providing insightful, data-based perspectives that enhance and promote the prestige of the school."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ECCFA5-40A0-4B37-8B7B-D912C28A1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69C0F1-62DE-46AE-9526-CBD795D1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340BA6BB-87A1-4F4A-8B9B-D7B83FE58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CC2ADB9-B92C-4252-B47E-B41B61AFF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02BB26-7CE5-4FAE-A255-5DEF1B3F3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B65C1BB9-F5F2-4728-B47D-3B2F995E9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A26117A4-4B2F-495A-87A5-63E265B52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95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229A3-BA69-5585-BEBA-C0A36EA8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en-US"/>
              <a:t>Mission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A5448B-06EE-4D67-07D9-C54F1CBF5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725438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46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6C12-6CBC-3665-8568-CD95AF75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F18006-ACFA-3291-FE03-15AFB02DD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718" y="2388637"/>
            <a:ext cx="6095999" cy="3496402"/>
          </a:xfrm>
        </p:spPr>
      </p:pic>
    </p:spTree>
    <p:extLst>
      <p:ext uri="{BB962C8B-B14F-4D97-AF65-F5344CB8AC3E}">
        <p14:creationId xmlns:p14="http://schemas.microsoft.com/office/powerpoint/2010/main" val="65552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Background Fill">
            <a:extLst>
              <a:ext uri="{FF2B5EF4-FFF2-40B4-BE49-F238E27FC236}">
                <a16:creationId xmlns:a16="http://schemas.microsoft.com/office/drawing/2014/main" id="{471A3572-4543-4883-A749-0458CD870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olor Fill">
            <a:extLst>
              <a:ext uri="{FF2B5EF4-FFF2-40B4-BE49-F238E27FC236}">
                <a16:creationId xmlns:a16="http://schemas.microsoft.com/office/drawing/2014/main" id="{4036AB30-180B-4ED5-A38B-17570541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DC96D6-0134-4EA3-8B0A-6A255D6BD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78029" y="199915"/>
            <a:ext cx="2948860" cy="6658085"/>
            <a:chOff x="9078029" y="199915"/>
            <a:chExt cx="2948860" cy="66580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484B57-E0AB-40D7-94A9-A329991EB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96665" y="199915"/>
              <a:ext cx="491650" cy="4916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3E75AC37-AB18-487B-8182-38DE4F4C9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86126" y="3917237"/>
              <a:ext cx="2932666" cy="294885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3D5AE2D9-14F3-4498-A3C2-0E5244277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78030" y="891480"/>
              <a:ext cx="2948859" cy="2948858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75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281A9A-F165-4FAE-B7EE-3DCDA7D62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63633" y="3793556"/>
              <a:ext cx="355343" cy="35534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ure">
            <a:extLst>
              <a:ext uri="{FF2B5EF4-FFF2-40B4-BE49-F238E27FC236}">
                <a16:creationId xmlns:a16="http://schemas.microsoft.com/office/drawing/2014/main" id="{DC83D935-436B-4F4D-A47B-4FD95E2C1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lIns="0" rIns="0"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65DA7-6FA2-3651-F2C7-AA9489D11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177397"/>
          </a:xfrm>
        </p:spPr>
        <p:txBody>
          <a:bodyPr>
            <a:normAutofit/>
          </a:bodyPr>
          <a:lstStyle/>
          <a:p>
            <a:r>
              <a:rPr lang="en-US"/>
              <a:t>Relational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36B88-B257-F079-00B7-0F3674A74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8425870" cy="4080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"/>
                <a:cs typeface="Arial"/>
              </a:rPr>
              <a:t>Program (</a:t>
            </a:r>
            <a:r>
              <a:rPr lang="en-US" b="1" u="sng" err="1">
                <a:latin typeface="Calibri"/>
                <a:ea typeface="+mn-lt"/>
                <a:cs typeface="+mn-lt"/>
              </a:rPr>
              <a:t>prgId</a:t>
            </a:r>
            <a:r>
              <a:rPr lang="en-US">
                <a:latin typeface="Calibri"/>
                <a:cs typeface="Arial"/>
              </a:rPr>
              <a:t>, </a:t>
            </a:r>
            <a:r>
              <a:rPr lang="en-US" err="1">
                <a:latin typeface="Calibri"/>
                <a:cs typeface="Arial"/>
              </a:rPr>
              <a:t>prgName</a:t>
            </a:r>
            <a:r>
              <a:rPr lang="en-US">
                <a:latin typeface="Calibri"/>
                <a:cs typeface="Arial"/>
              </a:rPr>
              <a:t>, </a:t>
            </a:r>
            <a:r>
              <a:rPr lang="en-US" err="1">
                <a:latin typeface="Calibri"/>
                <a:cs typeface="Arial"/>
              </a:rPr>
              <a:t>prgType</a:t>
            </a:r>
            <a:r>
              <a:rPr lang="en-US">
                <a:latin typeface="Calibri"/>
                <a:cs typeface="Arial"/>
              </a:rPr>
              <a:t>, </a:t>
            </a:r>
            <a:r>
              <a:rPr lang="en-US" err="1">
                <a:latin typeface="Calibri"/>
                <a:cs typeface="Arial"/>
              </a:rPr>
              <a:t>prgDuration</a:t>
            </a:r>
            <a:r>
              <a:rPr lang="en-US">
                <a:latin typeface="Calibri"/>
                <a:cs typeface="Arial"/>
              </a:rPr>
              <a:t>, </a:t>
            </a:r>
            <a:r>
              <a:rPr lang="en-US" err="1">
                <a:latin typeface="Calibri"/>
                <a:cs typeface="Arial"/>
              </a:rPr>
              <a:t>prgTuition</a:t>
            </a:r>
            <a:r>
              <a:rPr lang="en-US">
                <a:latin typeface="Calibri"/>
                <a:cs typeface="Arial"/>
              </a:rPr>
              <a:t>) </a:t>
            </a: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cs typeface="Arial"/>
              </a:rPr>
              <a:t>Publication (</a:t>
            </a:r>
            <a:r>
              <a:rPr lang="en-US" b="1" u="sng" err="1">
                <a:latin typeface="Calibri"/>
                <a:ea typeface="+mn-lt"/>
                <a:cs typeface="+mn-lt"/>
              </a:rPr>
              <a:t>pubId</a:t>
            </a:r>
            <a:r>
              <a:rPr lang="en-US">
                <a:latin typeface="Calibri"/>
                <a:cs typeface="Arial"/>
              </a:rPr>
              <a:t>, </a:t>
            </a:r>
            <a:r>
              <a:rPr lang="en-US" err="1">
                <a:latin typeface="Calibri"/>
                <a:cs typeface="Arial"/>
              </a:rPr>
              <a:t>pubName</a:t>
            </a:r>
            <a:r>
              <a:rPr lang="en-US">
                <a:latin typeface="Calibri"/>
                <a:cs typeface="Arial"/>
              </a:rPr>
              <a:t>, </a:t>
            </a:r>
            <a:r>
              <a:rPr lang="en-US" err="1">
                <a:latin typeface="Calibri"/>
                <a:cs typeface="Arial"/>
              </a:rPr>
              <a:t>pubURL</a:t>
            </a:r>
            <a:r>
              <a:rPr lang="en-US">
                <a:latin typeface="Calibri"/>
                <a:cs typeface="Arial"/>
              </a:rPr>
              <a:t>) </a:t>
            </a: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 err="1">
                <a:latin typeface="Calibri"/>
                <a:cs typeface="Arial"/>
              </a:rPr>
              <a:t>RankingFactors</a:t>
            </a:r>
            <a:r>
              <a:rPr lang="en-US">
                <a:latin typeface="Calibri"/>
                <a:cs typeface="Arial"/>
              </a:rPr>
              <a:t> (</a:t>
            </a:r>
            <a:r>
              <a:rPr lang="en-US" b="1" u="sng" err="1">
                <a:latin typeface="Calibri"/>
                <a:ea typeface="+mn-lt"/>
                <a:cs typeface="+mn-lt"/>
              </a:rPr>
              <a:t>rfsFactorIndex</a:t>
            </a:r>
            <a:r>
              <a:rPr lang="en-US">
                <a:latin typeface="Calibri"/>
                <a:cs typeface="Arial"/>
              </a:rPr>
              <a:t>, </a:t>
            </a:r>
            <a:r>
              <a:rPr lang="en-US" err="1">
                <a:latin typeface="Calibri"/>
                <a:cs typeface="Arial"/>
              </a:rPr>
              <a:t>rfsGradRate</a:t>
            </a:r>
            <a:r>
              <a:rPr lang="en-US">
                <a:latin typeface="Calibri"/>
                <a:cs typeface="Arial"/>
              </a:rPr>
              <a:t>, </a:t>
            </a:r>
            <a:r>
              <a:rPr lang="en-US" err="1">
                <a:latin typeface="Calibri"/>
                <a:cs typeface="Arial"/>
              </a:rPr>
              <a:t>rfsEmpRate</a:t>
            </a:r>
            <a:r>
              <a:rPr lang="en-US">
                <a:latin typeface="Calibri"/>
                <a:cs typeface="Arial"/>
              </a:rPr>
              <a:t>, </a:t>
            </a:r>
            <a:r>
              <a:rPr lang="en-US" err="1">
                <a:latin typeface="Calibri"/>
                <a:cs typeface="Arial"/>
              </a:rPr>
              <a:t>rfsAvgSalary</a:t>
            </a:r>
            <a:r>
              <a:rPr lang="en-US">
                <a:latin typeface="Calibri"/>
                <a:cs typeface="Arial"/>
              </a:rPr>
              <a:t>) </a:t>
            </a: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cs typeface="Arial"/>
              </a:rPr>
              <a:t>Rank(</a:t>
            </a:r>
            <a:r>
              <a:rPr lang="en-US" b="1" u="sng" err="1">
                <a:latin typeface="Calibri"/>
                <a:ea typeface="+mn-lt"/>
                <a:cs typeface="Arial"/>
              </a:rPr>
              <a:t>rankId</a:t>
            </a:r>
            <a:r>
              <a:rPr lang="en-US">
                <a:latin typeface="Calibri"/>
                <a:ea typeface="+mn-lt"/>
                <a:cs typeface="Arial"/>
              </a:rPr>
              <a:t>, </a:t>
            </a:r>
            <a:r>
              <a:rPr lang="en-US" i="1" err="1">
                <a:latin typeface="Calibri"/>
                <a:ea typeface="+mn-lt"/>
                <a:cs typeface="Calibri"/>
              </a:rPr>
              <a:t>prgId</a:t>
            </a:r>
            <a:r>
              <a:rPr lang="en-US" b="1" i="1">
                <a:latin typeface="Calibri"/>
                <a:ea typeface="+mn-lt"/>
                <a:cs typeface="Calibri"/>
              </a:rPr>
              <a:t>, </a:t>
            </a:r>
            <a:r>
              <a:rPr lang="en-US" err="1">
                <a:latin typeface="Calibri"/>
                <a:ea typeface="+mn-lt"/>
                <a:cs typeface="+mn-lt"/>
              </a:rPr>
              <a:t>rankYear</a:t>
            </a:r>
            <a:r>
              <a:rPr lang="en-US">
                <a:latin typeface="Calibri"/>
                <a:cs typeface="Arial"/>
              </a:rPr>
              <a:t>, </a:t>
            </a:r>
            <a:r>
              <a:rPr lang="en-US" err="1">
                <a:latin typeface="Calibri"/>
                <a:cs typeface="Arial"/>
              </a:rPr>
              <a:t>rankPosition</a:t>
            </a:r>
            <a:r>
              <a:rPr lang="en-US">
                <a:latin typeface="Calibri"/>
                <a:cs typeface="Arial"/>
              </a:rPr>
              <a:t>) </a:t>
            </a:r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Arial"/>
              </a:rPr>
              <a:t>Give(</a:t>
            </a:r>
            <a:r>
              <a:rPr lang="en-US" b="1" i="1" u="sng" err="1">
                <a:latin typeface="Calibri"/>
                <a:ea typeface="+mn-lt"/>
                <a:cs typeface="+mn-lt"/>
              </a:rPr>
              <a:t>pubId</a:t>
            </a:r>
            <a:r>
              <a:rPr lang="en-US">
                <a:latin typeface="Calibri"/>
                <a:cs typeface="Arial"/>
              </a:rPr>
              <a:t>, </a:t>
            </a:r>
            <a:r>
              <a:rPr lang="en-US" b="1" i="1" u="sng" err="1">
                <a:latin typeface="Calibri"/>
                <a:ea typeface="+mn-lt"/>
                <a:cs typeface="+mn-lt"/>
              </a:rPr>
              <a:t>rfsFactorIndex</a:t>
            </a:r>
            <a:r>
              <a:rPr lang="en-US">
                <a:latin typeface="Calibri"/>
                <a:cs typeface="Arial"/>
              </a:rPr>
              <a:t>, </a:t>
            </a:r>
            <a:r>
              <a:rPr lang="en-US" b="1" i="1" u="sng" err="1">
                <a:latin typeface="Calibri"/>
                <a:ea typeface="+mn-lt"/>
                <a:cs typeface="+mn-lt"/>
              </a:rPr>
              <a:t>rankId</a:t>
            </a:r>
            <a:r>
              <a:rPr lang="en-US">
                <a:latin typeface="Calibri"/>
                <a:cs typeface="Arial"/>
              </a:rPr>
              <a:t>)</a:t>
            </a:r>
            <a:endParaRPr lang="en-US">
              <a:latin typeface="Calibri"/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8FEA-0D97-D52B-F9D8-7D4E7090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050396"/>
          </a:xfrm>
        </p:spPr>
        <p:txBody>
          <a:bodyPr/>
          <a:lstStyle/>
          <a:p>
            <a:r>
              <a:rPr lang="en-US" dirty="0"/>
              <a:t>Table Creation – Rank Table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ABDE80-1712-7540-1EEF-0AA506280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629" y="2344744"/>
            <a:ext cx="9114960" cy="2905821"/>
          </a:xfrm>
        </p:spPr>
      </p:pic>
    </p:spTree>
    <p:extLst>
      <p:ext uri="{BB962C8B-B14F-4D97-AF65-F5344CB8AC3E}">
        <p14:creationId xmlns:p14="http://schemas.microsoft.com/office/powerpoint/2010/main" val="118687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0CB-FD22-BFA6-3FDD-E7FB166F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Transaction:</a:t>
            </a:r>
            <a:br>
              <a:rPr lang="en-US" dirty="0"/>
            </a:br>
            <a:r>
              <a:rPr lang="en-US" sz="3100" dirty="0">
                <a:ea typeface="+mj-lt"/>
                <a:cs typeface="+mj-lt"/>
              </a:rPr>
              <a:t>1. View for Program Average Rank and Top10 Appearances</a:t>
            </a:r>
            <a:endParaRPr lang="en-US" sz="3100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FA8EF98-6491-87FF-A379-E48CD6D8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23" y="2498456"/>
            <a:ext cx="7584687" cy="348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4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112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1C956-5D9A-0071-F2E1-53371CEA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87" y="500095"/>
            <a:ext cx="10141675" cy="25242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Business Transaction:</a:t>
            </a:r>
            <a:br>
              <a:rPr lang="en-US" dirty="0">
                <a:ea typeface="+mj-lt"/>
                <a:cs typeface="+mj-lt"/>
              </a:rPr>
            </a:br>
            <a:r>
              <a:rPr lang="en-US" sz="3100" dirty="0">
                <a:ea typeface="+mj-lt"/>
                <a:cs typeface="+mj-lt"/>
              </a:rPr>
              <a:t>1. View for Program Average Rank and Top10 Appearances</a:t>
            </a: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sz="5400" dirty="0"/>
              <a:t>Output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2AC4F1-AEF2-3094-4351-9B42C57C3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377" y="2139801"/>
            <a:ext cx="5986345" cy="371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71658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383620"/>
      </a:dk2>
      <a:lt2>
        <a:srgbClr val="E8E2E4"/>
      </a:lt2>
      <a:accent1>
        <a:srgbClr val="40B587"/>
      </a:accent1>
      <a:accent2>
        <a:srgbClr val="35B74E"/>
      </a:accent2>
      <a:accent3>
        <a:srgbClr val="5AB440"/>
      </a:accent3>
      <a:accent4>
        <a:srgbClr val="82AD32"/>
      </a:accent4>
      <a:accent5>
        <a:srgbClr val="AAA43C"/>
      </a:accent5>
      <a:accent6>
        <a:srgbClr val="B77935"/>
      </a:accent6>
      <a:hlink>
        <a:srgbClr val="7E882D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TropicVTI</vt:lpstr>
      <vt:lpstr>DiamondBack Insights</vt:lpstr>
      <vt:lpstr>Sources &amp; Users</vt:lpstr>
      <vt:lpstr>Mission Statement</vt:lpstr>
      <vt:lpstr>Mission Objectives</vt:lpstr>
      <vt:lpstr>ER Diagram</vt:lpstr>
      <vt:lpstr>Relational Schema</vt:lpstr>
      <vt:lpstr>Table Creation – Rank Table</vt:lpstr>
      <vt:lpstr>Business Transaction: 1. View for Program Average Rank and Top10 Appearances</vt:lpstr>
      <vt:lpstr>Business Transaction: 1. View for Program Average Rank and Top10 Appearances  Output</vt:lpstr>
      <vt:lpstr>Business Transaction: 2. View for Top 5 Ranked Programs</vt:lpstr>
      <vt:lpstr>Business Transaction: 2. View for Top 5 Ranked Programs  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62</cp:revision>
  <dcterms:created xsi:type="dcterms:W3CDTF">2023-12-04T03:29:42Z</dcterms:created>
  <dcterms:modified xsi:type="dcterms:W3CDTF">2023-12-10T22:15:32Z</dcterms:modified>
</cp:coreProperties>
</file>