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4" r:id="rId2"/>
    <p:sldId id="299" r:id="rId3"/>
    <p:sldId id="300" r:id="rId4"/>
    <p:sldId id="301" r:id="rId5"/>
    <p:sldId id="302" r:id="rId6"/>
    <p:sldId id="289" r:id="rId7"/>
    <p:sldId id="306" r:id="rId8"/>
    <p:sldId id="314" r:id="rId9"/>
    <p:sldId id="290" r:id="rId10"/>
    <p:sldId id="315" r:id="rId11"/>
    <p:sldId id="291" r:id="rId12"/>
    <p:sldId id="316" r:id="rId13"/>
    <p:sldId id="292" r:id="rId14"/>
    <p:sldId id="317" r:id="rId15"/>
    <p:sldId id="293" r:id="rId16"/>
    <p:sldId id="285" r:id="rId17"/>
    <p:sldId id="286" r:id="rId18"/>
  </p:sldIdLst>
  <p:sldSz cx="9144000" cy="6858000" type="screen4x3"/>
  <p:notesSz cx="6851650" cy="974725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3300"/>
    <a:srgbClr val="CC0000"/>
    <a:srgbClr val="FFFF66"/>
    <a:srgbClr val="000099"/>
    <a:srgbClr val="663300"/>
    <a:srgbClr val="006600"/>
    <a:srgbClr val="F8F8F8"/>
    <a:srgbClr val="80008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Style moyen 3 - 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8623" autoAdjust="0"/>
  </p:normalViewPr>
  <p:slideViewPr>
    <p:cSldViewPr>
      <p:cViewPr>
        <p:scale>
          <a:sx n="75" d="100"/>
          <a:sy n="75" d="100"/>
        </p:scale>
        <p:origin x="-112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10"/>
    </p:cViewPr>
  </p:sorterViewPr>
  <p:notesViewPr>
    <p:cSldViewPr>
      <p:cViewPr varScale="1">
        <p:scale>
          <a:sx n="40" d="100"/>
          <a:sy n="40" d="100"/>
        </p:scale>
        <p:origin x="-1344" y="-102"/>
      </p:cViewPr>
      <p:guideLst>
        <p:guide orient="horz" pos="3070"/>
        <p:guide pos="215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86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686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fr-FR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59888"/>
            <a:ext cx="2968625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fr-FR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59888"/>
            <a:ext cx="2968625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A1F5C7F5-2B24-4A85-9901-3568F319D6F2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86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fr-FR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1438" y="0"/>
            <a:ext cx="29686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fr-FR"/>
          </a:p>
        </p:txBody>
      </p:sp>
      <p:sp>
        <p:nvSpPr>
          <p:cNvPr id="319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0450" cy="3654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9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30738"/>
            <a:ext cx="5480050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319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58300"/>
            <a:ext cx="29686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fr-FR"/>
          </a:p>
        </p:txBody>
      </p:sp>
      <p:sp>
        <p:nvSpPr>
          <p:cNvPr id="319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1438" y="9258300"/>
            <a:ext cx="29686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42DF706E-3116-43A1-AF73-836C68CFCAFE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0E28B2-A592-40C1-8BF1-25B6C8A58D40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1C1EBA-E73D-4352-9B0B-78EA5FA3C13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E33385-5E59-4625-83FC-A1D8CCEA9FEC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F7CF8A-32AA-47AA-BB0E-E9E6D7C97AF0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354321-C282-4608-ACBC-CA4F494D329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D73DEC-DC06-47FA-AC67-A7B71B8E902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69B9B7-1C16-4C9D-A3A6-3404268E3F1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1AB4E8-1D46-498B-A43A-0E832EFFF4CF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BCC4C5-C4C3-4BA8-A213-27DA4E235FE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0A2657-526E-4297-8991-07B1DD25B18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DEFC3D-5AF7-4901-9293-9CCD7FFCF49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Rectangle 50"/>
          <p:cNvSpPr>
            <a:spLocks noChangeArrowheads="1"/>
          </p:cNvSpPr>
          <p:nvPr userDrawn="1"/>
        </p:nvSpPr>
        <p:spPr bwMode="hidden">
          <a:xfrm>
            <a:off x="0" y="0"/>
            <a:ext cx="9144000" cy="54927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8200">
                  <a:alpha val="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kumimoji="1" lang="fr-FR" b="0"/>
          </a:p>
        </p:txBody>
      </p:sp>
      <p:sp>
        <p:nvSpPr>
          <p:cNvPr id="1076" name="Line 52"/>
          <p:cNvSpPr>
            <a:spLocks noChangeShapeType="1"/>
          </p:cNvSpPr>
          <p:nvPr userDrawn="1"/>
        </p:nvSpPr>
        <p:spPr bwMode="auto">
          <a:xfrm>
            <a:off x="0" y="476250"/>
            <a:ext cx="914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078" name="Line 54"/>
          <p:cNvSpPr>
            <a:spLocks noChangeShapeType="1"/>
          </p:cNvSpPr>
          <p:nvPr userDrawn="1"/>
        </p:nvSpPr>
        <p:spPr bwMode="auto">
          <a:xfrm flipH="1">
            <a:off x="-3175" y="6400800"/>
            <a:ext cx="911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079" name="Rectangle 55"/>
          <p:cNvSpPr>
            <a:spLocks noChangeArrowheads="1"/>
          </p:cNvSpPr>
          <p:nvPr userDrawn="1"/>
        </p:nvSpPr>
        <p:spPr bwMode="auto">
          <a:xfrm>
            <a:off x="73025" y="6477000"/>
            <a:ext cx="88328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fr-FR" sz="800" b="0" dirty="0" smtClean="0">
                <a:solidFill>
                  <a:schemeClr val="tx2"/>
                </a:solidFill>
                <a:latin typeface="Arial" charset="0"/>
              </a:rPr>
              <a:t>Casainvest.ma</a:t>
            </a:r>
            <a:endParaRPr lang="fr-FR" sz="800" b="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084" name="Rectangle 6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4770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fld id="{1475CD7B-05D7-4228-B1BD-22253D5BA051}" type="slidenum">
              <a:rPr lang="fr-FR"/>
              <a:pPr/>
              <a:t>‹N°›</a:t>
            </a:fld>
            <a:endParaRPr lang="fr-FR"/>
          </a:p>
        </p:txBody>
      </p:sp>
      <p:pic>
        <p:nvPicPr>
          <p:cNvPr id="1113" name="Picture 89" descr="logo_cri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6659563" y="6416675"/>
            <a:ext cx="2484437" cy="428625"/>
          </a:xfrm>
          <a:prstGeom prst="rect">
            <a:avLst/>
          </a:prstGeom>
          <a:noFill/>
        </p:spPr>
      </p:pic>
      <p:cxnSp>
        <p:nvCxnSpPr>
          <p:cNvPr id="10" name="Connecteur droit 9"/>
          <p:cNvCxnSpPr/>
          <p:nvPr userDrawn="1"/>
        </p:nvCxnSpPr>
        <p:spPr bwMode="auto">
          <a:xfrm>
            <a:off x="0" y="452354"/>
            <a:ext cx="9144000" cy="1588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D5A60-2506-46FF-ACA6-5C663AE6DF46}" type="slidenum">
              <a:rPr lang="fr-FR"/>
              <a:pPr/>
              <a:t>1</a:t>
            </a:fld>
            <a:endParaRPr lang="fr-FR"/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266700" y="1052513"/>
            <a:ext cx="8337550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 dirty="0">
              <a:latin typeface="Arial" charset="0"/>
            </a:endParaRPr>
          </a:p>
          <a:p>
            <a:pPr algn="ctr"/>
            <a:endParaRPr lang="fr-FR" sz="2000" dirty="0">
              <a:latin typeface="Arial" charset="0"/>
            </a:endParaRPr>
          </a:p>
          <a:p>
            <a:pPr algn="ctr"/>
            <a:endParaRPr lang="fr-FR" sz="2000" dirty="0" smtClean="0"/>
          </a:p>
          <a:p>
            <a:pPr algn="ctr"/>
            <a:r>
              <a:rPr lang="fr-FR" sz="2000" dirty="0" smtClean="0"/>
              <a:t>Etude </a:t>
            </a:r>
            <a:r>
              <a:rPr lang="fr-FR" sz="2000" dirty="0"/>
              <a:t>de Conception et Réalisation d'un Portail web au profit du 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>Centre Régional </a:t>
            </a:r>
            <a:r>
              <a:rPr lang="fr-FR" sz="2000" dirty="0"/>
              <a:t>d'Investissement de la Région de </a:t>
            </a:r>
            <a:r>
              <a:rPr lang="fr-FR" sz="2000" dirty="0" smtClean="0"/>
              <a:t>Casablanca-Settat</a:t>
            </a:r>
            <a:endParaRPr lang="fr-FR" sz="2000" dirty="0">
              <a:latin typeface="Arial" charset="0"/>
            </a:endParaRPr>
          </a:p>
          <a:p>
            <a:pPr algn="ctr"/>
            <a:endParaRPr lang="fr-FR" sz="2000" dirty="0">
              <a:latin typeface="Arial" charset="0"/>
            </a:endParaRPr>
          </a:p>
          <a:p>
            <a:pPr algn="ctr">
              <a:lnSpc>
                <a:spcPct val="150000"/>
              </a:lnSpc>
            </a:pPr>
            <a:r>
              <a:rPr lang="fr-FR" sz="1600" dirty="0" smtClean="0">
                <a:latin typeface="Arial" charset="0"/>
              </a:rPr>
              <a:t>Dossier Technique</a:t>
            </a:r>
          </a:p>
          <a:p>
            <a:pPr algn="ctr">
              <a:lnSpc>
                <a:spcPct val="150000"/>
              </a:lnSpc>
            </a:pPr>
            <a:r>
              <a:rPr lang="fr-FR" sz="1600" dirty="0" smtClean="0">
                <a:latin typeface="Arial" charset="0"/>
              </a:rPr>
              <a:t>Pièce </a:t>
            </a:r>
            <a:r>
              <a:rPr lang="fr-FR" sz="1600" dirty="0" smtClean="0">
                <a:latin typeface="Arial" charset="0"/>
              </a:rPr>
              <a:t>2 </a:t>
            </a:r>
            <a:r>
              <a:rPr lang="fr-FR" sz="1600" dirty="0" smtClean="0">
                <a:latin typeface="Arial" charset="0"/>
              </a:rPr>
              <a:t>: </a:t>
            </a:r>
            <a:r>
              <a:rPr lang="fr-FR" sz="1600" dirty="0" smtClean="0">
                <a:latin typeface="Arial" charset="0"/>
              </a:rPr>
              <a:t>Délai et Planning</a:t>
            </a:r>
            <a:endParaRPr lang="fr-FR" sz="1600" dirty="0" smtClean="0">
              <a:latin typeface="Arial" charset="0"/>
            </a:endParaRPr>
          </a:p>
          <a:p>
            <a:pPr algn="ctr">
              <a:lnSpc>
                <a:spcPct val="150000"/>
              </a:lnSpc>
            </a:pPr>
            <a:endParaRPr lang="fr-FR" sz="1600" dirty="0" smtClean="0">
              <a:latin typeface="Arial" charset="0"/>
            </a:endParaRPr>
          </a:p>
          <a:p>
            <a:pPr algn="ctr">
              <a:lnSpc>
                <a:spcPct val="150000"/>
              </a:lnSpc>
            </a:pPr>
            <a:endParaRPr lang="fr-FR" sz="1600" dirty="0" smtClean="0"/>
          </a:p>
          <a:p>
            <a:pPr algn="ctr">
              <a:lnSpc>
                <a:spcPct val="150000"/>
              </a:lnSpc>
            </a:pPr>
            <a:r>
              <a:rPr lang="fr-FR" sz="1600" dirty="0" smtClean="0"/>
              <a:t>Appel d'offres ouvert en lot unique N 006/2016/CRI</a:t>
            </a:r>
          </a:p>
          <a:p>
            <a:pPr algn="ctr">
              <a:lnSpc>
                <a:spcPct val="150000"/>
              </a:lnSpc>
            </a:pPr>
            <a:endParaRPr lang="fr-FR" sz="1600" dirty="0">
              <a:latin typeface="Arial" charset="0"/>
            </a:endParaRPr>
          </a:p>
          <a:p>
            <a:pPr algn="ctr"/>
            <a:endParaRPr lang="fr-FR" sz="1600" dirty="0">
              <a:latin typeface="Arial" charset="0"/>
            </a:endParaRPr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>
            <a:off x="1071538" y="4000504"/>
            <a:ext cx="698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8893175" y="6524625"/>
            <a:ext cx="250825" cy="333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4848" name="Line 32"/>
          <p:cNvSpPr>
            <a:spLocks noChangeShapeType="1"/>
          </p:cNvSpPr>
          <p:nvPr/>
        </p:nvSpPr>
        <p:spPr bwMode="auto">
          <a:xfrm>
            <a:off x="900113" y="908050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4849" name="Line 33"/>
          <p:cNvSpPr>
            <a:spLocks noChangeShapeType="1"/>
          </p:cNvSpPr>
          <p:nvPr/>
        </p:nvSpPr>
        <p:spPr bwMode="auto">
          <a:xfrm>
            <a:off x="900113" y="90805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4850" name="Line 34"/>
          <p:cNvSpPr>
            <a:spLocks noChangeShapeType="1"/>
          </p:cNvSpPr>
          <p:nvPr/>
        </p:nvSpPr>
        <p:spPr bwMode="auto">
          <a:xfrm>
            <a:off x="7381875" y="908050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4851" name="Line 35"/>
          <p:cNvSpPr>
            <a:spLocks noChangeShapeType="1"/>
          </p:cNvSpPr>
          <p:nvPr/>
        </p:nvSpPr>
        <p:spPr bwMode="auto">
          <a:xfrm>
            <a:off x="8316913" y="90805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4852" name="Line 36"/>
          <p:cNvSpPr>
            <a:spLocks noChangeShapeType="1"/>
          </p:cNvSpPr>
          <p:nvPr/>
        </p:nvSpPr>
        <p:spPr bwMode="auto">
          <a:xfrm>
            <a:off x="900113" y="5661025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4853" name="Line 37"/>
          <p:cNvSpPr>
            <a:spLocks noChangeShapeType="1"/>
          </p:cNvSpPr>
          <p:nvPr/>
        </p:nvSpPr>
        <p:spPr bwMode="auto">
          <a:xfrm>
            <a:off x="900113" y="48688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4854" name="Line 38"/>
          <p:cNvSpPr>
            <a:spLocks noChangeShapeType="1"/>
          </p:cNvSpPr>
          <p:nvPr/>
        </p:nvSpPr>
        <p:spPr bwMode="auto">
          <a:xfrm>
            <a:off x="7381875" y="5589588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4855" name="Line 39"/>
          <p:cNvSpPr>
            <a:spLocks noChangeShapeType="1"/>
          </p:cNvSpPr>
          <p:nvPr/>
        </p:nvSpPr>
        <p:spPr bwMode="auto">
          <a:xfrm>
            <a:off x="8316913" y="479742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7CF8A-32AA-47AA-BB0E-E9E6D7C97AF0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7950" y="620713"/>
            <a:ext cx="8678892" cy="37939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fr-FR" sz="1200" dirty="0" smtClean="0">
                <a:latin typeface="Arial" pitchFamily="34" charset="0"/>
                <a:cs typeface="Arial" pitchFamily="34" charset="0"/>
              </a:rPr>
              <a:t>Détail du planning 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prévisionnel de réalisation du 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projet par phase – Phase 3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9982" y="1546212"/>
            <a:ext cx="8486860" cy="1000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fr-FR" sz="1100" b="0" dirty="0" smtClean="0">
                <a:latin typeface="Arial" charset="0"/>
              </a:rPr>
              <a:t/>
            </a:r>
            <a:br>
              <a:rPr lang="fr-FR" sz="1100" b="0" dirty="0" smtClean="0">
                <a:latin typeface="Arial" charset="0"/>
              </a:rPr>
            </a:br>
            <a:r>
              <a:rPr lang="fr-FR" sz="1000" b="0" dirty="0" smtClean="0">
                <a:latin typeface="Arial" charset="0"/>
              </a:rPr>
              <a:t>1- </a:t>
            </a:r>
            <a:r>
              <a:rPr lang="fr-FR" sz="1000" b="0" dirty="0" smtClean="0"/>
              <a:t>Tests nécessaires d'une part à la validation des </a:t>
            </a:r>
            <a:r>
              <a:rPr lang="fr-FR" sz="1000" b="0" dirty="0" smtClean="0"/>
              <a:t>fonctionnalités</a:t>
            </a:r>
            <a:br>
              <a:rPr lang="fr-FR" sz="1000" b="0" dirty="0" smtClean="0"/>
            </a:br>
            <a:r>
              <a:rPr lang="fr-FR" sz="1000" b="0" dirty="0" smtClean="0"/>
              <a:t>et </a:t>
            </a:r>
            <a:r>
              <a:rPr lang="fr-FR" sz="1000" b="0" dirty="0" smtClean="0"/>
              <a:t>d'autre part à la validation des exigences de sécurité identifiées. </a:t>
            </a:r>
          </a:p>
          <a:p>
            <a:pPr>
              <a:lnSpc>
                <a:spcPct val="150000"/>
              </a:lnSpc>
            </a:pPr>
            <a:r>
              <a:rPr lang="fr-FR" sz="1000" b="0" dirty="0" smtClean="0"/>
              <a:t>Procéder à la résolution de tout problème ou manque. </a:t>
            </a:r>
          </a:p>
          <a:p>
            <a:pPr algn="just"/>
            <a:endParaRPr lang="fr-FR" sz="1000" b="0" dirty="0" smtClean="0"/>
          </a:p>
          <a:p>
            <a:r>
              <a:rPr lang="fr-FR" sz="1000" b="0" dirty="0" smtClean="0">
                <a:latin typeface="Arial" charset="0"/>
              </a:rPr>
              <a:t> </a:t>
            </a:r>
            <a:endParaRPr lang="fr-FR" sz="1000" b="0" dirty="0" smtClean="0">
              <a:solidFill>
                <a:srgbClr val="FF0000"/>
              </a:solidFill>
              <a:latin typeface="Arial" charset="0"/>
            </a:endParaRPr>
          </a:p>
          <a:p>
            <a:endParaRPr lang="fr-FR" sz="1000" b="0" dirty="0">
              <a:latin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99982" y="3403600"/>
            <a:ext cx="8486860" cy="11430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/>
            <a:r>
              <a:rPr lang="fr-FR" sz="1000" b="0" dirty="0" smtClean="0">
                <a:latin typeface="Arial" charset="0"/>
              </a:rPr>
              <a:t>3- </a:t>
            </a:r>
            <a:r>
              <a:rPr lang="fr-FR" sz="1000" b="0" dirty="0" smtClean="0"/>
              <a:t>Intégration du contenu et des formulaires </a:t>
            </a:r>
            <a:r>
              <a:rPr lang="fr-FR" sz="1000" b="0" dirty="0" err="1" smtClean="0"/>
              <a:t>tékléchargeables</a:t>
            </a:r>
            <a:endParaRPr lang="fr-FR" sz="1000" b="0" dirty="0" smtClean="0">
              <a:latin typeface="Arial" charset="0"/>
              <a:sym typeface="Wingdings" pitchFamily="2" charset="2"/>
            </a:endParaRPr>
          </a:p>
          <a:p>
            <a:pPr algn="just"/>
            <a:endParaRPr lang="fr-FR" sz="1000" b="0" dirty="0">
              <a:latin typeface="Arial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99982" y="1098549"/>
            <a:ext cx="3338512" cy="457200"/>
          </a:xfrm>
          <a:prstGeom prst="rec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dirty="0" smtClean="0">
                <a:solidFill>
                  <a:schemeClr val="bg1"/>
                </a:solidFill>
              </a:rPr>
              <a:t>ELABORATION ET INTÉGRATION DU CONTENU</a:t>
            </a:r>
            <a:endParaRPr lang="fr-FR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" name="Line 37"/>
          <p:cNvSpPr>
            <a:spLocks noChangeShapeType="1"/>
          </p:cNvSpPr>
          <p:nvPr/>
        </p:nvSpPr>
        <p:spPr bwMode="auto">
          <a:xfrm>
            <a:off x="5357818" y="1643050"/>
            <a:ext cx="82606" cy="475458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2" name="Rectangle 44"/>
          <p:cNvSpPr>
            <a:spLocks noChangeArrowheads="1"/>
          </p:cNvSpPr>
          <p:nvPr/>
        </p:nvSpPr>
        <p:spPr bwMode="auto">
          <a:xfrm>
            <a:off x="299982" y="2546344"/>
            <a:ext cx="8486860" cy="857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/>
            <a:r>
              <a:rPr lang="fr-FR" sz="1000" b="0" dirty="0" smtClean="0">
                <a:solidFill>
                  <a:srgbClr val="000000"/>
                </a:solidFill>
                <a:latin typeface="Arial" charset="0"/>
              </a:rPr>
              <a:t>2- </a:t>
            </a:r>
            <a:r>
              <a:rPr lang="fr-FR" sz="1000" b="0" dirty="0" smtClean="0"/>
              <a:t>Procéder à l'endurcissement de l'environnement de </a:t>
            </a:r>
            <a:r>
              <a:rPr lang="fr-FR" sz="1000" b="0" dirty="0" smtClean="0"/>
              <a:t>déploiement</a:t>
            </a:r>
            <a:br>
              <a:rPr lang="fr-FR" sz="1000" b="0" dirty="0" smtClean="0"/>
            </a:br>
            <a:r>
              <a:rPr lang="fr-FR" sz="1000" b="0" dirty="0" smtClean="0"/>
              <a:t> </a:t>
            </a:r>
            <a:r>
              <a:rPr lang="fr-FR" sz="1000" b="0" dirty="0" smtClean="0"/>
              <a:t>du portail web (Mise à jour du système et serveur WEB</a:t>
            </a:r>
            <a:r>
              <a:rPr lang="fr-FR" sz="1000" b="0" dirty="0" smtClean="0"/>
              <a:t>,</a:t>
            </a:r>
            <a:br>
              <a:rPr lang="fr-FR" sz="1000" b="0" dirty="0" smtClean="0"/>
            </a:br>
            <a:r>
              <a:rPr lang="fr-FR" sz="1000" b="0" dirty="0" smtClean="0"/>
              <a:t> </a:t>
            </a:r>
            <a:r>
              <a:rPr lang="fr-FR" sz="1000" b="0" dirty="0" smtClean="0"/>
              <a:t>suppression des exemples, configuration du serveur en </a:t>
            </a:r>
            <a:r>
              <a:rPr lang="fr-FR" sz="1000" b="0" dirty="0" smtClean="0"/>
              <a:t>mode</a:t>
            </a:r>
            <a:br>
              <a:rPr lang="fr-FR" sz="1000" b="0" dirty="0" smtClean="0"/>
            </a:br>
            <a:r>
              <a:rPr lang="fr-FR" sz="1000" b="0" dirty="0" smtClean="0"/>
              <a:t> </a:t>
            </a:r>
            <a:r>
              <a:rPr lang="fr-FR" sz="1000" b="0" dirty="0" smtClean="0"/>
              <a:t>production...) avant le déploiement du portail web</a:t>
            </a:r>
            <a:r>
              <a:rPr lang="fr-FR" sz="1000" b="0" dirty="0" smtClean="0"/>
              <a:t>. </a:t>
            </a:r>
            <a:endParaRPr lang="fr-FR" sz="1000" b="0" dirty="0" smtClean="0"/>
          </a:p>
          <a:p>
            <a:pPr algn="just"/>
            <a:endParaRPr lang="fr-FR" sz="1000" b="0" dirty="0">
              <a:latin typeface="Arial" charset="0"/>
            </a:endParaRPr>
          </a:p>
        </p:txBody>
      </p:sp>
      <p:sp>
        <p:nvSpPr>
          <p:cNvPr id="49" name="Line 60"/>
          <p:cNvSpPr>
            <a:spLocks noChangeShapeType="1"/>
          </p:cNvSpPr>
          <p:nvPr/>
        </p:nvSpPr>
        <p:spPr bwMode="auto">
          <a:xfrm>
            <a:off x="3714693" y="1571612"/>
            <a:ext cx="71489" cy="475299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285719" y="4533908"/>
            <a:ext cx="8504067" cy="11684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/>
            <a:r>
              <a:rPr lang="fr-FR" sz="1000" b="0" dirty="0" smtClean="0"/>
              <a:t>4- Formation des équipes techniques sur la partie développement,</a:t>
            </a:r>
            <a:endParaRPr lang="fr-FR" sz="1000" b="0" dirty="0" smtClean="0"/>
          </a:p>
          <a:p>
            <a:pPr algn="just"/>
            <a:r>
              <a:rPr lang="fr-FR" sz="1000" b="0" dirty="0" smtClean="0"/>
              <a:t>Administration des comptes, de la messagerie, de gestion de l’espace</a:t>
            </a:r>
            <a:br>
              <a:rPr lang="fr-FR" sz="1000" b="0" dirty="0" smtClean="0"/>
            </a:br>
            <a:r>
              <a:rPr lang="fr-FR" sz="1000" b="0" dirty="0" smtClean="0"/>
              <a:t>d’</a:t>
            </a:r>
            <a:r>
              <a:rPr lang="fr-FR" sz="1000" b="0" dirty="0" err="1" smtClean="0"/>
              <a:t>hebergement</a:t>
            </a:r>
            <a:endParaRPr lang="fr-FR" sz="1000" b="0" dirty="0" smtClean="0"/>
          </a:p>
        </p:txBody>
      </p:sp>
      <p:sp>
        <p:nvSpPr>
          <p:cNvPr id="58" name="Line 37"/>
          <p:cNvSpPr>
            <a:spLocks noChangeShapeType="1"/>
          </p:cNvSpPr>
          <p:nvPr/>
        </p:nvSpPr>
        <p:spPr bwMode="auto">
          <a:xfrm>
            <a:off x="7224676" y="1643050"/>
            <a:ext cx="61968" cy="475458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7215206" y="1071546"/>
            <a:ext cx="1571636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b="0" dirty="0" smtClean="0">
                <a:latin typeface="Arial" charset="0"/>
              </a:rPr>
              <a:t>S3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70" name="Étoile à 4 branches 69"/>
          <p:cNvSpPr/>
          <p:nvPr/>
        </p:nvSpPr>
        <p:spPr bwMode="auto">
          <a:xfrm>
            <a:off x="4071934" y="1785926"/>
            <a:ext cx="881124" cy="596904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1" name="Étoile à 4 branches 70"/>
          <p:cNvSpPr/>
          <p:nvPr/>
        </p:nvSpPr>
        <p:spPr bwMode="auto">
          <a:xfrm>
            <a:off x="5786446" y="2643182"/>
            <a:ext cx="1071570" cy="642942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2" name="Étoile à 4 branches 71"/>
          <p:cNvSpPr/>
          <p:nvPr/>
        </p:nvSpPr>
        <p:spPr bwMode="auto">
          <a:xfrm>
            <a:off x="5786446" y="3714752"/>
            <a:ext cx="881124" cy="596904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85719" y="5715016"/>
            <a:ext cx="8504067" cy="6429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/>
            <a:r>
              <a:rPr lang="fr-FR" sz="1000" b="0" dirty="0" smtClean="0"/>
              <a:t>5</a:t>
            </a:r>
            <a:r>
              <a:rPr lang="fr-FR" sz="1000" b="0" dirty="0" smtClean="0"/>
              <a:t>- Elaboration des livrable de la phase 3</a:t>
            </a:r>
          </a:p>
          <a:p>
            <a:pPr algn="just"/>
            <a:endParaRPr lang="fr-FR" sz="1000" b="0" dirty="0" smtClean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357818" y="1071546"/>
            <a:ext cx="1785950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b="0" dirty="0" smtClean="0">
                <a:latin typeface="Arial" charset="0"/>
              </a:rPr>
              <a:t>S2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727444" y="1068374"/>
            <a:ext cx="1571636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b="0" dirty="0" smtClean="0">
                <a:latin typeface="Arial" charset="0"/>
              </a:rPr>
              <a:t>S1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27" name="Étoile à 4 branches 26"/>
          <p:cNvSpPr/>
          <p:nvPr/>
        </p:nvSpPr>
        <p:spPr bwMode="auto">
          <a:xfrm>
            <a:off x="7477090" y="4760922"/>
            <a:ext cx="881124" cy="596904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Étoile à 4 branches 27"/>
          <p:cNvSpPr/>
          <p:nvPr/>
        </p:nvSpPr>
        <p:spPr bwMode="auto">
          <a:xfrm>
            <a:off x="7477090" y="5715016"/>
            <a:ext cx="881124" cy="596904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6963" y="1142984"/>
            <a:ext cx="1116013" cy="5000660"/>
          </a:xfrm>
          <a:prstGeom prst="rect">
            <a:avLst/>
          </a:prstGeom>
          <a:solidFill>
            <a:srgbClr val="000080">
              <a:alpha val="83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dirty="0" smtClean="0">
                <a:solidFill>
                  <a:schemeClr val="bg1"/>
                </a:solidFill>
                <a:latin typeface="Arial" charset="0"/>
              </a:rPr>
              <a:t>Liste des </a:t>
            </a:r>
          </a:p>
          <a:p>
            <a:pPr algn="ctr"/>
            <a:r>
              <a:rPr lang="fr-FR" sz="1000" dirty="0" smtClean="0">
                <a:solidFill>
                  <a:schemeClr val="bg1"/>
                </a:solidFill>
                <a:latin typeface="Arial" charset="0"/>
              </a:rPr>
              <a:t>livrables</a:t>
            </a:r>
            <a:endParaRPr lang="fr-FR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187450" y="638159"/>
            <a:ext cx="7742268" cy="504825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fr-FR" sz="1000" dirty="0" smtClean="0">
                <a:solidFill>
                  <a:schemeClr val="bg1"/>
                </a:solidFill>
              </a:rPr>
              <a:t>TESTS FONCTIONNELS ET TECHNIQUES DU PORTAIL W B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6963" y="571480"/>
            <a:ext cx="1116013" cy="504825"/>
          </a:xfrm>
          <a:prstGeom prst="rect">
            <a:avLst/>
          </a:prstGeom>
          <a:solidFill>
            <a:srgbClr val="003366">
              <a:alpha val="83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fr-FR" sz="1000" dirty="0" smtClean="0">
                <a:solidFill>
                  <a:schemeClr val="bg1"/>
                </a:solidFill>
                <a:latin typeface="Arial" charset="0"/>
              </a:rPr>
              <a:t>Phase 3</a:t>
            </a:r>
            <a:endParaRPr lang="fr-FR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1214414" y="571480"/>
            <a:ext cx="215900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1000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214414" y="1176323"/>
            <a:ext cx="7429552" cy="5000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fr-FR" sz="1400" b="0" dirty="0" smtClean="0"/>
              <a:t>Les rapports de jeux de tests réalisés avant la mise en production.</a:t>
            </a:r>
            <a:endParaRPr lang="fr-FR" sz="1400" b="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7CF8A-32AA-47AA-BB0E-E9E6D7C97AF0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7950" y="620713"/>
            <a:ext cx="8678892" cy="37939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fr-FR" sz="1200" dirty="0" smtClean="0">
                <a:latin typeface="Arial" pitchFamily="34" charset="0"/>
                <a:cs typeface="Arial" pitchFamily="34" charset="0"/>
              </a:rPr>
              <a:t>Détail du planning 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prévisionnel de réalisation du 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projet par phase – Phase 4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9982" y="1546212"/>
            <a:ext cx="8486860" cy="1000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fr-FR" sz="1100" b="0" dirty="0" smtClean="0">
                <a:latin typeface="Arial" charset="0"/>
              </a:rPr>
              <a:t/>
            </a:r>
            <a:br>
              <a:rPr lang="fr-FR" sz="1100" b="0" dirty="0" smtClean="0">
                <a:latin typeface="Arial" charset="0"/>
              </a:rPr>
            </a:br>
            <a:r>
              <a:rPr lang="fr-FR" sz="1000" b="0" dirty="0" smtClean="0">
                <a:latin typeface="Arial" charset="0"/>
              </a:rPr>
              <a:t>1- </a:t>
            </a:r>
            <a:r>
              <a:rPr lang="fr-FR" sz="1000" b="0" dirty="0" smtClean="0"/>
              <a:t>Traduction du contenu du portail en langues : </a:t>
            </a:r>
            <a:br>
              <a:rPr lang="fr-FR" sz="1000" b="0" dirty="0" smtClean="0"/>
            </a:br>
            <a:r>
              <a:rPr lang="fr-FR" sz="1000" b="0" dirty="0" smtClean="0"/>
              <a:t>Arabe</a:t>
            </a:r>
            <a:r>
              <a:rPr lang="fr-FR" sz="1000" b="0" dirty="0" smtClean="0"/>
              <a:t>, Français, Anglais, Espagnol et Amazighe</a:t>
            </a:r>
          </a:p>
          <a:p>
            <a:pPr algn="just"/>
            <a:endParaRPr lang="fr-FR" sz="1000" b="0" dirty="0" smtClean="0"/>
          </a:p>
          <a:p>
            <a:r>
              <a:rPr lang="fr-FR" sz="1000" b="0" dirty="0" smtClean="0">
                <a:latin typeface="Arial" charset="0"/>
              </a:rPr>
              <a:t> </a:t>
            </a:r>
            <a:endParaRPr lang="fr-FR" sz="1000" b="0" dirty="0" smtClean="0">
              <a:solidFill>
                <a:srgbClr val="FF0000"/>
              </a:solidFill>
              <a:latin typeface="Arial" charset="0"/>
            </a:endParaRPr>
          </a:p>
          <a:p>
            <a:endParaRPr lang="fr-FR" sz="1000" b="0" dirty="0">
              <a:latin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99982" y="3403600"/>
            <a:ext cx="8486860" cy="11430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/>
            <a:r>
              <a:rPr lang="fr-FR" sz="1000" b="0" dirty="0" smtClean="0">
                <a:latin typeface="Arial" charset="0"/>
              </a:rPr>
              <a:t>3- </a:t>
            </a:r>
            <a:r>
              <a:rPr lang="fr-FR" sz="1000" b="0" dirty="0" smtClean="0"/>
              <a:t>Intégration des matrices Key/Value pour la traduction des </a:t>
            </a:r>
            <a:br>
              <a:rPr lang="fr-FR" sz="1000" b="0" dirty="0" smtClean="0"/>
            </a:br>
            <a:r>
              <a:rPr lang="fr-FR" sz="1000" b="0" dirty="0" smtClean="0"/>
              <a:t>menus</a:t>
            </a:r>
            <a:endParaRPr lang="fr-FR" sz="1000" b="0" dirty="0" smtClean="0">
              <a:latin typeface="Arial" charset="0"/>
              <a:sym typeface="Wingdings" pitchFamily="2" charset="2"/>
            </a:endParaRPr>
          </a:p>
          <a:p>
            <a:pPr algn="just"/>
            <a:endParaRPr lang="fr-FR" sz="1000" b="0" dirty="0">
              <a:latin typeface="Arial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99982" y="1098549"/>
            <a:ext cx="3338512" cy="457200"/>
          </a:xfrm>
          <a:prstGeom prst="rec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dirty="0" smtClean="0">
                <a:solidFill>
                  <a:schemeClr val="bg1"/>
                </a:solidFill>
              </a:rPr>
              <a:t>TRADUCTION ET GESTION DU CONTENU</a:t>
            </a:r>
          </a:p>
        </p:txBody>
      </p:sp>
      <p:sp>
        <p:nvSpPr>
          <p:cNvPr id="30" name="Line 37"/>
          <p:cNvSpPr>
            <a:spLocks noChangeShapeType="1"/>
          </p:cNvSpPr>
          <p:nvPr/>
        </p:nvSpPr>
        <p:spPr bwMode="auto">
          <a:xfrm>
            <a:off x="5357818" y="1643050"/>
            <a:ext cx="82606" cy="475458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2" name="Rectangle 44"/>
          <p:cNvSpPr>
            <a:spLocks noChangeArrowheads="1"/>
          </p:cNvSpPr>
          <p:nvPr/>
        </p:nvSpPr>
        <p:spPr bwMode="auto">
          <a:xfrm>
            <a:off x="299982" y="2546344"/>
            <a:ext cx="8486860" cy="857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/>
            <a:r>
              <a:rPr lang="fr-FR" sz="1000" b="0" dirty="0" smtClean="0">
                <a:solidFill>
                  <a:srgbClr val="000000"/>
                </a:solidFill>
                <a:latin typeface="Arial" charset="0"/>
              </a:rPr>
              <a:t>2- </a:t>
            </a:r>
            <a:r>
              <a:rPr lang="fr-FR" sz="1000" b="0" dirty="0" smtClean="0">
                <a:solidFill>
                  <a:srgbClr val="000000"/>
                </a:solidFill>
                <a:latin typeface="Arial" charset="0"/>
              </a:rPr>
              <a:t>Intégration d’un module de reconnaissance des </a:t>
            </a:r>
            <a:br>
              <a:rPr lang="fr-FR" sz="1000" b="0" dirty="0" smtClean="0">
                <a:solidFill>
                  <a:srgbClr val="000000"/>
                </a:solidFill>
                <a:latin typeface="Arial" charset="0"/>
              </a:rPr>
            </a:br>
            <a:r>
              <a:rPr lang="fr-FR" sz="1000" b="0" dirty="0" smtClean="0">
                <a:solidFill>
                  <a:srgbClr val="000000"/>
                </a:solidFill>
                <a:latin typeface="Arial" charset="0"/>
              </a:rPr>
              <a:t>caractères Amazigh sur Word </a:t>
            </a:r>
            <a:r>
              <a:rPr lang="fr-FR" sz="1000" b="0" dirty="0" err="1" smtClean="0">
                <a:solidFill>
                  <a:srgbClr val="000000"/>
                </a:solidFill>
                <a:latin typeface="Arial" charset="0"/>
              </a:rPr>
              <a:t>Press</a:t>
            </a:r>
            <a:r>
              <a:rPr lang="fr-FR" sz="1000" b="0" dirty="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fr-FR" sz="1000" b="0" dirty="0" smtClean="0">
                <a:solidFill>
                  <a:srgbClr val="000000"/>
                </a:solidFill>
                <a:latin typeface="Arial" charset="0"/>
              </a:rPr>
            </a:br>
            <a:endParaRPr lang="fr-FR" sz="1000" b="0" dirty="0" smtClean="0"/>
          </a:p>
          <a:p>
            <a:pPr algn="just"/>
            <a:endParaRPr lang="fr-FR" sz="1000" b="0" dirty="0">
              <a:latin typeface="Arial" charset="0"/>
            </a:endParaRPr>
          </a:p>
        </p:txBody>
      </p:sp>
      <p:sp>
        <p:nvSpPr>
          <p:cNvPr id="49" name="Line 60"/>
          <p:cNvSpPr>
            <a:spLocks noChangeShapeType="1"/>
          </p:cNvSpPr>
          <p:nvPr/>
        </p:nvSpPr>
        <p:spPr bwMode="auto">
          <a:xfrm>
            <a:off x="3714693" y="1571612"/>
            <a:ext cx="71489" cy="475299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285719" y="4533908"/>
            <a:ext cx="8504067" cy="11684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/>
            <a:r>
              <a:rPr lang="fr-FR" sz="1000" b="0" dirty="0" smtClean="0"/>
              <a:t>4- Formation des rédacteurs CRI à intégrer  du contenu </a:t>
            </a:r>
            <a:br>
              <a:rPr lang="fr-FR" sz="1000" b="0" dirty="0" smtClean="0"/>
            </a:br>
            <a:r>
              <a:rPr lang="fr-FR" sz="1000" b="0" dirty="0" smtClean="0"/>
              <a:t>en différentes langues</a:t>
            </a:r>
            <a:endParaRPr lang="fr-FR" sz="1000" b="0" dirty="0" smtClean="0"/>
          </a:p>
        </p:txBody>
      </p:sp>
      <p:sp>
        <p:nvSpPr>
          <p:cNvPr id="58" name="Line 37"/>
          <p:cNvSpPr>
            <a:spLocks noChangeShapeType="1"/>
          </p:cNvSpPr>
          <p:nvPr/>
        </p:nvSpPr>
        <p:spPr bwMode="auto">
          <a:xfrm>
            <a:off x="7224676" y="1643050"/>
            <a:ext cx="61968" cy="475458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7215206" y="1071546"/>
            <a:ext cx="1571636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b="0" dirty="0" smtClean="0">
                <a:latin typeface="Arial" charset="0"/>
              </a:rPr>
              <a:t>S3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70" name="Étoile à 4 branches 69"/>
          <p:cNvSpPr/>
          <p:nvPr/>
        </p:nvSpPr>
        <p:spPr bwMode="auto">
          <a:xfrm>
            <a:off x="4071934" y="1785926"/>
            <a:ext cx="881124" cy="596904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1" name="Étoile à 4 branches 70"/>
          <p:cNvSpPr/>
          <p:nvPr/>
        </p:nvSpPr>
        <p:spPr bwMode="auto">
          <a:xfrm>
            <a:off x="5715008" y="1785926"/>
            <a:ext cx="1071570" cy="642942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2" name="Étoile à 4 branches 71"/>
          <p:cNvSpPr/>
          <p:nvPr/>
        </p:nvSpPr>
        <p:spPr bwMode="auto">
          <a:xfrm>
            <a:off x="5786446" y="3714752"/>
            <a:ext cx="881124" cy="596904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85719" y="5715016"/>
            <a:ext cx="8504067" cy="6429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/>
            <a:r>
              <a:rPr lang="fr-FR" sz="1000" b="0" dirty="0" smtClean="0"/>
              <a:t>5</a:t>
            </a:r>
            <a:r>
              <a:rPr lang="fr-FR" sz="1000" b="0" dirty="0" smtClean="0"/>
              <a:t>- Elaboration des livrable de la phase 4</a:t>
            </a:r>
          </a:p>
          <a:p>
            <a:pPr algn="just"/>
            <a:endParaRPr lang="fr-FR" sz="1000" b="0" dirty="0" smtClean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357818" y="1071546"/>
            <a:ext cx="1785950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b="0" dirty="0" smtClean="0">
                <a:latin typeface="Arial" charset="0"/>
              </a:rPr>
              <a:t>S2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727444" y="1068374"/>
            <a:ext cx="1571636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b="0" dirty="0" smtClean="0">
                <a:latin typeface="Arial" charset="0"/>
              </a:rPr>
              <a:t>S1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27" name="Étoile à 4 branches 26"/>
          <p:cNvSpPr/>
          <p:nvPr/>
        </p:nvSpPr>
        <p:spPr bwMode="auto">
          <a:xfrm>
            <a:off x="4143372" y="2786058"/>
            <a:ext cx="881124" cy="596904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Étoile à 4 branches 27"/>
          <p:cNvSpPr/>
          <p:nvPr/>
        </p:nvSpPr>
        <p:spPr bwMode="auto">
          <a:xfrm>
            <a:off x="7477090" y="5715016"/>
            <a:ext cx="881124" cy="596904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Étoile à 4 branches 21"/>
          <p:cNvSpPr/>
          <p:nvPr/>
        </p:nvSpPr>
        <p:spPr bwMode="auto">
          <a:xfrm>
            <a:off x="7429520" y="1785926"/>
            <a:ext cx="1071570" cy="642942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Étoile à 4 branches 22"/>
          <p:cNvSpPr/>
          <p:nvPr/>
        </p:nvSpPr>
        <p:spPr bwMode="auto">
          <a:xfrm>
            <a:off x="7477090" y="4760922"/>
            <a:ext cx="881124" cy="596904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1214422"/>
            <a:ext cx="1116013" cy="5000660"/>
          </a:xfrm>
          <a:prstGeom prst="rect">
            <a:avLst/>
          </a:prstGeom>
          <a:solidFill>
            <a:srgbClr val="000080">
              <a:alpha val="83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dirty="0" smtClean="0">
                <a:solidFill>
                  <a:schemeClr val="bg1"/>
                </a:solidFill>
                <a:latin typeface="Arial" charset="0"/>
              </a:rPr>
              <a:t>Liste des </a:t>
            </a:r>
          </a:p>
          <a:p>
            <a:pPr algn="ctr"/>
            <a:r>
              <a:rPr lang="fr-FR" sz="1000" dirty="0" smtClean="0">
                <a:solidFill>
                  <a:schemeClr val="bg1"/>
                </a:solidFill>
                <a:latin typeface="Arial" charset="0"/>
              </a:rPr>
              <a:t>livrables</a:t>
            </a:r>
            <a:endParaRPr lang="fr-FR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187450" y="638159"/>
            <a:ext cx="7742268" cy="504825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fr-FR" sz="1000" dirty="0" smtClean="0">
                <a:solidFill>
                  <a:schemeClr val="bg1"/>
                </a:solidFill>
              </a:rPr>
              <a:t>TRADUCTION ET GESTION DU CONTENU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6963" y="571480"/>
            <a:ext cx="1116013" cy="504825"/>
          </a:xfrm>
          <a:prstGeom prst="rect">
            <a:avLst/>
          </a:prstGeom>
          <a:solidFill>
            <a:srgbClr val="003366">
              <a:alpha val="83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fr-FR" sz="1000" dirty="0" smtClean="0">
                <a:solidFill>
                  <a:schemeClr val="bg1"/>
                </a:solidFill>
                <a:latin typeface="Arial" charset="0"/>
              </a:rPr>
              <a:t>Phase 4</a:t>
            </a:r>
            <a:endParaRPr lang="fr-FR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1214414" y="571480"/>
            <a:ext cx="215900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1000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214414" y="1214423"/>
            <a:ext cx="7429552" cy="5000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fr-FR" sz="1400" b="0" dirty="0" smtClean="0"/>
              <a:t>Portail Web avec du contenu traduit du Français vers l'Arabe, l'Anglais, l'Espagnol et</a:t>
            </a:r>
          </a:p>
          <a:p>
            <a:pPr algn="ctr">
              <a:lnSpc>
                <a:spcPct val="150000"/>
              </a:lnSpc>
            </a:pPr>
            <a:r>
              <a:rPr lang="fr-FR" sz="1400" b="0" dirty="0" smtClean="0"/>
              <a:t>l'Amazigh</a:t>
            </a:r>
            <a:endParaRPr lang="fr-FR" sz="1400" b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7CF8A-32AA-47AA-BB0E-E9E6D7C97AF0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7950" y="620713"/>
            <a:ext cx="8678892" cy="37939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fr-FR" sz="1200" dirty="0" smtClean="0">
                <a:latin typeface="Arial" pitchFamily="34" charset="0"/>
                <a:cs typeface="Arial" pitchFamily="34" charset="0"/>
              </a:rPr>
              <a:t>Détail du planning 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prévisionnel de réalisation du 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projet par phase – Phase 5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9982" y="1546212"/>
            <a:ext cx="8486860" cy="1000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fr-FR" sz="1100" b="0" dirty="0" smtClean="0">
                <a:latin typeface="Arial" charset="0"/>
              </a:rPr>
              <a:t/>
            </a:r>
            <a:br>
              <a:rPr lang="fr-FR" sz="1100" b="0" dirty="0" smtClean="0">
                <a:latin typeface="Arial" charset="0"/>
              </a:rPr>
            </a:br>
            <a:r>
              <a:rPr lang="fr-FR" sz="1000" b="0" dirty="0" smtClean="0">
                <a:latin typeface="Arial" charset="0"/>
              </a:rPr>
              <a:t>1- D</a:t>
            </a:r>
            <a:r>
              <a:rPr lang="fr-FR" sz="1000" b="0" dirty="0" smtClean="0"/>
              <a:t>éploiement </a:t>
            </a:r>
            <a:r>
              <a:rPr lang="fr-FR" sz="1000" b="0" dirty="0" smtClean="0"/>
              <a:t>du portail </a:t>
            </a:r>
            <a:r>
              <a:rPr lang="fr-FR" sz="1000" b="0" dirty="0" smtClean="0"/>
              <a:t>web sur environnement </a:t>
            </a:r>
            <a:r>
              <a:rPr lang="fr-FR" sz="1000" b="0" dirty="0" err="1" smtClean="0"/>
              <a:t>Prod</a:t>
            </a:r>
            <a:endParaRPr lang="fr-FR" sz="1000" b="0" dirty="0" smtClean="0"/>
          </a:p>
          <a:p>
            <a:pPr algn="just"/>
            <a:endParaRPr lang="fr-FR" sz="1000" b="0" dirty="0" smtClean="0"/>
          </a:p>
          <a:p>
            <a:r>
              <a:rPr lang="fr-FR" sz="1000" b="0" dirty="0" smtClean="0">
                <a:latin typeface="Arial" charset="0"/>
              </a:rPr>
              <a:t> </a:t>
            </a:r>
            <a:endParaRPr lang="fr-FR" sz="1000" b="0" dirty="0" smtClean="0">
              <a:solidFill>
                <a:srgbClr val="FF0000"/>
              </a:solidFill>
              <a:latin typeface="Arial" charset="0"/>
            </a:endParaRPr>
          </a:p>
          <a:p>
            <a:endParaRPr lang="fr-FR" sz="1000" b="0" dirty="0">
              <a:latin typeface="Arial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99982" y="1098549"/>
            <a:ext cx="3338512" cy="457200"/>
          </a:xfrm>
          <a:prstGeom prst="rec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dirty="0" smtClean="0">
                <a:solidFill>
                  <a:schemeClr val="bg1"/>
                </a:solidFill>
              </a:rPr>
              <a:t>DEPLOIMENT. FORMATION ET HEBERGEMENT</a:t>
            </a:r>
          </a:p>
        </p:txBody>
      </p:sp>
      <p:sp>
        <p:nvSpPr>
          <p:cNvPr id="30" name="Line 37"/>
          <p:cNvSpPr>
            <a:spLocks noChangeShapeType="1"/>
          </p:cNvSpPr>
          <p:nvPr/>
        </p:nvSpPr>
        <p:spPr bwMode="auto">
          <a:xfrm>
            <a:off x="5357818" y="1643050"/>
            <a:ext cx="71438" cy="428628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2" name="Rectangle 44"/>
          <p:cNvSpPr>
            <a:spLocks noChangeArrowheads="1"/>
          </p:cNvSpPr>
          <p:nvPr/>
        </p:nvSpPr>
        <p:spPr bwMode="auto">
          <a:xfrm>
            <a:off x="299982" y="2554282"/>
            <a:ext cx="8486860" cy="12319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/>
            <a:r>
              <a:rPr lang="fr-FR" sz="1000" b="0" dirty="0" smtClean="0">
                <a:solidFill>
                  <a:srgbClr val="000000"/>
                </a:solidFill>
                <a:latin typeface="Arial" charset="0"/>
              </a:rPr>
              <a:t>2- </a:t>
            </a:r>
            <a:r>
              <a:rPr lang="fr-FR" sz="1000" b="0" dirty="0" smtClean="0">
                <a:solidFill>
                  <a:srgbClr val="000000"/>
                </a:solidFill>
                <a:latin typeface="Arial" charset="0"/>
              </a:rPr>
              <a:t> Assurer une formation aux administrateurs sur :</a:t>
            </a:r>
          </a:p>
          <a:p>
            <a:r>
              <a:rPr lang="fr-FR" sz="1000" b="0" dirty="0" smtClean="0"/>
              <a:t>L'architecture applicative (l'outil de gestion de contenu CMS);</a:t>
            </a:r>
          </a:p>
          <a:p>
            <a:r>
              <a:rPr lang="fr-FR" sz="1000" b="0" dirty="0" smtClean="0"/>
              <a:t>L'ensemble des outils et objets à maintenir ;</a:t>
            </a:r>
          </a:p>
          <a:p>
            <a:r>
              <a:rPr lang="fr-FR" sz="1000" b="0" dirty="0" smtClean="0"/>
              <a:t>Mise à jour du contenu et de l'ossature du site web ;</a:t>
            </a:r>
          </a:p>
          <a:p>
            <a:r>
              <a:rPr lang="fr-FR" sz="1000" b="0" dirty="0" smtClean="0"/>
              <a:t>Les environnements et la documentation associée </a:t>
            </a:r>
            <a:r>
              <a:rPr lang="fr-FR" sz="1000" b="0" dirty="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fr-FR" sz="1000" b="0" dirty="0" smtClean="0">
                <a:solidFill>
                  <a:srgbClr val="000000"/>
                </a:solidFill>
                <a:latin typeface="Arial" charset="0"/>
              </a:rPr>
            </a:br>
            <a:endParaRPr lang="fr-FR" sz="1000" b="0" dirty="0" smtClean="0"/>
          </a:p>
          <a:p>
            <a:pPr algn="just"/>
            <a:endParaRPr lang="fr-FR" sz="1000" b="0" dirty="0">
              <a:latin typeface="Arial" charset="0"/>
            </a:endParaRPr>
          </a:p>
        </p:txBody>
      </p:sp>
      <p:sp>
        <p:nvSpPr>
          <p:cNvPr id="49" name="Line 60"/>
          <p:cNvSpPr>
            <a:spLocks noChangeShapeType="1"/>
          </p:cNvSpPr>
          <p:nvPr/>
        </p:nvSpPr>
        <p:spPr bwMode="auto">
          <a:xfrm>
            <a:off x="3714693" y="1571612"/>
            <a:ext cx="71489" cy="435771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285719" y="3786190"/>
            <a:ext cx="8504067" cy="21431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/>
            <a:r>
              <a:rPr lang="fr-FR" sz="1000" b="0" dirty="0" smtClean="0"/>
              <a:t>3- Préparation de la documentation et transfert de compétences</a:t>
            </a:r>
          </a:p>
          <a:p>
            <a:pPr algn="just"/>
            <a:endParaRPr lang="fr-FR" sz="1000" b="0" dirty="0" smtClean="0"/>
          </a:p>
          <a:p>
            <a:pPr algn="just"/>
            <a:r>
              <a:rPr lang="fr-FR" sz="1000" b="0" dirty="0" smtClean="0"/>
              <a:t>Elaboration des livrables</a:t>
            </a:r>
            <a:br>
              <a:rPr lang="fr-FR" sz="1000" b="0" dirty="0" smtClean="0"/>
            </a:br>
            <a:endParaRPr lang="fr-FR" sz="1000" b="0" dirty="0" smtClean="0"/>
          </a:p>
        </p:txBody>
      </p:sp>
      <p:sp>
        <p:nvSpPr>
          <p:cNvPr id="58" name="Line 37"/>
          <p:cNvSpPr>
            <a:spLocks noChangeShapeType="1"/>
          </p:cNvSpPr>
          <p:nvPr/>
        </p:nvSpPr>
        <p:spPr bwMode="auto">
          <a:xfrm>
            <a:off x="7224676" y="1643050"/>
            <a:ext cx="61968" cy="428628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7215206" y="1071546"/>
            <a:ext cx="1571636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b="0" dirty="0" smtClean="0">
                <a:latin typeface="Arial" charset="0"/>
              </a:rPr>
              <a:t>S3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70" name="Étoile à 4 branches 69"/>
          <p:cNvSpPr/>
          <p:nvPr/>
        </p:nvSpPr>
        <p:spPr bwMode="auto">
          <a:xfrm>
            <a:off x="4071934" y="1785926"/>
            <a:ext cx="881124" cy="596904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357818" y="1071546"/>
            <a:ext cx="1785950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b="0" dirty="0" smtClean="0">
                <a:latin typeface="Arial" charset="0"/>
              </a:rPr>
              <a:t>S2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727444" y="1068374"/>
            <a:ext cx="1571636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b="0" dirty="0" smtClean="0">
                <a:latin typeface="Arial" charset="0"/>
              </a:rPr>
              <a:t>S1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27" name="Étoile à 4 branches 26"/>
          <p:cNvSpPr/>
          <p:nvPr/>
        </p:nvSpPr>
        <p:spPr bwMode="auto">
          <a:xfrm>
            <a:off x="5786446" y="2714620"/>
            <a:ext cx="881124" cy="596904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Étoile à 4 branches 22"/>
          <p:cNvSpPr/>
          <p:nvPr/>
        </p:nvSpPr>
        <p:spPr bwMode="auto">
          <a:xfrm>
            <a:off x="7477090" y="4760922"/>
            <a:ext cx="881124" cy="596904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32" y="1142984"/>
            <a:ext cx="1116013" cy="4714908"/>
          </a:xfrm>
          <a:prstGeom prst="rect">
            <a:avLst/>
          </a:prstGeom>
          <a:solidFill>
            <a:srgbClr val="000080">
              <a:alpha val="83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dirty="0" smtClean="0">
                <a:solidFill>
                  <a:schemeClr val="bg1"/>
                </a:solidFill>
                <a:latin typeface="Arial" charset="0"/>
              </a:rPr>
              <a:t>Liste des </a:t>
            </a:r>
          </a:p>
          <a:p>
            <a:pPr algn="ctr"/>
            <a:r>
              <a:rPr lang="fr-FR" sz="1000" dirty="0" smtClean="0">
                <a:solidFill>
                  <a:schemeClr val="bg1"/>
                </a:solidFill>
                <a:latin typeface="Arial" charset="0"/>
              </a:rPr>
              <a:t>livrables</a:t>
            </a:r>
            <a:endParaRPr lang="fr-FR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187450" y="638159"/>
            <a:ext cx="7742268" cy="504825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fr-FR" sz="1000" dirty="0" smtClean="0">
                <a:solidFill>
                  <a:schemeClr val="bg1"/>
                </a:solidFill>
              </a:rPr>
              <a:t>DEPLOIMENT. FORMATION ET HEBERGEMENT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6963" y="571480"/>
            <a:ext cx="1116013" cy="504825"/>
          </a:xfrm>
          <a:prstGeom prst="rect">
            <a:avLst/>
          </a:prstGeom>
          <a:solidFill>
            <a:srgbClr val="003366">
              <a:alpha val="83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fr-FR" sz="1000" dirty="0" smtClean="0">
                <a:solidFill>
                  <a:schemeClr val="bg1"/>
                </a:solidFill>
                <a:latin typeface="Arial" charset="0"/>
              </a:rPr>
              <a:t>Phase 5</a:t>
            </a:r>
            <a:endParaRPr lang="fr-FR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214414" y="1214423"/>
            <a:ext cx="7429552" cy="46434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fr-FR" sz="1400" b="0" dirty="0" smtClean="0"/>
              <a:t>• Les </a:t>
            </a:r>
            <a:r>
              <a:rPr lang="fr-FR" sz="1400" b="0" dirty="0" smtClean="0"/>
              <a:t>modules détaillés de la formation ;</a:t>
            </a:r>
          </a:p>
          <a:p>
            <a:pPr>
              <a:lnSpc>
                <a:spcPct val="150000"/>
              </a:lnSpc>
            </a:pPr>
            <a:r>
              <a:rPr lang="fr-FR" sz="1400" b="0" dirty="0" smtClean="0"/>
              <a:t>• </a:t>
            </a:r>
            <a:r>
              <a:rPr lang="fr-FR" sz="1400" b="0" dirty="0" smtClean="0"/>
              <a:t>Les </a:t>
            </a:r>
            <a:r>
              <a:rPr lang="fr-FR" sz="1400" b="0" dirty="0" smtClean="0"/>
              <a:t>documents d'installation complète ;</a:t>
            </a:r>
          </a:p>
          <a:p>
            <a:pPr>
              <a:lnSpc>
                <a:spcPct val="150000"/>
              </a:lnSpc>
            </a:pPr>
            <a:r>
              <a:rPr lang="fr-FR" sz="1400" b="0" dirty="0" smtClean="0"/>
              <a:t>• Le manuel d'utilisation des fonctionnalités et des commandes du site web ;</a:t>
            </a:r>
          </a:p>
          <a:p>
            <a:pPr>
              <a:lnSpc>
                <a:spcPct val="150000"/>
              </a:lnSpc>
            </a:pPr>
            <a:r>
              <a:rPr lang="fr-FR" sz="1400" b="0" dirty="0" smtClean="0"/>
              <a:t>• Les documents d'administration, de sauvegarde et de restauration de la base de</a:t>
            </a:r>
          </a:p>
          <a:p>
            <a:pPr>
              <a:lnSpc>
                <a:spcPct val="150000"/>
              </a:lnSpc>
            </a:pPr>
            <a:r>
              <a:rPr lang="fr-FR" sz="1400" b="0" dirty="0" smtClean="0"/>
              <a:t>données ainsi que celles de l'application ;</a:t>
            </a:r>
          </a:p>
          <a:p>
            <a:pPr>
              <a:lnSpc>
                <a:spcPct val="150000"/>
              </a:lnSpc>
            </a:pPr>
            <a:r>
              <a:rPr lang="fr-FR" sz="1400" b="0" dirty="0" smtClean="0"/>
              <a:t>• Les supports de formations de l'outil CMS;</a:t>
            </a:r>
          </a:p>
          <a:p>
            <a:pPr>
              <a:lnSpc>
                <a:spcPct val="150000"/>
              </a:lnSpc>
            </a:pPr>
            <a:r>
              <a:rPr lang="fr-FR" sz="1400" b="0" dirty="0" smtClean="0"/>
              <a:t>• Plan d'assistance et de maintenance.</a:t>
            </a:r>
          </a:p>
          <a:p>
            <a:pPr>
              <a:lnSpc>
                <a:spcPct val="150000"/>
              </a:lnSpc>
            </a:pPr>
            <a:r>
              <a:rPr lang="fr-FR" sz="1400" b="0" dirty="0" smtClean="0"/>
              <a:t>• Le document détaillant l'offre d'hébergement proposée avec le </a:t>
            </a:r>
            <a:r>
              <a:rPr lang="fr-FR" sz="1400" b="0" dirty="0" err="1" smtClean="0"/>
              <a:t>sizing</a:t>
            </a:r>
            <a:endParaRPr lang="fr-FR" sz="1400" b="0" dirty="0" smtClean="0"/>
          </a:p>
          <a:p>
            <a:pPr>
              <a:lnSpc>
                <a:spcPct val="150000"/>
              </a:lnSpc>
            </a:pPr>
            <a:r>
              <a:rPr lang="fr-FR" sz="1400" b="0" dirty="0" smtClean="0"/>
              <a:t>• Le document détaillant la méthode de référencement proposée</a:t>
            </a:r>
          </a:p>
          <a:p>
            <a:pPr>
              <a:lnSpc>
                <a:spcPct val="150000"/>
              </a:lnSpc>
            </a:pPr>
            <a:endParaRPr lang="fr-FR" sz="1400" b="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D5A60-2506-46FF-ACA6-5C663AE6DF46}" type="slidenum">
              <a:rPr lang="fr-FR"/>
              <a:pPr/>
              <a:t>16</a:t>
            </a:fld>
            <a:endParaRPr lang="fr-FR"/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266700" y="1052513"/>
            <a:ext cx="8337550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 dirty="0">
              <a:latin typeface="Arial" charset="0"/>
            </a:endParaRPr>
          </a:p>
          <a:p>
            <a:pPr algn="ctr"/>
            <a:endParaRPr lang="fr-FR" sz="2000" dirty="0">
              <a:latin typeface="Arial" charset="0"/>
            </a:endParaRPr>
          </a:p>
          <a:p>
            <a:pPr algn="ctr"/>
            <a:endParaRPr lang="fr-FR" sz="2000" dirty="0" smtClean="0"/>
          </a:p>
          <a:p>
            <a:pPr algn="ctr"/>
            <a:r>
              <a:rPr lang="fr-FR" sz="2000" dirty="0" smtClean="0"/>
              <a:t>Etude </a:t>
            </a:r>
            <a:r>
              <a:rPr lang="fr-FR" sz="2000" dirty="0"/>
              <a:t>de Conception et Réalisation d'un Portail web au profit du 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>Centre Régional </a:t>
            </a:r>
            <a:r>
              <a:rPr lang="fr-FR" sz="2000" dirty="0"/>
              <a:t>d'Investissement de la Région de </a:t>
            </a:r>
            <a:r>
              <a:rPr lang="fr-FR" sz="2000" dirty="0" smtClean="0"/>
              <a:t>Casablanca-Settat</a:t>
            </a:r>
            <a:endParaRPr lang="fr-FR" sz="2000" dirty="0">
              <a:latin typeface="Arial" charset="0"/>
            </a:endParaRPr>
          </a:p>
          <a:p>
            <a:pPr algn="ctr"/>
            <a:endParaRPr lang="fr-FR" sz="2000" dirty="0">
              <a:latin typeface="Arial" charset="0"/>
            </a:endParaRPr>
          </a:p>
          <a:p>
            <a:pPr algn="ctr">
              <a:lnSpc>
                <a:spcPct val="150000"/>
              </a:lnSpc>
            </a:pPr>
            <a:r>
              <a:rPr lang="fr-FR" sz="1600" dirty="0" smtClean="0">
                <a:latin typeface="Arial" charset="0"/>
              </a:rPr>
              <a:t>Dossier Technique</a:t>
            </a:r>
          </a:p>
          <a:p>
            <a:pPr algn="ctr">
              <a:lnSpc>
                <a:spcPct val="150000"/>
              </a:lnSpc>
            </a:pPr>
            <a:r>
              <a:rPr lang="fr-FR" sz="1600" dirty="0" smtClean="0">
                <a:latin typeface="Arial" charset="0"/>
              </a:rPr>
              <a:t>Pièce </a:t>
            </a:r>
            <a:r>
              <a:rPr lang="fr-FR" sz="1600" dirty="0" smtClean="0">
                <a:latin typeface="Arial" charset="0"/>
              </a:rPr>
              <a:t>3 </a:t>
            </a:r>
            <a:r>
              <a:rPr lang="fr-FR" sz="1600" dirty="0" smtClean="0">
                <a:latin typeface="Arial" charset="0"/>
              </a:rPr>
              <a:t>: </a:t>
            </a:r>
            <a:r>
              <a:rPr lang="fr-FR" sz="1600" dirty="0" smtClean="0">
                <a:latin typeface="Arial" charset="0"/>
              </a:rPr>
              <a:t>Equipe</a:t>
            </a:r>
            <a:endParaRPr lang="fr-FR" sz="1600" dirty="0" smtClean="0">
              <a:latin typeface="Arial" charset="0"/>
            </a:endParaRPr>
          </a:p>
          <a:p>
            <a:pPr algn="ctr">
              <a:lnSpc>
                <a:spcPct val="150000"/>
              </a:lnSpc>
            </a:pPr>
            <a:endParaRPr lang="fr-FR" sz="1600" dirty="0" smtClean="0"/>
          </a:p>
          <a:p>
            <a:pPr algn="ctr">
              <a:lnSpc>
                <a:spcPct val="150000"/>
              </a:lnSpc>
            </a:pPr>
            <a:r>
              <a:rPr lang="fr-FR" sz="1600" dirty="0" smtClean="0"/>
              <a:t>Appel d'offres ouvert en lot unique N 006/2016/CRI</a:t>
            </a:r>
          </a:p>
          <a:p>
            <a:pPr algn="ctr">
              <a:lnSpc>
                <a:spcPct val="150000"/>
              </a:lnSpc>
            </a:pPr>
            <a:endParaRPr lang="fr-FR" sz="1600" dirty="0">
              <a:latin typeface="Arial" charset="0"/>
            </a:endParaRPr>
          </a:p>
          <a:p>
            <a:pPr algn="ctr"/>
            <a:endParaRPr lang="fr-FR" sz="1600" dirty="0">
              <a:latin typeface="Arial" charset="0"/>
            </a:endParaRPr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>
            <a:off x="1071538" y="4000504"/>
            <a:ext cx="698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8893175" y="6524625"/>
            <a:ext cx="250825" cy="333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4848" name="Line 32"/>
          <p:cNvSpPr>
            <a:spLocks noChangeShapeType="1"/>
          </p:cNvSpPr>
          <p:nvPr/>
        </p:nvSpPr>
        <p:spPr bwMode="auto">
          <a:xfrm>
            <a:off x="900113" y="908050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4849" name="Line 33"/>
          <p:cNvSpPr>
            <a:spLocks noChangeShapeType="1"/>
          </p:cNvSpPr>
          <p:nvPr/>
        </p:nvSpPr>
        <p:spPr bwMode="auto">
          <a:xfrm>
            <a:off x="900113" y="90805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4850" name="Line 34"/>
          <p:cNvSpPr>
            <a:spLocks noChangeShapeType="1"/>
          </p:cNvSpPr>
          <p:nvPr/>
        </p:nvSpPr>
        <p:spPr bwMode="auto">
          <a:xfrm>
            <a:off x="7381875" y="908050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4851" name="Line 35"/>
          <p:cNvSpPr>
            <a:spLocks noChangeShapeType="1"/>
          </p:cNvSpPr>
          <p:nvPr/>
        </p:nvSpPr>
        <p:spPr bwMode="auto">
          <a:xfrm>
            <a:off x="8316913" y="90805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4852" name="Line 36"/>
          <p:cNvSpPr>
            <a:spLocks noChangeShapeType="1"/>
          </p:cNvSpPr>
          <p:nvPr/>
        </p:nvSpPr>
        <p:spPr bwMode="auto">
          <a:xfrm>
            <a:off x="900113" y="5661025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4853" name="Line 37"/>
          <p:cNvSpPr>
            <a:spLocks noChangeShapeType="1"/>
          </p:cNvSpPr>
          <p:nvPr/>
        </p:nvSpPr>
        <p:spPr bwMode="auto">
          <a:xfrm>
            <a:off x="900113" y="48688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4854" name="Line 38"/>
          <p:cNvSpPr>
            <a:spLocks noChangeShapeType="1"/>
          </p:cNvSpPr>
          <p:nvPr/>
        </p:nvSpPr>
        <p:spPr bwMode="auto">
          <a:xfrm>
            <a:off x="7381875" y="5589588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4855" name="Line 39"/>
          <p:cNvSpPr>
            <a:spLocks noChangeShapeType="1"/>
          </p:cNvSpPr>
          <p:nvPr/>
        </p:nvSpPr>
        <p:spPr bwMode="auto">
          <a:xfrm>
            <a:off x="8316913" y="479742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CC4C5-C4C3-4BA8-A213-27DA4E235FEA}" type="slidenum">
              <a:rPr lang="fr-FR" smtClean="0"/>
              <a:pPr/>
              <a:t>17</a:t>
            </a:fld>
            <a:endParaRPr lang="fr-FR"/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357156" y="928670"/>
          <a:ext cx="8429686" cy="5181852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276604"/>
                <a:gridCol w="946214"/>
                <a:gridCol w="1563398"/>
                <a:gridCol w="1818005"/>
                <a:gridCol w="968077"/>
                <a:gridCol w="1857388"/>
              </a:tblGrid>
              <a:tr h="548682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Nom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Prénom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Fonction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Compétence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Nbr</a:t>
                      </a:r>
                      <a:r>
                        <a:rPr lang="fr-FR" sz="1400" dirty="0" smtClean="0"/>
                        <a:t> d’années d’expérience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Mission dans le projet</a:t>
                      </a:r>
                      <a:endParaRPr lang="fr-FR" sz="1400" dirty="0"/>
                    </a:p>
                  </a:txBody>
                  <a:tcPr/>
                </a:tc>
              </a:tr>
              <a:tr h="548682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AIT BRAHIM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EL Mehdi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Manager</a:t>
                      </a:r>
                      <a:br>
                        <a:rPr lang="fr-FR" sz="1400" dirty="0" smtClean="0"/>
                      </a:br>
                      <a:r>
                        <a:rPr lang="fr-FR" sz="1400" dirty="0" smtClean="0"/>
                        <a:t>Directeur de projet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Project Manager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14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Chef</a:t>
                      </a:r>
                      <a:r>
                        <a:rPr lang="fr-FR" sz="1400" baseline="0" dirty="0" smtClean="0"/>
                        <a:t> de projet et interlocuteur</a:t>
                      </a:r>
                      <a:endParaRPr lang="fr-FR" sz="1400" dirty="0"/>
                    </a:p>
                  </a:txBody>
                  <a:tcPr/>
                </a:tc>
              </a:tr>
              <a:tr h="548682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CHAFAK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Ahmed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Senior </a:t>
                      </a:r>
                      <a:r>
                        <a:rPr lang="fr-FR" sz="1400" dirty="0" err="1" smtClean="0"/>
                        <a:t>Developer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PHP/</a:t>
                      </a:r>
                      <a:r>
                        <a:rPr lang="fr-FR" sz="1400" dirty="0" err="1" smtClean="0"/>
                        <a:t>MySql</a:t>
                      </a:r>
                      <a:r>
                        <a:rPr lang="fr-FR" sz="1400" dirty="0" smtClean="0"/>
                        <a:t/>
                      </a:r>
                      <a:br>
                        <a:rPr lang="fr-FR" sz="1400" dirty="0" smtClean="0"/>
                      </a:br>
                      <a:r>
                        <a:rPr lang="fr-FR" sz="1400" dirty="0" err="1" smtClean="0"/>
                        <a:t>WordPress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14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Ingénieur en Développement</a:t>
                      </a:r>
                    </a:p>
                  </a:txBody>
                  <a:tcPr/>
                </a:tc>
              </a:tr>
              <a:tr h="548682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RAYK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Rachid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Senior </a:t>
                      </a:r>
                      <a:r>
                        <a:rPr lang="fr-FR" sz="1400" dirty="0" err="1" smtClean="0"/>
                        <a:t>Developer</a:t>
                      </a:r>
                      <a:endParaRPr lang="fr-FR" sz="1400" dirty="0" smtClean="0"/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PHP MySQL</a:t>
                      </a:r>
                    </a:p>
                    <a:p>
                      <a:pPr algn="ctr"/>
                      <a:r>
                        <a:rPr lang="fr-FR" sz="1400" dirty="0" smtClean="0"/>
                        <a:t>BI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14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Ingénieur en Développement</a:t>
                      </a:r>
                      <a:endParaRPr lang="fr-FR" sz="1400" dirty="0"/>
                    </a:p>
                  </a:txBody>
                  <a:tcPr/>
                </a:tc>
              </a:tr>
              <a:tr h="548682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FALAH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Achraf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Infographiste</a:t>
                      </a:r>
                      <a:br>
                        <a:rPr lang="fr-FR" sz="1400" dirty="0" smtClean="0"/>
                      </a:br>
                      <a:r>
                        <a:rPr lang="fr-FR" sz="1400" dirty="0" smtClean="0"/>
                        <a:t>Web Designer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HTML5, CSS, Design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6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Infographiste</a:t>
                      </a:r>
                      <a:endParaRPr lang="fr-FR" sz="1400" dirty="0"/>
                    </a:p>
                  </a:txBody>
                  <a:tcPr/>
                </a:tc>
              </a:tr>
              <a:tr h="548682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MANAR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Youssef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Traducteur confirmé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Arabe, Anglais,</a:t>
                      </a:r>
                      <a:r>
                        <a:rPr lang="fr-FR" sz="1400" baseline="0" dirty="0" smtClean="0"/>
                        <a:t> Français &amp; Coréen</a:t>
                      </a: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12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Traducteur Web</a:t>
                      </a:r>
                      <a:endParaRPr lang="fr-FR" sz="1400" dirty="0"/>
                    </a:p>
                  </a:txBody>
                  <a:tcPr/>
                </a:tc>
              </a:tr>
              <a:tr h="548682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ACHRAF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Zakaria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Traducteur confirmé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 smtClean="0"/>
                        <a:t>Amazigh, Espagnol, Italien, Arabe &amp; Français</a:t>
                      </a:r>
                      <a:endParaRPr lang="fr-FR" sz="1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5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Traducteur</a:t>
                      </a:r>
                      <a:r>
                        <a:rPr lang="fr-FR" sz="1400" baseline="0" dirty="0" smtClean="0"/>
                        <a:t> Web</a:t>
                      </a:r>
                      <a:endParaRPr lang="fr-FR" sz="1400" dirty="0"/>
                    </a:p>
                  </a:txBody>
                  <a:tcPr/>
                </a:tc>
              </a:tr>
              <a:tr h="548682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AHAIDOUS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Khadija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Rédacteur Web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Marketing Web</a:t>
                      </a:r>
                      <a:br>
                        <a:rPr lang="fr-FR" sz="1400" dirty="0" smtClean="0"/>
                      </a:br>
                      <a:r>
                        <a:rPr lang="fr-FR" sz="1400" dirty="0" smtClean="0"/>
                        <a:t>Rédacteur Web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Rédacteur Web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7CF8A-32AA-47AA-BB0E-E9E6D7C97AF0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7950" y="620713"/>
            <a:ext cx="8393140" cy="37939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fr-FR" sz="1200" dirty="0" smtClean="0">
                <a:latin typeface="Arial" pitchFamily="34" charset="0"/>
                <a:cs typeface="Arial" pitchFamily="34" charset="0"/>
              </a:rPr>
              <a:t>Détail du planning 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prévisionnel de réalisation du 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projet par phase – Phase 1 – S1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5288" y="1785926"/>
            <a:ext cx="7962926" cy="1000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/>
            <a:r>
              <a:rPr lang="fr-FR" sz="1100" b="0" dirty="0" smtClean="0">
                <a:latin typeface="Arial" charset="0"/>
              </a:rPr>
              <a:t/>
            </a:r>
            <a:br>
              <a:rPr lang="fr-FR" sz="1100" b="0" dirty="0" smtClean="0">
                <a:latin typeface="Arial" charset="0"/>
              </a:rPr>
            </a:br>
            <a:r>
              <a:rPr lang="fr-FR" sz="1000" b="0" dirty="0" smtClean="0">
                <a:latin typeface="Arial" charset="0"/>
              </a:rPr>
              <a:t>1- Recueil des besoins : </a:t>
            </a:r>
            <a:r>
              <a:rPr lang="fr-FR" sz="1000" b="0" dirty="0" smtClean="0"/>
              <a:t>Etude détaillée des besoins sur</a:t>
            </a:r>
            <a:br>
              <a:rPr lang="fr-FR" sz="1000" b="0" dirty="0" smtClean="0"/>
            </a:br>
            <a:r>
              <a:rPr lang="fr-FR" sz="1000" b="0" dirty="0" smtClean="0"/>
              <a:t> la base des entretiens avec les responsables et des</a:t>
            </a:r>
          </a:p>
          <a:p>
            <a:pPr algn="just"/>
            <a:r>
              <a:rPr lang="fr-FR" sz="1000" b="0" dirty="0" smtClean="0"/>
              <a:t>documents fournis par le CRI de la Région de Casablanca-Settat;</a:t>
            </a:r>
          </a:p>
          <a:p>
            <a:r>
              <a:rPr lang="fr-FR" sz="1000" b="0" dirty="0" smtClean="0">
                <a:latin typeface="Arial" charset="0"/>
              </a:rPr>
              <a:t> </a:t>
            </a:r>
            <a:endParaRPr lang="fr-FR" sz="1000" b="0" dirty="0" smtClean="0">
              <a:solidFill>
                <a:srgbClr val="FF0000"/>
              </a:solidFill>
              <a:latin typeface="Arial" charset="0"/>
            </a:endParaRPr>
          </a:p>
          <a:p>
            <a:endParaRPr lang="fr-FR" sz="1000" b="0" dirty="0">
              <a:latin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5288" y="3400420"/>
            <a:ext cx="7962926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fr-FR" sz="1000" b="0" dirty="0" smtClean="0">
                <a:latin typeface="Arial" charset="0"/>
              </a:rPr>
              <a:t>3- </a:t>
            </a:r>
            <a:r>
              <a:rPr lang="fr-FR" sz="1000" b="0" dirty="0" smtClean="0"/>
              <a:t>Etude des applications métier et services du CRI, afin de </a:t>
            </a:r>
            <a:br>
              <a:rPr lang="fr-FR" sz="1000" b="0" dirty="0" smtClean="0"/>
            </a:br>
            <a:r>
              <a:rPr lang="fr-FR" sz="1000" b="0" dirty="0" smtClean="0"/>
              <a:t>réaliser les interfaces entre le site web et ces applications dans</a:t>
            </a:r>
            <a:br>
              <a:rPr lang="fr-FR" sz="1000" b="0" dirty="0" smtClean="0"/>
            </a:br>
            <a:r>
              <a:rPr lang="fr-FR" sz="1000" b="0" dirty="0" smtClean="0"/>
              <a:t> la phase de développement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95288" y="4094158"/>
            <a:ext cx="7962926" cy="7636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/>
            <a:r>
              <a:rPr lang="fr-FR" sz="1000" b="0" dirty="0" smtClean="0"/>
              <a:t>4• </a:t>
            </a:r>
            <a:r>
              <a:rPr lang="fr-FR" sz="1000" b="0" dirty="0" smtClean="0"/>
              <a:t>Etude et proposition des modèles de E- partenariat, avec </a:t>
            </a:r>
            <a:r>
              <a:rPr lang="fr-FR" sz="1000" b="0" dirty="0" smtClean="0"/>
              <a:t>des</a:t>
            </a:r>
            <a:br>
              <a:rPr lang="fr-FR" sz="1000" b="0" dirty="0" smtClean="0"/>
            </a:br>
            <a:r>
              <a:rPr lang="fr-FR" sz="1000" b="0" dirty="0" smtClean="0"/>
              <a:t> </a:t>
            </a:r>
            <a:r>
              <a:rPr lang="fr-FR" sz="1000" b="0" dirty="0" smtClean="0"/>
              <a:t>espaces dédiés </a:t>
            </a:r>
            <a:r>
              <a:rPr lang="fr-FR" sz="1000" b="0" dirty="0" smtClean="0"/>
              <a:t>pour chaque, </a:t>
            </a:r>
            <a:r>
              <a:rPr lang="fr-FR" sz="1000" b="0" dirty="0" smtClean="0"/>
              <a:t>E- news </a:t>
            </a:r>
            <a:r>
              <a:rPr lang="fr-FR" sz="1000" b="0" dirty="0" err="1" smtClean="0"/>
              <a:t>letter</a:t>
            </a:r>
            <a:r>
              <a:rPr lang="fr-FR" sz="1000" b="0" dirty="0" smtClean="0"/>
              <a:t>, E-réclamation</a:t>
            </a:r>
            <a:br>
              <a:rPr lang="fr-FR" sz="1000" b="0" dirty="0" smtClean="0"/>
            </a:br>
            <a:r>
              <a:rPr lang="fr-FR" sz="1000" b="0" dirty="0" smtClean="0"/>
              <a:t> </a:t>
            </a:r>
            <a:r>
              <a:rPr lang="fr-FR" sz="1000" b="0" dirty="0" smtClean="0"/>
              <a:t>E-quiz ; E-offres ; E-sondage ; E-mailing ; </a:t>
            </a:r>
            <a:r>
              <a:rPr lang="fr-FR" sz="1000" b="0" dirty="0" smtClean="0"/>
              <a:t>E-FAQ &amp; E-presse</a:t>
            </a:r>
            <a:endParaRPr lang="fr-FR" sz="1000" b="0" dirty="0" smtClean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95288" y="1338263"/>
            <a:ext cx="3338512" cy="457200"/>
          </a:xfrm>
          <a:prstGeom prst="rec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dirty="0" smtClean="0">
                <a:solidFill>
                  <a:schemeClr val="bg1"/>
                </a:solidFill>
              </a:rPr>
              <a:t>1/ RECEUIL DES BESOINS ET BENCHMARCK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733800" y="1325563"/>
            <a:ext cx="909638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b="0" dirty="0" smtClean="0">
                <a:latin typeface="Arial" charset="0"/>
              </a:rPr>
              <a:t>J1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30" name="Line 37"/>
          <p:cNvSpPr>
            <a:spLocks noChangeShapeType="1"/>
          </p:cNvSpPr>
          <p:nvPr/>
        </p:nvSpPr>
        <p:spPr bwMode="auto">
          <a:xfrm>
            <a:off x="4656138" y="1843088"/>
            <a:ext cx="46038" cy="372905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2" name="Rectangle 44"/>
          <p:cNvSpPr>
            <a:spLocks noChangeArrowheads="1"/>
          </p:cNvSpPr>
          <p:nvPr/>
        </p:nvSpPr>
        <p:spPr bwMode="auto">
          <a:xfrm>
            <a:off x="395288" y="2786058"/>
            <a:ext cx="7962926" cy="614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fr-FR" sz="1000" b="0" dirty="0" smtClean="0">
                <a:solidFill>
                  <a:srgbClr val="000000"/>
                </a:solidFill>
                <a:latin typeface="Arial" charset="0"/>
              </a:rPr>
              <a:t>2- Benchmark </a:t>
            </a:r>
            <a:r>
              <a:rPr lang="fr-FR" sz="1000" b="0" dirty="0" smtClean="0"/>
              <a:t>sur des sites web institutionnels qui </a:t>
            </a:r>
            <a:r>
              <a:rPr lang="fr-FR" sz="1000" b="0" dirty="0" smtClean="0"/>
              <a:t>répondent</a:t>
            </a:r>
            <a:br>
              <a:rPr lang="fr-FR" sz="1000" b="0" dirty="0" smtClean="0"/>
            </a:br>
            <a:r>
              <a:rPr lang="fr-FR" sz="1000" b="0" dirty="0" smtClean="0"/>
              <a:t> </a:t>
            </a:r>
            <a:r>
              <a:rPr lang="fr-FR" sz="1000" b="0" dirty="0" smtClean="0"/>
              <a:t>aux mêmes objectifs du CRI de la région de Casablanca Settat </a:t>
            </a:r>
            <a:r>
              <a:rPr lang="fr-FR" sz="1000" b="0" dirty="0" smtClean="0"/>
              <a:t/>
            </a:r>
            <a:br>
              <a:rPr lang="fr-FR" sz="1000" b="0" dirty="0" smtClean="0"/>
            </a:br>
            <a:r>
              <a:rPr lang="fr-FR" sz="1000" b="0" dirty="0" smtClean="0"/>
              <a:t>cités </a:t>
            </a:r>
            <a:r>
              <a:rPr lang="fr-FR" sz="1000" b="0" dirty="0" smtClean="0"/>
              <a:t>pour ce projet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49" name="Line 60"/>
          <p:cNvSpPr>
            <a:spLocks noChangeShapeType="1"/>
          </p:cNvSpPr>
          <p:nvPr/>
        </p:nvSpPr>
        <p:spPr bwMode="auto">
          <a:xfrm>
            <a:off x="3759199" y="1844674"/>
            <a:ext cx="45719" cy="372746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4681538" y="1316026"/>
            <a:ext cx="876300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b="0" dirty="0" smtClean="0">
                <a:latin typeface="Arial" charset="0"/>
              </a:rPr>
              <a:t>J2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381026" y="4867276"/>
            <a:ext cx="7962926" cy="7636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/>
            <a:r>
              <a:rPr lang="fr-FR" sz="1000" b="0" dirty="0" smtClean="0"/>
              <a:t>5- Proposer </a:t>
            </a:r>
            <a:r>
              <a:rPr lang="fr-FR" sz="1000" b="0" dirty="0" smtClean="0"/>
              <a:t>une gestion de l'assurance qualité du site</a:t>
            </a:r>
          </a:p>
        </p:txBody>
      </p:sp>
      <p:sp>
        <p:nvSpPr>
          <p:cNvPr id="58" name="Line 37"/>
          <p:cNvSpPr>
            <a:spLocks noChangeShapeType="1"/>
          </p:cNvSpPr>
          <p:nvPr/>
        </p:nvSpPr>
        <p:spPr bwMode="auto">
          <a:xfrm>
            <a:off x="5605470" y="1843088"/>
            <a:ext cx="46038" cy="372905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59" name="Line 37"/>
          <p:cNvSpPr>
            <a:spLocks noChangeShapeType="1"/>
          </p:cNvSpPr>
          <p:nvPr/>
        </p:nvSpPr>
        <p:spPr bwMode="auto">
          <a:xfrm>
            <a:off x="6500826" y="1843088"/>
            <a:ext cx="46038" cy="372905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595938" y="1323960"/>
            <a:ext cx="876300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b="0" dirty="0" smtClean="0">
                <a:latin typeface="Arial" charset="0"/>
              </a:rPr>
              <a:t>J3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513530" y="1323960"/>
            <a:ext cx="876300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b="0" dirty="0" smtClean="0">
                <a:latin typeface="Arial" charset="0"/>
              </a:rPr>
              <a:t>J4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7456514" y="1303326"/>
            <a:ext cx="876300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b="0" dirty="0" smtClean="0">
                <a:latin typeface="Arial" charset="0"/>
              </a:rPr>
              <a:t>J5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69" name="Line 37"/>
          <p:cNvSpPr>
            <a:spLocks noChangeShapeType="1"/>
          </p:cNvSpPr>
          <p:nvPr/>
        </p:nvSpPr>
        <p:spPr bwMode="auto">
          <a:xfrm>
            <a:off x="7429520" y="1857364"/>
            <a:ext cx="46038" cy="372905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0" name="Étoile à 4 branches 69"/>
          <p:cNvSpPr/>
          <p:nvPr/>
        </p:nvSpPr>
        <p:spPr bwMode="auto">
          <a:xfrm>
            <a:off x="3929058" y="2071678"/>
            <a:ext cx="500066" cy="428628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1" name="Étoile à 4 branches 70"/>
          <p:cNvSpPr/>
          <p:nvPr/>
        </p:nvSpPr>
        <p:spPr bwMode="auto">
          <a:xfrm>
            <a:off x="4786314" y="2857496"/>
            <a:ext cx="500066" cy="428628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2" name="Étoile à 4 branches 71"/>
          <p:cNvSpPr/>
          <p:nvPr/>
        </p:nvSpPr>
        <p:spPr bwMode="auto">
          <a:xfrm>
            <a:off x="5715008" y="3500438"/>
            <a:ext cx="500066" cy="428628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Étoile à 4 branches 72"/>
          <p:cNvSpPr/>
          <p:nvPr/>
        </p:nvSpPr>
        <p:spPr bwMode="auto">
          <a:xfrm>
            <a:off x="6715140" y="4286256"/>
            <a:ext cx="500066" cy="428628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4" name="Étoile à 4 branches 73"/>
          <p:cNvSpPr/>
          <p:nvPr/>
        </p:nvSpPr>
        <p:spPr bwMode="auto">
          <a:xfrm>
            <a:off x="7643834" y="5000636"/>
            <a:ext cx="500066" cy="428628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7CF8A-32AA-47AA-BB0E-E9E6D7C97AF0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7950" y="620713"/>
            <a:ext cx="8393140" cy="37939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fr-FR" sz="1200" dirty="0" smtClean="0">
                <a:latin typeface="Arial" pitchFamily="34" charset="0"/>
                <a:cs typeface="Arial" pitchFamily="34" charset="0"/>
              </a:rPr>
              <a:t>Détail du planning 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prévisionnel de réalisation du 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projet par phase – Phase 1 – S2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5288" y="1785926"/>
            <a:ext cx="7962926" cy="1000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/>
            <a:r>
              <a:rPr lang="fr-FR" sz="1100" b="0" dirty="0" smtClean="0">
                <a:latin typeface="Arial" charset="0"/>
              </a:rPr>
              <a:t/>
            </a:r>
            <a:br>
              <a:rPr lang="fr-FR" sz="1100" b="0" dirty="0" smtClean="0">
                <a:latin typeface="Arial" charset="0"/>
              </a:rPr>
            </a:br>
            <a:r>
              <a:rPr lang="fr-FR" sz="1000" b="0" dirty="0" smtClean="0">
                <a:latin typeface="Arial" charset="0"/>
              </a:rPr>
              <a:t>1- </a:t>
            </a:r>
            <a:r>
              <a:rPr lang="fr-FR" sz="1000" b="0" dirty="0" smtClean="0"/>
              <a:t>Réaliser la conception graphique et technique du site </a:t>
            </a:r>
            <a:r>
              <a:rPr lang="fr-FR" sz="1000" b="0" dirty="0" smtClean="0"/>
              <a:t>dans</a:t>
            </a:r>
            <a:br>
              <a:rPr lang="fr-FR" sz="1000" b="0" dirty="0" smtClean="0"/>
            </a:br>
            <a:r>
              <a:rPr lang="fr-FR" sz="1000" b="0" dirty="0" smtClean="0"/>
              <a:t> </a:t>
            </a:r>
            <a:r>
              <a:rPr lang="fr-FR" sz="1000" b="0" dirty="0" smtClean="0"/>
              <a:t>sa totalité.</a:t>
            </a:r>
          </a:p>
          <a:p>
            <a:pPr algn="just"/>
            <a:endParaRPr lang="fr-FR" sz="1000" b="0" dirty="0" smtClean="0"/>
          </a:p>
          <a:p>
            <a:r>
              <a:rPr lang="fr-FR" sz="1000" b="0" dirty="0" smtClean="0">
                <a:latin typeface="Arial" charset="0"/>
              </a:rPr>
              <a:t> </a:t>
            </a:r>
            <a:endParaRPr lang="fr-FR" sz="1000" b="0" dirty="0" smtClean="0">
              <a:solidFill>
                <a:srgbClr val="FF0000"/>
              </a:solidFill>
              <a:latin typeface="Arial" charset="0"/>
            </a:endParaRPr>
          </a:p>
          <a:p>
            <a:endParaRPr lang="fr-FR" sz="1000" b="0" dirty="0">
              <a:latin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5288" y="3400420"/>
            <a:ext cx="7962926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/>
            <a:r>
              <a:rPr lang="fr-FR" sz="1000" b="0" dirty="0" smtClean="0">
                <a:latin typeface="Arial" charset="0"/>
              </a:rPr>
              <a:t>3- </a:t>
            </a:r>
            <a:r>
              <a:rPr lang="fr-FR" sz="1000" b="0" dirty="0" smtClean="0"/>
              <a:t>Réaliser un développement technique des fonctionnalités </a:t>
            </a:r>
            <a:r>
              <a:rPr lang="fr-FR" sz="1000" b="0" dirty="0" smtClean="0"/>
              <a:t/>
            </a:r>
            <a:br>
              <a:rPr lang="fr-FR" sz="1000" b="0" dirty="0" smtClean="0"/>
            </a:br>
            <a:r>
              <a:rPr lang="fr-FR" sz="1000" b="0" dirty="0" smtClean="0"/>
              <a:t>demandées en concertation </a:t>
            </a:r>
            <a:r>
              <a:rPr lang="fr-FR" sz="1000" b="0" dirty="0" smtClean="0"/>
              <a:t>avec les développements </a:t>
            </a:r>
            <a:r>
              <a:rPr lang="fr-FR" sz="1000" b="0" dirty="0" smtClean="0"/>
              <a:t/>
            </a:r>
            <a:br>
              <a:rPr lang="fr-FR" sz="1000" b="0" dirty="0" smtClean="0"/>
            </a:br>
            <a:r>
              <a:rPr lang="fr-FR" sz="1000" b="0" dirty="0" smtClean="0"/>
              <a:t>technologiques </a:t>
            </a:r>
            <a:r>
              <a:rPr lang="fr-FR" sz="1000" b="0" dirty="0" smtClean="0"/>
              <a:t>internationaux actuels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95288" y="4094158"/>
            <a:ext cx="7962926" cy="7636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/>
            <a:r>
              <a:rPr lang="fr-FR" sz="1000" b="0" dirty="0" smtClean="0"/>
              <a:t>4• </a:t>
            </a:r>
            <a:r>
              <a:rPr lang="fr-FR" sz="1000" b="0" dirty="0" smtClean="0"/>
              <a:t>Réaliser un site web évolutif et interactif (ajout de </a:t>
            </a:r>
            <a:r>
              <a:rPr lang="fr-FR" sz="1000" b="0" dirty="0" smtClean="0"/>
              <a:t>nouvelles</a:t>
            </a:r>
            <a:br>
              <a:rPr lang="fr-FR" sz="1000" b="0" dirty="0" smtClean="0"/>
            </a:br>
            <a:r>
              <a:rPr lang="fr-FR" sz="1000" b="0" dirty="0" smtClean="0"/>
              <a:t> </a:t>
            </a:r>
            <a:r>
              <a:rPr lang="fr-FR" sz="1000" b="0" dirty="0" smtClean="0"/>
              <a:t>rubriques autant de </a:t>
            </a:r>
            <a:r>
              <a:rPr lang="fr-FR" sz="1000" b="0" dirty="0" smtClean="0"/>
              <a:t>fois que </a:t>
            </a:r>
            <a:r>
              <a:rPr lang="fr-FR" sz="1000" b="0" dirty="0" smtClean="0"/>
              <a:t>demandé, inscription des </a:t>
            </a:r>
            <a:r>
              <a:rPr lang="fr-FR" sz="1000" b="0" dirty="0" smtClean="0"/>
              <a:t>utilisateurs</a:t>
            </a:r>
            <a:br>
              <a:rPr lang="fr-FR" sz="1000" b="0" dirty="0" smtClean="0"/>
            </a:br>
            <a:r>
              <a:rPr lang="fr-FR" sz="1000" b="0" dirty="0" smtClean="0"/>
              <a:t> </a:t>
            </a:r>
            <a:r>
              <a:rPr lang="fr-FR" sz="1000" b="0" dirty="0" smtClean="0"/>
              <a:t>avec des login et mots de passe </a:t>
            </a:r>
            <a:r>
              <a:rPr lang="fr-FR" sz="1000" b="0" dirty="0" smtClean="0"/>
              <a:t>et participation </a:t>
            </a:r>
            <a:r>
              <a:rPr lang="fr-FR" sz="1000" b="0" dirty="0" smtClean="0"/>
              <a:t>dans le forum </a:t>
            </a:r>
            <a:r>
              <a:rPr lang="fr-FR" sz="1000" b="0" dirty="0" smtClean="0"/>
              <a:t/>
            </a:r>
            <a:br>
              <a:rPr lang="fr-FR" sz="1000" b="0" dirty="0" smtClean="0"/>
            </a:br>
            <a:r>
              <a:rPr lang="fr-FR" sz="1000" b="0" dirty="0" smtClean="0"/>
              <a:t>de </a:t>
            </a:r>
            <a:r>
              <a:rPr lang="fr-FR" sz="1000" b="0" dirty="0" smtClean="0"/>
              <a:t>discussion, administration des commentaires</a:t>
            </a:r>
            <a:r>
              <a:rPr lang="fr-FR" sz="1000" b="0" dirty="0" smtClean="0"/>
              <a:t>...)</a:t>
            </a:r>
            <a:endParaRPr lang="fr-FR" sz="1000" b="0" dirty="0" smtClean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95288" y="1338263"/>
            <a:ext cx="3338512" cy="457200"/>
          </a:xfrm>
          <a:prstGeom prst="rec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dirty="0" smtClean="0">
                <a:solidFill>
                  <a:schemeClr val="bg1"/>
                </a:solidFill>
              </a:rPr>
              <a:t>2/ </a:t>
            </a:r>
            <a:r>
              <a:rPr lang="fr-FR" sz="1000" dirty="0" smtClean="0">
                <a:solidFill>
                  <a:schemeClr val="bg1"/>
                </a:solidFill>
              </a:rPr>
              <a:t>ARBORESCENCE ET ARCHITECTURE DU </a:t>
            </a:r>
            <a:r>
              <a:rPr lang="fr-FR" sz="1000" dirty="0" smtClean="0">
                <a:solidFill>
                  <a:schemeClr val="bg1"/>
                </a:solidFill>
              </a:rPr>
              <a:t>PORTAIL</a:t>
            </a:r>
            <a:endParaRPr lang="fr-FR" sz="10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733800" y="1325563"/>
            <a:ext cx="909638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b="0" dirty="0" smtClean="0">
                <a:latin typeface="Arial" charset="0"/>
              </a:rPr>
              <a:t>J1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30" name="Line 37"/>
          <p:cNvSpPr>
            <a:spLocks noChangeShapeType="1"/>
          </p:cNvSpPr>
          <p:nvPr/>
        </p:nvSpPr>
        <p:spPr bwMode="auto">
          <a:xfrm>
            <a:off x="4656138" y="1843088"/>
            <a:ext cx="46038" cy="372905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2" name="Rectangle 44"/>
          <p:cNvSpPr>
            <a:spLocks noChangeArrowheads="1"/>
          </p:cNvSpPr>
          <p:nvPr/>
        </p:nvSpPr>
        <p:spPr bwMode="auto">
          <a:xfrm>
            <a:off x="395288" y="2786058"/>
            <a:ext cx="7962926" cy="614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/>
            <a:r>
              <a:rPr lang="fr-FR" sz="1000" b="0" dirty="0" smtClean="0">
                <a:solidFill>
                  <a:srgbClr val="000000"/>
                </a:solidFill>
                <a:latin typeface="Arial" charset="0"/>
              </a:rPr>
              <a:t>2- </a:t>
            </a:r>
            <a:r>
              <a:rPr lang="fr-FR" sz="1000" b="0" dirty="0" smtClean="0"/>
              <a:t>Réaliser des pistes de charte graphique du portail </a:t>
            </a:r>
            <a:r>
              <a:rPr lang="fr-FR" sz="1000" b="0" dirty="0" smtClean="0"/>
              <a:t>web</a:t>
            </a:r>
            <a:br>
              <a:rPr lang="fr-FR" sz="1000" b="0" dirty="0" smtClean="0"/>
            </a:br>
            <a:r>
              <a:rPr lang="fr-FR" sz="1000" b="0" dirty="0" smtClean="0"/>
              <a:t> </a:t>
            </a:r>
            <a:r>
              <a:rPr lang="fr-FR" sz="1000" b="0" dirty="0" smtClean="0"/>
              <a:t>CRI de Casablanca-Settat, </a:t>
            </a:r>
            <a:r>
              <a:rPr lang="fr-FR" sz="1000" b="0" dirty="0" smtClean="0"/>
              <a:t>ces pistes </a:t>
            </a:r>
            <a:r>
              <a:rPr lang="fr-FR" sz="1000" b="0" dirty="0" smtClean="0"/>
              <a:t>seront soumis au </a:t>
            </a:r>
            <a:r>
              <a:rPr lang="fr-FR" sz="1000" b="0" dirty="0" smtClean="0"/>
              <a:t>CRI</a:t>
            </a:r>
            <a:br>
              <a:rPr lang="fr-FR" sz="1000" b="0" dirty="0" smtClean="0"/>
            </a:br>
            <a:r>
              <a:rPr lang="fr-FR" sz="1000" b="0" dirty="0" smtClean="0"/>
              <a:t> </a:t>
            </a:r>
            <a:r>
              <a:rPr lang="fr-FR" sz="1000" b="0" dirty="0" smtClean="0"/>
              <a:t>pour choix et validation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49" name="Line 60"/>
          <p:cNvSpPr>
            <a:spLocks noChangeShapeType="1"/>
          </p:cNvSpPr>
          <p:nvPr/>
        </p:nvSpPr>
        <p:spPr bwMode="auto">
          <a:xfrm>
            <a:off x="3759199" y="1844674"/>
            <a:ext cx="45719" cy="372746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4681538" y="1316026"/>
            <a:ext cx="876300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b="0" dirty="0" smtClean="0">
                <a:latin typeface="Arial" charset="0"/>
              </a:rPr>
              <a:t>J2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381026" y="4867276"/>
            <a:ext cx="7962926" cy="7636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/>
            <a:r>
              <a:rPr lang="fr-FR" sz="1000" b="0" dirty="0" smtClean="0"/>
              <a:t>5- </a:t>
            </a:r>
            <a:r>
              <a:rPr lang="fr-FR" sz="1000" b="0" dirty="0" smtClean="0"/>
              <a:t>Proposer une arborescence avec un dispositif de navigation </a:t>
            </a:r>
            <a:r>
              <a:rPr lang="fr-FR" sz="1000" b="0" dirty="0" smtClean="0"/>
              <a:t/>
            </a:r>
            <a:br>
              <a:rPr lang="fr-FR" sz="1000" b="0" dirty="0" smtClean="0"/>
            </a:br>
            <a:r>
              <a:rPr lang="fr-FR" sz="1000" b="0" dirty="0" smtClean="0"/>
              <a:t>efficace</a:t>
            </a:r>
            <a:endParaRPr lang="fr-FR" sz="1000" b="0" dirty="0" smtClean="0"/>
          </a:p>
          <a:p>
            <a:pPr algn="just"/>
            <a:r>
              <a:rPr lang="fr-FR" sz="1000" b="0" dirty="0" smtClean="0"/>
              <a:t>• Tenir compte de toutes les exigences techniques</a:t>
            </a:r>
            <a:endParaRPr lang="fr-FR" sz="1000" b="0" dirty="0" smtClean="0">
              <a:latin typeface="Arial" charset="0"/>
              <a:sym typeface="Wingdings" pitchFamily="2" charset="2"/>
            </a:endParaRPr>
          </a:p>
          <a:p>
            <a:pPr algn="just"/>
            <a:endParaRPr lang="fr-FR" sz="1000" b="0" dirty="0" smtClean="0"/>
          </a:p>
        </p:txBody>
      </p:sp>
      <p:sp>
        <p:nvSpPr>
          <p:cNvPr id="58" name="Line 37"/>
          <p:cNvSpPr>
            <a:spLocks noChangeShapeType="1"/>
          </p:cNvSpPr>
          <p:nvPr/>
        </p:nvSpPr>
        <p:spPr bwMode="auto">
          <a:xfrm>
            <a:off x="5605470" y="1843088"/>
            <a:ext cx="46038" cy="372905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59" name="Line 37"/>
          <p:cNvSpPr>
            <a:spLocks noChangeShapeType="1"/>
          </p:cNvSpPr>
          <p:nvPr/>
        </p:nvSpPr>
        <p:spPr bwMode="auto">
          <a:xfrm>
            <a:off x="6500826" y="1843088"/>
            <a:ext cx="46038" cy="372905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595938" y="1323960"/>
            <a:ext cx="876300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b="0" dirty="0" smtClean="0">
                <a:latin typeface="Arial" charset="0"/>
              </a:rPr>
              <a:t>J3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513530" y="1323960"/>
            <a:ext cx="876300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b="0" dirty="0" smtClean="0">
                <a:latin typeface="Arial" charset="0"/>
              </a:rPr>
              <a:t>J4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7456514" y="1303326"/>
            <a:ext cx="876300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b="0" dirty="0" smtClean="0">
                <a:latin typeface="Arial" charset="0"/>
              </a:rPr>
              <a:t>J5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69" name="Line 37"/>
          <p:cNvSpPr>
            <a:spLocks noChangeShapeType="1"/>
          </p:cNvSpPr>
          <p:nvPr/>
        </p:nvSpPr>
        <p:spPr bwMode="auto">
          <a:xfrm>
            <a:off x="7429520" y="1857364"/>
            <a:ext cx="46038" cy="372905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0" name="Étoile à 4 branches 69"/>
          <p:cNvSpPr/>
          <p:nvPr/>
        </p:nvSpPr>
        <p:spPr bwMode="auto">
          <a:xfrm>
            <a:off x="3929058" y="2071678"/>
            <a:ext cx="500066" cy="428628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1" name="Étoile à 4 branches 70"/>
          <p:cNvSpPr/>
          <p:nvPr/>
        </p:nvSpPr>
        <p:spPr bwMode="auto">
          <a:xfrm>
            <a:off x="4786314" y="2857496"/>
            <a:ext cx="500066" cy="428628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2" name="Étoile à 4 branches 71"/>
          <p:cNvSpPr/>
          <p:nvPr/>
        </p:nvSpPr>
        <p:spPr bwMode="auto">
          <a:xfrm>
            <a:off x="5715008" y="3500438"/>
            <a:ext cx="500066" cy="428628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Étoile à 4 branches 72"/>
          <p:cNvSpPr/>
          <p:nvPr/>
        </p:nvSpPr>
        <p:spPr bwMode="auto">
          <a:xfrm>
            <a:off x="6715140" y="4286256"/>
            <a:ext cx="500066" cy="428628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4" name="Étoile à 4 branches 73"/>
          <p:cNvSpPr/>
          <p:nvPr/>
        </p:nvSpPr>
        <p:spPr bwMode="auto">
          <a:xfrm>
            <a:off x="7643834" y="5000636"/>
            <a:ext cx="500066" cy="428628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7CF8A-32AA-47AA-BB0E-E9E6D7C97AF0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7950" y="620713"/>
            <a:ext cx="8393140" cy="37939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fr-FR" sz="1200" dirty="0" smtClean="0">
                <a:latin typeface="Arial" pitchFamily="34" charset="0"/>
                <a:cs typeface="Arial" pitchFamily="34" charset="0"/>
              </a:rPr>
              <a:t>Détail du planning 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prévisionnel de réalisation du 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projet par phase – Phase 1 – S3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5288" y="1785926"/>
            <a:ext cx="7962926" cy="1000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fr-FR" sz="1100" b="0" dirty="0" smtClean="0">
                <a:latin typeface="Arial" charset="0"/>
              </a:rPr>
              <a:t/>
            </a:r>
            <a:br>
              <a:rPr lang="fr-FR" sz="1100" b="0" dirty="0" smtClean="0">
                <a:latin typeface="Arial" charset="0"/>
              </a:rPr>
            </a:br>
            <a:r>
              <a:rPr lang="fr-FR" sz="1000" b="0" dirty="0" smtClean="0">
                <a:latin typeface="Arial" charset="0"/>
              </a:rPr>
              <a:t>1- </a:t>
            </a:r>
            <a:r>
              <a:rPr lang="fr-FR" sz="1000" b="0" dirty="0" smtClean="0">
                <a:latin typeface="Arial" charset="0"/>
              </a:rPr>
              <a:t>Proposer d</a:t>
            </a:r>
            <a:r>
              <a:rPr lang="fr-FR" sz="1000" b="0" dirty="0" smtClean="0"/>
              <a:t>es </a:t>
            </a:r>
            <a:r>
              <a:rPr lang="fr-FR" sz="1000" b="0" dirty="0" smtClean="0"/>
              <a:t>maquettes semi-fonctionnelles </a:t>
            </a:r>
            <a:r>
              <a:rPr lang="fr-FR" sz="1000" b="0" dirty="0" smtClean="0"/>
              <a:t>destinées</a:t>
            </a:r>
            <a:br>
              <a:rPr lang="fr-FR" sz="1000" b="0" dirty="0" smtClean="0"/>
            </a:br>
            <a:r>
              <a:rPr lang="fr-FR" sz="1000" b="0" dirty="0" smtClean="0"/>
              <a:t> </a:t>
            </a:r>
            <a:r>
              <a:rPr lang="fr-FR" sz="1000" b="0" dirty="0" smtClean="0"/>
              <a:t>à la validation de la navigation et </a:t>
            </a:r>
            <a:r>
              <a:rPr lang="fr-FR" sz="1000" b="0" dirty="0" smtClean="0"/>
              <a:t>des différents </a:t>
            </a:r>
            <a:r>
              <a:rPr lang="fr-FR" sz="1000" b="0" dirty="0" smtClean="0"/>
              <a:t>modèles à </a:t>
            </a:r>
            <a:r>
              <a:rPr lang="fr-FR" sz="1000" b="0" dirty="0" smtClean="0"/>
              <a:t/>
            </a:r>
            <a:br>
              <a:rPr lang="fr-FR" sz="1000" b="0" dirty="0" smtClean="0"/>
            </a:br>
            <a:r>
              <a:rPr lang="fr-FR" sz="1000" b="0" dirty="0" smtClean="0"/>
              <a:t>produire </a:t>
            </a:r>
            <a:r>
              <a:rPr lang="fr-FR" sz="1000" b="0" dirty="0" smtClean="0"/>
              <a:t>(story </a:t>
            </a:r>
            <a:r>
              <a:rPr lang="fr-FR" sz="1000" b="0" dirty="0" err="1" smtClean="0"/>
              <a:t>board</a:t>
            </a:r>
            <a:r>
              <a:rPr lang="fr-FR" sz="1000" b="0" dirty="0" smtClean="0"/>
              <a:t>)</a:t>
            </a:r>
            <a:r>
              <a:rPr lang="fr-FR" sz="1000" b="0" dirty="0" smtClean="0"/>
              <a:t>;</a:t>
            </a:r>
            <a:endParaRPr lang="fr-FR" sz="1000" b="0" dirty="0" smtClean="0"/>
          </a:p>
          <a:p>
            <a:r>
              <a:rPr lang="fr-FR" sz="1000" b="0" dirty="0" smtClean="0">
                <a:latin typeface="Arial" charset="0"/>
              </a:rPr>
              <a:t> </a:t>
            </a:r>
            <a:endParaRPr lang="fr-FR" sz="1000" b="0" dirty="0" smtClean="0">
              <a:solidFill>
                <a:srgbClr val="FF0000"/>
              </a:solidFill>
              <a:latin typeface="Arial" charset="0"/>
            </a:endParaRPr>
          </a:p>
          <a:p>
            <a:endParaRPr lang="fr-FR" sz="1000" b="0" dirty="0">
              <a:latin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5288" y="3400420"/>
            <a:ext cx="7962926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fr-FR" sz="1000" b="0" dirty="0" smtClean="0">
                <a:latin typeface="Arial" charset="0"/>
              </a:rPr>
              <a:t>3- </a:t>
            </a:r>
            <a:r>
              <a:rPr lang="fr-FR" sz="1000" b="0" dirty="0" smtClean="0"/>
              <a:t>Proposer </a:t>
            </a:r>
            <a:r>
              <a:rPr lang="fr-FR" sz="1000" b="0" dirty="0" smtClean="0"/>
              <a:t>Les animations respectant la charte graphique </a:t>
            </a:r>
            <a:r>
              <a:rPr lang="fr-FR" sz="1000" b="0" dirty="0" smtClean="0"/>
              <a:t/>
            </a:r>
            <a:br>
              <a:rPr lang="fr-FR" sz="1000" b="0" dirty="0" smtClean="0"/>
            </a:br>
            <a:r>
              <a:rPr lang="fr-FR" sz="1000" b="0" dirty="0" smtClean="0"/>
              <a:t>et </a:t>
            </a:r>
            <a:r>
              <a:rPr lang="fr-FR" sz="1000" b="0" dirty="0" smtClean="0"/>
              <a:t>l'identité visuelle du CRI de </a:t>
            </a:r>
            <a:r>
              <a:rPr lang="fr-FR" sz="1000" b="0" dirty="0" smtClean="0"/>
              <a:t>la Région </a:t>
            </a:r>
            <a:r>
              <a:rPr lang="fr-FR" sz="1000" b="0" dirty="0" smtClean="0"/>
              <a:t>de Casablanca Settat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95288" y="4094158"/>
            <a:ext cx="7962926" cy="7636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/>
            <a:r>
              <a:rPr lang="fr-FR" sz="1000" b="0" dirty="0" smtClean="0"/>
              <a:t>4• Proposer des </a:t>
            </a:r>
            <a:r>
              <a:rPr lang="fr-FR" sz="1000" b="0" dirty="0" err="1" smtClean="0"/>
              <a:t>templates</a:t>
            </a:r>
            <a:r>
              <a:rPr lang="fr-FR" sz="1000" b="0" dirty="0" smtClean="0"/>
              <a:t> et </a:t>
            </a:r>
            <a:r>
              <a:rPr lang="fr-FR" sz="1000" b="0" dirty="0" smtClean="0"/>
              <a:t>des modèles de page</a:t>
            </a:r>
            <a:endParaRPr lang="fr-FR" sz="1000" b="0" dirty="0" smtClean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95288" y="1338263"/>
            <a:ext cx="3338512" cy="457200"/>
          </a:xfrm>
          <a:prstGeom prst="rec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dirty="0" smtClean="0">
                <a:solidFill>
                  <a:schemeClr val="bg1"/>
                </a:solidFill>
              </a:rPr>
              <a:t>1/ RECEUIL DES BESOINS ET BENCHMARCK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733800" y="1325563"/>
            <a:ext cx="909638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b="0" dirty="0" smtClean="0">
                <a:latin typeface="Arial" charset="0"/>
              </a:rPr>
              <a:t>J1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30" name="Line 37"/>
          <p:cNvSpPr>
            <a:spLocks noChangeShapeType="1"/>
          </p:cNvSpPr>
          <p:nvPr/>
        </p:nvSpPr>
        <p:spPr bwMode="auto">
          <a:xfrm>
            <a:off x="4656138" y="1843088"/>
            <a:ext cx="46038" cy="372905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2" name="Rectangle 44"/>
          <p:cNvSpPr>
            <a:spLocks noChangeArrowheads="1"/>
          </p:cNvSpPr>
          <p:nvPr/>
        </p:nvSpPr>
        <p:spPr bwMode="auto">
          <a:xfrm>
            <a:off x="395288" y="2786058"/>
            <a:ext cx="7962926" cy="614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fr-FR" sz="1000" b="0" dirty="0" smtClean="0">
                <a:solidFill>
                  <a:srgbClr val="000000"/>
                </a:solidFill>
                <a:latin typeface="Arial" charset="0"/>
              </a:rPr>
              <a:t>2- </a:t>
            </a:r>
            <a:r>
              <a:rPr lang="fr-FR" sz="1000" b="0" dirty="0" smtClean="0">
                <a:solidFill>
                  <a:srgbClr val="000000"/>
                </a:solidFill>
                <a:latin typeface="Arial" charset="0"/>
              </a:rPr>
              <a:t>Proposer </a:t>
            </a:r>
            <a:r>
              <a:rPr lang="fr-FR" sz="1000" b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fr-FR" sz="1000" b="0" dirty="0" smtClean="0">
                <a:solidFill>
                  <a:srgbClr val="000000"/>
                </a:solidFill>
                <a:latin typeface="Arial" charset="0"/>
              </a:rPr>
              <a:t>u</a:t>
            </a:r>
            <a:r>
              <a:rPr lang="fr-FR" sz="1000" b="0" dirty="0" smtClean="0"/>
              <a:t>n </a:t>
            </a:r>
            <a:r>
              <a:rPr lang="fr-FR" sz="1000" b="0" dirty="0" smtClean="0"/>
              <a:t>ensemble de maquettes graphiques </a:t>
            </a:r>
            <a:r>
              <a:rPr lang="fr-FR" sz="1000" b="0" dirty="0" smtClean="0"/>
              <a:t/>
            </a:r>
            <a:br>
              <a:rPr lang="fr-FR" sz="1000" b="0" dirty="0" smtClean="0"/>
            </a:br>
            <a:r>
              <a:rPr lang="fr-FR" sz="1000" b="0" dirty="0" smtClean="0"/>
              <a:t>pour </a:t>
            </a:r>
            <a:r>
              <a:rPr lang="fr-FR" sz="1000" b="0" dirty="0" smtClean="0"/>
              <a:t>le futur site web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49" name="Line 60"/>
          <p:cNvSpPr>
            <a:spLocks noChangeShapeType="1"/>
          </p:cNvSpPr>
          <p:nvPr/>
        </p:nvSpPr>
        <p:spPr bwMode="auto">
          <a:xfrm>
            <a:off x="3759199" y="1844674"/>
            <a:ext cx="45719" cy="372746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4681538" y="1316026"/>
            <a:ext cx="876300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b="0" dirty="0" smtClean="0">
                <a:latin typeface="Arial" charset="0"/>
              </a:rPr>
              <a:t>J2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381026" y="4867276"/>
            <a:ext cx="7962926" cy="7636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fr-FR" sz="1000" b="0" dirty="0" smtClean="0"/>
              <a:t>5- Identifier les </a:t>
            </a:r>
            <a:r>
              <a:rPr lang="fr-FR" sz="1000" b="0" dirty="0" smtClean="0"/>
              <a:t>zones chaudes </a:t>
            </a:r>
            <a:r>
              <a:rPr lang="fr-FR" sz="1000" b="0" dirty="0" smtClean="0"/>
              <a:t>du portail </a:t>
            </a:r>
            <a:r>
              <a:rPr lang="fr-FR" sz="1000" b="0" dirty="0" smtClean="0"/>
              <a:t>web, </a:t>
            </a:r>
            <a:r>
              <a:rPr lang="fr-FR" sz="1000" b="0" dirty="0" smtClean="0"/>
              <a:t>les </a:t>
            </a:r>
            <a:r>
              <a:rPr lang="fr-FR" sz="1000" b="0" dirty="0" smtClean="0"/>
              <a:t>parties </a:t>
            </a:r>
            <a:r>
              <a:rPr lang="fr-FR" sz="1000" b="0" dirty="0" smtClean="0"/>
              <a:t>des</a:t>
            </a:r>
            <a:br>
              <a:rPr lang="fr-FR" sz="1000" b="0" dirty="0" smtClean="0"/>
            </a:br>
            <a:r>
              <a:rPr lang="fr-FR" sz="1000" b="0" dirty="0" smtClean="0"/>
              <a:t> </a:t>
            </a:r>
            <a:r>
              <a:rPr lang="fr-FR" sz="1000" b="0" dirty="0" smtClean="0"/>
              <a:t>pages web du portail, très fréquentées ou </a:t>
            </a:r>
            <a:r>
              <a:rPr lang="fr-FR" sz="1000" b="0" dirty="0" smtClean="0"/>
              <a:t>très souvent </a:t>
            </a:r>
            <a:br>
              <a:rPr lang="fr-FR" sz="1000" b="0" dirty="0" smtClean="0"/>
            </a:br>
            <a:r>
              <a:rPr lang="fr-FR" sz="1000" b="0" dirty="0" smtClean="0"/>
              <a:t>visualisées </a:t>
            </a:r>
            <a:r>
              <a:rPr lang="fr-FR" sz="1000" b="0" dirty="0" smtClean="0"/>
              <a:t>par les internautes</a:t>
            </a:r>
          </a:p>
        </p:txBody>
      </p:sp>
      <p:sp>
        <p:nvSpPr>
          <p:cNvPr id="58" name="Line 37"/>
          <p:cNvSpPr>
            <a:spLocks noChangeShapeType="1"/>
          </p:cNvSpPr>
          <p:nvPr/>
        </p:nvSpPr>
        <p:spPr bwMode="auto">
          <a:xfrm>
            <a:off x="5605470" y="1843088"/>
            <a:ext cx="46038" cy="372905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59" name="Line 37"/>
          <p:cNvSpPr>
            <a:spLocks noChangeShapeType="1"/>
          </p:cNvSpPr>
          <p:nvPr/>
        </p:nvSpPr>
        <p:spPr bwMode="auto">
          <a:xfrm>
            <a:off x="6500826" y="1843088"/>
            <a:ext cx="46038" cy="372905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595938" y="1323960"/>
            <a:ext cx="876300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b="0" dirty="0" smtClean="0">
                <a:latin typeface="Arial" charset="0"/>
              </a:rPr>
              <a:t>J3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513530" y="1323960"/>
            <a:ext cx="876300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b="0" dirty="0" smtClean="0">
                <a:latin typeface="Arial" charset="0"/>
              </a:rPr>
              <a:t>J4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7456514" y="1303326"/>
            <a:ext cx="876300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b="0" dirty="0" smtClean="0">
                <a:latin typeface="Arial" charset="0"/>
              </a:rPr>
              <a:t>J5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69" name="Line 37"/>
          <p:cNvSpPr>
            <a:spLocks noChangeShapeType="1"/>
          </p:cNvSpPr>
          <p:nvPr/>
        </p:nvSpPr>
        <p:spPr bwMode="auto">
          <a:xfrm>
            <a:off x="7429520" y="1857364"/>
            <a:ext cx="46038" cy="372905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0" name="Étoile à 4 branches 69"/>
          <p:cNvSpPr/>
          <p:nvPr/>
        </p:nvSpPr>
        <p:spPr bwMode="auto">
          <a:xfrm>
            <a:off x="3929058" y="2071678"/>
            <a:ext cx="500066" cy="428628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1" name="Étoile à 4 branches 70"/>
          <p:cNvSpPr/>
          <p:nvPr/>
        </p:nvSpPr>
        <p:spPr bwMode="auto">
          <a:xfrm>
            <a:off x="4786314" y="2857496"/>
            <a:ext cx="500066" cy="428628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2" name="Étoile à 4 branches 71"/>
          <p:cNvSpPr/>
          <p:nvPr/>
        </p:nvSpPr>
        <p:spPr bwMode="auto">
          <a:xfrm>
            <a:off x="5715008" y="3500438"/>
            <a:ext cx="500066" cy="428628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Étoile à 4 branches 72"/>
          <p:cNvSpPr/>
          <p:nvPr/>
        </p:nvSpPr>
        <p:spPr bwMode="auto">
          <a:xfrm>
            <a:off x="6715140" y="4286256"/>
            <a:ext cx="500066" cy="428628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4" name="Étoile à 4 branches 73"/>
          <p:cNvSpPr/>
          <p:nvPr/>
        </p:nvSpPr>
        <p:spPr bwMode="auto">
          <a:xfrm>
            <a:off x="7643834" y="5000636"/>
            <a:ext cx="500066" cy="428628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7CF8A-32AA-47AA-BB0E-E9E6D7C97AF0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7950" y="620713"/>
            <a:ext cx="8393140" cy="37939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fr-FR" sz="1200" dirty="0" smtClean="0">
                <a:latin typeface="Arial" pitchFamily="34" charset="0"/>
                <a:cs typeface="Arial" pitchFamily="34" charset="0"/>
              </a:rPr>
              <a:t>Détail du planning 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prévisionnel de réalisation du 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projet par phase – Phase 1 – S4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5288" y="1785926"/>
            <a:ext cx="7962926" cy="857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fr-FR" sz="1100" b="0" dirty="0" smtClean="0">
                <a:latin typeface="Arial" charset="0"/>
              </a:rPr>
              <a:t/>
            </a:r>
            <a:br>
              <a:rPr lang="fr-FR" sz="1100" b="0" dirty="0" smtClean="0">
                <a:latin typeface="Arial" charset="0"/>
              </a:rPr>
            </a:br>
            <a:r>
              <a:rPr lang="fr-FR" sz="1000" b="0" dirty="0" smtClean="0">
                <a:latin typeface="Arial" charset="0"/>
              </a:rPr>
              <a:t>1- </a:t>
            </a:r>
            <a:r>
              <a:rPr lang="fr-FR" sz="1000" b="0" dirty="0" smtClean="0">
                <a:solidFill>
                  <a:srgbClr val="FF0000"/>
                </a:solidFill>
              </a:rPr>
              <a:t>Rapport de l'étude détaillée, de l'existant et des besoins</a:t>
            </a:r>
          </a:p>
          <a:p>
            <a:pPr>
              <a:lnSpc>
                <a:spcPct val="150000"/>
              </a:lnSpc>
            </a:pPr>
            <a:r>
              <a:rPr lang="fr-FR" sz="1000" b="0" dirty="0" smtClean="0">
                <a:solidFill>
                  <a:srgbClr val="FF0000"/>
                </a:solidFill>
              </a:rPr>
              <a:t>• Rapports détaillés sur chaque E-service demandé </a:t>
            </a:r>
            <a:r>
              <a:rPr lang="fr-FR" sz="1000" b="0" dirty="0" smtClean="0">
                <a:solidFill>
                  <a:srgbClr val="FF0000"/>
                </a:solidFill>
              </a:rPr>
              <a:t>;</a:t>
            </a:r>
            <a:endParaRPr lang="fr-FR" sz="1000" b="0" dirty="0" smtClean="0">
              <a:solidFill>
                <a:srgbClr val="FF0000"/>
              </a:solidFill>
            </a:endParaRPr>
          </a:p>
          <a:p>
            <a:r>
              <a:rPr lang="fr-FR" sz="1000" b="0" dirty="0" smtClean="0">
                <a:solidFill>
                  <a:srgbClr val="FF0000"/>
                </a:solidFill>
                <a:latin typeface="Arial" charset="0"/>
              </a:rPr>
              <a:t> </a:t>
            </a:r>
          </a:p>
          <a:p>
            <a:endParaRPr lang="fr-FR" sz="1000" b="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5288" y="3500438"/>
            <a:ext cx="7962926" cy="7858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fr-FR" sz="1000" b="0" dirty="0" smtClean="0">
                <a:solidFill>
                  <a:srgbClr val="FF0000"/>
                </a:solidFill>
                <a:latin typeface="Arial" charset="0"/>
              </a:rPr>
              <a:t>3- </a:t>
            </a:r>
            <a:r>
              <a:rPr lang="fr-FR" sz="1000" b="0" dirty="0" smtClean="0">
                <a:solidFill>
                  <a:srgbClr val="FF0000"/>
                </a:solidFill>
              </a:rPr>
              <a:t>Note de cadrage détaillée </a:t>
            </a:r>
            <a:r>
              <a:rPr lang="fr-FR" sz="1000" b="0" dirty="0" smtClean="0">
                <a:solidFill>
                  <a:srgbClr val="FF0000"/>
                </a:solidFill>
              </a:rPr>
              <a:t>; </a:t>
            </a:r>
            <a:br>
              <a:rPr lang="fr-FR" sz="1000" b="0" dirty="0" smtClean="0">
                <a:solidFill>
                  <a:srgbClr val="FF0000"/>
                </a:solidFill>
              </a:rPr>
            </a:br>
            <a:r>
              <a:rPr lang="fr-FR" sz="1000" b="0" dirty="0" smtClean="0">
                <a:solidFill>
                  <a:srgbClr val="FF0000"/>
                </a:solidFill>
              </a:rPr>
              <a:t>Trois </a:t>
            </a:r>
            <a:r>
              <a:rPr lang="fr-FR" sz="1000" b="0" dirty="0" smtClean="0">
                <a:solidFill>
                  <a:srgbClr val="FF0000"/>
                </a:solidFill>
              </a:rPr>
              <a:t>pistes de la charte graphiques :Arborescence détaillée, </a:t>
            </a:r>
            <a:r>
              <a:rPr lang="fr-FR" sz="1000" b="0" dirty="0" smtClean="0">
                <a:solidFill>
                  <a:srgbClr val="FF0000"/>
                </a:solidFill>
              </a:rPr>
              <a:t/>
            </a:r>
            <a:br>
              <a:rPr lang="fr-FR" sz="1000" b="0" dirty="0" smtClean="0">
                <a:solidFill>
                  <a:srgbClr val="FF0000"/>
                </a:solidFill>
              </a:rPr>
            </a:br>
            <a:r>
              <a:rPr lang="fr-FR" sz="1000" b="0" dirty="0" smtClean="0">
                <a:solidFill>
                  <a:srgbClr val="FF0000"/>
                </a:solidFill>
              </a:rPr>
              <a:t>maquette graphique, maquette html</a:t>
            </a:r>
            <a:endParaRPr lang="fr-FR" sz="1000" b="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95288" y="4286256"/>
            <a:ext cx="7962926" cy="7858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fr-FR" sz="1000" b="0" dirty="0" smtClean="0">
                <a:solidFill>
                  <a:srgbClr val="FF0000"/>
                </a:solidFill>
              </a:rPr>
              <a:t>4• </a:t>
            </a:r>
            <a:r>
              <a:rPr lang="fr-FR" sz="1000" b="0" dirty="0" smtClean="0">
                <a:solidFill>
                  <a:srgbClr val="FF0000"/>
                </a:solidFill>
              </a:rPr>
              <a:t>• Le plan de navigation </a:t>
            </a:r>
            <a:r>
              <a:rPr lang="fr-FR" sz="1000" b="0" dirty="0" smtClean="0">
                <a:solidFill>
                  <a:srgbClr val="FF0000"/>
                </a:solidFill>
              </a:rPr>
              <a:t>;   </a:t>
            </a:r>
            <a:r>
              <a:rPr lang="fr-FR" sz="1000" b="0" dirty="0" smtClean="0">
                <a:solidFill>
                  <a:srgbClr val="FF0000"/>
                </a:solidFill>
              </a:rPr>
              <a:t>Les modèles de </a:t>
            </a:r>
            <a:r>
              <a:rPr lang="fr-FR" sz="1000" b="0" dirty="0" smtClean="0">
                <a:solidFill>
                  <a:srgbClr val="FF0000"/>
                </a:solidFill>
              </a:rPr>
              <a:t>pages</a:t>
            </a:r>
            <a:br>
              <a:rPr lang="fr-FR" sz="1000" b="0" dirty="0" smtClean="0">
                <a:solidFill>
                  <a:srgbClr val="FF0000"/>
                </a:solidFill>
              </a:rPr>
            </a:br>
            <a:r>
              <a:rPr lang="fr-FR" sz="1000" b="0" dirty="0" smtClean="0">
                <a:solidFill>
                  <a:srgbClr val="FF0000"/>
                </a:solidFill>
              </a:rPr>
              <a:t>Le dossier de conception des bases de données et des modules à développer ;</a:t>
            </a:r>
          </a:p>
          <a:p>
            <a:pPr>
              <a:lnSpc>
                <a:spcPct val="150000"/>
              </a:lnSpc>
            </a:pPr>
            <a:r>
              <a:rPr lang="fr-FR" sz="1000" b="0" dirty="0" smtClean="0">
                <a:solidFill>
                  <a:srgbClr val="FF0000"/>
                </a:solidFill>
              </a:rPr>
              <a:t>• Les principes pour l'organisation, les règles de • Le dossier de Conception</a:t>
            </a:r>
            <a:endParaRPr lang="fr-FR" sz="1000" b="0" dirty="0" smtClean="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r>
              <a:rPr lang="fr-FR" sz="1000" b="0" dirty="0" smtClean="0">
                <a:solidFill>
                  <a:srgbClr val="FF0000"/>
                </a:solidFill>
              </a:rPr>
              <a:t> </a:t>
            </a:r>
            <a:endParaRPr lang="fr-FR" sz="1000" b="0" dirty="0" smtClean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95288" y="1338263"/>
            <a:ext cx="3338512" cy="457200"/>
          </a:xfrm>
          <a:prstGeom prst="rec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dirty="0" smtClean="0">
                <a:solidFill>
                  <a:schemeClr val="bg1"/>
                </a:solidFill>
              </a:rPr>
              <a:t>Production des livrables</a:t>
            </a:r>
            <a:endParaRPr lang="fr-FR" sz="1000" dirty="0" smtClean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733800" y="1325563"/>
            <a:ext cx="909638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b="0" dirty="0" smtClean="0">
                <a:latin typeface="Arial" charset="0"/>
              </a:rPr>
              <a:t>J1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30" name="Line 37"/>
          <p:cNvSpPr>
            <a:spLocks noChangeShapeType="1"/>
          </p:cNvSpPr>
          <p:nvPr/>
        </p:nvSpPr>
        <p:spPr bwMode="auto">
          <a:xfrm>
            <a:off x="4656138" y="1843088"/>
            <a:ext cx="46038" cy="372905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2" name="Rectangle 44"/>
          <p:cNvSpPr>
            <a:spLocks noChangeArrowheads="1"/>
          </p:cNvSpPr>
          <p:nvPr/>
        </p:nvSpPr>
        <p:spPr bwMode="auto">
          <a:xfrm>
            <a:off x="395288" y="2643182"/>
            <a:ext cx="7962926" cy="857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fr-FR" sz="1000" b="0" dirty="0" smtClean="0">
                <a:solidFill>
                  <a:srgbClr val="FF0000"/>
                </a:solidFill>
                <a:latin typeface="Arial" charset="0"/>
              </a:rPr>
              <a:t>2- </a:t>
            </a:r>
            <a:r>
              <a:rPr lang="fr-FR" sz="1000" b="0" dirty="0" smtClean="0">
                <a:solidFill>
                  <a:srgbClr val="FF0000"/>
                </a:solidFill>
              </a:rPr>
              <a:t>Rapport de synthèse pour la Direction incluant la </a:t>
            </a:r>
            <a:r>
              <a:rPr lang="fr-FR" sz="1000" b="0" dirty="0" smtClean="0">
                <a:solidFill>
                  <a:srgbClr val="FF0000"/>
                </a:solidFill>
              </a:rPr>
              <a:t/>
            </a:r>
            <a:br>
              <a:rPr lang="fr-FR" sz="1000" b="0" dirty="0" smtClean="0">
                <a:solidFill>
                  <a:srgbClr val="FF0000"/>
                </a:solidFill>
              </a:rPr>
            </a:br>
            <a:r>
              <a:rPr lang="fr-FR" sz="1000" b="0" dirty="0" smtClean="0">
                <a:solidFill>
                  <a:srgbClr val="FF0000"/>
                </a:solidFill>
              </a:rPr>
              <a:t>méthodologie </a:t>
            </a:r>
            <a:r>
              <a:rPr lang="fr-FR" sz="1000" b="0" dirty="0" smtClean="0">
                <a:solidFill>
                  <a:srgbClr val="FF0000"/>
                </a:solidFill>
              </a:rPr>
              <a:t>de travail </a:t>
            </a:r>
            <a:r>
              <a:rPr lang="fr-FR" sz="1000" b="0" dirty="0" smtClean="0">
                <a:solidFill>
                  <a:srgbClr val="FF0000"/>
                </a:solidFill>
              </a:rPr>
              <a:t>adoptée</a:t>
            </a:r>
            <a:r>
              <a:rPr lang="fr-FR" sz="1000" b="0" dirty="0" smtClean="0">
                <a:solidFill>
                  <a:schemeClr val="bg1"/>
                </a:solidFill>
              </a:rPr>
              <a:t>• </a:t>
            </a:r>
            <a:br>
              <a:rPr lang="fr-FR" sz="1000" b="0" dirty="0" smtClean="0">
                <a:solidFill>
                  <a:schemeClr val="bg1"/>
                </a:solidFill>
              </a:rPr>
            </a:br>
            <a:r>
              <a:rPr lang="fr-FR" sz="1000" b="0" dirty="0" smtClean="0">
                <a:solidFill>
                  <a:srgbClr val="FF0000"/>
                </a:solidFill>
              </a:rPr>
              <a:t> Plan d'assurance qualité (PAQL) </a:t>
            </a:r>
            <a:r>
              <a:rPr lang="fr-FR" sz="1000" b="0" dirty="0" smtClean="0">
                <a:solidFill>
                  <a:schemeClr val="bg1"/>
                </a:solidFill>
              </a:rPr>
              <a:t>Plan </a:t>
            </a:r>
            <a:r>
              <a:rPr lang="fr-FR" sz="1000" b="0" dirty="0" smtClean="0">
                <a:solidFill>
                  <a:schemeClr val="bg1"/>
                </a:solidFill>
              </a:rPr>
              <a:t>d'assurance qualité (PAQL)</a:t>
            </a:r>
          </a:p>
          <a:p>
            <a:endParaRPr lang="fr-FR" sz="1000" b="0" dirty="0">
              <a:latin typeface="Arial" charset="0"/>
            </a:endParaRPr>
          </a:p>
        </p:txBody>
      </p:sp>
      <p:sp>
        <p:nvSpPr>
          <p:cNvPr id="49" name="Line 60"/>
          <p:cNvSpPr>
            <a:spLocks noChangeShapeType="1"/>
          </p:cNvSpPr>
          <p:nvPr/>
        </p:nvSpPr>
        <p:spPr bwMode="auto">
          <a:xfrm>
            <a:off x="3759199" y="1844674"/>
            <a:ext cx="45719" cy="372746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4681538" y="1316026"/>
            <a:ext cx="876300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b="0" dirty="0" smtClean="0">
                <a:latin typeface="Arial" charset="0"/>
              </a:rPr>
              <a:t>J2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381026" y="5072074"/>
            <a:ext cx="7962926" cy="5000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/>
            <a:r>
              <a:rPr lang="fr-FR" sz="1000" b="0" dirty="0" smtClean="0">
                <a:solidFill>
                  <a:srgbClr val="FF0000"/>
                </a:solidFill>
              </a:rPr>
              <a:t>5- </a:t>
            </a:r>
            <a:r>
              <a:rPr lang="fr-FR" sz="1000" b="0" dirty="0" smtClean="0">
                <a:solidFill>
                  <a:srgbClr val="FF0000"/>
                </a:solidFill>
              </a:rPr>
              <a:t>Maquettes graphiques</a:t>
            </a:r>
            <a:endParaRPr lang="fr-FR" sz="1000" b="0" dirty="0" smtClean="0">
              <a:solidFill>
                <a:srgbClr val="FF0000"/>
              </a:solidFill>
              <a:latin typeface="Arial" charset="0"/>
            </a:endParaRPr>
          </a:p>
          <a:p>
            <a:pPr algn="just"/>
            <a:endParaRPr lang="fr-FR" sz="1000" b="0" dirty="0" smtClean="0"/>
          </a:p>
        </p:txBody>
      </p:sp>
      <p:sp>
        <p:nvSpPr>
          <p:cNvPr id="58" name="Line 37"/>
          <p:cNvSpPr>
            <a:spLocks noChangeShapeType="1"/>
          </p:cNvSpPr>
          <p:nvPr/>
        </p:nvSpPr>
        <p:spPr bwMode="auto">
          <a:xfrm>
            <a:off x="5605470" y="1843088"/>
            <a:ext cx="46038" cy="372905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59" name="Line 37"/>
          <p:cNvSpPr>
            <a:spLocks noChangeShapeType="1"/>
          </p:cNvSpPr>
          <p:nvPr/>
        </p:nvSpPr>
        <p:spPr bwMode="auto">
          <a:xfrm>
            <a:off x="6500826" y="1843088"/>
            <a:ext cx="46038" cy="372905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595938" y="1323960"/>
            <a:ext cx="876300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b="0" dirty="0" smtClean="0">
                <a:latin typeface="Arial" charset="0"/>
              </a:rPr>
              <a:t>J3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513530" y="1323960"/>
            <a:ext cx="876300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b="0" dirty="0" smtClean="0">
                <a:latin typeface="Arial" charset="0"/>
              </a:rPr>
              <a:t>J4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7456514" y="1303326"/>
            <a:ext cx="876300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b="0" dirty="0" smtClean="0">
                <a:latin typeface="Arial" charset="0"/>
              </a:rPr>
              <a:t>J5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69" name="Line 37"/>
          <p:cNvSpPr>
            <a:spLocks noChangeShapeType="1"/>
          </p:cNvSpPr>
          <p:nvPr/>
        </p:nvSpPr>
        <p:spPr bwMode="auto">
          <a:xfrm>
            <a:off x="7429520" y="1857364"/>
            <a:ext cx="46038" cy="372905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0" name="Étoile à 4 branches 69"/>
          <p:cNvSpPr/>
          <p:nvPr/>
        </p:nvSpPr>
        <p:spPr bwMode="auto">
          <a:xfrm>
            <a:off x="3929058" y="2071678"/>
            <a:ext cx="500066" cy="428628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1" name="Étoile à 4 branches 70"/>
          <p:cNvSpPr/>
          <p:nvPr/>
        </p:nvSpPr>
        <p:spPr bwMode="auto">
          <a:xfrm>
            <a:off x="4786314" y="2857496"/>
            <a:ext cx="500066" cy="428628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2" name="Étoile à 4 branches 71"/>
          <p:cNvSpPr/>
          <p:nvPr/>
        </p:nvSpPr>
        <p:spPr bwMode="auto">
          <a:xfrm>
            <a:off x="5786446" y="3571876"/>
            <a:ext cx="500066" cy="428628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Étoile à 4 branches 72"/>
          <p:cNvSpPr/>
          <p:nvPr/>
        </p:nvSpPr>
        <p:spPr bwMode="auto">
          <a:xfrm>
            <a:off x="6715140" y="4286256"/>
            <a:ext cx="500066" cy="428628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4" name="Étoile à 4 branches 73"/>
          <p:cNvSpPr/>
          <p:nvPr/>
        </p:nvSpPr>
        <p:spPr bwMode="auto">
          <a:xfrm>
            <a:off x="7643834" y="5000636"/>
            <a:ext cx="500066" cy="428628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7CF8A-32AA-47AA-BB0E-E9E6D7C97AF0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22" name="Espace réservé du numéro de diapositive 3"/>
          <p:cNvSpPr txBox="1">
            <a:spLocks/>
          </p:cNvSpPr>
          <p:nvPr/>
        </p:nvSpPr>
        <p:spPr bwMode="auto">
          <a:xfrm>
            <a:off x="8675688" y="6137257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F986A9-8A4B-4326-B5C8-65C1AFFC2BAE}" type="slidenum">
              <a:rPr kumimoji="0" lang="fr-FR" sz="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6963" y="1142984"/>
            <a:ext cx="1116013" cy="5072098"/>
          </a:xfrm>
          <a:prstGeom prst="rect">
            <a:avLst/>
          </a:prstGeom>
          <a:solidFill>
            <a:srgbClr val="000080">
              <a:alpha val="83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charset="0"/>
              </a:rPr>
              <a:t>Liste des 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charset="0"/>
              </a:rPr>
              <a:t>livrables</a:t>
            </a:r>
            <a:endParaRPr lang="fr-FR" sz="12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1187450" y="566721"/>
            <a:ext cx="2455856" cy="504825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fr-FR" sz="1000" dirty="0" smtClean="0">
                <a:solidFill>
                  <a:schemeClr val="bg1"/>
                </a:solidFill>
              </a:rPr>
              <a:t>RECEUIL DES BESOINS ET BENCHMARCK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26963" y="571480"/>
            <a:ext cx="1116013" cy="504825"/>
          </a:xfrm>
          <a:prstGeom prst="rect">
            <a:avLst/>
          </a:prstGeom>
          <a:solidFill>
            <a:srgbClr val="003366">
              <a:alpha val="83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fr-FR" sz="1000" dirty="0" smtClean="0">
                <a:solidFill>
                  <a:schemeClr val="bg1"/>
                </a:solidFill>
                <a:latin typeface="Arial" charset="0"/>
              </a:rPr>
              <a:t>Phase 1</a:t>
            </a:r>
            <a:endParaRPr lang="fr-FR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6357951" y="571480"/>
            <a:ext cx="2714644" cy="504825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fr-FR" sz="1000" dirty="0" smtClean="0">
                <a:solidFill>
                  <a:schemeClr val="bg1"/>
                </a:solidFill>
              </a:rPr>
              <a:t>ELABORATION ET CHOIX DES MAQUETTES</a:t>
            </a:r>
            <a:endParaRPr lang="fr-FR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3703642" y="566721"/>
            <a:ext cx="2582870" cy="504825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fr-FR" sz="1000" dirty="0" smtClean="0">
                <a:solidFill>
                  <a:schemeClr val="bg1"/>
                </a:solidFill>
              </a:rPr>
              <a:t>ARBORESCENCE ET ARCHITECTURE DU PORTAIL WEB</a:t>
            </a:r>
            <a:endParaRPr lang="fr-FR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3" name="Rectangle 20"/>
          <p:cNvSpPr>
            <a:spLocks noChangeArrowheads="1"/>
          </p:cNvSpPr>
          <p:nvPr/>
        </p:nvSpPr>
        <p:spPr bwMode="auto">
          <a:xfrm>
            <a:off x="1214414" y="571480"/>
            <a:ext cx="215900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1000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34" name="Rectangle 21"/>
          <p:cNvSpPr>
            <a:spLocks noChangeArrowheads="1"/>
          </p:cNvSpPr>
          <p:nvPr/>
        </p:nvSpPr>
        <p:spPr bwMode="auto">
          <a:xfrm>
            <a:off x="3714744" y="571480"/>
            <a:ext cx="215900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1000" dirty="0">
                <a:solidFill>
                  <a:schemeClr val="bg1"/>
                </a:solidFill>
                <a:latin typeface="Arial" charset="0"/>
              </a:rPr>
              <a:t>2</a:t>
            </a:r>
          </a:p>
        </p:txBody>
      </p:sp>
      <p:sp>
        <p:nvSpPr>
          <p:cNvPr id="35" name="Rectangle 22"/>
          <p:cNvSpPr>
            <a:spLocks noChangeArrowheads="1"/>
          </p:cNvSpPr>
          <p:nvPr/>
        </p:nvSpPr>
        <p:spPr bwMode="auto">
          <a:xfrm>
            <a:off x="6357950" y="571480"/>
            <a:ext cx="215900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1000" dirty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37" name="Rectangle 24"/>
          <p:cNvSpPr>
            <a:spLocks noChangeArrowheads="1"/>
          </p:cNvSpPr>
          <p:nvPr/>
        </p:nvSpPr>
        <p:spPr bwMode="auto">
          <a:xfrm>
            <a:off x="1214414" y="1142985"/>
            <a:ext cx="2428892" cy="50720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fr-FR" sz="1400" b="0" dirty="0" smtClean="0"/>
              <a:t>• Rapport de l'étude détaillée, de l'existant et des besoins</a:t>
            </a:r>
          </a:p>
          <a:p>
            <a:pPr algn="ctr">
              <a:lnSpc>
                <a:spcPct val="150000"/>
              </a:lnSpc>
            </a:pPr>
            <a:r>
              <a:rPr lang="fr-FR" sz="1400" b="0" dirty="0" smtClean="0"/>
              <a:t>• Rapports détaillés sur chaque E-service demandé en tenant en compte les exigences</a:t>
            </a:r>
          </a:p>
          <a:p>
            <a:pPr algn="ctr">
              <a:lnSpc>
                <a:spcPct val="150000"/>
              </a:lnSpc>
            </a:pPr>
            <a:r>
              <a:rPr lang="fr-FR" sz="1400" b="0" dirty="0" smtClean="0"/>
              <a:t>de l'article 28 ci-dessus</a:t>
            </a:r>
          </a:p>
          <a:p>
            <a:pPr algn="ctr">
              <a:lnSpc>
                <a:spcPct val="150000"/>
              </a:lnSpc>
            </a:pPr>
            <a:r>
              <a:rPr lang="fr-FR" sz="1400" b="0" dirty="0" smtClean="0"/>
              <a:t>• Rapport de synthèse pour la Direction incluant la méthodologie de travail adoptée</a:t>
            </a:r>
          </a:p>
          <a:p>
            <a:pPr algn="ctr">
              <a:lnSpc>
                <a:spcPct val="150000"/>
              </a:lnSpc>
            </a:pPr>
            <a:r>
              <a:rPr lang="fr-FR" sz="1400" b="0" dirty="0" smtClean="0"/>
              <a:t>• Plan d'assurance qualité (PAQL)</a:t>
            </a:r>
          </a:p>
          <a:p>
            <a:pPr algn="ctr">
              <a:lnSpc>
                <a:spcPct val="150000"/>
              </a:lnSpc>
            </a:pPr>
            <a:endParaRPr lang="fr-FR" sz="1400" b="0" dirty="0" smtClean="0"/>
          </a:p>
          <a:p>
            <a:pPr algn="ctr">
              <a:lnSpc>
                <a:spcPct val="150000"/>
              </a:lnSpc>
            </a:pPr>
            <a:endParaRPr lang="fr-FR" sz="1400" b="0" dirty="0" smtClean="0"/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3714744" y="1142984"/>
            <a:ext cx="2571768" cy="50720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fr-FR" sz="1400" b="0" dirty="0" smtClean="0"/>
              <a:t>Note de cadrage détaillée ;</a:t>
            </a:r>
          </a:p>
          <a:p>
            <a:pPr algn="ctr">
              <a:lnSpc>
                <a:spcPct val="150000"/>
              </a:lnSpc>
            </a:pPr>
            <a:r>
              <a:rPr lang="fr-FR" sz="1400" b="0" dirty="0" smtClean="0"/>
              <a:t>• Trois pistes de la charte graphiques :Arborescence détaillée, maquette graphique,</a:t>
            </a:r>
          </a:p>
          <a:p>
            <a:pPr algn="ctr">
              <a:lnSpc>
                <a:spcPct val="150000"/>
              </a:lnSpc>
            </a:pPr>
            <a:r>
              <a:rPr lang="fr-FR" sz="1400" b="0" dirty="0" smtClean="0"/>
              <a:t>maquette html avec argumentaire de chaque piste ;</a:t>
            </a:r>
          </a:p>
          <a:p>
            <a:pPr algn="ctr">
              <a:lnSpc>
                <a:spcPct val="150000"/>
              </a:lnSpc>
            </a:pPr>
            <a:r>
              <a:rPr lang="fr-FR" sz="1400" b="0" dirty="0" smtClean="0"/>
              <a:t>• Le plan de navigation ;</a:t>
            </a:r>
          </a:p>
          <a:p>
            <a:pPr algn="ctr">
              <a:lnSpc>
                <a:spcPct val="150000"/>
              </a:lnSpc>
            </a:pPr>
            <a:r>
              <a:rPr lang="fr-FR" sz="1400" b="0" dirty="0" smtClean="0"/>
              <a:t>• Les modèles de pages ;</a:t>
            </a:r>
          </a:p>
          <a:p>
            <a:pPr algn="ctr">
              <a:lnSpc>
                <a:spcPct val="150000"/>
              </a:lnSpc>
            </a:pPr>
            <a:r>
              <a:rPr lang="fr-FR" sz="1400" b="0" dirty="0" smtClean="0"/>
              <a:t>• Le dossier de conception des bases de données et des modules à développer ;</a:t>
            </a:r>
          </a:p>
          <a:p>
            <a:pPr algn="ctr">
              <a:lnSpc>
                <a:spcPct val="150000"/>
              </a:lnSpc>
            </a:pPr>
            <a:r>
              <a:rPr lang="fr-FR" sz="1400" b="0" dirty="0" smtClean="0"/>
              <a:t>• Les principes pour l'organisation, les règles de • Le dossier de Conception</a:t>
            </a:r>
            <a:endParaRPr lang="fr-FR" sz="1400" b="0" dirty="0"/>
          </a:p>
        </p:txBody>
      </p:sp>
      <p:sp>
        <p:nvSpPr>
          <p:cNvPr id="45" name="Rectangle 25"/>
          <p:cNvSpPr>
            <a:spLocks noChangeArrowheads="1"/>
          </p:cNvSpPr>
          <p:nvPr/>
        </p:nvSpPr>
        <p:spPr bwMode="auto">
          <a:xfrm>
            <a:off x="6357950" y="1142984"/>
            <a:ext cx="2643206" cy="50720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fr-FR" sz="1400" b="0" dirty="0" smtClean="0"/>
              <a:t>Maquettes graphiques</a:t>
            </a:r>
            <a:endParaRPr lang="fr-FR" sz="1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7CF8A-32AA-47AA-BB0E-E9E6D7C97AF0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7950" y="620713"/>
            <a:ext cx="8393140" cy="37939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fr-FR" sz="1200" dirty="0" smtClean="0">
                <a:latin typeface="Arial" pitchFamily="34" charset="0"/>
                <a:cs typeface="Arial" pitchFamily="34" charset="0"/>
              </a:rPr>
              <a:t>Détail du planning 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prévisionnel de réalisation du 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projet par phase – Phase 2 – M1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5288" y="1785926"/>
            <a:ext cx="7034232" cy="1000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/>
            <a:r>
              <a:rPr lang="fr-FR" sz="1100" b="0" dirty="0" smtClean="0">
                <a:latin typeface="Arial" charset="0"/>
              </a:rPr>
              <a:t/>
            </a:r>
            <a:br>
              <a:rPr lang="fr-FR" sz="1100" b="0" dirty="0" smtClean="0">
                <a:latin typeface="Arial" charset="0"/>
              </a:rPr>
            </a:br>
            <a:r>
              <a:rPr lang="fr-FR" sz="1000" b="0" dirty="0" smtClean="0">
                <a:latin typeface="Arial" charset="0"/>
              </a:rPr>
              <a:t>1- </a:t>
            </a:r>
            <a:r>
              <a:rPr lang="fr-FR" sz="1000" b="0" dirty="0" smtClean="0"/>
              <a:t>Mise en place d'un système de gestion de contenus </a:t>
            </a:r>
          </a:p>
          <a:p>
            <a:r>
              <a:rPr lang="fr-FR" sz="1000" b="0" dirty="0" smtClean="0">
                <a:latin typeface="Arial" charset="0"/>
              </a:rPr>
              <a:t> </a:t>
            </a:r>
            <a:endParaRPr lang="fr-FR" sz="1000" b="0" dirty="0" smtClean="0">
              <a:solidFill>
                <a:srgbClr val="FF0000"/>
              </a:solidFill>
              <a:latin typeface="Arial" charset="0"/>
            </a:endParaRPr>
          </a:p>
          <a:p>
            <a:endParaRPr lang="fr-FR" sz="1000" b="0" dirty="0">
              <a:latin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5288" y="3643314"/>
            <a:ext cx="7034232" cy="11430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fr-FR" sz="1000" b="0" dirty="0" smtClean="0">
                <a:latin typeface="Arial" charset="0"/>
              </a:rPr>
              <a:t>3- </a:t>
            </a:r>
            <a:r>
              <a:rPr lang="fr-FR" sz="1000" b="0" dirty="0" smtClean="0"/>
              <a:t>Réalisation du portail web ;</a:t>
            </a:r>
          </a:p>
          <a:p>
            <a:pPr>
              <a:lnSpc>
                <a:spcPct val="150000"/>
              </a:lnSpc>
            </a:pPr>
            <a:r>
              <a:rPr lang="fr-FR" sz="1000" b="0" dirty="0" smtClean="0"/>
              <a:t>• Gestion de la publication;</a:t>
            </a:r>
          </a:p>
          <a:p>
            <a:pPr>
              <a:lnSpc>
                <a:spcPct val="150000"/>
              </a:lnSpc>
            </a:pPr>
            <a:r>
              <a:rPr lang="fr-FR" sz="1000" b="0" dirty="0" smtClean="0"/>
              <a:t>• Gestion des utilisateurs ;</a:t>
            </a:r>
          </a:p>
          <a:p>
            <a:endParaRPr lang="fr-FR" sz="1000" b="0" dirty="0">
              <a:latin typeface="Arial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95288" y="1338263"/>
            <a:ext cx="3338512" cy="457200"/>
          </a:xfrm>
          <a:prstGeom prst="rec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dirty="0" smtClean="0">
                <a:solidFill>
                  <a:schemeClr val="bg1"/>
                </a:solidFill>
              </a:rPr>
              <a:t>MISE EN PLACE DU SYSTÈME DE </a:t>
            </a:r>
            <a:r>
              <a:rPr lang="fr-FR" sz="1000" dirty="0" smtClean="0">
                <a:solidFill>
                  <a:schemeClr val="bg1"/>
                </a:solidFill>
              </a:rPr>
              <a:t/>
            </a:r>
            <a:br>
              <a:rPr lang="fr-FR" sz="1000" dirty="0" smtClean="0">
                <a:solidFill>
                  <a:schemeClr val="bg1"/>
                </a:solidFill>
              </a:rPr>
            </a:br>
            <a:r>
              <a:rPr lang="fr-FR" sz="1000" dirty="0" smtClean="0">
                <a:solidFill>
                  <a:schemeClr val="bg1"/>
                </a:solidFill>
              </a:rPr>
              <a:t>GESTION </a:t>
            </a:r>
            <a:r>
              <a:rPr lang="fr-FR" sz="1000" dirty="0" smtClean="0">
                <a:solidFill>
                  <a:schemeClr val="bg1"/>
                </a:solidFill>
              </a:rPr>
              <a:t>DE CONTENU 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733800" y="1325563"/>
            <a:ext cx="909638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b="0" dirty="0" smtClean="0">
                <a:latin typeface="Arial" charset="0"/>
              </a:rPr>
              <a:t>S1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30" name="Line 37"/>
          <p:cNvSpPr>
            <a:spLocks noChangeShapeType="1"/>
          </p:cNvSpPr>
          <p:nvPr/>
        </p:nvSpPr>
        <p:spPr bwMode="auto">
          <a:xfrm>
            <a:off x="4656138" y="1843088"/>
            <a:ext cx="46038" cy="372905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2" name="Rectangle 44"/>
          <p:cNvSpPr>
            <a:spLocks noChangeArrowheads="1"/>
          </p:cNvSpPr>
          <p:nvPr/>
        </p:nvSpPr>
        <p:spPr bwMode="auto">
          <a:xfrm>
            <a:off x="395288" y="2786058"/>
            <a:ext cx="7034232" cy="857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fr-FR" sz="1000" b="0" dirty="0" smtClean="0">
                <a:solidFill>
                  <a:srgbClr val="000000"/>
                </a:solidFill>
                <a:latin typeface="Arial" charset="0"/>
              </a:rPr>
              <a:t>2- </a:t>
            </a:r>
            <a:r>
              <a:rPr lang="fr-FR" sz="1000" b="0" dirty="0" smtClean="0"/>
              <a:t>Création et mise en place des rubriques et modèles </a:t>
            </a:r>
            <a:r>
              <a:rPr lang="fr-FR" sz="1000" b="0" dirty="0" smtClean="0"/>
              <a:t>de</a:t>
            </a:r>
            <a:br>
              <a:rPr lang="fr-FR" sz="1000" b="0" dirty="0" smtClean="0"/>
            </a:br>
            <a:r>
              <a:rPr lang="fr-FR" sz="1000" b="0" dirty="0" smtClean="0"/>
              <a:t> </a:t>
            </a:r>
            <a:r>
              <a:rPr lang="fr-FR" sz="1000" b="0" dirty="0" smtClean="0"/>
              <a:t>documents selon </a:t>
            </a:r>
            <a:r>
              <a:rPr lang="fr-FR" sz="1000" b="0" dirty="0" smtClean="0"/>
              <a:t>les </a:t>
            </a:r>
            <a:r>
              <a:rPr lang="fr-FR" sz="1000" b="0" dirty="0" err="1" smtClean="0"/>
              <a:t>templates</a:t>
            </a:r>
            <a:r>
              <a:rPr lang="fr-FR" sz="1000" b="0" dirty="0" smtClean="0"/>
              <a:t> </a:t>
            </a:r>
            <a:r>
              <a:rPr lang="fr-FR" sz="1000" b="0" dirty="0" smtClean="0"/>
              <a:t>produites</a:t>
            </a:r>
          </a:p>
          <a:p>
            <a:pPr>
              <a:lnSpc>
                <a:spcPct val="150000"/>
              </a:lnSpc>
            </a:pPr>
            <a:r>
              <a:rPr lang="fr-FR" sz="1000" b="0" dirty="0" smtClean="0"/>
              <a:t>• Paramétrage de l'interface d'administration 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49" name="Line 60"/>
          <p:cNvSpPr>
            <a:spLocks noChangeShapeType="1"/>
          </p:cNvSpPr>
          <p:nvPr/>
        </p:nvSpPr>
        <p:spPr bwMode="auto">
          <a:xfrm>
            <a:off x="3759199" y="1844674"/>
            <a:ext cx="45719" cy="372746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4681538" y="1316026"/>
            <a:ext cx="876300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b="0" dirty="0" smtClean="0">
                <a:latin typeface="Arial" charset="0"/>
              </a:rPr>
              <a:t>S2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381026" y="4786322"/>
            <a:ext cx="7048494" cy="7636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/>
            <a:r>
              <a:rPr lang="fr-FR" sz="1000" b="0" dirty="0" smtClean="0"/>
              <a:t>4- </a:t>
            </a:r>
            <a:r>
              <a:rPr lang="fr-FR" sz="1000" b="0" dirty="0" smtClean="0"/>
              <a:t>La formation des rédacteurs pour la manipulation </a:t>
            </a:r>
            <a:r>
              <a:rPr lang="fr-FR" sz="1000" b="0" dirty="0" smtClean="0"/>
              <a:t>de</a:t>
            </a:r>
            <a:br>
              <a:rPr lang="fr-FR" sz="1000" b="0" dirty="0" smtClean="0"/>
            </a:br>
            <a:r>
              <a:rPr lang="fr-FR" sz="1000" b="0" dirty="0" smtClean="0"/>
              <a:t> </a:t>
            </a:r>
            <a:r>
              <a:rPr lang="fr-FR" sz="1000" b="0" dirty="0" smtClean="0"/>
              <a:t>l'outil CMS.</a:t>
            </a:r>
          </a:p>
        </p:txBody>
      </p:sp>
      <p:sp>
        <p:nvSpPr>
          <p:cNvPr id="58" name="Line 37"/>
          <p:cNvSpPr>
            <a:spLocks noChangeShapeType="1"/>
          </p:cNvSpPr>
          <p:nvPr/>
        </p:nvSpPr>
        <p:spPr bwMode="auto">
          <a:xfrm>
            <a:off x="5605470" y="1843088"/>
            <a:ext cx="46038" cy="372905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59" name="Line 37"/>
          <p:cNvSpPr>
            <a:spLocks noChangeShapeType="1"/>
          </p:cNvSpPr>
          <p:nvPr/>
        </p:nvSpPr>
        <p:spPr bwMode="auto">
          <a:xfrm>
            <a:off x="6500826" y="1785926"/>
            <a:ext cx="46038" cy="372905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595938" y="1323960"/>
            <a:ext cx="876300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b="0" dirty="0" smtClean="0">
                <a:latin typeface="Arial" charset="0"/>
              </a:rPr>
              <a:t>S3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513530" y="1311260"/>
            <a:ext cx="915990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b="0" dirty="0" smtClean="0">
                <a:latin typeface="Arial" charset="0"/>
              </a:rPr>
              <a:t>S4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70" name="Étoile à 4 branches 69"/>
          <p:cNvSpPr/>
          <p:nvPr/>
        </p:nvSpPr>
        <p:spPr bwMode="auto">
          <a:xfrm>
            <a:off x="3929058" y="2071678"/>
            <a:ext cx="500066" cy="428628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1" name="Étoile à 4 branches 70"/>
          <p:cNvSpPr/>
          <p:nvPr/>
        </p:nvSpPr>
        <p:spPr bwMode="auto">
          <a:xfrm>
            <a:off x="4857752" y="3000372"/>
            <a:ext cx="500066" cy="428628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2" name="Étoile à 4 branches 71"/>
          <p:cNvSpPr/>
          <p:nvPr/>
        </p:nvSpPr>
        <p:spPr bwMode="auto">
          <a:xfrm>
            <a:off x="5786446" y="4143380"/>
            <a:ext cx="500066" cy="428628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Étoile à 4 branches 72"/>
          <p:cNvSpPr/>
          <p:nvPr/>
        </p:nvSpPr>
        <p:spPr bwMode="auto">
          <a:xfrm>
            <a:off x="6715140" y="4857760"/>
            <a:ext cx="500066" cy="428628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7CF8A-32AA-47AA-BB0E-E9E6D7C97AF0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7950" y="620713"/>
            <a:ext cx="8393140" cy="37939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fr-FR" sz="1200" dirty="0" smtClean="0">
                <a:latin typeface="Arial" pitchFamily="34" charset="0"/>
                <a:cs typeface="Arial" pitchFamily="34" charset="0"/>
              </a:rPr>
              <a:t>Détail du planning 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prévisionnel de réalisation du 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projet par phase – Phase 2 – M2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9982" y="1546212"/>
            <a:ext cx="7034232" cy="1000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/>
            <a:r>
              <a:rPr lang="fr-FR" sz="1100" b="0" dirty="0" smtClean="0">
                <a:latin typeface="Arial" charset="0"/>
              </a:rPr>
              <a:t/>
            </a:r>
            <a:br>
              <a:rPr lang="fr-FR" sz="1100" b="0" dirty="0" smtClean="0">
                <a:latin typeface="Arial" charset="0"/>
              </a:rPr>
            </a:br>
            <a:r>
              <a:rPr lang="fr-FR" sz="1000" b="0" dirty="0" smtClean="0">
                <a:latin typeface="Arial" charset="0"/>
              </a:rPr>
              <a:t>1- </a:t>
            </a:r>
            <a:r>
              <a:rPr lang="fr-FR" sz="1000" b="0" dirty="0" smtClean="0"/>
              <a:t>Réaliser la conception graphique et technique du site dans </a:t>
            </a:r>
            <a:r>
              <a:rPr lang="fr-FR" sz="1000" b="0" dirty="0" smtClean="0"/>
              <a:t/>
            </a:r>
            <a:br>
              <a:rPr lang="fr-FR" sz="1000" b="0" dirty="0" smtClean="0"/>
            </a:br>
            <a:r>
              <a:rPr lang="fr-FR" sz="1000" b="0" dirty="0" smtClean="0"/>
              <a:t>sa </a:t>
            </a:r>
            <a:r>
              <a:rPr lang="fr-FR" sz="1000" b="0" dirty="0" smtClean="0"/>
              <a:t>totalité</a:t>
            </a:r>
          </a:p>
          <a:p>
            <a:r>
              <a:rPr lang="fr-FR" sz="1000" b="0" dirty="0" smtClean="0">
                <a:latin typeface="Arial" charset="0"/>
              </a:rPr>
              <a:t> </a:t>
            </a:r>
            <a:endParaRPr lang="fr-FR" sz="1000" b="0" dirty="0" smtClean="0">
              <a:solidFill>
                <a:srgbClr val="FF0000"/>
              </a:solidFill>
              <a:latin typeface="Arial" charset="0"/>
            </a:endParaRPr>
          </a:p>
          <a:p>
            <a:endParaRPr lang="fr-FR" sz="1000" b="0" dirty="0">
              <a:latin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99982" y="3403600"/>
            <a:ext cx="7034232" cy="11430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/>
            <a:r>
              <a:rPr lang="fr-FR" sz="1000" b="0" dirty="0" smtClean="0">
                <a:latin typeface="Arial" charset="0"/>
              </a:rPr>
              <a:t>3- </a:t>
            </a:r>
            <a:r>
              <a:rPr lang="fr-FR" sz="1000" b="0" dirty="0" smtClean="0"/>
              <a:t>Réaliser un développement technique des fonctionnalités </a:t>
            </a:r>
            <a:r>
              <a:rPr lang="fr-FR" sz="1000" b="0" dirty="0" smtClean="0"/>
              <a:t/>
            </a:r>
            <a:br>
              <a:rPr lang="fr-FR" sz="1000" b="0" dirty="0" smtClean="0"/>
            </a:br>
            <a:r>
              <a:rPr lang="fr-FR" sz="1000" b="0" dirty="0" smtClean="0"/>
              <a:t>demandées en concertation </a:t>
            </a:r>
            <a:r>
              <a:rPr lang="fr-FR" sz="1000" b="0" dirty="0" smtClean="0"/>
              <a:t>avec les développements </a:t>
            </a:r>
            <a:r>
              <a:rPr lang="fr-FR" sz="1000" b="0" dirty="0" smtClean="0"/>
              <a:t/>
            </a:r>
            <a:br>
              <a:rPr lang="fr-FR" sz="1000" b="0" dirty="0" smtClean="0"/>
            </a:br>
            <a:r>
              <a:rPr lang="fr-FR" sz="1000" b="0" dirty="0" smtClean="0"/>
              <a:t>technologiques </a:t>
            </a:r>
            <a:r>
              <a:rPr lang="fr-FR" sz="1000" b="0" dirty="0" smtClean="0"/>
              <a:t>internationaux </a:t>
            </a:r>
            <a:r>
              <a:rPr lang="fr-FR" sz="1000" b="0" dirty="0" smtClean="0"/>
              <a:t>actuels</a:t>
            </a:r>
          </a:p>
          <a:p>
            <a:pPr algn="just"/>
            <a:endParaRPr lang="fr-FR" sz="1000" b="0" dirty="0" smtClean="0"/>
          </a:p>
          <a:p>
            <a:pPr algn="just"/>
            <a:r>
              <a:rPr lang="fr-FR" sz="1000" b="0" dirty="0" smtClean="0"/>
              <a:t>• Tenir compte de toutes les exigences techniques</a:t>
            </a:r>
            <a:endParaRPr lang="fr-FR" sz="1000" b="0" dirty="0" smtClean="0">
              <a:latin typeface="Arial" charset="0"/>
              <a:sym typeface="Wingdings" pitchFamily="2" charset="2"/>
            </a:endParaRPr>
          </a:p>
          <a:p>
            <a:pPr algn="just"/>
            <a:endParaRPr lang="fr-FR" sz="1000" b="0" dirty="0">
              <a:latin typeface="Arial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99982" y="1098549"/>
            <a:ext cx="3338512" cy="457200"/>
          </a:xfrm>
          <a:prstGeom prst="rec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dirty="0" smtClean="0">
                <a:solidFill>
                  <a:schemeClr val="bg1"/>
                </a:solidFill>
              </a:rPr>
              <a:t>TESTS FONCTIONNELS ET TECHNIQUES DU </a:t>
            </a:r>
            <a:endParaRPr lang="fr-FR" sz="1000" dirty="0" smtClean="0">
              <a:solidFill>
                <a:schemeClr val="bg1"/>
              </a:solidFill>
            </a:endParaRPr>
          </a:p>
          <a:p>
            <a:pPr algn="ctr"/>
            <a:r>
              <a:rPr lang="fr-FR" sz="1000" dirty="0" smtClean="0">
                <a:solidFill>
                  <a:schemeClr val="bg1"/>
                </a:solidFill>
              </a:rPr>
              <a:t>PORTAIL WEB</a:t>
            </a:r>
            <a:endParaRPr lang="fr-FR" sz="1000" dirty="0" smtClean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671832" y="1085849"/>
            <a:ext cx="909638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b="0" dirty="0" smtClean="0">
                <a:latin typeface="Arial" charset="0"/>
              </a:rPr>
              <a:t>S1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30" name="Line 37"/>
          <p:cNvSpPr>
            <a:spLocks noChangeShapeType="1"/>
          </p:cNvSpPr>
          <p:nvPr/>
        </p:nvSpPr>
        <p:spPr bwMode="auto">
          <a:xfrm>
            <a:off x="4560832" y="1603374"/>
            <a:ext cx="82606" cy="475458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2" name="Rectangle 44"/>
          <p:cNvSpPr>
            <a:spLocks noChangeArrowheads="1"/>
          </p:cNvSpPr>
          <p:nvPr/>
        </p:nvSpPr>
        <p:spPr bwMode="auto">
          <a:xfrm>
            <a:off x="299982" y="2546344"/>
            <a:ext cx="7034232" cy="857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/>
            <a:r>
              <a:rPr lang="fr-FR" sz="1000" b="0" dirty="0" smtClean="0">
                <a:solidFill>
                  <a:srgbClr val="000000"/>
                </a:solidFill>
                <a:latin typeface="Arial" charset="0"/>
              </a:rPr>
              <a:t>2- </a:t>
            </a:r>
            <a:r>
              <a:rPr lang="fr-FR" sz="1000" b="0" dirty="0" smtClean="0"/>
              <a:t>Réaliser des pistes de charte graphique du portail web CRI </a:t>
            </a:r>
            <a:r>
              <a:rPr lang="fr-FR" sz="1000" b="0" dirty="0" smtClean="0"/>
              <a:t>de</a:t>
            </a:r>
            <a:br>
              <a:rPr lang="fr-FR" sz="1000" b="0" dirty="0" smtClean="0"/>
            </a:br>
            <a:r>
              <a:rPr lang="fr-FR" sz="1000" b="0" dirty="0" smtClean="0"/>
              <a:t> </a:t>
            </a:r>
            <a:r>
              <a:rPr lang="fr-FR" sz="1000" b="0" dirty="0" smtClean="0"/>
              <a:t>Casablanca-Settat, </a:t>
            </a:r>
            <a:r>
              <a:rPr lang="fr-FR" sz="1000" b="0" dirty="0" smtClean="0"/>
              <a:t>ces pistes </a:t>
            </a:r>
            <a:r>
              <a:rPr lang="fr-FR" sz="1000" b="0" dirty="0" smtClean="0"/>
              <a:t>seront soumis au CRI </a:t>
            </a:r>
            <a:r>
              <a:rPr lang="fr-FR" sz="1000" b="0" dirty="0" smtClean="0"/>
              <a:t>pour</a:t>
            </a:r>
            <a:br>
              <a:rPr lang="fr-FR" sz="1000" b="0" dirty="0" smtClean="0"/>
            </a:br>
            <a:r>
              <a:rPr lang="fr-FR" sz="1000" b="0" dirty="0" smtClean="0"/>
              <a:t> </a:t>
            </a:r>
            <a:r>
              <a:rPr lang="fr-FR" sz="1000" b="0" dirty="0" smtClean="0"/>
              <a:t>choix et validation 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49" name="Line 60"/>
          <p:cNvSpPr>
            <a:spLocks noChangeShapeType="1"/>
          </p:cNvSpPr>
          <p:nvPr/>
        </p:nvSpPr>
        <p:spPr bwMode="auto">
          <a:xfrm>
            <a:off x="3714693" y="1604960"/>
            <a:ext cx="71489" cy="475299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4586232" y="1076312"/>
            <a:ext cx="876300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b="0" dirty="0" smtClean="0">
                <a:latin typeface="Arial" charset="0"/>
              </a:rPr>
              <a:t>S2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285720" y="4533908"/>
            <a:ext cx="7048494" cy="11684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/>
            <a:r>
              <a:rPr lang="fr-FR" sz="1000" b="0" dirty="0" smtClean="0"/>
              <a:t>4- </a:t>
            </a:r>
            <a:r>
              <a:rPr lang="fr-FR" sz="1000" b="0" dirty="0" smtClean="0"/>
              <a:t>• Réaliser un site web évolutif et interactif (ajout de </a:t>
            </a:r>
            <a:r>
              <a:rPr lang="fr-FR" sz="1000" b="0" dirty="0" smtClean="0"/>
              <a:t>nouvelles</a:t>
            </a:r>
            <a:br>
              <a:rPr lang="fr-FR" sz="1000" b="0" dirty="0" smtClean="0"/>
            </a:br>
            <a:r>
              <a:rPr lang="fr-FR" sz="1000" b="0" dirty="0" smtClean="0"/>
              <a:t> </a:t>
            </a:r>
            <a:r>
              <a:rPr lang="fr-FR" sz="1000" b="0" dirty="0" smtClean="0"/>
              <a:t>rubriques autant de </a:t>
            </a:r>
            <a:r>
              <a:rPr lang="fr-FR" sz="1000" b="0" dirty="0" smtClean="0"/>
              <a:t>fois que </a:t>
            </a:r>
            <a:r>
              <a:rPr lang="fr-FR" sz="1000" b="0" dirty="0" smtClean="0"/>
              <a:t>demandé, inscription des </a:t>
            </a:r>
            <a:r>
              <a:rPr lang="fr-FR" sz="1000" b="0" dirty="0" smtClean="0"/>
              <a:t>utilisateurs</a:t>
            </a:r>
            <a:br>
              <a:rPr lang="fr-FR" sz="1000" b="0" dirty="0" smtClean="0"/>
            </a:br>
            <a:r>
              <a:rPr lang="fr-FR" sz="1000" b="0" dirty="0" smtClean="0"/>
              <a:t> </a:t>
            </a:r>
            <a:r>
              <a:rPr lang="fr-FR" sz="1000" b="0" dirty="0" smtClean="0"/>
              <a:t>avec des login et mots de passe </a:t>
            </a:r>
            <a:r>
              <a:rPr lang="fr-FR" sz="1000" b="0" dirty="0" smtClean="0"/>
              <a:t>et participation </a:t>
            </a:r>
            <a:r>
              <a:rPr lang="fr-FR" sz="1000" b="0" dirty="0" smtClean="0"/>
              <a:t>dans le forum </a:t>
            </a:r>
            <a:r>
              <a:rPr lang="fr-FR" sz="1000" b="0" dirty="0" smtClean="0"/>
              <a:t>de</a:t>
            </a:r>
            <a:br>
              <a:rPr lang="fr-FR" sz="1000" b="0" dirty="0" smtClean="0"/>
            </a:br>
            <a:r>
              <a:rPr lang="fr-FR" sz="1000" b="0" dirty="0" smtClean="0"/>
              <a:t> </a:t>
            </a:r>
            <a:r>
              <a:rPr lang="fr-FR" sz="1000" b="0" dirty="0" smtClean="0"/>
              <a:t>discussion, administration des commentaires</a:t>
            </a:r>
            <a:r>
              <a:rPr lang="fr-FR" sz="1000" b="0" dirty="0" smtClean="0"/>
              <a:t>...)</a:t>
            </a:r>
            <a:r>
              <a:rPr lang="fr-FR" sz="1000" b="0" dirty="0" smtClean="0"/>
              <a:t/>
            </a:r>
            <a:br>
              <a:rPr lang="fr-FR" sz="1000" b="0" dirty="0" smtClean="0"/>
            </a:br>
            <a:r>
              <a:rPr lang="fr-FR" sz="1000" b="0" dirty="0" smtClean="0"/>
              <a:t>Proposer </a:t>
            </a:r>
            <a:r>
              <a:rPr lang="fr-FR" sz="1000" b="0" dirty="0" smtClean="0"/>
              <a:t>une arborescence avec un dispositif de navigation efficace</a:t>
            </a:r>
          </a:p>
          <a:p>
            <a:pPr algn="just"/>
            <a:endParaRPr lang="fr-FR" sz="1000" b="0" dirty="0" smtClean="0"/>
          </a:p>
        </p:txBody>
      </p:sp>
      <p:sp>
        <p:nvSpPr>
          <p:cNvPr id="58" name="Line 37"/>
          <p:cNvSpPr>
            <a:spLocks noChangeShapeType="1"/>
          </p:cNvSpPr>
          <p:nvPr/>
        </p:nvSpPr>
        <p:spPr bwMode="auto">
          <a:xfrm>
            <a:off x="5510164" y="1603374"/>
            <a:ext cx="61968" cy="475458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59" name="Line 37"/>
          <p:cNvSpPr>
            <a:spLocks noChangeShapeType="1"/>
          </p:cNvSpPr>
          <p:nvPr/>
        </p:nvSpPr>
        <p:spPr bwMode="auto">
          <a:xfrm>
            <a:off x="6405520" y="1546212"/>
            <a:ext cx="45719" cy="4811746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500632" y="1084246"/>
            <a:ext cx="876300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b="0" dirty="0" smtClean="0">
                <a:latin typeface="Arial" charset="0"/>
              </a:rPr>
              <a:t>S3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418224" y="1071546"/>
            <a:ext cx="915990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b="0" dirty="0" smtClean="0">
                <a:latin typeface="Arial" charset="0"/>
              </a:rPr>
              <a:t>S4</a:t>
            </a:r>
            <a:endParaRPr lang="fr-FR" sz="1000" b="0" dirty="0">
              <a:latin typeface="Arial" charset="0"/>
            </a:endParaRPr>
          </a:p>
        </p:txBody>
      </p:sp>
      <p:sp>
        <p:nvSpPr>
          <p:cNvPr id="70" name="Étoile à 4 branches 69"/>
          <p:cNvSpPr/>
          <p:nvPr/>
        </p:nvSpPr>
        <p:spPr bwMode="auto">
          <a:xfrm>
            <a:off x="3833752" y="1831964"/>
            <a:ext cx="500066" cy="428628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1" name="Étoile à 4 branches 70"/>
          <p:cNvSpPr/>
          <p:nvPr/>
        </p:nvSpPr>
        <p:spPr bwMode="auto">
          <a:xfrm>
            <a:off x="3905190" y="2760658"/>
            <a:ext cx="500066" cy="428628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2" name="Étoile à 4 branches 71"/>
          <p:cNvSpPr/>
          <p:nvPr/>
        </p:nvSpPr>
        <p:spPr bwMode="auto">
          <a:xfrm>
            <a:off x="4833884" y="3760790"/>
            <a:ext cx="500066" cy="428628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Étoile à 4 branches 72"/>
          <p:cNvSpPr/>
          <p:nvPr/>
        </p:nvSpPr>
        <p:spPr bwMode="auto">
          <a:xfrm>
            <a:off x="5762578" y="4832360"/>
            <a:ext cx="500066" cy="428628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85720" y="5715016"/>
            <a:ext cx="7048494" cy="6429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/>
            <a:r>
              <a:rPr lang="fr-FR" sz="1000" b="0" dirty="0" smtClean="0"/>
              <a:t>5</a:t>
            </a:r>
            <a:r>
              <a:rPr lang="fr-FR" sz="1000" b="0" dirty="0" smtClean="0"/>
              <a:t>- Elaboration des livrable de la phase 2</a:t>
            </a:r>
          </a:p>
          <a:p>
            <a:pPr algn="just"/>
            <a:endParaRPr lang="fr-FR" sz="1000" b="0" dirty="0" smtClean="0"/>
          </a:p>
        </p:txBody>
      </p:sp>
      <p:sp>
        <p:nvSpPr>
          <p:cNvPr id="23" name="Étoile à 4 branches 22"/>
          <p:cNvSpPr/>
          <p:nvPr/>
        </p:nvSpPr>
        <p:spPr bwMode="auto">
          <a:xfrm>
            <a:off x="6643702" y="5786454"/>
            <a:ext cx="500066" cy="428628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7CF8A-32AA-47AA-BB0E-E9E6D7C97AF0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22" name="Espace réservé du numéro de diapositive 3"/>
          <p:cNvSpPr txBox="1">
            <a:spLocks/>
          </p:cNvSpPr>
          <p:nvPr/>
        </p:nvSpPr>
        <p:spPr bwMode="auto">
          <a:xfrm>
            <a:off x="8675688" y="6137257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F986A9-8A4B-4326-B5C8-65C1AFFC2BAE}" type="slidenum">
              <a:rPr kumimoji="0" lang="fr-FR" sz="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1214422"/>
            <a:ext cx="1116013" cy="5000660"/>
          </a:xfrm>
          <a:prstGeom prst="rect">
            <a:avLst/>
          </a:prstGeom>
          <a:solidFill>
            <a:srgbClr val="000080">
              <a:alpha val="83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000" dirty="0" smtClean="0">
                <a:solidFill>
                  <a:schemeClr val="bg1"/>
                </a:solidFill>
                <a:latin typeface="Arial" charset="0"/>
              </a:rPr>
              <a:t>Liste des </a:t>
            </a:r>
          </a:p>
          <a:p>
            <a:pPr algn="ctr"/>
            <a:r>
              <a:rPr lang="fr-FR" sz="1000" dirty="0" smtClean="0">
                <a:solidFill>
                  <a:schemeClr val="bg1"/>
                </a:solidFill>
                <a:latin typeface="Arial" charset="0"/>
              </a:rPr>
              <a:t>livrables</a:t>
            </a:r>
            <a:endParaRPr lang="fr-FR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1187450" y="638159"/>
            <a:ext cx="3956054" cy="504825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fr-FR" sz="1000" dirty="0" smtClean="0">
                <a:solidFill>
                  <a:schemeClr val="bg1"/>
                </a:solidFill>
              </a:rPr>
              <a:t>MISE EN PLACE DU SYSTÈME DE GESTION DE CONTENU 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26963" y="571480"/>
            <a:ext cx="1116013" cy="504825"/>
          </a:xfrm>
          <a:prstGeom prst="rect">
            <a:avLst/>
          </a:prstGeom>
          <a:solidFill>
            <a:srgbClr val="003366">
              <a:alpha val="83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fr-FR" sz="1000" dirty="0" smtClean="0">
                <a:solidFill>
                  <a:schemeClr val="bg1"/>
                </a:solidFill>
                <a:latin typeface="Arial" charset="0"/>
              </a:rPr>
              <a:t>Phase 2</a:t>
            </a:r>
            <a:endParaRPr lang="fr-FR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5286380" y="642918"/>
            <a:ext cx="3725878" cy="504825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fr-FR" sz="1000" dirty="0" smtClean="0">
                <a:solidFill>
                  <a:schemeClr val="bg1"/>
                </a:solidFill>
              </a:rPr>
              <a:t>ELABORATION ET INTÉGRATION DU CONTENU</a:t>
            </a:r>
            <a:endParaRPr lang="fr-FR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3" name="Rectangle 20"/>
          <p:cNvSpPr>
            <a:spLocks noChangeArrowheads="1"/>
          </p:cNvSpPr>
          <p:nvPr/>
        </p:nvSpPr>
        <p:spPr bwMode="auto">
          <a:xfrm>
            <a:off x="1214414" y="571480"/>
            <a:ext cx="215900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1000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34" name="Rectangle 21"/>
          <p:cNvSpPr>
            <a:spLocks noChangeArrowheads="1"/>
          </p:cNvSpPr>
          <p:nvPr/>
        </p:nvSpPr>
        <p:spPr bwMode="auto">
          <a:xfrm>
            <a:off x="3714744" y="571480"/>
            <a:ext cx="215900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1000" dirty="0">
                <a:solidFill>
                  <a:schemeClr val="bg1"/>
                </a:solidFill>
                <a:latin typeface="Arial" charset="0"/>
              </a:rPr>
              <a:t>2</a:t>
            </a:r>
          </a:p>
        </p:txBody>
      </p:sp>
      <p:sp>
        <p:nvSpPr>
          <p:cNvPr id="37" name="Rectangle 24"/>
          <p:cNvSpPr>
            <a:spLocks noChangeArrowheads="1"/>
          </p:cNvSpPr>
          <p:nvPr/>
        </p:nvSpPr>
        <p:spPr bwMode="auto">
          <a:xfrm>
            <a:off x="1214414" y="1181084"/>
            <a:ext cx="3929090" cy="503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fr-FR" sz="1400" b="0" dirty="0" smtClean="0"/>
              <a:t>• Un manuel de gestion de </a:t>
            </a:r>
            <a:r>
              <a:rPr lang="fr-FR" sz="1400" b="0" dirty="0" smtClean="0"/>
              <a:t>contenu</a:t>
            </a:r>
            <a:endParaRPr lang="fr-FR" sz="1400" b="0" dirty="0" smtClean="0">
              <a:latin typeface="Arial" charset="0"/>
            </a:endParaRPr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5286380" y="1214446"/>
            <a:ext cx="3714776" cy="50006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fr-FR" sz="1400" b="0" dirty="0" smtClean="0"/>
              <a:t>• Un prototype fonctionnel du portail web sur une plateforme de test hébergée par le</a:t>
            </a:r>
          </a:p>
          <a:p>
            <a:pPr>
              <a:lnSpc>
                <a:spcPct val="150000"/>
              </a:lnSpc>
            </a:pPr>
            <a:r>
              <a:rPr lang="fr-FR" sz="1400" b="0" dirty="0" smtClean="0"/>
              <a:t>soumissionnaire ; Toute la documentation relative à la conception de la plateforme,</a:t>
            </a:r>
          </a:p>
          <a:p>
            <a:pPr>
              <a:lnSpc>
                <a:spcPct val="150000"/>
              </a:lnSpc>
            </a:pPr>
            <a:r>
              <a:rPr lang="fr-FR" sz="1400" b="0" dirty="0" smtClean="0"/>
              <a:t>notamment les bases de données ;</a:t>
            </a:r>
          </a:p>
          <a:p>
            <a:pPr>
              <a:lnSpc>
                <a:spcPct val="150000"/>
              </a:lnSpc>
            </a:pPr>
            <a:r>
              <a:rPr lang="fr-FR" sz="1400" b="0" dirty="0" smtClean="0"/>
              <a:t>• L'ensemble des sources suffisamment documentées ainsi qu'un CDROM avec tous les</a:t>
            </a:r>
          </a:p>
          <a:p>
            <a:pPr>
              <a:lnSpc>
                <a:spcPct val="150000"/>
              </a:lnSpc>
            </a:pPr>
            <a:r>
              <a:rPr lang="fr-FR" sz="1400" b="0" dirty="0" smtClean="0"/>
              <a:t>fichiers du Portail web ;</a:t>
            </a:r>
          </a:p>
          <a:p>
            <a:pPr>
              <a:lnSpc>
                <a:spcPct val="150000"/>
              </a:lnSpc>
            </a:pPr>
            <a:r>
              <a:rPr lang="fr-FR" sz="1400" b="0" dirty="0" smtClean="0"/>
              <a:t>• Les programmes (code source natif et binaire) </a:t>
            </a:r>
            <a:r>
              <a:rPr lang="fr-FR" sz="1400" b="0" dirty="0" smtClean="0"/>
              <a:t>;</a:t>
            </a:r>
            <a:endParaRPr lang="fr-FR" sz="14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9257</TotalTime>
  <Words>1089</Words>
  <Application>Microsoft PowerPoint</Application>
  <PresentationFormat>Affichage à l'écran (4:3)</PresentationFormat>
  <Paragraphs>275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Modèle par défaut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</vt:vector>
  </TitlesOfParts>
  <Company>XX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</dc:creator>
  <cp:lastModifiedBy>hp</cp:lastModifiedBy>
  <cp:revision>1982</cp:revision>
  <dcterms:created xsi:type="dcterms:W3CDTF">1980-01-04T02:46:59Z</dcterms:created>
  <dcterms:modified xsi:type="dcterms:W3CDTF">2016-10-26T03:00:59Z</dcterms:modified>
</cp:coreProperties>
</file>