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284" r:id="rId2"/>
    <p:sldId id="355" r:id="rId3"/>
    <p:sldId id="377" r:id="rId4"/>
    <p:sldId id="629" r:id="rId5"/>
    <p:sldId id="630" r:id="rId6"/>
    <p:sldId id="631" r:id="rId7"/>
    <p:sldId id="633" r:id="rId8"/>
    <p:sldId id="632" r:id="rId9"/>
    <p:sldId id="641" r:id="rId10"/>
    <p:sldId id="642" r:id="rId11"/>
    <p:sldId id="643" r:id="rId12"/>
    <p:sldId id="644" r:id="rId13"/>
    <p:sldId id="645" r:id="rId14"/>
    <p:sldId id="646" r:id="rId15"/>
    <p:sldId id="647" r:id="rId16"/>
    <p:sldId id="634" r:id="rId17"/>
    <p:sldId id="635" r:id="rId18"/>
    <p:sldId id="648" r:id="rId19"/>
    <p:sldId id="636" r:id="rId20"/>
    <p:sldId id="637" r:id="rId21"/>
    <p:sldId id="638" r:id="rId22"/>
    <p:sldId id="639" r:id="rId23"/>
    <p:sldId id="640" r:id="rId24"/>
    <p:sldId id="649" r:id="rId25"/>
    <p:sldId id="650" r:id="rId26"/>
    <p:sldId id="651" r:id="rId27"/>
    <p:sldId id="652" r:id="rId28"/>
    <p:sldId id="653" r:id="rId29"/>
    <p:sldId id="654" r:id="rId30"/>
    <p:sldId id="655" r:id="rId31"/>
    <p:sldId id="656" r:id="rId32"/>
    <p:sldId id="657" r:id="rId33"/>
    <p:sldId id="658" r:id="rId34"/>
    <p:sldId id="659" r:id="rId35"/>
    <p:sldId id="660" r:id="rId36"/>
    <p:sldId id="661" r:id="rId37"/>
    <p:sldId id="662" r:id="rId38"/>
    <p:sldId id="663" r:id="rId39"/>
    <p:sldId id="664" r:id="rId40"/>
    <p:sldId id="665" r:id="rId41"/>
    <p:sldId id="666" r:id="rId42"/>
    <p:sldId id="667" r:id="rId43"/>
    <p:sldId id="668" r:id="rId44"/>
    <p:sldId id="628" r:id="rId45"/>
  </p:sldIdLst>
  <p:sldSz cx="9144000" cy="6858000" type="screen4x3"/>
  <p:notesSz cx="6851650" cy="9747250"/>
  <p:defaultTextStyle>
    <a:defPPr>
      <a:defRPr lang="fr-FR"/>
    </a:defPPr>
    <a:lvl1pPr algn="l" rtl="0" fontAlgn="base">
      <a:spcBef>
        <a:spcPct val="0"/>
      </a:spcBef>
      <a:spcAft>
        <a:spcPct val="0"/>
      </a:spcAft>
      <a:defRPr sz="2400" b="1" kern="1200">
        <a:solidFill>
          <a:schemeClr val="tx1"/>
        </a:solidFill>
        <a:latin typeface="Times New Roman" pitchFamily="18" charset="0"/>
        <a:ea typeface="+mn-ea"/>
        <a:cs typeface="+mn-cs"/>
      </a:defRPr>
    </a:lvl1pPr>
    <a:lvl2pPr marL="457200" algn="l" rtl="0" fontAlgn="base">
      <a:spcBef>
        <a:spcPct val="0"/>
      </a:spcBef>
      <a:spcAft>
        <a:spcPct val="0"/>
      </a:spcAft>
      <a:defRPr sz="2400" b="1" kern="1200">
        <a:solidFill>
          <a:schemeClr val="tx1"/>
        </a:solidFill>
        <a:latin typeface="Times New Roman" pitchFamily="18" charset="0"/>
        <a:ea typeface="+mn-ea"/>
        <a:cs typeface="+mn-cs"/>
      </a:defRPr>
    </a:lvl2pPr>
    <a:lvl3pPr marL="914400" algn="l" rtl="0" fontAlgn="base">
      <a:spcBef>
        <a:spcPct val="0"/>
      </a:spcBef>
      <a:spcAft>
        <a:spcPct val="0"/>
      </a:spcAft>
      <a:defRPr sz="2400" b="1" kern="1200">
        <a:solidFill>
          <a:schemeClr val="tx1"/>
        </a:solidFill>
        <a:latin typeface="Times New Roman" pitchFamily="18" charset="0"/>
        <a:ea typeface="+mn-ea"/>
        <a:cs typeface="+mn-cs"/>
      </a:defRPr>
    </a:lvl3pPr>
    <a:lvl4pPr marL="1371600" algn="l" rtl="0" fontAlgn="base">
      <a:spcBef>
        <a:spcPct val="0"/>
      </a:spcBef>
      <a:spcAft>
        <a:spcPct val="0"/>
      </a:spcAft>
      <a:defRPr sz="2400" b="1" kern="1200">
        <a:solidFill>
          <a:schemeClr val="tx1"/>
        </a:solidFill>
        <a:latin typeface="Times New Roman" pitchFamily="18" charset="0"/>
        <a:ea typeface="+mn-ea"/>
        <a:cs typeface="+mn-cs"/>
      </a:defRPr>
    </a:lvl4pPr>
    <a:lvl5pPr marL="1828800" algn="l" rtl="0" fontAlgn="base">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FF0000"/>
    <a:srgbClr val="CC0000"/>
    <a:srgbClr val="FFFF66"/>
    <a:srgbClr val="000099"/>
    <a:srgbClr val="663300"/>
    <a:srgbClr val="006600"/>
    <a:srgbClr val="F8F8F8"/>
    <a:srgbClr val="80008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19" autoAdjust="0"/>
    <p:restoredTop sz="98623" autoAdjust="0"/>
  </p:normalViewPr>
  <p:slideViewPr>
    <p:cSldViewPr>
      <p:cViewPr>
        <p:scale>
          <a:sx n="77" d="100"/>
          <a:sy n="77" d="100"/>
        </p:scale>
        <p:origin x="-1146" y="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210"/>
    </p:cViewPr>
  </p:sorterViewPr>
  <p:notesViewPr>
    <p:cSldViewPr>
      <p:cViewPr varScale="1">
        <p:scale>
          <a:sx n="40" d="100"/>
          <a:sy n="40" d="100"/>
        </p:scale>
        <p:origin x="-1344" y="-102"/>
      </p:cViewPr>
      <p:guideLst>
        <p:guide orient="horz" pos="3070"/>
        <p:guide pos="2158"/>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68625" cy="487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fr-FR"/>
          </a:p>
        </p:txBody>
      </p:sp>
      <p:sp>
        <p:nvSpPr>
          <p:cNvPr id="25603" name="Rectangle 3"/>
          <p:cNvSpPr>
            <a:spLocks noGrp="1" noChangeArrowheads="1"/>
          </p:cNvSpPr>
          <p:nvPr>
            <p:ph type="dt" sz="quarter" idx="1"/>
          </p:nvPr>
        </p:nvSpPr>
        <p:spPr bwMode="auto">
          <a:xfrm>
            <a:off x="3883025" y="0"/>
            <a:ext cx="2968625" cy="487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fr-FR"/>
          </a:p>
        </p:txBody>
      </p:sp>
      <p:sp>
        <p:nvSpPr>
          <p:cNvPr id="25604" name="Rectangle 4"/>
          <p:cNvSpPr>
            <a:spLocks noGrp="1" noChangeArrowheads="1"/>
          </p:cNvSpPr>
          <p:nvPr>
            <p:ph type="ftr" sz="quarter" idx="2"/>
          </p:nvPr>
        </p:nvSpPr>
        <p:spPr bwMode="auto">
          <a:xfrm>
            <a:off x="0" y="9259888"/>
            <a:ext cx="2968625" cy="4873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endParaRPr lang="fr-FR"/>
          </a:p>
        </p:txBody>
      </p:sp>
      <p:sp>
        <p:nvSpPr>
          <p:cNvPr id="25605" name="Rectangle 5"/>
          <p:cNvSpPr>
            <a:spLocks noGrp="1" noChangeArrowheads="1"/>
          </p:cNvSpPr>
          <p:nvPr>
            <p:ph type="sldNum" sz="quarter" idx="3"/>
          </p:nvPr>
        </p:nvSpPr>
        <p:spPr bwMode="auto">
          <a:xfrm>
            <a:off x="3883025" y="9259888"/>
            <a:ext cx="2968625" cy="4873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A1F5C7F5-2B24-4A85-9901-3568F319D6F2}" type="slidenum">
              <a:rPr lang="fr-FR"/>
              <a:pPr/>
              <a:t>‹N°›</a:t>
            </a:fld>
            <a:endParaRPr lang="fr-F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9490" name="Rectangle 2"/>
          <p:cNvSpPr>
            <a:spLocks noGrp="1" noChangeArrowheads="1"/>
          </p:cNvSpPr>
          <p:nvPr>
            <p:ph type="hdr" sz="quarter"/>
          </p:nvPr>
        </p:nvSpPr>
        <p:spPr bwMode="auto">
          <a:xfrm>
            <a:off x="0" y="0"/>
            <a:ext cx="2968625" cy="487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fr-FR"/>
          </a:p>
        </p:txBody>
      </p:sp>
      <p:sp>
        <p:nvSpPr>
          <p:cNvPr id="319491" name="Rectangle 3"/>
          <p:cNvSpPr>
            <a:spLocks noGrp="1" noChangeArrowheads="1"/>
          </p:cNvSpPr>
          <p:nvPr>
            <p:ph type="dt" idx="1"/>
          </p:nvPr>
        </p:nvSpPr>
        <p:spPr bwMode="auto">
          <a:xfrm>
            <a:off x="3881438" y="0"/>
            <a:ext cx="2968625" cy="487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fr-FR"/>
          </a:p>
        </p:txBody>
      </p:sp>
      <p:sp>
        <p:nvSpPr>
          <p:cNvPr id="319492" name="Rectangle 4"/>
          <p:cNvSpPr>
            <a:spLocks noGrp="1" noRot="1" noChangeAspect="1" noChangeArrowheads="1" noTextEdit="1"/>
          </p:cNvSpPr>
          <p:nvPr>
            <p:ph type="sldImg" idx="2"/>
          </p:nvPr>
        </p:nvSpPr>
        <p:spPr bwMode="auto">
          <a:xfrm>
            <a:off x="990600" y="731838"/>
            <a:ext cx="4870450" cy="3654425"/>
          </a:xfrm>
          <a:prstGeom prst="rect">
            <a:avLst/>
          </a:prstGeom>
          <a:noFill/>
          <a:ln w="9525">
            <a:solidFill>
              <a:srgbClr val="000000"/>
            </a:solidFill>
            <a:miter lim="800000"/>
            <a:headEnd/>
            <a:tailEnd/>
          </a:ln>
          <a:effectLst/>
        </p:spPr>
      </p:sp>
      <p:sp>
        <p:nvSpPr>
          <p:cNvPr id="319493" name="Rectangle 5"/>
          <p:cNvSpPr>
            <a:spLocks noGrp="1" noChangeArrowheads="1"/>
          </p:cNvSpPr>
          <p:nvPr>
            <p:ph type="body" sz="quarter" idx="3"/>
          </p:nvPr>
        </p:nvSpPr>
        <p:spPr bwMode="auto">
          <a:xfrm>
            <a:off x="685800" y="4630738"/>
            <a:ext cx="5480050" cy="43862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319494" name="Rectangle 6"/>
          <p:cNvSpPr>
            <a:spLocks noGrp="1" noChangeArrowheads="1"/>
          </p:cNvSpPr>
          <p:nvPr>
            <p:ph type="ftr" sz="quarter" idx="4"/>
          </p:nvPr>
        </p:nvSpPr>
        <p:spPr bwMode="auto">
          <a:xfrm>
            <a:off x="0" y="9258300"/>
            <a:ext cx="2968625" cy="4873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endParaRPr lang="fr-FR"/>
          </a:p>
        </p:txBody>
      </p:sp>
      <p:sp>
        <p:nvSpPr>
          <p:cNvPr id="319495" name="Rectangle 7"/>
          <p:cNvSpPr>
            <a:spLocks noGrp="1" noChangeArrowheads="1"/>
          </p:cNvSpPr>
          <p:nvPr>
            <p:ph type="sldNum" sz="quarter" idx="5"/>
          </p:nvPr>
        </p:nvSpPr>
        <p:spPr bwMode="auto">
          <a:xfrm>
            <a:off x="3881438" y="9258300"/>
            <a:ext cx="2968625" cy="4873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42DF706E-3116-43A1-AF73-836C68CFCAFE}" type="slidenum">
              <a:rPr lang="fr-FR"/>
              <a:pPr/>
              <a:t>‹N°›</a:t>
            </a:fld>
            <a:endParaRPr lang="fr-F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42DF706E-3116-43A1-AF73-836C68CFCAFE}" type="slidenum">
              <a:rPr lang="fr-FR" smtClean="0"/>
              <a:pPr/>
              <a:t>16</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a:prstGeom prst="rect">
            <a:avLst/>
          </a:prstGeo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
        <p:nvSpPr>
          <p:cNvPr id="4" name="Espace réservé du numéro de diapositive 3"/>
          <p:cNvSpPr>
            <a:spLocks noGrp="1"/>
          </p:cNvSpPr>
          <p:nvPr>
            <p:ph type="sldNum" sz="quarter" idx="10"/>
          </p:nvPr>
        </p:nvSpPr>
        <p:spPr/>
        <p:txBody>
          <a:bodyPr/>
          <a:lstStyle>
            <a:lvl1pPr>
              <a:defRPr/>
            </a:lvl1pPr>
          </a:lstStyle>
          <a:p>
            <a:fld id="{890E28B2-A592-40C1-8BF1-25B6C8A58D40}" type="slidenum">
              <a:rPr lang="fr-FR"/>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1600200"/>
            <a:ext cx="8229600" cy="4525963"/>
          </a:xfrm>
          <a:prstGeom prst="rect">
            <a:avLst/>
          </a:prstGeo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numéro de diapositive 3"/>
          <p:cNvSpPr>
            <a:spLocks noGrp="1"/>
          </p:cNvSpPr>
          <p:nvPr>
            <p:ph type="sldNum" sz="quarter" idx="10"/>
          </p:nvPr>
        </p:nvSpPr>
        <p:spPr/>
        <p:txBody>
          <a:bodyPr/>
          <a:lstStyle>
            <a:lvl1pPr>
              <a:defRPr/>
            </a:lvl1pPr>
          </a:lstStyle>
          <a:p>
            <a:fld id="{FA1C1EBA-E73D-4352-9B0B-78EA5FA3C13A}" type="slidenum">
              <a:rPr lang="fr-F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a:prstGeom prst="rect">
            <a:avLst/>
          </a:prstGeo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a:prstGeom prst="rect">
            <a:avLst/>
          </a:prstGeo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numéro de diapositive 3"/>
          <p:cNvSpPr>
            <a:spLocks noGrp="1"/>
          </p:cNvSpPr>
          <p:nvPr>
            <p:ph type="sldNum" sz="quarter" idx="10"/>
          </p:nvPr>
        </p:nvSpPr>
        <p:spPr/>
        <p:txBody>
          <a:bodyPr/>
          <a:lstStyle>
            <a:lvl1pPr>
              <a:defRPr/>
            </a:lvl1pPr>
          </a:lstStyle>
          <a:p>
            <a:fld id="{CEE33385-5E59-4625-83FC-A1D8CCEA9FEC}" type="slidenum">
              <a:rPr lang="fr-F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FR"/>
          </a:p>
        </p:txBody>
      </p:sp>
      <p:sp>
        <p:nvSpPr>
          <p:cNvPr id="3" name="Espace réservé du contenu 2"/>
          <p:cNvSpPr>
            <a:spLocks noGrp="1"/>
          </p:cNvSpPr>
          <p:nvPr>
            <p:ph idx="1"/>
          </p:nvPr>
        </p:nvSpPr>
        <p:spPr>
          <a:xfrm>
            <a:off x="457200" y="1600200"/>
            <a:ext cx="8229600" cy="4525963"/>
          </a:xfrm>
          <a:prstGeom prst="rect">
            <a:avLst/>
          </a:prstGeo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numéro de diapositive 3"/>
          <p:cNvSpPr>
            <a:spLocks noGrp="1"/>
          </p:cNvSpPr>
          <p:nvPr>
            <p:ph type="sldNum" sz="quarter" idx="10"/>
          </p:nvPr>
        </p:nvSpPr>
        <p:spPr/>
        <p:txBody>
          <a:bodyPr/>
          <a:lstStyle>
            <a:lvl1pPr>
              <a:defRPr/>
            </a:lvl1pPr>
          </a:lstStyle>
          <a:p>
            <a:fld id="{BBF7CF8A-32AA-47AA-BB0E-E9E6D7C97AF0}" type="slidenum">
              <a:rPr lang="fr-FR"/>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Espace réservé du numéro de diapositive 3"/>
          <p:cNvSpPr>
            <a:spLocks noGrp="1"/>
          </p:cNvSpPr>
          <p:nvPr>
            <p:ph type="sldNum" sz="quarter" idx="10"/>
          </p:nvPr>
        </p:nvSpPr>
        <p:spPr/>
        <p:txBody>
          <a:bodyPr/>
          <a:lstStyle>
            <a:lvl1pPr>
              <a:defRPr/>
            </a:lvl1pPr>
          </a:lstStyle>
          <a:p>
            <a:fld id="{9B354321-C282-4608-ACBC-CA4F494D3291}" type="slidenum">
              <a:rPr lang="fr-F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numéro de diapositive 4"/>
          <p:cNvSpPr>
            <a:spLocks noGrp="1"/>
          </p:cNvSpPr>
          <p:nvPr>
            <p:ph type="sldNum" sz="quarter" idx="10"/>
          </p:nvPr>
        </p:nvSpPr>
        <p:spPr/>
        <p:txBody>
          <a:bodyPr/>
          <a:lstStyle>
            <a:lvl1pPr>
              <a:defRPr/>
            </a:lvl1pPr>
          </a:lstStyle>
          <a:p>
            <a:fld id="{D4D73DEC-DC06-47FA-AC67-A7B71B8E9022}" type="slidenum">
              <a:rPr lang="fr-FR"/>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u numéro de diapositive 6"/>
          <p:cNvSpPr>
            <a:spLocks noGrp="1"/>
          </p:cNvSpPr>
          <p:nvPr>
            <p:ph type="sldNum" sz="quarter" idx="10"/>
          </p:nvPr>
        </p:nvSpPr>
        <p:spPr/>
        <p:txBody>
          <a:bodyPr/>
          <a:lstStyle>
            <a:lvl1pPr>
              <a:defRPr/>
            </a:lvl1pPr>
          </a:lstStyle>
          <a:p>
            <a:fld id="{FF69B9B7-1C16-4C9D-A3A6-3404268E3F11}" type="slidenum">
              <a:rPr lang="fr-F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FR"/>
          </a:p>
        </p:txBody>
      </p:sp>
      <p:sp>
        <p:nvSpPr>
          <p:cNvPr id="3" name="Espace réservé du numéro de diapositive 2"/>
          <p:cNvSpPr>
            <a:spLocks noGrp="1"/>
          </p:cNvSpPr>
          <p:nvPr>
            <p:ph type="sldNum" sz="quarter" idx="10"/>
          </p:nvPr>
        </p:nvSpPr>
        <p:spPr/>
        <p:txBody>
          <a:bodyPr/>
          <a:lstStyle>
            <a:lvl1pPr>
              <a:defRPr/>
            </a:lvl1pPr>
          </a:lstStyle>
          <a:p>
            <a:fld id="{D91AB4E8-1D46-498B-A43A-0E832EFFF4CF}" type="slidenum">
              <a:rPr lang="fr-F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lvl1pPr>
              <a:defRPr/>
            </a:lvl1pPr>
          </a:lstStyle>
          <a:p>
            <a:fld id="{4BBCC4C5-C4C3-4BA8-A213-27DA4E235FEA}" type="slidenum">
              <a:rPr lang="fr-F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a:prstGeom prst="rect">
            <a:avLst/>
          </a:prstGeo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u numéro de diapositive 4"/>
          <p:cNvSpPr>
            <a:spLocks noGrp="1"/>
          </p:cNvSpPr>
          <p:nvPr>
            <p:ph type="sldNum" sz="quarter" idx="10"/>
          </p:nvPr>
        </p:nvSpPr>
        <p:spPr/>
        <p:txBody>
          <a:bodyPr/>
          <a:lstStyle>
            <a:lvl1pPr>
              <a:defRPr/>
            </a:lvl1pPr>
          </a:lstStyle>
          <a:p>
            <a:fld id="{1F0A2657-526E-4297-8991-07B1DD25B18D}" type="slidenum">
              <a:rPr lang="fr-F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u numéro de diapositive 4"/>
          <p:cNvSpPr>
            <a:spLocks noGrp="1"/>
          </p:cNvSpPr>
          <p:nvPr>
            <p:ph type="sldNum" sz="quarter" idx="10"/>
          </p:nvPr>
        </p:nvSpPr>
        <p:spPr/>
        <p:txBody>
          <a:bodyPr/>
          <a:lstStyle>
            <a:lvl1pPr>
              <a:defRPr/>
            </a:lvl1pPr>
          </a:lstStyle>
          <a:p>
            <a:fld id="{3DDEFC3D-5AF7-4901-9293-9CCD7FFCF49D}" type="slidenum">
              <a:rPr lang="fr-FR"/>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4" name="Rectangle 50"/>
          <p:cNvSpPr>
            <a:spLocks noChangeArrowheads="1"/>
          </p:cNvSpPr>
          <p:nvPr userDrawn="1"/>
        </p:nvSpPr>
        <p:spPr bwMode="hidden">
          <a:xfrm>
            <a:off x="0" y="0"/>
            <a:ext cx="9144000" cy="549275"/>
          </a:xfrm>
          <a:prstGeom prst="rect">
            <a:avLst/>
          </a:prstGeom>
          <a:gradFill flip="none" rotWithShape="1">
            <a:gsLst>
              <a:gs pos="0">
                <a:srgbClr val="FF0000"/>
              </a:gs>
              <a:gs pos="100000">
                <a:srgbClr val="FF8200">
                  <a:alpha val="0"/>
                </a:srgbClr>
              </a:gs>
            </a:gsLst>
            <a:lin ang="2700000" scaled="1"/>
            <a:tileRect/>
          </a:gradFill>
          <a:ln w="9525">
            <a:noFill/>
            <a:miter lim="800000"/>
            <a:headEnd/>
            <a:tailEnd/>
          </a:ln>
          <a:effectLst/>
        </p:spPr>
        <p:txBody>
          <a:bodyPr/>
          <a:lstStyle/>
          <a:p>
            <a:endParaRPr kumimoji="1" lang="fr-FR" b="0"/>
          </a:p>
        </p:txBody>
      </p:sp>
      <p:sp>
        <p:nvSpPr>
          <p:cNvPr id="1076" name="Line 52"/>
          <p:cNvSpPr>
            <a:spLocks noChangeShapeType="1"/>
          </p:cNvSpPr>
          <p:nvPr userDrawn="1"/>
        </p:nvSpPr>
        <p:spPr bwMode="auto">
          <a:xfrm>
            <a:off x="0" y="476250"/>
            <a:ext cx="9144000" cy="0"/>
          </a:xfrm>
          <a:prstGeom prst="line">
            <a:avLst/>
          </a:prstGeom>
          <a:noFill/>
          <a:ln w="12700">
            <a:solidFill>
              <a:schemeClr val="bg1"/>
            </a:solidFill>
            <a:round/>
            <a:headEnd/>
            <a:tailEnd/>
          </a:ln>
          <a:effectLst/>
        </p:spPr>
        <p:txBody>
          <a:bodyPr/>
          <a:lstStyle/>
          <a:p>
            <a:endParaRPr lang="fr-FR"/>
          </a:p>
        </p:txBody>
      </p:sp>
      <p:sp>
        <p:nvSpPr>
          <p:cNvPr id="1078" name="Line 54"/>
          <p:cNvSpPr>
            <a:spLocks noChangeShapeType="1"/>
          </p:cNvSpPr>
          <p:nvPr userDrawn="1"/>
        </p:nvSpPr>
        <p:spPr bwMode="auto">
          <a:xfrm flipH="1">
            <a:off x="-3175" y="6400800"/>
            <a:ext cx="9112250" cy="0"/>
          </a:xfrm>
          <a:prstGeom prst="line">
            <a:avLst/>
          </a:prstGeom>
          <a:noFill/>
          <a:ln w="9525">
            <a:solidFill>
              <a:schemeClr val="tx1"/>
            </a:solidFill>
            <a:round/>
            <a:headEnd/>
            <a:tailEnd/>
          </a:ln>
          <a:effectLst/>
        </p:spPr>
        <p:txBody>
          <a:bodyPr/>
          <a:lstStyle/>
          <a:p>
            <a:endParaRPr lang="fr-FR"/>
          </a:p>
        </p:txBody>
      </p:sp>
      <p:sp>
        <p:nvSpPr>
          <p:cNvPr id="1079" name="Rectangle 55"/>
          <p:cNvSpPr>
            <a:spLocks noChangeArrowheads="1"/>
          </p:cNvSpPr>
          <p:nvPr userDrawn="1"/>
        </p:nvSpPr>
        <p:spPr bwMode="auto">
          <a:xfrm>
            <a:off x="73025" y="6477000"/>
            <a:ext cx="8832850" cy="381000"/>
          </a:xfrm>
          <a:prstGeom prst="rect">
            <a:avLst/>
          </a:prstGeom>
          <a:noFill/>
          <a:ln w="9525">
            <a:noFill/>
            <a:miter lim="800000"/>
            <a:headEnd/>
            <a:tailEnd/>
          </a:ln>
          <a:effectLst/>
        </p:spPr>
        <p:txBody>
          <a:bodyPr/>
          <a:lstStyle/>
          <a:p>
            <a:pPr algn="just"/>
            <a:r>
              <a:rPr lang="fr-FR" sz="800" b="0" dirty="0" smtClean="0">
                <a:solidFill>
                  <a:schemeClr val="tx2"/>
                </a:solidFill>
                <a:latin typeface="Arial" charset="0"/>
              </a:rPr>
              <a:t>Casainvest.ma</a:t>
            </a:r>
            <a:endParaRPr lang="fr-FR" sz="800" b="0" dirty="0">
              <a:solidFill>
                <a:schemeClr val="tx2"/>
              </a:solidFill>
              <a:latin typeface="Arial" charset="0"/>
            </a:endParaRPr>
          </a:p>
        </p:txBody>
      </p:sp>
      <p:sp>
        <p:nvSpPr>
          <p:cNvPr id="1084" name="Rectangle 60"/>
          <p:cNvSpPr>
            <a:spLocks noGrp="1" noChangeArrowheads="1"/>
          </p:cNvSpPr>
          <p:nvPr>
            <p:ph type="sldNum" sz="quarter" idx="4"/>
          </p:nvPr>
        </p:nvSpPr>
        <p:spPr bwMode="auto">
          <a:xfrm>
            <a:off x="8675688" y="6477000"/>
            <a:ext cx="457200" cy="60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Arial" charset="0"/>
              </a:defRPr>
            </a:lvl1pPr>
          </a:lstStyle>
          <a:p>
            <a:fld id="{1475CD7B-05D7-4228-B1BD-22253D5BA051}" type="slidenum">
              <a:rPr lang="fr-FR"/>
              <a:pPr/>
              <a:t>‹N°›</a:t>
            </a:fld>
            <a:endParaRPr lang="fr-FR"/>
          </a:p>
        </p:txBody>
      </p:sp>
      <p:pic>
        <p:nvPicPr>
          <p:cNvPr id="1113" name="Picture 89" descr="logo_cri"/>
          <p:cNvPicPr>
            <a:picLocks noChangeAspect="1" noChangeArrowheads="1"/>
          </p:cNvPicPr>
          <p:nvPr userDrawn="1"/>
        </p:nvPicPr>
        <p:blipFill>
          <a:blip r:embed="rId13"/>
          <a:srcRect/>
          <a:stretch>
            <a:fillRect/>
          </a:stretch>
        </p:blipFill>
        <p:spPr bwMode="auto">
          <a:xfrm>
            <a:off x="6659563" y="6416675"/>
            <a:ext cx="2484437" cy="428625"/>
          </a:xfrm>
          <a:prstGeom prst="rect">
            <a:avLst/>
          </a:prstGeom>
          <a:noFill/>
        </p:spPr>
      </p:pic>
      <p:cxnSp>
        <p:nvCxnSpPr>
          <p:cNvPr id="10" name="Connecteur droit 9"/>
          <p:cNvCxnSpPr/>
          <p:nvPr userDrawn="1"/>
        </p:nvCxnSpPr>
        <p:spPr bwMode="auto">
          <a:xfrm>
            <a:off x="0" y="452354"/>
            <a:ext cx="9144000" cy="1588"/>
          </a:xfrm>
          <a:prstGeom prst="line">
            <a:avLst/>
          </a:prstGeom>
          <a:solidFill>
            <a:schemeClr val="accent1"/>
          </a:solidFill>
          <a:ln w="47625" cap="flat" cmpd="sng" algn="ctr">
            <a:solidFill>
              <a:srgbClr val="00B050"/>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ce réservé du numéro de diapositive 1"/>
          <p:cNvSpPr>
            <a:spLocks noGrp="1"/>
          </p:cNvSpPr>
          <p:nvPr>
            <p:ph type="sldNum" sz="quarter" idx="10"/>
          </p:nvPr>
        </p:nvSpPr>
        <p:spPr/>
        <p:txBody>
          <a:bodyPr/>
          <a:lstStyle/>
          <a:p>
            <a:fld id="{DC1D5A60-2506-46FF-ACA6-5C663AE6DF46}" type="slidenum">
              <a:rPr lang="fr-FR"/>
              <a:pPr/>
              <a:t>1</a:t>
            </a:fld>
            <a:endParaRPr lang="fr-FR"/>
          </a:p>
        </p:txBody>
      </p:sp>
      <p:sp>
        <p:nvSpPr>
          <p:cNvPr id="34836" name="Rectangle 20"/>
          <p:cNvSpPr>
            <a:spLocks noChangeArrowheads="1"/>
          </p:cNvSpPr>
          <p:nvPr/>
        </p:nvSpPr>
        <p:spPr bwMode="auto">
          <a:xfrm>
            <a:off x="266700" y="1052513"/>
            <a:ext cx="8337550" cy="3960812"/>
          </a:xfrm>
          <a:prstGeom prst="rect">
            <a:avLst/>
          </a:prstGeom>
          <a:noFill/>
          <a:ln w="9525">
            <a:noFill/>
            <a:miter lim="800000"/>
            <a:headEnd/>
            <a:tailEnd/>
          </a:ln>
          <a:effectLst/>
        </p:spPr>
        <p:txBody>
          <a:bodyPr wrap="none" anchor="ctr"/>
          <a:lstStyle/>
          <a:p>
            <a:pPr algn="ctr"/>
            <a:endParaRPr lang="fr-FR" dirty="0">
              <a:latin typeface="Arial" charset="0"/>
            </a:endParaRPr>
          </a:p>
          <a:p>
            <a:pPr algn="ctr"/>
            <a:endParaRPr lang="fr-FR" sz="2000" dirty="0">
              <a:latin typeface="Arial" charset="0"/>
            </a:endParaRPr>
          </a:p>
          <a:p>
            <a:pPr algn="ctr"/>
            <a:endParaRPr lang="fr-FR" sz="2000" dirty="0" smtClean="0"/>
          </a:p>
          <a:p>
            <a:pPr algn="ctr"/>
            <a:r>
              <a:rPr lang="fr-FR" sz="2000" dirty="0" smtClean="0"/>
              <a:t>Etude </a:t>
            </a:r>
            <a:r>
              <a:rPr lang="fr-FR" sz="2000" dirty="0"/>
              <a:t>de Conception et Réalisation d'un Portail web au profit du </a:t>
            </a:r>
            <a:r>
              <a:rPr lang="fr-FR" sz="2000" dirty="0" smtClean="0"/>
              <a:t/>
            </a:r>
            <a:br>
              <a:rPr lang="fr-FR" sz="2000" dirty="0" smtClean="0"/>
            </a:br>
            <a:r>
              <a:rPr lang="fr-FR" sz="2000" dirty="0" smtClean="0"/>
              <a:t>Centre Régional </a:t>
            </a:r>
            <a:r>
              <a:rPr lang="fr-FR" sz="2000" dirty="0"/>
              <a:t>d'Investissement de la Région de </a:t>
            </a:r>
            <a:r>
              <a:rPr lang="fr-FR" sz="2000" dirty="0" smtClean="0"/>
              <a:t>Casablanca-Settat</a:t>
            </a:r>
            <a:endParaRPr lang="fr-FR" sz="2000" dirty="0">
              <a:latin typeface="Arial" charset="0"/>
            </a:endParaRPr>
          </a:p>
          <a:p>
            <a:pPr algn="ctr"/>
            <a:endParaRPr lang="fr-FR" sz="2000" dirty="0">
              <a:latin typeface="Arial" charset="0"/>
            </a:endParaRPr>
          </a:p>
          <a:p>
            <a:pPr algn="ctr">
              <a:lnSpc>
                <a:spcPct val="150000"/>
              </a:lnSpc>
            </a:pPr>
            <a:r>
              <a:rPr lang="fr-FR" sz="1600" dirty="0" smtClean="0">
                <a:latin typeface="Arial" charset="0"/>
              </a:rPr>
              <a:t>Dossier Technique</a:t>
            </a:r>
          </a:p>
          <a:p>
            <a:pPr algn="ctr">
              <a:lnSpc>
                <a:spcPct val="150000"/>
              </a:lnSpc>
            </a:pPr>
            <a:r>
              <a:rPr lang="fr-FR" sz="1600" dirty="0" smtClean="0">
                <a:latin typeface="Arial" charset="0"/>
              </a:rPr>
              <a:t>Pièce 1 : METHODOLOGIE</a:t>
            </a:r>
          </a:p>
          <a:p>
            <a:pPr algn="ctr">
              <a:lnSpc>
                <a:spcPct val="150000"/>
              </a:lnSpc>
            </a:pPr>
            <a:endParaRPr lang="fr-FR" sz="1600" dirty="0" smtClean="0">
              <a:latin typeface="Arial" charset="0"/>
            </a:endParaRPr>
          </a:p>
          <a:p>
            <a:pPr algn="ctr">
              <a:lnSpc>
                <a:spcPct val="150000"/>
              </a:lnSpc>
            </a:pPr>
            <a:endParaRPr lang="fr-FR" sz="1600" dirty="0" smtClean="0"/>
          </a:p>
          <a:p>
            <a:pPr algn="ctr">
              <a:lnSpc>
                <a:spcPct val="150000"/>
              </a:lnSpc>
            </a:pPr>
            <a:r>
              <a:rPr lang="fr-FR" sz="1600" dirty="0" smtClean="0"/>
              <a:t>Appel d'offres ouvert en lot unique N 006/2016/CRI</a:t>
            </a:r>
          </a:p>
          <a:p>
            <a:pPr algn="ctr">
              <a:lnSpc>
                <a:spcPct val="150000"/>
              </a:lnSpc>
            </a:pPr>
            <a:endParaRPr lang="fr-FR" sz="1600" dirty="0">
              <a:latin typeface="Arial" charset="0"/>
            </a:endParaRPr>
          </a:p>
          <a:p>
            <a:pPr algn="ctr"/>
            <a:endParaRPr lang="fr-FR" sz="1600" dirty="0">
              <a:latin typeface="Arial" charset="0"/>
            </a:endParaRPr>
          </a:p>
        </p:txBody>
      </p:sp>
      <p:sp>
        <p:nvSpPr>
          <p:cNvPr id="34837" name="Line 21"/>
          <p:cNvSpPr>
            <a:spLocks noChangeShapeType="1"/>
          </p:cNvSpPr>
          <p:nvPr/>
        </p:nvSpPr>
        <p:spPr bwMode="auto">
          <a:xfrm>
            <a:off x="1071538" y="4000504"/>
            <a:ext cx="6985000" cy="0"/>
          </a:xfrm>
          <a:prstGeom prst="line">
            <a:avLst/>
          </a:prstGeom>
          <a:noFill/>
          <a:ln w="9525">
            <a:solidFill>
              <a:schemeClr val="tx1"/>
            </a:solidFill>
            <a:round/>
            <a:headEnd/>
            <a:tailEnd/>
          </a:ln>
          <a:effectLst/>
        </p:spPr>
        <p:txBody>
          <a:bodyPr/>
          <a:lstStyle/>
          <a:p>
            <a:endParaRPr lang="fr-FR"/>
          </a:p>
        </p:txBody>
      </p:sp>
      <p:sp>
        <p:nvSpPr>
          <p:cNvPr id="34845" name="Rectangle 29"/>
          <p:cNvSpPr>
            <a:spLocks noChangeArrowheads="1"/>
          </p:cNvSpPr>
          <p:nvPr/>
        </p:nvSpPr>
        <p:spPr bwMode="auto">
          <a:xfrm>
            <a:off x="8893175" y="6524625"/>
            <a:ext cx="250825" cy="333375"/>
          </a:xfrm>
          <a:prstGeom prst="rect">
            <a:avLst/>
          </a:prstGeom>
          <a:solidFill>
            <a:schemeClr val="bg1"/>
          </a:solidFill>
          <a:ln w="9525">
            <a:noFill/>
            <a:miter lim="800000"/>
            <a:headEnd/>
            <a:tailEnd/>
          </a:ln>
          <a:effectLst/>
        </p:spPr>
        <p:txBody>
          <a:bodyPr wrap="none" anchor="ctr"/>
          <a:lstStyle/>
          <a:p>
            <a:endParaRPr lang="fr-FR"/>
          </a:p>
        </p:txBody>
      </p:sp>
      <p:sp>
        <p:nvSpPr>
          <p:cNvPr id="34848" name="Line 32"/>
          <p:cNvSpPr>
            <a:spLocks noChangeShapeType="1"/>
          </p:cNvSpPr>
          <p:nvPr/>
        </p:nvSpPr>
        <p:spPr bwMode="auto">
          <a:xfrm>
            <a:off x="900113" y="908050"/>
            <a:ext cx="935037" cy="0"/>
          </a:xfrm>
          <a:prstGeom prst="line">
            <a:avLst/>
          </a:prstGeom>
          <a:noFill/>
          <a:ln w="9525">
            <a:solidFill>
              <a:schemeClr val="tx1"/>
            </a:solidFill>
            <a:round/>
            <a:headEnd/>
            <a:tailEnd/>
          </a:ln>
          <a:effectLst/>
        </p:spPr>
        <p:txBody>
          <a:bodyPr/>
          <a:lstStyle/>
          <a:p>
            <a:endParaRPr lang="fr-FR"/>
          </a:p>
        </p:txBody>
      </p:sp>
      <p:sp>
        <p:nvSpPr>
          <p:cNvPr id="34849" name="Line 33"/>
          <p:cNvSpPr>
            <a:spLocks noChangeShapeType="1"/>
          </p:cNvSpPr>
          <p:nvPr/>
        </p:nvSpPr>
        <p:spPr bwMode="auto">
          <a:xfrm>
            <a:off x="900113" y="908050"/>
            <a:ext cx="0" cy="792163"/>
          </a:xfrm>
          <a:prstGeom prst="line">
            <a:avLst/>
          </a:prstGeom>
          <a:noFill/>
          <a:ln w="9525">
            <a:solidFill>
              <a:schemeClr val="tx1"/>
            </a:solidFill>
            <a:round/>
            <a:headEnd/>
            <a:tailEnd/>
          </a:ln>
          <a:effectLst/>
        </p:spPr>
        <p:txBody>
          <a:bodyPr/>
          <a:lstStyle/>
          <a:p>
            <a:endParaRPr lang="fr-FR"/>
          </a:p>
        </p:txBody>
      </p:sp>
      <p:sp>
        <p:nvSpPr>
          <p:cNvPr id="34850" name="Line 34"/>
          <p:cNvSpPr>
            <a:spLocks noChangeShapeType="1"/>
          </p:cNvSpPr>
          <p:nvPr/>
        </p:nvSpPr>
        <p:spPr bwMode="auto">
          <a:xfrm>
            <a:off x="7381875" y="908050"/>
            <a:ext cx="935038" cy="0"/>
          </a:xfrm>
          <a:prstGeom prst="line">
            <a:avLst/>
          </a:prstGeom>
          <a:noFill/>
          <a:ln w="9525">
            <a:solidFill>
              <a:schemeClr val="tx1"/>
            </a:solidFill>
            <a:round/>
            <a:headEnd/>
            <a:tailEnd/>
          </a:ln>
          <a:effectLst/>
        </p:spPr>
        <p:txBody>
          <a:bodyPr/>
          <a:lstStyle/>
          <a:p>
            <a:endParaRPr lang="fr-FR"/>
          </a:p>
        </p:txBody>
      </p:sp>
      <p:sp>
        <p:nvSpPr>
          <p:cNvPr id="34851" name="Line 35"/>
          <p:cNvSpPr>
            <a:spLocks noChangeShapeType="1"/>
          </p:cNvSpPr>
          <p:nvPr/>
        </p:nvSpPr>
        <p:spPr bwMode="auto">
          <a:xfrm>
            <a:off x="8316913" y="908050"/>
            <a:ext cx="0" cy="792163"/>
          </a:xfrm>
          <a:prstGeom prst="line">
            <a:avLst/>
          </a:prstGeom>
          <a:noFill/>
          <a:ln w="9525">
            <a:solidFill>
              <a:schemeClr val="tx1"/>
            </a:solidFill>
            <a:round/>
            <a:headEnd/>
            <a:tailEnd/>
          </a:ln>
          <a:effectLst/>
        </p:spPr>
        <p:txBody>
          <a:bodyPr/>
          <a:lstStyle/>
          <a:p>
            <a:endParaRPr lang="fr-FR"/>
          </a:p>
        </p:txBody>
      </p:sp>
      <p:sp>
        <p:nvSpPr>
          <p:cNvPr id="34852" name="Line 36"/>
          <p:cNvSpPr>
            <a:spLocks noChangeShapeType="1"/>
          </p:cNvSpPr>
          <p:nvPr/>
        </p:nvSpPr>
        <p:spPr bwMode="auto">
          <a:xfrm>
            <a:off x="900113" y="5661025"/>
            <a:ext cx="935037" cy="0"/>
          </a:xfrm>
          <a:prstGeom prst="line">
            <a:avLst/>
          </a:prstGeom>
          <a:noFill/>
          <a:ln w="9525">
            <a:solidFill>
              <a:schemeClr val="tx1"/>
            </a:solidFill>
            <a:round/>
            <a:headEnd/>
            <a:tailEnd/>
          </a:ln>
          <a:effectLst/>
        </p:spPr>
        <p:txBody>
          <a:bodyPr/>
          <a:lstStyle/>
          <a:p>
            <a:endParaRPr lang="fr-FR"/>
          </a:p>
        </p:txBody>
      </p:sp>
      <p:sp>
        <p:nvSpPr>
          <p:cNvPr id="34853" name="Line 37"/>
          <p:cNvSpPr>
            <a:spLocks noChangeShapeType="1"/>
          </p:cNvSpPr>
          <p:nvPr/>
        </p:nvSpPr>
        <p:spPr bwMode="auto">
          <a:xfrm>
            <a:off x="900113" y="4868863"/>
            <a:ext cx="0" cy="792162"/>
          </a:xfrm>
          <a:prstGeom prst="line">
            <a:avLst/>
          </a:prstGeom>
          <a:noFill/>
          <a:ln w="9525">
            <a:solidFill>
              <a:schemeClr val="tx1"/>
            </a:solidFill>
            <a:round/>
            <a:headEnd/>
            <a:tailEnd/>
          </a:ln>
          <a:effectLst/>
        </p:spPr>
        <p:txBody>
          <a:bodyPr/>
          <a:lstStyle/>
          <a:p>
            <a:endParaRPr lang="fr-FR"/>
          </a:p>
        </p:txBody>
      </p:sp>
      <p:sp>
        <p:nvSpPr>
          <p:cNvPr id="34854" name="Line 38"/>
          <p:cNvSpPr>
            <a:spLocks noChangeShapeType="1"/>
          </p:cNvSpPr>
          <p:nvPr/>
        </p:nvSpPr>
        <p:spPr bwMode="auto">
          <a:xfrm>
            <a:off x="7381875" y="5589588"/>
            <a:ext cx="935038" cy="0"/>
          </a:xfrm>
          <a:prstGeom prst="line">
            <a:avLst/>
          </a:prstGeom>
          <a:noFill/>
          <a:ln w="9525">
            <a:solidFill>
              <a:schemeClr val="tx1"/>
            </a:solidFill>
            <a:round/>
            <a:headEnd/>
            <a:tailEnd/>
          </a:ln>
          <a:effectLst/>
        </p:spPr>
        <p:txBody>
          <a:bodyPr/>
          <a:lstStyle/>
          <a:p>
            <a:endParaRPr lang="fr-FR"/>
          </a:p>
        </p:txBody>
      </p:sp>
      <p:sp>
        <p:nvSpPr>
          <p:cNvPr id="34855" name="Line 39"/>
          <p:cNvSpPr>
            <a:spLocks noChangeShapeType="1"/>
          </p:cNvSpPr>
          <p:nvPr/>
        </p:nvSpPr>
        <p:spPr bwMode="auto">
          <a:xfrm>
            <a:off x="8316913" y="4797425"/>
            <a:ext cx="0" cy="792163"/>
          </a:xfrm>
          <a:prstGeom prst="line">
            <a:avLst/>
          </a:prstGeom>
          <a:noFill/>
          <a:ln w="9525">
            <a:solidFill>
              <a:schemeClr val="tx1"/>
            </a:solidFill>
            <a:round/>
            <a:headEnd/>
            <a:tailEnd/>
          </a:ln>
          <a:effectLst/>
        </p:spPr>
        <p:txBody>
          <a:bodyPr/>
          <a:lstStyle/>
          <a:p>
            <a:endParaRPr lang="fr-F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0"/>
          </p:nvPr>
        </p:nvSpPr>
        <p:spPr/>
        <p:txBody>
          <a:bodyPr/>
          <a:lstStyle/>
          <a:p>
            <a:fld id="{AEB4202C-F8E1-4930-9C71-931689A0035F}" type="slidenum">
              <a:rPr lang="fr-FR"/>
              <a:pPr/>
              <a:t>10</a:t>
            </a:fld>
            <a:endParaRPr lang="fr-FR"/>
          </a:p>
        </p:txBody>
      </p:sp>
      <p:sp>
        <p:nvSpPr>
          <p:cNvPr id="262148" name="Rectangle 4"/>
          <p:cNvSpPr>
            <a:spLocks noChangeArrowheads="1"/>
          </p:cNvSpPr>
          <p:nvPr/>
        </p:nvSpPr>
        <p:spPr bwMode="auto">
          <a:xfrm>
            <a:off x="107950" y="620713"/>
            <a:ext cx="8393140" cy="379395"/>
          </a:xfrm>
          <a:prstGeom prst="rect">
            <a:avLst/>
          </a:prstGeom>
          <a:solidFill>
            <a:schemeClr val="bg1">
              <a:alpha val="50000"/>
            </a:schemeClr>
          </a:solidFill>
          <a:ln w="9525">
            <a:solidFill>
              <a:schemeClr val="tx1"/>
            </a:solidFill>
            <a:miter lim="800000"/>
            <a:headEnd/>
            <a:tailEnd/>
          </a:ln>
          <a:effectLst/>
        </p:spPr>
        <p:txBody>
          <a:bodyPr wrap="none" anchor="ctr"/>
          <a:lstStyle/>
          <a:p>
            <a:r>
              <a:rPr lang="fr-FR" sz="1200" dirty="0" smtClean="0">
                <a:latin typeface="Arial" charset="0"/>
              </a:rPr>
              <a:t>2- LA SOLUTION CMS PROPOSÉE ET SES AVANTAGES</a:t>
            </a:r>
            <a:endParaRPr lang="fr-FR" sz="1200" dirty="0">
              <a:latin typeface="Arial" charset="0"/>
            </a:endParaRPr>
          </a:p>
        </p:txBody>
      </p:sp>
      <p:sp>
        <p:nvSpPr>
          <p:cNvPr id="6" name="ZoneTexte 5"/>
          <p:cNvSpPr txBox="1"/>
          <p:nvPr/>
        </p:nvSpPr>
        <p:spPr>
          <a:xfrm>
            <a:off x="142844" y="1071546"/>
            <a:ext cx="8572560" cy="5262979"/>
          </a:xfrm>
          <a:prstGeom prst="rect">
            <a:avLst/>
          </a:prstGeom>
          <a:noFill/>
        </p:spPr>
        <p:txBody>
          <a:bodyPr wrap="square" rtlCol="0">
            <a:spAutoFit/>
          </a:bodyPr>
          <a:lstStyle/>
          <a:p>
            <a:pPr>
              <a:lnSpc>
                <a:spcPct val="150000"/>
              </a:lnSpc>
            </a:pPr>
            <a:r>
              <a:rPr lang="fr-FR" sz="1400" i="1" dirty="0" smtClean="0"/>
              <a:t>WORDPRESS intègre aussi les fonctionnalités  demandées suivantes : </a:t>
            </a:r>
          </a:p>
          <a:p>
            <a:pPr>
              <a:lnSpc>
                <a:spcPct val="150000"/>
              </a:lnSpc>
              <a:buFont typeface="Wingdings" pitchFamily="2" charset="2"/>
              <a:buChar char="q"/>
            </a:pPr>
            <a:r>
              <a:rPr lang="fr-FR" sz="1400" i="1" dirty="0" smtClean="0"/>
              <a:t> Popularité </a:t>
            </a:r>
          </a:p>
          <a:p>
            <a:pPr>
              <a:lnSpc>
                <a:spcPct val="150000"/>
              </a:lnSpc>
              <a:buFont typeface="Wingdings" pitchFamily="2" charset="2"/>
              <a:buChar char="q"/>
            </a:pPr>
            <a:r>
              <a:rPr lang="fr-FR" sz="1400" i="1" dirty="0" smtClean="0"/>
              <a:t> Qualité </a:t>
            </a:r>
          </a:p>
          <a:p>
            <a:pPr>
              <a:lnSpc>
                <a:spcPct val="150000"/>
              </a:lnSpc>
              <a:buFont typeface="Wingdings" pitchFamily="2" charset="2"/>
              <a:buChar char="q"/>
            </a:pPr>
            <a:r>
              <a:rPr lang="fr-FR" sz="1400" i="1" dirty="0" smtClean="0"/>
              <a:t> Puissance</a:t>
            </a:r>
          </a:p>
          <a:p>
            <a:pPr>
              <a:lnSpc>
                <a:spcPct val="150000"/>
              </a:lnSpc>
              <a:buFont typeface="Wingdings" pitchFamily="2" charset="2"/>
              <a:buChar char="q"/>
            </a:pPr>
            <a:r>
              <a:rPr lang="fr-FR" sz="1400" i="1" dirty="0" smtClean="0"/>
              <a:t> Sécurité </a:t>
            </a:r>
          </a:p>
          <a:p>
            <a:pPr>
              <a:lnSpc>
                <a:spcPct val="150000"/>
              </a:lnSpc>
              <a:buFont typeface="Wingdings" pitchFamily="2" charset="2"/>
              <a:buChar char="q"/>
            </a:pPr>
            <a:r>
              <a:rPr lang="fr-FR" sz="1400" i="1" dirty="0" smtClean="0"/>
              <a:t> </a:t>
            </a:r>
            <a:r>
              <a:rPr lang="fr-FR" sz="1400" i="1" dirty="0" err="1" smtClean="0"/>
              <a:t>Multi-plateforme</a:t>
            </a:r>
            <a:r>
              <a:rPr lang="fr-FR" sz="1400" i="1" dirty="0" smtClean="0"/>
              <a:t> </a:t>
            </a:r>
          </a:p>
          <a:p>
            <a:pPr>
              <a:lnSpc>
                <a:spcPct val="150000"/>
              </a:lnSpc>
              <a:buFont typeface="Wingdings" pitchFamily="2" charset="2"/>
              <a:buChar char="q"/>
            </a:pPr>
            <a:r>
              <a:rPr lang="fr-FR" sz="1400" i="1" dirty="0" smtClean="0"/>
              <a:t> Out of the Box </a:t>
            </a:r>
          </a:p>
          <a:p>
            <a:pPr>
              <a:lnSpc>
                <a:spcPct val="150000"/>
              </a:lnSpc>
              <a:buFont typeface="Wingdings" pitchFamily="2" charset="2"/>
              <a:buChar char="q"/>
            </a:pPr>
            <a:r>
              <a:rPr lang="fr-FR" sz="1400" i="1" dirty="0" smtClean="0"/>
              <a:t> Modulaire </a:t>
            </a:r>
          </a:p>
          <a:p>
            <a:pPr>
              <a:lnSpc>
                <a:spcPct val="150000"/>
              </a:lnSpc>
              <a:buFont typeface="Wingdings" pitchFamily="2" charset="2"/>
              <a:buChar char="q"/>
            </a:pPr>
            <a:r>
              <a:rPr lang="fr-FR" sz="1400" i="1" dirty="0" smtClean="0"/>
              <a:t> Evolutif avec développement facile des API</a:t>
            </a:r>
          </a:p>
          <a:p>
            <a:pPr>
              <a:lnSpc>
                <a:spcPct val="150000"/>
              </a:lnSpc>
              <a:buFont typeface="Wingdings" pitchFamily="2" charset="2"/>
              <a:buChar char="q"/>
            </a:pPr>
            <a:r>
              <a:rPr lang="fr-FR" sz="1400" i="1" dirty="0" smtClean="0"/>
              <a:t> Responsive Web Design</a:t>
            </a:r>
          </a:p>
          <a:p>
            <a:pPr>
              <a:lnSpc>
                <a:spcPct val="150000"/>
              </a:lnSpc>
              <a:buFont typeface="Wingdings" pitchFamily="2" charset="2"/>
              <a:buChar char="q"/>
            </a:pPr>
            <a:r>
              <a:rPr lang="fr-FR" sz="1400" i="1" dirty="0" smtClean="0"/>
              <a:t> Compatibilité</a:t>
            </a:r>
          </a:p>
          <a:p>
            <a:pPr>
              <a:lnSpc>
                <a:spcPct val="150000"/>
              </a:lnSpc>
              <a:buFont typeface="Wingdings" pitchFamily="2" charset="2"/>
              <a:buChar char="q"/>
            </a:pPr>
            <a:r>
              <a:rPr lang="fr-FR" sz="1400" i="1" dirty="0" smtClean="0"/>
              <a:t> Gestion des Thèmes</a:t>
            </a:r>
          </a:p>
          <a:p>
            <a:pPr>
              <a:lnSpc>
                <a:spcPct val="150000"/>
              </a:lnSpc>
              <a:buFont typeface="Wingdings" pitchFamily="2" charset="2"/>
              <a:buChar char="q"/>
            </a:pPr>
            <a:r>
              <a:rPr lang="fr-FR" sz="1400" i="1" dirty="0" smtClean="0"/>
              <a:t> </a:t>
            </a:r>
            <a:r>
              <a:rPr lang="fr-FR" sz="1400" i="1" dirty="0" err="1" smtClean="0"/>
              <a:t>Workflow</a:t>
            </a:r>
            <a:endParaRPr lang="fr-FR" sz="1400" i="1" dirty="0" smtClean="0"/>
          </a:p>
          <a:p>
            <a:pPr>
              <a:lnSpc>
                <a:spcPct val="150000"/>
              </a:lnSpc>
              <a:buFont typeface="Wingdings" pitchFamily="2" charset="2"/>
              <a:buChar char="q"/>
            </a:pPr>
            <a:r>
              <a:rPr lang="fr-FR" sz="1400" i="1" dirty="0" smtClean="0"/>
              <a:t> Editeur HTML</a:t>
            </a:r>
          </a:p>
          <a:p>
            <a:pPr>
              <a:lnSpc>
                <a:spcPct val="150000"/>
              </a:lnSpc>
              <a:buFont typeface="Wingdings" pitchFamily="2" charset="2"/>
              <a:buChar char="q"/>
            </a:pPr>
            <a:r>
              <a:rPr lang="fr-FR" sz="1400" i="1" dirty="0" smtClean="0"/>
              <a:t> Version imprimable</a:t>
            </a:r>
          </a:p>
          <a:p>
            <a:pPr>
              <a:lnSpc>
                <a:spcPct val="150000"/>
              </a:lnSpc>
              <a:buFont typeface="Wingdings" pitchFamily="2" charset="2"/>
              <a:buChar char="q"/>
            </a:pPr>
            <a:r>
              <a:rPr lang="fr-FR" sz="1400" i="1" dirty="0" smtClean="0"/>
              <a:t> Version multi-langue</a:t>
            </a:r>
            <a:endParaRPr lang="fr-FR" sz="1400" i="1" dirty="0"/>
          </a:p>
        </p:txBody>
      </p:sp>
      <p:pic>
        <p:nvPicPr>
          <p:cNvPr id="8" name="Image 7" descr="wordpress-portailpro.png"/>
          <p:cNvPicPr>
            <a:picLocks noChangeAspect="1"/>
          </p:cNvPicPr>
          <p:nvPr/>
        </p:nvPicPr>
        <p:blipFill>
          <a:blip r:embed="rId2"/>
          <a:stretch>
            <a:fillRect/>
          </a:stretch>
        </p:blipFill>
        <p:spPr>
          <a:xfrm>
            <a:off x="5643570" y="1285860"/>
            <a:ext cx="2857500" cy="142875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0"/>
          </p:nvPr>
        </p:nvSpPr>
        <p:spPr/>
        <p:txBody>
          <a:bodyPr/>
          <a:lstStyle/>
          <a:p>
            <a:fld id="{AEB4202C-F8E1-4930-9C71-931689A0035F}" type="slidenum">
              <a:rPr lang="fr-FR"/>
              <a:pPr/>
              <a:t>11</a:t>
            </a:fld>
            <a:endParaRPr lang="fr-FR"/>
          </a:p>
        </p:txBody>
      </p:sp>
      <p:sp>
        <p:nvSpPr>
          <p:cNvPr id="262148" name="Rectangle 4"/>
          <p:cNvSpPr>
            <a:spLocks noChangeArrowheads="1"/>
          </p:cNvSpPr>
          <p:nvPr/>
        </p:nvSpPr>
        <p:spPr bwMode="auto">
          <a:xfrm>
            <a:off x="107950" y="620713"/>
            <a:ext cx="8393140" cy="379395"/>
          </a:xfrm>
          <a:prstGeom prst="rect">
            <a:avLst/>
          </a:prstGeom>
          <a:solidFill>
            <a:schemeClr val="bg1">
              <a:alpha val="50000"/>
            </a:schemeClr>
          </a:solidFill>
          <a:ln w="9525">
            <a:solidFill>
              <a:schemeClr val="tx1"/>
            </a:solidFill>
            <a:miter lim="800000"/>
            <a:headEnd/>
            <a:tailEnd/>
          </a:ln>
          <a:effectLst/>
        </p:spPr>
        <p:txBody>
          <a:bodyPr wrap="none" anchor="ctr"/>
          <a:lstStyle/>
          <a:p>
            <a:r>
              <a:rPr lang="fr-FR" sz="1200" dirty="0" smtClean="0">
                <a:latin typeface="Arial" charset="0"/>
              </a:rPr>
              <a:t>2- LA SOLUTION CMS PROPOSÉE ET SES AVANTAGES</a:t>
            </a:r>
            <a:endParaRPr lang="fr-FR" sz="1200" dirty="0">
              <a:latin typeface="Arial" charset="0"/>
            </a:endParaRPr>
          </a:p>
        </p:txBody>
      </p:sp>
      <p:sp>
        <p:nvSpPr>
          <p:cNvPr id="6" name="ZoneTexte 5"/>
          <p:cNvSpPr txBox="1"/>
          <p:nvPr/>
        </p:nvSpPr>
        <p:spPr>
          <a:xfrm>
            <a:off x="142844" y="1071546"/>
            <a:ext cx="8572560" cy="1384995"/>
          </a:xfrm>
          <a:prstGeom prst="rect">
            <a:avLst/>
          </a:prstGeom>
          <a:noFill/>
        </p:spPr>
        <p:txBody>
          <a:bodyPr wrap="square" rtlCol="0">
            <a:spAutoFit/>
          </a:bodyPr>
          <a:lstStyle/>
          <a:p>
            <a:pPr>
              <a:lnSpc>
                <a:spcPct val="150000"/>
              </a:lnSpc>
            </a:pPr>
            <a:r>
              <a:rPr lang="fr-FR" sz="1400" u="sng" dirty="0" smtClean="0"/>
              <a:t>Pourquoi </a:t>
            </a:r>
            <a:r>
              <a:rPr lang="fr-FR" sz="1400" u="sng" dirty="0" err="1" smtClean="0"/>
              <a:t>WordPress</a:t>
            </a:r>
            <a:r>
              <a:rPr lang="fr-FR" sz="1400" u="sng" dirty="0" smtClean="0"/>
              <a:t> ?</a:t>
            </a:r>
          </a:p>
          <a:p>
            <a:pPr eaLnBrk="0" hangingPunct="0">
              <a:lnSpc>
                <a:spcPct val="150000"/>
              </a:lnSpc>
              <a:buFont typeface="Wingdings" pitchFamily="2" charset="2"/>
              <a:buChar char="q"/>
            </a:pPr>
            <a:r>
              <a:rPr lang="fr-FR" sz="1400" i="1" dirty="0" smtClean="0"/>
              <a:t> </a:t>
            </a:r>
            <a:r>
              <a:rPr lang="fr-FR" sz="1400" i="1" dirty="0" err="1" smtClean="0"/>
              <a:t>WordPress</a:t>
            </a:r>
            <a:r>
              <a:rPr lang="fr-FR" sz="1400" i="1" dirty="0" smtClean="0"/>
              <a:t> est un logiciel libre et gratuit de gestion de contenu</a:t>
            </a:r>
          </a:p>
          <a:p>
            <a:pPr eaLnBrk="0" hangingPunct="0">
              <a:lnSpc>
                <a:spcPct val="150000"/>
              </a:lnSpc>
              <a:buFont typeface="Wingdings" pitchFamily="2" charset="2"/>
              <a:buChar char="q"/>
            </a:pPr>
            <a:r>
              <a:rPr lang="fr-FR" sz="1400" i="1" dirty="0" smtClean="0"/>
              <a:t> Aujourd’hui, </a:t>
            </a:r>
            <a:r>
              <a:rPr lang="fr-FR" sz="1400" i="1" dirty="0" err="1" smtClean="0"/>
              <a:t>WordPress</a:t>
            </a:r>
            <a:r>
              <a:rPr lang="fr-FR" sz="1400" i="1" dirty="0" smtClean="0"/>
              <a:t> représente plus de 25% du Web, et </a:t>
            </a:r>
            <a:r>
              <a:rPr lang="fr-FR" sz="1400" i="1" dirty="0" err="1" smtClean="0"/>
              <a:t>WooCommerce</a:t>
            </a:r>
            <a:r>
              <a:rPr lang="fr-FR" sz="1400" i="1" dirty="0" smtClean="0"/>
              <a:t>, son extension e-commerce, domine en tête à 20%. De grands groupes du CAC40 ou du classement Fortune 500 utilisent </a:t>
            </a:r>
            <a:r>
              <a:rPr lang="fr-FR" sz="1400" i="1" dirty="0" err="1" smtClean="0"/>
              <a:t>WordPress</a:t>
            </a:r>
            <a:r>
              <a:rPr lang="fr-FR" sz="1400" i="1" dirty="0" smtClean="0"/>
              <a:t> pour leurs sites. </a:t>
            </a:r>
            <a:endParaRPr lang="fr-FR" sz="1400" i="1" dirty="0"/>
          </a:p>
        </p:txBody>
      </p:sp>
      <p:pic>
        <p:nvPicPr>
          <p:cNvPr id="8" name="Image 7" descr="wordpress-portailpro.png"/>
          <p:cNvPicPr>
            <a:picLocks noChangeAspect="1"/>
          </p:cNvPicPr>
          <p:nvPr/>
        </p:nvPicPr>
        <p:blipFill>
          <a:blip r:embed="rId2"/>
          <a:stretch>
            <a:fillRect/>
          </a:stretch>
        </p:blipFill>
        <p:spPr>
          <a:xfrm>
            <a:off x="6143636" y="4929198"/>
            <a:ext cx="2857500" cy="1428750"/>
          </a:xfrm>
          <a:prstGeom prst="rect">
            <a:avLst/>
          </a:prstGeom>
        </p:spPr>
      </p:pic>
      <p:pic>
        <p:nvPicPr>
          <p:cNvPr id="1027" name="Picture 3"/>
          <p:cNvPicPr>
            <a:picLocks noChangeAspect="1" noChangeArrowheads="1"/>
          </p:cNvPicPr>
          <p:nvPr/>
        </p:nvPicPr>
        <p:blipFill>
          <a:blip r:embed="rId3"/>
          <a:srcRect/>
          <a:stretch>
            <a:fillRect/>
          </a:stretch>
        </p:blipFill>
        <p:spPr bwMode="auto">
          <a:xfrm>
            <a:off x="0" y="2428868"/>
            <a:ext cx="5695950" cy="3743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0"/>
          </p:nvPr>
        </p:nvSpPr>
        <p:spPr/>
        <p:txBody>
          <a:bodyPr/>
          <a:lstStyle/>
          <a:p>
            <a:fld id="{AEB4202C-F8E1-4930-9C71-931689A0035F}" type="slidenum">
              <a:rPr lang="fr-FR"/>
              <a:pPr/>
              <a:t>12</a:t>
            </a:fld>
            <a:endParaRPr lang="fr-FR"/>
          </a:p>
        </p:txBody>
      </p:sp>
      <p:sp>
        <p:nvSpPr>
          <p:cNvPr id="262148" name="Rectangle 4"/>
          <p:cNvSpPr>
            <a:spLocks noChangeArrowheads="1"/>
          </p:cNvSpPr>
          <p:nvPr/>
        </p:nvSpPr>
        <p:spPr bwMode="auto">
          <a:xfrm>
            <a:off x="107950" y="620713"/>
            <a:ext cx="8393140" cy="379395"/>
          </a:xfrm>
          <a:prstGeom prst="rect">
            <a:avLst/>
          </a:prstGeom>
          <a:solidFill>
            <a:schemeClr val="bg1">
              <a:alpha val="50000"/>
            </a:schemeClr>
          </a:solidFill>
          <a:ln w="9525">
            <a:solidFill>
              <a:schemeClr val="tx1"/>
            </a:solidFill>
            <a:miter lim="800000"/>
            <a:headEnd/>
            <a:tailEnd/>
          </a:ln>
          <a:effectLst/>
        </p:spPr>
        <p:txBody>
          <a:bodyPr wrap="none" anchor="ctr"/>
          <a:lstStyle/>
          <a:p>
            <a:r>
              <a:rPr lang="fr-FR" sz="1200" dirty="0" smtClean="0">
                <a:latin typeface="Arial" charset="0"/>
              </a:rPr>
              <a:t>2- LA SOLUTION CMS PROPOSÉE ET SES AVANTAGES</a:t>
            </a:r>
            <a:endParaRPr lang="fr-FR" sz="1200" dirty="0">
              <a:latin typeface="Arial" charset="0"/>
            </a:endParaRPr>
          </a:p>
        </p:txBody>
      </p:sp>
      <p:pic>
        <p:nvPicPr>
          <p:cNvPr id="8" name="Image 7" descr="wordpress-portailpro.png"/>
          <p:cNvPicPr>
            <a:picLocks noChangeAspect="1"/>
          </p:cNvPicPr>
          <p:nvPr/>
        </p:nvPicPr>
        <p:blipFill>
          <a:blip r:embed="rId2"/>
          <a:stretch>
            <a:fillRect/>
          </a:stretch>
        </p:blipFill>
        <p:spPr>
          <a:xfrm>
            <a:off x="6143636" y="4929198"/>
            <a:ext cx="2857500" cy="1428750"/>
          </a:xfrm>
          <a:prstGeom prst="rect">
            <a:avLst/>
          </a:prstGeom>
        </p:spPr>
      </p:pic>
      <p:pic>
        <p:nvPicPr>
          <p:cNvPr id="34818" name="Picture 2"/>
          <p:cNvPicPr>
            <a:picLocks noChangeAspect="1" noChangeArrowheads="1"/>
          </p:cNvPicPr>
          <p:nvPr/>
        </p:nvPicPr>
        <p:blipFill>
          <a:blip r:embed="rId3"/>
          <a:srcRect/>
          <a:stretch>
            <a:fillRect/>
          </a:stretch>
        </p:blipFill>
        <p:spPr bwMode="auto">
          <a:xfrm>
            <a:off x="357158" y="1285860"/>
            <a:ext cx="6715172" cy="40382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0"/>
          </p:nvPr>
        </p:nvSpPr>
        <p:spPr/>
        <p:txBody>
          <a:bodyPr/>
          <a:lstStyle/>
          <a:p>
            <a:fld id="{AEB4202C-F8E1-4930-9C71-931689A0035F}" type="slidenum">
              <a:rPr lang="fr-FR"/>
              <a:pPr/>
              <a:t>13</a:t>
            </a:fld>
            <a:endParaRPr lang="fr-FR"/>
          </a:p>
        </p:txBody>
      </p:sp>
      <p:sp>
        <p:nvSpPr>
          <p:cNvPr id="262148" name="Rectangle 4"/>
          <p:cNvSpPr>
            <a:spLocks noChangeArrowheads="1"/>
          </p:cNvSpPr>
          <p:nvPr/>
        </p:nvSpPr>
        <p:spPr bwMode="auto">
          <a:xfrm>
            <a:off x="107950" y="620713"/>
            <a:ext cx="8393140" cy="379395"/>
          </a:xfrm>
          <a:prstGeom prst="rect">
            <a:avLst/>
          </a:prstGeom>
          <a:solidFill>
            <a:schemeClr val="bg1">
              <a:alpha val="50000"/>
            </a:schemeClr>
          </a:solidFill>
          <a:ln w="9525">
            <a:solidFill>
              <a:schemeClr val="tx1"/>
            </a:solidFill>
            <a:miter lim="800000"/>
            <a:headEnd/>
            <a:tailEnd/>
          </a:ln>
          <a:effectLst/>
        </p:spPr>
        <p:txBody>
          <a:bodyPr wrap="none" anchor="ctr"/>
          <a:lstStyle/>
          <a:p>
            <a:r>
              <a:rPr lang="fr-FR" sz="1200" dirty="0" smtClean="0">
                <a:latin typeface="Arial" charset="0"/>
              </a:rPr>
              <a:t>2- LA SOLUTION CMS PROPOSÉE ET SES AVANTAGES</a:t>
            </a:r>
            <a:endParaRPr lang="fr-FR" sz="1200" dirty="0">
              <a:latin typeface="Arial" charset="0"/>
            </a:endParaRPr>
          </a:p>
        </p:txBody>
      </p:sp>
      <p:pic>
        <p:nvPicPr>
          <p:cNvPr id="8" name="Image 7" descr="wordpress-portailpro.png"/>
          <p:cNvPicPr>
            <a:picLocks noChangeAspect="1"/>
          </p:cNvPicPr>
          <p:nvPr/>
        </p:nvPicPr>
        <p:blipFill>
          <a:blip r:embed="rId2"/>
          <a:stretch>
            <a:fillRect/>
          </a:stretch>
        </p:blipFill>
        <p:spPr>
          <a:xfrm>
            <a:off x="6143636" y="5072084"/>
            <a:ext cx="2857500" cy="1428750"/>
          </a:xfrm>
          <a:prstGeom prst="rect">
            <a:avLst/>
          </a:prstGeom>
        </p:spPr>
      </p:pic>
      <p:pic>
        <p:nvPicPr>
          <p:cNvPr id="35842" name="Picture 2"/>
          <p:cNvPicPr>
            <a:picLocks noChangeAspect="1" noChangeArrowheads="1"/>
          </p:cNvPicPr>
          <p:nvPr/>
        </p:nvPicPr>
        <p:blipFill>
          <a:blip r:embed="rId3"/>
          <a:srcRect/>
          <a:stretch>
            <a:fillRect/>
          </a:stretch>
        </p:blipFill>
        <p:spPr bwMode="auto">
          <a:xfrm>
            <a:off x="1643042" y="1142984"/>
            <a:ext cx="4876814" cy="42309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0"/>
          </p:nvPr>
        </p:nvSpPr>
        <p:spPr/>
        <p:txBody>
          <a:bodyPr/>
          <a:lstStyle/>
          <a:p>
            <a:fld id="{AEB4202C-F8E1-4930-9C71-931689A0035F}" type="slidenum">
              <a:rPr lang="fr-FR"/>
              <a:pPr/>
              <a:t>14</a:t>
            </a:fld>
            <a:endParaRPr lang="fr-FR"/>
          </a:p>
        </p:txBody>
      </p:sp>
      <p:sp>
        <p:nvSpPr>
          <p:cNvPr id="262148" name="Rectangle 4"/>
          <p:cNvSpPr>
            <a:spLocks noChangeArrowheads="1"/>
          </p:cNvSpPr>
          <p:nvPr/>
        </p:nvSpPr>
        <p:spPr bwMode="auto">
          <a:xfrm>
            <a:off x="107950" y="620713"/>
            <a:ext cx="8393140" cy="379395"/>
          </a:xfrm>
          <a:prstGeom prst="rect">
            <a:avLst/>
          </a:prstGeom>
          <a:solidFill>
            <a:schemeClr val="bg1">
              <a:alpha val="50000"/>
            </a:schemeClr>
          </a:solidFill>
          <a:ln w="9525">
            <a:solidFill>
              <a:schemeClr val="tx1"/>
            </a:solidFill>
            <a:miter lim="800000"/>
            <a:headEnd/>
            <a:tailEnd/>
          </a:ln>
          <a:effectLst/>
        </p:spPr>
        <p:txBody>
          <a:bodyPr wrap="none" anchor="ctr"/>
          <a:lstStyle/>
          <a:p>
            <a:r>
              <a:rPr lang="fr-FR" sz="1200" dirty="0" smtClean="0">
                <a:latin typeface="Arial" charset="0"/>
              </a:rPr>
              <a:t>2- LA SOLUTION CMS PROPOSÉE ET SES AVANTAGES</a:t>
            </a:r>
            <a:endParaRPr lang="fr-FR" sz="1200" dirty="0">
              <a:latin typeface="Arial" charset="0"/>
            </a:endParaRPr>
          </a:p>
        </p:txBody>
      </p:sp>
      <p:pic>
        <p:nvPicPr>
          <p:cNvPr id="8" name="Image 7" descr="wordpress-portailpro.png"/>
          <p:cNvPicPr>
            <a:picLocks noChangeAspect="1"/>
          </p:cNvPicPr>
          <p:nvPr/>
        </p:nvPicPr>
        <p:blipFill>
          <a:blip r:embed="rId2"/>
          <a:stretch>
            <a:fillRect/>
          </a:stretch>
        </p:blipFill>
        <p:spPr>
          <a:xfrm>
            <a:off x="6143636" y="5072084"/>
            <a:ext cx="2857500" cy="1428750"/>
          </a:xfrm>
          <a:prstGeom prst="rect">
            <a:avLst/>
          </a:prstGeom>
        </p:spPr>
      </p:pic>
      <p:pic>
        <p:nvPicPr>
          <p:cNvPr id="36866" name="Picture 2"/>
          <p:cNvPicPr>
            <a:picLocks noChangeAspect="1" noChangeArrowheads="1"/>
          </p:cNvPicPr>
          <p:nvPr/>
        </p:nvPicPr>
        <p:blipFill>
          <a:blip r:embed="rId3"/>
          <a:srcRect/>
          <a:stretch>
            <a:fillRect/>
          </a:stretch>
        </p:blipFill>
        <p:spPr bwMode="auto">
          <a:xfrm>
            <a:off x="1714480" y="1071546"/>
            <a:ext cx="4872961" cy="42576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0"/>
          </p:nvPr>
        </p:nvSpPr>
        <p:spPr/>
        <p:txBody>
          <a:bodyPr/>
          <a:lstStyle/>
          <a:p>
            <a:fld id="{AEB4202C-F8E1-4930-9C71-931689A0035F}" type="slidenum">
              <a:rPr lang="fr-FR"/>
              <a:pPr/>
              <a:t>15</a:t>
            </a:fld>
            <a:endParaRPr lang="fr-FR"/>
          </a:p>
        </p:txBody>
      </p:sp>
      <p:sp>
        <p:nvSpPr>
          <p:cNvPr id="262148" name="Rectangle 4"/>
          <p:cNvSpPr>
            <a:spLocks noChangeArrowheads="1"/>
          </p:cNvSpPr>
          <p:nvPr/>
        </p:nvSpPr>
        <p:spPr bwMode="auto">
          <a:xfrm>
            <a:off x="107950" y="620713"/>
            <a:ext cx="8393140" cy="379395"/>
          </a:xfrm>
          <a:prstGeom prst="rect">
            <a:avLst/>
          </a:prstGeom>
          <a:solidFill>
            <a:schemeClr val="bg1">
              <a:alpha val="50000"/>
            </a:schemeClr>
          </a:solidFill>
          <a:ln w="9525">
            <a:solidFill>
              <a:schemeClr val="tx1"/>
            </a:solidFill>
            <a:miter lim="800000"/>
            <a:headEnd/>
            <a:tailEnd/>
          </a:ln>
          <a:effectLst/>
        </p:spPr>
        <p:txBody>
          <a:bodyPr wrap="none" anchor="ctr"/>
          <a:lstStyle/>
          <a:p>
            <a:r>
              <a:rPr lang="fr-FR" sz="1200" dirty="0" smtClean="0">
                <a:latin typeface="Arial" charset="0"/>
              </a:rPr>
              <a:t>2- LA SOLUTION CMS PROPOSÉE ET SES AVANTAGES</a:t>
            </a:r>
            <a:endParaRPr lang="fr-FR" sz="1200" dirty="0">
              <a:latin typeface="Arial" charset="0"/>
            </a:endParaRPr>
          </a:p>
        </p:txBody>
      </p:sp>
      <p:pic>
        <p:nvPicPr>
          <p:cNvPr id="8" name="Image 7" descr="wordpress-portailpro.png"/>
          <p:cNvPicPr>
            <a:picLocks noChangeAspect="1"/>
          </p:cNvPicPr>
          <p:nvPr/>
        </p:nvPicPr>
        <p:blipFill>
          <a:blip r:embed="rId2"/>
          <a:stretch>
            <a:fillRect/>
          </a:stretch>
        </p:blipFill>
        <p:spPr>
          <a:xfrm>
            <a:off x="6143636" y="4929198"/>
            <a:ext cx="2857500" cy="1428750"/>
          </a:xfrm>
          <a:prstGeom prst="rect">
            <a:avLst/>
          </a:prstGeom>
        </p:spPr>
      </p:pic>
      <p:pic>
        <p:nvPicPr>
          <p:cNvPr id="37890" name="Picture 2"/>
          <p:cNvPicPr>
            <a:picLocks noChangeAspect="1" noChangeArrowheads="1"/>
          </p:cNvPicPr>
          <p:nvPr/>
        </p:nvPicPr>
        <p:blipFill>
          <a:blip r:embed="rId3"/>
          <a:srcRect/>
          <a:stretch>
            <a:fillRect/>
          </a:stretch>
        </p:blipFill>
        <p:spPr bwMode="auto">
          <a:xfrm>
            <a:off x="1357290" y="1142984"/>
            <a:ext cx="5486400" cy="4152900"/>
          </a:xfrm>
          <a:prstGeom prst="rect">
            <a:avLst/>
          </a:prstGeom>
          <a:noFill/>
          <a:ln w="9525">
            <a:noFill/>
            <a:miter lim="800000"/>
            <a:headEnd/>
            <a:tailEnd/>
          </a:ln>
          <a:effectLst/>
        </p:spPr>
      </p:pic>
      <p:sp>
        <p:nvSpPr>
          <p:cNvPr id="7" name="ZoneTexte 6"/>
          <p:cNvSpPr txBox="1"/>
          <p:nvPr/>
        </p:nvSpPr>
        <p:spPr>
          <a:xfrm>
            <a:off x="3379811" y="5429264"/>
            <a:ext cx="2835263" cy="461665"/>
          </a:xfrm>
          <a:prstGeom prst="rect">
            <a:avLst/>
          </a:prstGeom>
          <a:noFill/>
        </p:spPr>
        <p:txBody>
          <a:bodyPr wrap="none" rtlCol="0">
            <a:spAutoFit/>
          </a:bodyPr>
          <a:lstStyle/>
          <a:p>
            <a:r>
              <a:rPr lang="fr-FR" dirty="0" smtClean="0"/>
              <a:t>Quelques références</a:t>
            </a:r>
            <a:endParaRPr lang="fr-F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0"/>
          </p:nvPr>
        </p:nvSpPr>
        <p:spPr/>
        <p:txBody>
          <a:bodyPr/>
          <a:lstStyle/>
          <a:p>
            <a:fld id="{AEB4202C-F8E1-4930-9C71-931689A0035F}" type="slidenum">
              <a:rPr lang="fr-FR"/>
              <a:pPr/>
              <a:t>16</a:t>
            </a:fld>
            <a:endParaRPr lang="fr-FR"/>
          </a:p>
        </p:txBody>
      </p:sp>
      <p:sp>
        <p:nvSpPr>
          <p:cNvPr id="262148" name="Rectangle 4"/>
          <p:cNvSpPr>
            <a:spLocks noChangeArrowheads="1"/>
          </p:cNvSpPr>
          <p:nvPr/>
        </p:nvSpPr>
        <p:spPr bwMode="auto">
          <a:xfrm>
            <a:off x="107950" y="620713"/>
            <a:ext cx="8393140" cy="379395"/>
          </a:xfrm>
          <a:prstGeom prst="rect">
            <a:avLst/>
          </a:prstGeom>
          <a:solidFill>
            <a:schemeClr val="bg1">
              <a:alpha val="50000"/>
            </a:schemeClr>
          </a:solidFill>
          <a:ln w="9525">
            <a:solidFill>
              <a:schemeClr val="tx1"/>
            </a:solidFill>
            <a:miter lim="800000"/>
            <a:headEnd/>
            <a:tailEnd/>
          </a:ln>
          <a:effectLst/>
        </p:spPr>
        <p:txBody>
          <a:bodyPr wrap="none" anchor="ctr"/>
          <a:lstStyle/>
          <a:p>
            <a:pPr>
              <a:lnSpc>
                <a:spcPct val="150000"/>
              </a:lnSpc>
            </a:pPr>
            <a:r>
              <a:rPr lang="fr-FR" sz="1200" dirty="0" smtClean="0">
                <a:latin typeface="Arial" pitchFamily="34" charset="0"/>
                <a:cs typeface="Arial" pitchFamily="34" charset="0"/>
              </a:rPr>
              <a:t>3. L'OFFRE D'HÉBERGEMENT PROPOSÉE ET SES AVANTAGES</a:t>
            </a:r>
          </a:p>
        </p:txBody>
      </p:sp>
      <p:sp>
        <p:nvSpPr>
          <p:cNvPr id="4" name="ZoneTexte 3"/>
          <p:cNvSpPr txBox="1"/>
          <p:nvPr/>
        </p:nvSpPr>
        <p:spPr>
          <a:xfrm>
            <a:off x="142844" y="1071546"/>
            <a:ext cx="8572560" cy="1992661"/>
          </a:xfrm>
          <a:prstGeom prst="rect">
            <a:avLst/>
          </a:prstGeom>
          <a:noFill/>
        </p:spPr>
        <p:txBody>
          <a:bodyPr wrap="square" rtlCol="0">
            <a:spAutoFit/>
          </a:bodyPr>
          <a:lstStyle/>
          <a:p>
            <a:pPr eaLnBrk="0" hangingPunct="0">
              <a:lnSpc>
                <a:spcPct val="150000"/>
              </a:lnSpc>
            </a:pPr>
            <a:r>
              <a:rPr lang="fr-FR" sz="1400" i="1" dirty="0" smtClean="0"/>
              <a:t>Pour l’hébergement, nous préconisons un hébergement sur un serveur Cloud avec une capacité importante de transfert de données et d’espace disque et une performance inédite et quasi-disponibilité du système.</a:t>
            </a:r>
          </a:p>
          <a:p>
            <a:pPr eaLnBrk="0" hangingPunct="0">
              <a:lnSpc>
                <a:spcPct val="150000"/>
              </a:lnSpc>
            </a:pPr>
            <a:r>
              <a:rPr lang="fr-FR" sz="1400" i="1" dirty="0" smtClean="0"/>
              <a:t>Nous proposons pour la période couverte par la garantie un hébergement sur GODADDY PRO sur un serveur de 8go de RAM avec une bande passante illimitée et un espace de stockage disque de  250Go avec un certificat de sécurité SSL, un module de visibilité des moteurs de recherche pour améliorer notre classement sur les moteurs de recherche et le nombre de visiteurs et un module d'analyse de logiciels malveillants </a:t>
            </a:r>
            <a:r>
              <a:rPr lang="fr-FR" sz="1400" i="1" dirty="0" err="1" smtClean="0"/>
              <a:t>SiteLock</a:t>
            </a:r>
            <a:r>
              <a:rPr lang="fr-FR" sz="1400" i="1" dirty="0" smtClean="0"/>
              <a:t>.</a:t>
            </a:r>
          </a:p>
        </p:txBody>
      </p:sp>
      <p:pic>
        <p:nvPicPr>
          <p:cNvPr id="9217" name="Picture 1"/>
          <p:cNvPicPr>
            <a:picLocks noChangeAspect="1" noChangeArrowheads="1"/>
          </p:cNvPicPr>
          <p:nvPr/>
        </p:nvPicPr>
        <p:blipFill>
          <a:blip r:embed="rId3"/>
          <a:srcRect l="13235" t="8789" r="52022" b="31349"/>
          <a:stretch>
            <a:fillRect/>
          </a:stretch>
        </p:blipFill>
        <p:spPr bwMode="auto">
          <a:xfrm>
            <a:off x="285720" y="3091087"/>
            <a:ext cx="3357586" cy="3266871"/>
          </a:xfrm>
          <a:prstGeom prst="rect">
            <a:avLst/>
          </a:prstGeom>
          <a:noFill/>
          <a:ln w="9525">
            <a:noFill/>
            <a:miter lim="800000"/>
            <a:headEnd/>
            <a:tailEnd/>
          </a:ln>
          <a:effectLst/>
        </p:spPr>
      </p:pic>
      <p:pic>
        <p:nvPicPr>
          <p:cNvPr id="9218" name="Picture 2"/>
          <p:cNvPicPr>
            <a:picLocks noChangeAspect="1" noChangeArrowheads="1"/>
          </p:cNvPicPr>
          <p:nvPr/>
        </p:nvPicPr>
        <p:blipFill>
          <a:blip r:embed="rId4"/>
          <a:srcRect/>
          <a:stretch>
            <a:fillRect/>
          </a:stretch>
        </p:blipFill>
        <p:spPr bwMode="auto">
          <a:xfrm>
            <a:off x="4000496" y="3071810"/>
            <a:ext cx="4457700" cy="2705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0"/>
          </p:nvPr>
        </p:nvSpPr>
        <p:spPr/>
        <p:txBody>
          <a:bodyPr/>
          <a:lstStyle/>
          <a:p>
            <a:fld id="{AEB4202C-F8E1-4930-9C71-931689A0035F}" type="slidenum">
              <a:rPr lang="fr-FR"/>
              <a:pPr/>
              <a:t>17</a:t>
            </a:fld>
            <a:endParaRPr lang="fr-FR"/>
          </a:p>
        </p:txBody>
      </p:sp>
      <p:sp>
        <p:nvSpPr>
          <p:cNvPr id="262148" name="Rectangle 4"/>
          <p:cNvSpPr>
            <a:spLocks noChangeArrowheads="1"/>
          </p:cNvSpPr>
          <p:nvPr/>
        </p:nvSpPr>
        <p:spPr bwMode="auto">
          <a:xfrm>
            <a:off x="107950" y="571480"/>
            <a:ext cx="8393140" cy="379395"/>
          </a:xfrm>
          <a:prstGeom prst="rect">
            <a:avLst/>
          </a:prstGeom>
          <a:solidFill>
            <a:schemeClr val="bg1">
              <a:alpha val="50000"/>
            </a:schemeClr>
          </a:solidFill>
          <a:ln w="9525">
            <a:solidFill>
              <a:schemeClr val="tx1"/>
            </a:solidFill>
            <a:miter lim="800000"/>
            <a:headEnd/>
            <a:tailEnd/>
          </a:ln>
          <a:effectLst/>
        </p:spPr>
        <p:txBody>
          <a:bodyPr wrap="none" anchor="ctr"/>
          <a:lstStyle/>
          <a:p>
            <a:r>
              <a:rPr lang="fr-FR" sz="1200" dirty="0" smtClean="0">
                <a:latin typeface="Arial" pitchFamily="34" charset="0"/>
                <a:cs typeface="Arial" pitchFamily="34" charset="0"/>
              </a:rPr>
              <a:t>4- LA MÉTHODE DE RÉFÉRENCEMENT PROPOSÉE ET SES AVANTAGES.</a:t>
            </a:r>
            <a:endParaRPr lang="fr-FR" sz="1200" dirty="0">
              <a:latin typeface="Arial" pitchFamily="34" charset="0"/>
              <a:cs typeface="Arial" pitchFamily="34" charset="0"/>
            </a:endParaRPr>
          </a:p>
        </p:txBody>
      </p:sp>
      <p:sp>
        <p:nvSpPr>
          <p:cNvPr id="8193" name="Rectangle 1"/>
          <p:cNvSpPr>
            <a:spLocks noChangeArrowheads="1"/>
          </p:cNvSpPr>
          <p:nvPr/>
        </p:nvSpPr>
        <p:spPr bwMode="auto">
          <a:xfrm>
            <a:off x="0" y="1009688"/>
            <a:ext cx="9144000" cy="5860478"/>
          </a:xfrm>
          <a:prstGeom prst="rect">
            <a:avLst/>
          </a:prstGeom>
          <a:solidFill>
            <a:srgbClr val="FFFFFF"/>
          </a:solidFill>
          <a:ln w="9525">
            <a:noFill/>
            <a:miter lim="800000"/>
            <a:headEnd/>
            <a:tailEnd/>
          </a:ln>
          <a:effectLst/>
        </p:spPr>
        <p:txBody>
          <a:bodyPr vert="horz" wrap="square" lIns="134895" tIns="158700" rIns="0" bIns="15870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sz="1600" i="0" u="sng" strike="noStrike" cap="none" normalizeH="0" baseline="0" dirty="0" smtClean="0">
                <a:ln>
                  <a:noFill/>
                </a:ln>
                <a:solidFill>
                  <a:srgbClr val="696969"/>
                </a:solidFill>
                <a:effectLst/>
                <a:latin typeface="+mj-lt"/>
                <a:cs typeface="Arial" pitchFamily="34" charset="0"/>
              </a:rPr>
              <a:t>Référencement naturel (SEO)</a:t>
            </a:r>
            <a:r>
              <a:rPr kumimoji="0" lang="fr-FR" sz="1600" i="0" u="sng" strike="noStrike" cap="none" normalizeH="0" dirty="0" smtClean="0">
                <a:ln>
                  <a:noFill/>
                </a:ln>
                <a:solidFill>
                  <a:srgbClr val="696969"/>
                </a:solidFill>
                <a:effectLst/>
                <a:latin typeface="+mj-lt"/>
                <a:cs typeface="Arial" pitchFamily="34" charset="0"/>
              </a:rPr>
              <a:t> :</a:t>
            </a:r>
            <a:endParaRPr kumimoji="0" lang="fr-FR" sz="1600" i="0" u="sng" strike="noStrike" cap="none" normalizeH="0" baseline="0" dirty="0" smtClean="0">
              <a:ln>
                <a:noFill/>
              </a:ln>
              <a:solidFill>
                <a:srgbClr val="696969"/>
              </a:solidFill>
              <a:effectLst/>
              <a:latin typeface="+mj-lt"/>
              <a:cs typeface="Arial" pitchFamily="34" charset="0"/>
            </a:endParaRPr>
          </a:p>
          <a:p>
            <a:pPr eaLnBrk="0" hangingPunct="0">
              <a:lnSpc>
                <a:spcPct val="150000"/>
              </a:lnSpc>
            </a:pPr>
            <a:r>
              <a:rPr lang="fr-FR" sz="1400" i="1" dirty="0" smtClean="0"/>
              <a:t>Pour optimiser le référencement naturel du portail internet, il faut décomposer le projet marketing en plusieurs étapes respectées par les spécialistes SEO. </a:t>
            </a:r>
          </a:p>
          <a:p>
            <a:pPr eaLnBrk="0" hangingPunct="0">
              <a:lnSpc>
                <a:spcPct val="150000"/>
              </a:lnSpc>
            </a:pPr>
            <a:r>
              <a:rPr lang="fr-FR" sz="1400" i="1" dirty="0" smtClean="0"/>
              <a:t>La méthode de référencement naturel fait l’objet d’un travail de départ qui doit ensuite être réalisé de façon continue. </a:t>
            </a:r>
            <a:br>
              <a:rPr lang="fr-FR" sz="1400" i="1" dirty="0" smtClean="0"/>
            </a:br>
            <a:r>
              <a:rPr lang="fr-FR" sz="1400" i="1" dirty="0" smtClean="0"/>
              <a:t>Google fait évoluer son algorithme et les recherches réalisées par les internautes progressent avec l’expérience.</a:t>
            </a:r>
          </a:p>
          <a:p>
            <a:pPr eaLnBrk="0" hangingPunct="0">
              <a:lnSpc>
                <a:spcPct val="150000"/>
              </a:lnSpc>
            </a:pPr>
            <a:endParaRPr lang="fr-FR" sz="1400" i="1" dirty="0" smtClean="0"/>
          </a:p>
          <a:p>
            <a:pPr eaLnBrk="0" hangingPunct="0">
              <a:lnSpc>
                <a:spcPct val="150000"/>
              </a:lnSpc>
            </a:pPr>
            <a:r>
              <a:rPr lang="fr-FR" sz="1400" i="1" dirty="0" smtClean="0"/>
              <a:t>Nous optons généralement en référencement naturel sur la méthode suivante qui se décompose en 7 étapes :</a:t>
            </a:r>
          </a:p>
          <a:p>
            <a:pPr eaLnBrk="0" hangingPunct="0">
              <a:lnSpc>
                <a:spcPct val="150000"/>
              </a:lnSpc>
            </a:pPr>
            <a:endParaRPr lang="fr-FR" sz="1400" i="1" dirty="0" smtClean="0"/>
          </a:p>
          <a:p>
            <a:pPr eaLnBrk="0" hangingPunct="0">
              <a:lnSpc>
                <a:spcPct val="150000"/>
              </a:lnSpc>
            </a:pPr>
            <a:r>
              <a:rPr lang="fr-FR" sz="1400" i="1" dirty="0" smtClean="0"/>
              <a:t>1- Audit de site internet &amp; </a:t>
            </a:r>
            <a:r>
              <a:rPr lang="fr-FR" sz="1400" i="1" dirty="0" err="1" smtClean="0"/>
              <a:t>Benchmarking</a:t>
            </a:r>
            <a:endParaRPr lang="fr-FR" sz="1400" i="1" dirty="0" smtClean="0"/>
          </a:p>
          <a:p>
            <a:pPr eaLnBrk="0" hangingPunct="0">
              <a:lnSpc>
                <a:spcPct val="150000"/>
              </a:lnSpc>
            </a:pPr>
            <a:r>
              <a:rPr lang="fr-FR" sz="1400" i="1" dirty="0" smtClean="0"/>
              <a:t>2- Recherche de mots clés</a:t>
            </a:r>
          </a:p>
          <a:p>
            <a:pPr eaLnBrk="0" hangingPunct="0">
              <a:lnSpc>
                <a:spcPct val="150000"/>
              </a:lnSpc>
            </a:pPr>
            <a:r>
              <a:rPr lang="fr-FR" sz="1400" i="1" dirty="0" smtClean="0"/>
              <a:t>3- Optimisation on-site (SEO)</a:t>
            </a:r>
          </a:p>
          <a:p>
            <a:pPr eaLnBrk="0" hangingPunct="0">
              <a:lnSpc>
                <a:spcPct val="150000"/>
              </a:lnSpc>
            </a:pPr>
            <a:r>
              <a:rPr lang="fr-FR" sz="1400" i="1" dirty="0" smtClean="0"/>
              <a:t>Optimisation technique</a:t>
            </a:r>
          </a:p>
          <a:p>
            <a:pPr eaLnBrk="0" hangingPunct="0">
              <a:lnSpc>
                <a:spcPct val="150000"/>
              </a:lnSpc>
            </a:pPr>
            <a:r>
              <a:rPr lang="fr-FR" sz="1400" i="1" dirty="0" smtClean="0"/>
              <a:t>Optimisation de contenu</a:t>
            </a:r>
          </a:p>
          <a:p>
            <a:pPr eaLnBrk="0" hangingPunct="0">
              <a:lnSpc>
                <a:spcPct val="150000"/>
              </a:lnSpc>
            </a:pPr>
            <a:r>
              <a:rPr lang="fr-FR" sz="1400" i="1" dirty="0" smtClean="0"/>
              <a:t>4- Soumission dans les outils de recherche</a:t>
            </a:r>
          </a:p>
          <a:p>
            <a:pPr eaLnBrk="0" hangingPunct="0">
              <a:lnSpc>
                <a:spcPct val="150000"/>
              </a:lnSpc>
            </a:pPr>
            <a:r>
              <a:rPr lang="fr-FR" sz="1400" i="1" dirty="0" smtClean="0"/>
              <a:t>5- Vérification d’inscription</a:t>
            </a:r>
          </a:p>
          <a:p>
            <a:pPr eaLnBrk="0" hangingPunct="0">
              <a:lnSpc>
                <a:spcPct val="150000"/>
              </a:lnSpc>
            </a:pPr>
            <a:r>
              <a:rPr lang="fr-FR" sz="1400" i="1" dirty="0" smtClean="0"/>
              <a:t>6- Suivi de positionnement &amp; statistique</a:t>
            </a:r>
          </a:p>
          <a:p>
            <a:pPr eaLnBrk="0" hangingPunct="0">
              <a:lnSpc>
                <a:spcPct val="150000"/>
              </a:lnSpc>
            </a:pPr>
            <a:r>
              <a:rPr lang="fr-FR" sz="1400" i="1" dirty="0" smtClean="0"/>
              <a:t>7- Amélioration continue (votre référencement naturel ne s’arrête jamais)</a:t>
            </a:r>
          </a:p>
        </p:txBody>
      </p:sp>
      <p:pic>
        <p:nvPicPr>
          <p:cNvPr id="8196" name="Picture 4" descr="méthode de référencement en 7 étapes continues"/>
          <p:cNvPicPr>
            <a:picLocks noChangeAspect="1" noChangeArrowheads="1"/>
          </p:cNvPicPr>
          <p:nvPr/>
        </p:nvPicPr>
        <p:blipFill>
          <a:blip r:embed="rId2"/>
          <a:srcRect/>
          <a:stretch>
            <a:fillRect/>
          </a:stretch>
        </p:blipFill>
        <p:spPr bwMode="auto">
          <a:xfrm>
            <a:off x="5786446" y="3302039"/>
            <a:ext cx="2930627" cy="2913043"/>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0"/>
          </p:nvPr>
        </p:nvSpPr>
        <p:spPr/>
        <p:txBody>
          <a:bodyPr/>
          <a:lstStyle/>
          <a:p>
            <a:fld id="{AEB4202C-F8E1-4930-9C71-931689A0035F}" type="slidenum">
              <a:rPr lang="fr-FR"/>
              <a:pPr/>
              <a:t>18</a:t>
            </a:fld>
            <a:endParaRPr lang="fr-FR"/>
          </a:p>
        </p:txBody>
      </p:sp>
      <p:sp>
        <p:nvSpPr>
          <p:cNvPr id="262148" name="Rectangle 4"/>
          <p:cNvSpPr>
            <a:spLocks noChangeArrowheads="1"/>
          </p:cNvSpPr>
          <p:nvPr/>
        </p:nvSpPr>
        <p:spPr bwMode="auto">
          <a:xfrm>
            <a:off x="107950" y="620713"/>
            <a:ext cx="8393140" cy="379395"/>
          </a:xfrm>
          <a:prstGeom prst="rect">
            <a:avLst/>
          </a:prstGeom>
          <a:solidFill>
            <a:schemeClr val="bg1">
              <a:alpha val="50000"/>
            </a:schemeClr>
          </a:solidFill>
          <a:ln w="9525">
            <a:solidFill>
              <a:schemeClr val="tx1"/>
            </a:solidFill>
            <a:miter lim="800000"/>
            <a:headEnd/>
            <a:tailEnd/>
          </a:ln>
          <a:effectLst/>
        </p:spPr>
        <p:txBody>
          <a:bodyPr wrap="none" anchor="ctr"/>
          <a:lstStyle/>
          <a:p>
            <a:r>
              <a:rPr lang="fr-FR" sz="1200" dirty="0" smtClean="0">
                <a:latin typeface="Arial" pitchFamily="34" charset="0"/>
                <a:cs typeface="Arial" pitchFamily="34" charset="0"/>
              </a:rPr>
              <a:t>4- LA MÉTHODE DE RÉFÉRENCEMENT PROPOSÉE ET SES AVANTAGES.</a:t>
            </a:r>
            <a:endParaRPr lang="fr-FR" sz="1200" dirty="0">
              <a:latin typeface="Arial" pitchFamily="34" charset="0"/>
              <a:cs typeface="Arial" pitchFamily="34" charset="0"/>
            </a:endParaRPr>
          </a:p>
        </p:txBody>
      </p:sp>
      <p:sp>
        <p:nvSpPr>
          <p:cNvPr id="8193" name="Rectangle 1"/>
          <p:cNvSpPr>
            <a:spLocks noChangeArrowheads="1"/>
          </p:cNvSpPr>
          <p:nvPr/>
        </p:nvSpPr>
        <p:spPr bwMode="auto">
          <a:xfrm>
            <a:off x="0" y="1071546"/>
            <a:ext cx="8786842" cy="3275155"/>
          </a:xfrm>
          <a:prstGeom prst="rect">
            <a:avLst/>
          </a:prstGeom>
          <a:solidFill>
            <a:srgbClr val="FFFFFF"/>
          </a:solidFill>
          <a:ln w="9525">
            <a:noFill/>
            <a:miter lim="800000"/>
            <a:headEnd/>
            <a:tailEnd/>
          </a:ln>
          <a:effectLst/>
        </p:spPr>
        <p:txBody>
          <a:bodyPr vert="horz" wrap="square" lIns="134895" tIns="158700" rIns="0" bIns="15870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sz="1600" i="0" u="sng" strike="noStrike" cap="none" normalizeH="0" baseline="0" dirty="0" smtClean="0">
                <a:ln>
                  <a:noFill/>
                </a:ln>
                <a:solidFill>
                  <a:srgbClr val="696969"/>
                </a:solidFill>
                <a:effectLst/>
                <a:latin typeface="+mj-lt"/>
                <a:cs typeface="Arial" pitchFamily="34" charset="0"/>
              </a:rPr>
              <a:t>Référencement payant (SEA)</a:t>
            </a:r>
            <a:r>
              <a:rPr kumimoji="0" lang="fr-FR" sz="1600" i="0" u="sng" strike="noStrike" cap="none" normalizeH="0" dirty="0" smtClean="0">
                <a:ln>
                  <a:noFill/>
                </a:ln>
                <a:solidFill>
                  <a:srgbClr val="696969"/>
                </a:solidFill>
                <a:effectLst/>
                <a:latin typeface="+mj-lt"/>
                <a:cs typeface="Arial" pitchFamily="34" charset="0"/>
              </a:rPr>
              <a:t>:</a:t>
            </a:r>
            <a:endParaRPr kumimoji="0" lang="fr-FR" sz="1600" i="0" u="sng" strike="noStrike" cap="none" normalizeH="0" baseline="0" dirty="0" smtClean="0">
              <a:ln>
                <a:noFill/>
              </a:ln>
              <a:solidFill>
                <a:srgbClr val="696969"/>
              </a:solidFill>
              <a:effectLst/>
              <a:latin typeface="+mj-lt"/>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lang="fr-FR" sz="1400" i="1" dirty="0" smtClean="0"/>
              <a:t>En parallèle avec le référencement naturel, notre société prévoit l’attribution d’un budget de 1000Dh par mois durant les 24 mois de garantie pour le référencement payant sur les plus grands moteurs de recherche pour les mots clés les plus recherchés par les internautes combinant Maroc - Casa - Settat - création entreprise – investissement…</a:t>
            </a:r>
          </a:p>
          <a:p>
            <a:pPr lvl="0" eaLnBrk="0" hangingPunct="0">
              <a:lnSpc>
                <a:spcPct val="150000"/>
              </a:lnSpc>
            </a:pPr>
            <a:r>
              <a:rPr lang="fr-FR" sz="1400" i="1" dirty="0" smtClean="0"/>
              <a:t>Ce référencement payant (SEA) </a:t>
            </a:r>
            <a:r>
              <a:rPr lang="fr-FR" sz="1400" i="1" dirty="0" err="1" smtClean="0"/>
              <a:t>permettera</a:t>
            </a:r>
            <a:r>
              <a:rPr lang="fr-FR" sz="1400" i="1" dirty="0" smtClean="0"/>
              <a:t> d'augmenter rapidement notre classement sur les moteurs de recherche. Couplé à une stratégie de référencement naturel (SEO), il assure la bonne visibilité de notre portail web.</a:t>
            </a:r>
            <a:endParaRPr lang="fr-FR" sz="1400" b="0" dirty="0" smtClean="0">
              <a:solidFill>
                <a:srgbClr val="696969"/>
              </a:solidFill>
              <a:latin typeface="+mj-lt"/>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fr-FR" sz="1400" b="0" dirty="0" smtClean="0">
              <a:solidFill>
                <a:srgbClr val="696969"/>
              </a:solidFill>
              <a:latin typeface="+mj-lt"/>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fr-FR" sz="1400" b="0" dirty="0" smtClean="0">
              <a:solidFill>
                <a:srgbClr val="696969"/>
              </a:solidFill>
              <a:latin typeface="+mj-lt"/>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fr-FR" sz="1400" b="0" i="0" u="none" strike="noStrike" cap="none" normalizeH="0" baseline="0" dirty="0" smtClean="0">
              <a:ln>
                <a:noFill/>
              </a:ln>
              <a:solidFill>
                <a:srgbClr val="696969"/>
              </a:solidFill>
              <a:effectLst/>
              <a:latin typeface="+mj-lt"/>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0"/>
          </p:nvPr>
        </p:nvSpPr>
        <p:spPr/>
        <p:txBody>
          <a:bodyPr/>
          <a:lstStyle/>
          <a:p>
            <a:fld id="{AEB4202C-F8E1-4930-9C71-931689A0035F}" type="slidenum">
              <a:rPr lang="fr-FR"/>
              <a:pPr/>
              <a:t>19</a:t>
            </a:fld>
            <a:endParaRPr lang="fr-FR"/>
          </a:p>
        </p:txBody>
      </p:sp>
      <p:sp>
        <p:nvSpPr>
          <p:cNvPr id="262148" name="Rectangle 4"/>
          <p:cNvSpPr>
            <a:spLocks noChangeArrowheads="1"/>
          </p:cNvSpPr>
          <p:nvPr/>
        </p:nvSpPr>
        <p:spPr bwMode="auto">
          <a:xfrm>
            <a:off x="107950" y="620713"/>
            <a:ext cx="8393140" cy="379395"/>
          </a:xfrm>
          <a:prstGeom prst="rect">
            <a:avLst/>
          </a:prstGeom>
          <a:solidFill>
            <a:schemeClr val="bg1">
              <a:alpha val="50000"/>
            </a:schemeClr>
          </a:solidFill>
          <a:ln w="9525">
            <a:solidFill>
              <a:schemeClr val="tx1"/>
            </a:solidFill>
            <a:miter lim="800000"/>
            <a:headEnd/>
            <a:tailEnd/>
          </a:ln>
          <a:effectLst/>
        </p:spPr>
        <p:txBody>
          <a:bodyPr wrap="none" anchor="ctr"/>
          <a:lstStyle/>
          <a:p>
            <a:pPr>
              <a:lnSpc>
                <a:spcPct val="150000"/>
              </a:lnSpc>
            </a:pPr>
            <a:r>
              <a:rPr lang="fr-FR" sz="1200" dirty="0">
                <a:latin typeface="Arial" pitchFamily="34" charset="0"/>
                <a:cs typeface="Arial" pitchFamily="34" charset="0"/>
              </a:rPr>
              <a:t>5</a:t>
            </a:r>
            <a:r>
              <a:rPr lang="fr-FR" sz="1200" dirty="0" smtClean="0">
                <a:latin typeface="Arial" pitchFamily="34" charset="0"/>
                <a:cs typeface="Arial" pitchFamily="34" charset="0"/>
              </a:rPr>
              <a:t>- L'APPROCHE GRAPHIQUE DU SITE INTERNET</a:t>
            </a:r>
            <a:endParaRPr lang="fr-FR" sz="1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fld id="{9FB89E9F-C975-4BE7-8614-260014DFEB5A}" type="slidenum">
              <a:rPr lang="fr-FR"/>
              <a:pPr/>
              <a:t>2</a:t>
            </a:fld>
            <a:endParaRPr lang="fr-FR"/>
          </a:p>
        </p:txBody>
      </p:sp>
      <p:sp>
        <p:nvSpPr>
          <p:cNvPr id="237571" name="Rectangle 3"/>
          <p:cNvSpPr>
            <a:spLocks noChangeArrowheads="1"/>
          </p:cNvSpPr>
          <p:nvPr/>
        </p:nvSpPr>
        <p:spPr bwMode="auto">
          <a:xfrm>
            <a:off x="179388" y="620713"/>
            <a:ext cx="8713787" cy="360362"/>
          </a:xfrm>
          <a:prstGeom prst="rect">
            <a:avLst/>
          </a:prstGeom>
          <a:solidFill>
            <a:srgbClr val="CC3300"/>
          </a:solidFill>
          <a:ln w="9525">
            <a:solidFill>
              <a:schemeClr val="tx1"/>
            </a:solidFill>
            <a:miter lim="800000"/>
            <a:headEnd/>
            <a:tailEnd/>
          </a:ln>
          <a:effectLst/>
        </p:spPr>
        <p:txBody>
          <a:bodyPr wrap="none" anchor="ctr"/>
          <a:lstStyle/>
          <a:p>
            <a:pPr algn="ctr"/>
            <a:r>
              <a:rPr lang="fr-FR" sz="1200">
                <a:solidFill>
                  <a:schemeClr val="bg1"/>
                </a:solidFill>
                <a:latin typeface="Arial" charset="0"/>
              </a:rPr>
              <a:t>SOMMAIRE</a:t>
            </a:r>
          </a:p>
        </p:txBody>
      </p:sp>
      <p:sp>
        <p:nvSpPr>
          <p:cNvPr id="237573" name="Rectangle 5"/>
          <p:cNvSpPr>
            <a:spLocks noChangeArrowheads="1"/>
          </p:cNvSpPr>
          <p:nvPr/>
        </p:nvSpPr>
        <p:spPr bwMode="auto">
          <a:xfrm>
            <a:off x="107950" y="1071546"/>
            <a:ext cx="8856663" cy="5183187"/>
          </a:xfrm>
          <a:prstGeom prst="rect">
            <a:avLst/>
          </a:prstGeom>
          <a:noFill/>
          <a:ln w="9525">
            <a:noFill/>
            <a:miter lim="800000"/>
            <a:headEnd/>
            <a:tailEnd/>
          </a:ln>
          <a:effectLst/>
        </p:spPr>
        <p:txBody>
          <a:bodyPr anchor="ctr"/>
          <a:lstStyle/>
          <a:p>
            <a:pPr>
              <a:lnSpc>
                <a:spcPct val="200000"/>
              </a:lnSpc>
            </a:pPr>
            <a:r>
              <a:rPr lang="fr-FR" sz="1400" i="1" dirty="0"/>
              <a:t>	</a:t>
            </a:r>
          </a:p>
          <a:p>
            <a:pPr>
              <a:lnSpc>
                <a:spcPct val="200000"/>
              </a:lnSpc>
            </a:pPr>
            <a:r>
              <a:rPr lang="fr-FR" sz="1400" i="1" dirty="0" smtClean="0"/>
              <a:t>1</a:t>
            </a:r>
            <a:r>
              <a:rPr lang="fr-FR" sz="1400" i="1" dirty="0"/>
              <a:t>. La méthodologie préconisée pour la réalisation des prestations, objet du </a:t>
            </a:r>
            <a:r>
              <a:rPr lang="fr-FR" sz="1400" i="1" dirty="0" smtClean="0"/>
              <a:t>présent marché </a:t>
            </a:r>
            <a:r>
              <a:rPr lang="fr-FR" sz="1400" i="1" dirty="0"/>
              <a:t>incluant :</a:t>
            </a:r>
          </a:p>
          <a:p>
            <a:pPr lvl="1">
              <a:lnSpc>
                <a:spcPct val="200000"/>
              </a:lnSpc>
            </a:pPr>
            <a:r>
              <a:rPr lang="fr-FR" sz="1400" i="1" dirty="0"/>
              <a:t>a. Compréhension du contexte, attentes et besoins</a:t>
            </a:r>
          </a:p>
          <a:p>
            <a:pPr lvl="1">
              <a:lnSpc>
                <a:spcPct val="200000"/>
              </a:lnSpc>
            </a:pPr>
            <a:r>
              <a:rPr lang="fr-FR" sz="1400" i="1" dirty="0"/>
              <a:t>b. Approche et organisation du projet</a:t>
            </a:r>
          </a:p>
          <a:p>
            <a:pPr>
              <a:lnSpc>
                <a:spcPct val="200000"/>
              </a:lnSpc>
            </a:pPr>
            <a:r>
              <a:rPr lang="fr-FR" sz="1400" i="1" dirty="0"/>
              <a:t>2. La solution CMS proposée et ses avantages</a:t>
            </a:r>
          </a:p>
          <a:p>
            <a:pPr>
              <a:lnSpc>
                <a:spcPct val="200000"/>
              </a:lnSpc>
            </a:pPr>
            <a:r>
              <a:rPr lang="fr-FR" sz="1400" i="1" dirty="0"/>
              <a:t>3. L'offre d'hébergement proposée et ses avantages</a:t>
            </a:r>
          </a:p>
          <a:p>
            <a:pPr>
              <a:lnSpc>
                <a:spcPct val="200000"/>
              </a:lnSpc>
            </a:pPr>
            <a:r>
              <a:rPr lang="fr-FR" sz="1400" i="1" dirty="0"/>
              <a:t>4. La méthode de référencement proposée et ses avantages.</a:t>
            </a:r>
          </a:p>
          <a:p>
            <a:pPr>
              <a:lnSpc>
                <a:spcPct val="200000"/>
              </a:lnSpc>
            </a:pPr>
            <a:r>
              <a:rPr lang="fr-FR" sz="1400" i="1" dirty="0"/>
              <a:t>5. L'approche graphique du site internet avec remise d'un ou plusieurs modèles de la</a:t>
            </a:r>
          </a:p>
          <a:p>
            <a:pPr>
              <a:lnSpc>
                <a:spcPct val="200000"/>
              </a:lnSpc>
            </a:pPr>
            <a:r>
              <a:rPr lang="fr-FR" sz="1400" i="1" dirty="0"/>
              <a:t>page d'accueil.</a:t>
            </a:r>
          </a:p>
          <a:p>
            <a:pPr>
              <a:lnSpc>
                <a:spcPct val="200000"/>
              </a:lnSpc>
            </a:pPr>
            <a:r>
              <a:rPr lang="fr-FR" sz="1400" i="1" dirty="0"/>
              <a:t>6. L'Evolutivité du site et les facilités de mise à jour.</a:t>
            </a:r>
          </a:p>
          <a:p>
            <a:pPr>
              <a:lnSpc>
                <a:spcPct val="200000"/>
              </a:lnSpc>
            </a:pPr>
            <a:r>
              <a:rPr lang="fr-FR" sz="1400" i="1" dirty="0"/>
              <a:t>7. Les modalités de livraison et d'installation</a:t>
            </a:r>
          </a:p>
          <a:p>
            <a:pPr>
              <a:lnSpc>
                <a:spcPct val="200000"/>
              </a:lnSpc>
            </a:pPr>
            <a:r>
              <a:rPr lang="fr-FR" sz="1400" i="1" dirty="0"/>
              <a:t>8. L'assistance technique et service après-vente (Hébergement et maintenance</a:t>
            </a:r>
            <a:r>
              <a:rPr lang="fr-FR" sz="1400" i="1" dirty="0" smtClean="0"/>
              <a:t>)</a:t>
            </a:r>
            <a:endParaRPr lang="fr-FR" sz="1400" i="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0"/>
          </p:nvPr>
        </p:nvSpPr>
        <p:spPr/>
        <p:txBody>
          <a:bodyPr/>
          <a:lstStyle/>
          <a:p>
            <a:fld id="{AEB4202C-F8E1-4930-9C71-931689A0035F}" type="slidenum">
              <a:rPr lang="fr-FR"/>
              <a:pPr/>
              <a:t>20</a:t>
            </a:fld>
            <a:endParaRPr lang="fr-FR"/>
          </a:p>
        </p:txBody>
      </p:sp>
      <p:sp>
        <p:nvSpPr>
          <p:cNvPr id="262148" name="Rectangle 4"/>
          <p:cNvSpPr>
            <a:spLocks noChangeArrowheads="1"/>
          </p:cNvSpPr>
          <p:nvPr/>
        </p:nvSpPr>
        <p:spPr bwMode="auto">
          <a:xfrm>
            <a:off x="107950" y="620713"/>
            <a:ext cx="8393140" cy="379395"/>
          </a:xfrm>
          <a:prstGeom prst="rect">
            <a:avLst/>
          </a:prstGeom>
          <a:solidFill>
            <a:schemeClr val="bg1">
              <a:alpha val="50000"/>
            </a:schemeClr>
          </a:solidFill>
          <a:ln w="9525">
            <a:solidFill>
              <a:schemeClr val="tx1"/>
            </a:solidFill>
            <a:miter lim="800000"/>
            <a:headEnd/>
            <a:tailEnd/>
          </a:ln>
          <a:effectLst/>
        </p:spPr>
        <p:txBody>
          <a:bodyPr wrap="none" anchor="ctr"/>
          <a:lstStyle/>
          <a:p>
            <a:pPr>
              <a:lnSpc>
                <a:spcPct val="150000"/>
              </a:lnSpc>
            </a:pPr>
            <a:r>
              <a:rPr lang="fr-FR" sz="1200" dirty="0" smtClean="0">
                <a:latin typeface="Arial" pitchFamily="34" charset="0"/>
                <a:cs typeface="Arial" pitchFamily="34" charset="0"/>
              </a:rPr>
              <a:t>5- L'APPROCHE GRAPHIQUE - MODÈLES DE LA PAGE D'ACCUEIL.</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0"/>
          </p:nvPr>
        </p:nvSpPr>
        <p:spPr/>
        <p:txBody>
          <a:bodyPr/>
          <a:lstStyle/>
          <a:p>
            <a:fld id="{AEB4202C-F8E1-4930-9C71-931689A0035F}" type="slidenum">
              <a:rPr lang="fr-FR"/>
              <a:pPr/>
              <a:t>21</a:t>
            </a:fld>
            <a:endParaRPr lang="fr-FR"/>
          </a:p>
        </p:txBody>
      </p:sp>
      <p:sp>
        <p:nvSpPr>
          <p:cNvPr id="262148" name="Rectangle 4"/>
          <p:cNvSpPr>
            <a:spLocks noChangeArrowheads="1"/>
          </p:cNvSpPr>
          <p:nvPr/>
        </p:nvSpPr>
        <p:spPr bwMode="auto">
          <a:xfrm>
            <a:off x="107950" y="620713"/>
            <a:ext cx="8393140" cy="379395"/>
          </a:xfrm>
          <a:prstGeom prst="rect">
            <a:avLst/>
          </a:prstGeom>
          <a:solidFill>
            <a:schemeClr val="bg1">
              <a:alpha val="50000"/>
            </a:schemeClr>
          </a:solidFill>
          <a:ln w="9525">
            <a:solidFill>
              <a:schemeClr val="tx1"/>
            </a:solidFill>
            <a:miter lim="800000"/>
            <a:headEnd/>
            <a:tailEnd/>
          </a:ln>
          <a:effectLst/>
        </p:spPr>
        <p:txBody>
          <a:bodyPr wrap="none" anchor="ctr"/>
          <a:lstStyle/>
          <a:p>
            <a:pPr>
              <a:lnSpc>
                <a:spcPct val="150000"/>
              </a:lnSpc>
            </a:pPr>
            <a:r>
              <a:rPr lang="fr-FR" sz="1200" dirty="0" smtClean="0">
                <a:latin typeface="Arial" pitchFamily="34" charset="0"/>
                <a:cs typeface="Arial" pitchFamily="34" charset="0"/>
              </a:rPr>
              <a:t>6. L'EVOLUTIVITÉ DU SITE ET LES FACILITÉS DE MISE À JOUR.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0"/>
          </p:nvPr>
        </p:nvSpPr>
        <p:spPr/>
        <p:txBody>
          <a:bodyPr/>
          <a:lstStyle/>
          <a:p>
            <a:fld id="{AEB4202C-F8E1-4930-9C71-931689A0035F}" type="slidenum">
              <a:rPr lang="fr-FR"/>
              <a:pPr/>
              <a:t>22</a:t>
            </a:fld>
            <a:endParaRPr lang="fr-FR"/>
          </a:p>
        </p:txBody>
      </p:sp>
      <p:sp>
        <p:nvSpPr>
          <p:cNvPr id="262148" name="Rectangle 4"/>
          <p:cNvSpPr>
            <a:spLocks noChangeArrowheads="1"/>
          </p:cNvSpPr>
          <p:nvPr/>
        </p:nvSpPr>
        <p:spPr bwMode="auto">
          <a:xfrm>
            <a:off x="107950" y="620713"/>
            <a:ext cx="8393140" cy="379395"/>
          </a:xfrm>
          <a:prstGeom prst="rect">
            <a:avLst/>
          </a:prstGeom>
          <a:solidFill>
            <a:schemeClr val="bg1">
              <a:alpha val="50000"/>
            </a:schemeClr>
          </a:solidFill>
          <a:ln w="9525">
            <a:solidFill>
              <a:schemeClr val="tx1"/>
            </a:solidFill>
            <a:miter lim="800000"/>
            <a:headEnd/>
            <a:tailEnd/>
          </a:ln>
          <a:effectLst/>
        </p:spPr>
        <p:txBody>
          <a:bodyPr wrap="none" anchor="ctr"/>
          <a:lstStyle/>
          <a:p>
            <a:pPr>
              <a:lnSpc>
                <a:spcPct val="150000"/>
              </a:lnSpc>
            </a:pPr>
            <a:r>
              <a:rPr lang="fr-FR" sz="1200" dirty="0" smtClean="0">
                <a:latin typeface="Arial" pitchFamily="34" charset="0"/>
                <a:cs typeface="Arial" pitchFamily="34" charset="0"/>
              </a:rPr>
              <a:t>7. LES MODALITÉS DE LIVRAISON ET D'INSTALLATION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0"/>
          </p:nvPr>
        </p:nvSpPr>
        <p:spPr/>
        <p:txBody>
          <a:bodyPr/>
          <a:lstStyle/>
          <a:p>
            <a:fld id="{AEB4202C-F8E1-4930-9C71-931689A0035F}" type="slidenum">
              <a:rPr lang="fr-FR"/>
              <a:pPr/>
              <a:t>23</a:t>
            </a:fld>
            <a:endParaRPr lang="fr-FR"/>
          </a:p>
        </p:txBody>
      </p:sp>
      <p:sp>
        <p:nvSpPr>
          <p:cNvPr id="262148" name="Rectangle 4"/>
          <p:cNvSpPr>
            <a:spLocks noChangeArrowheads="1"/>
          </p:cNvSpPr>
          <p:nvPr/>
        </p:nvSpPr>
        <p:spPr bwMode="auto">
          <a:xfrm>
            <a:off x="107950" y="620713"/>
            <a:ext cx="8393140" cy="379395"/>
          </a:xfrm>
          <a:prstGeom prst="rect">
            <a:avLst/>
          </a:prstGeom>
          <a:solidFill>
            <a:schemeClr val="bg1">
              <a:alpha val="50000"/>
            </a:schemeClr>
          </a:solidFill>
          <a:ln w="9525">
            <a:solidFill>
              <a:schemeClr val="tx1"/>
            </a:solidFill>
            <a:miter lim="800000"/>
            <a:headEnd/>
            <a:tailEnd/>
          </a:ln>
          <a:effectLst/>
        </p:spPr>
        <p:txBody>
          <a:bodyPr wrap="none" anchor="ctr"/>
          <a:lstStyle/>
          <a:p>
            <a:pPr>
              <a:lnSpc>
                <a:spcPct val="150000"/>
              </a:lnSpc>
            </a:pPr>
            <a:r>
              <a:rPr lang="fr-FR" sz="1200" dirty="0" smtClean="0">
                <a:latin typeface="Arial" pitchFamily="34" charset="0"/>
                <a:cs typeface="Arial" pitchFamily="34" charset="0"/>
              </a:rPr>
              <a:t>8. L'ASSISTANCE TECHNIQUE ET SERVICE APRÈS-VENTE (HÉBERGEMENT ET MAINTENANCE)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Espace réservé du numéro de diapositive 1"/>
          <p:cNvSpPr>
            <a:spLocks noGrp="1"/>
          </p:cNvSpPr>
          <p:nvPr>
            <p:ph type="sldNum" sz="quarter" idx="10"/>
          </p:nvPr>
        </p:nvSpPr>
        <p:spPr/>
        <p:txBody>
          <a:bodyPr/>
          <a:lstStyle/>
          <a:p>
            <a:fld id="{750A8E82-6990-4326-AA7D-E171B7295228}" type="slidenum">
              <a:rPr lang="fr-FR"/>
              <a:pPr/>
              <a:t>24</a:t>
            </a:fld>
            <a:endParaRPr lang="fr-FR"/>
          </a:p>
        </p:txBody>
      </p:sp>
      <p:sp>
        <p:nvSpPr>
          <p:cNvPr id="345090" name="Rectangle 2"/>
          <p:cNvSpPr>
            <a:spLocks noChangeArrowheads="1"/>
          </p:cNvSpPr>
          <p:nvPr/>
        </p:nvSpPr>
        <p:spPr bwMode="auto">
          <a:xfrm>
            <a:off x="6831013" y="620713"/>
            <a:ext cx="2133600" cy="381000"/>
          </a:xfrm>
          <a:prstGeom prst="rect">
            <a:avLst/>
          </a:prstGeom>
          <a:solidFill>
            <a:srgbClr val="C0C0C0">
              <a:alpha val="50000"/>
            </a:srgbClr>
          </a:solidFill>
          <a:ln w="9525">
            <a:solidFill>
              <a:schemeClr val="tx1"/>
            </a:solidFill>
            <a:miter lim="800000"/>
            <a:headEnd/>
            <a:tailEnd/>
          </a:ln>
          <a:effectLst/>
        </p:spPr>
        <p:txBody>
          <a:bodyPr wrap="none" anchor="ctr"/>
          <a:lstStyle/>
          <a:p>
            <a:pPr algn="ctr"/>
            <a:r>
              <a:rPr lang="fr-FR" sz="1200">
                <a:latin typeface="Arial" charset="0"/>
              </a:rPr>
              <a:t>IV – SCHEMAS GENERAL</a:t>
            </a:r>
          </a:p>
          <a:p>
            <a:pPr algn="ctr"/>
            <a:r>
              <a:rPr lang="fr-FR" sz="1200">
                <a:latin typeface="Arial" charset="0"/>
              </a:rPr>
              <a:t>DE CONSULTATION</a:t>
            </a:r>
          </a:p>
        </p:txBody>
      </p:sp>
      <p:sp>
        <p:nvSpPr>
          <p:cNvPr id="345091" name="Rectangle 3"/>
          <p:cNvSpPr>
            <a:spLocks noChangeArrowheads="1"/>
          </p:cNvSpPr>
          <p:nvPr/>
        </p:nvSpPr>
        <p:spPr bwMode="auto">
          <a:xfrm>
            <a:off x="107950" y="620713"/>
            <a:ext cx="6624638" cy="381000"/>
          </a:xfrm>
          <a:prstGeom prst="rect">
            <a:avLst/>
          </a:prstGeom>
          <a:noFill/>
          <a:ln w="9525">
            <a:solidFill>
              <a:schemeClr val="tx1"/>
            </a:solidFill>
            <a:miter lim="800000"/>
            <a:headEnd/>
            <a:tailEnd/>
          </a:ln>
          <a:effectLst/>
        </p:spPr>
        <p:txBody>
          <a:bodyPr wrap="none" anchor="ctr"/>
          <a:lstStyle/>
          <a:p>
            <a:pPr eaLnBrk="0" hangingPunct="0"/>
            <a:r>
              <a:rPr lang="fr-FR" sz="1200">
                <a:solidFill>
                  <a:srgbClr val="000099"/>
                </a:solidFill>
                <a:latin typeface="Arial" charset="0"/>
              </a:rPr>
              <a:t>IV – 6 Espace Investisseurs</a:t>
            </a:r>
          </a:p>
        </p:txBody>
      </p:sp>
      <p:sp>
        <p:nvSpPr>
          <p:cNvPr id="345092" name="Rectangle 4"/>
          <p:cNvSpPr>
            <a:spLocks noChangeArrowheads="1"/>
          </p:cNvSpPr>
          <p:nvPr/>
        </p:nvSpPr>
        <p:spPr bwMode="auto">
          <a:xfrm>
            <a:off x="107950" y="1052513"/>
            <a:ext cx="1295400" cy="228600"/>
          </a:xfrm>
          <a:prstGeom prst="rect">
            <a:avLst/>
          </a:prstGeom>
          <a:solidFill>
            <a:srgbClr val="000080"/>
          </a:solidFill>
          <a:ln w="9525" algn="ctr">
            <a:solidFill>
              <a:srgbClr val="000080"/>
            </a:solidFill>
            <a:miter lim="800000"/>
            <a:headEnd/>
            <a:tailEnd/>
          </a:ln>
          <a:effectLst/>
        </p:spPr>
        <p:txBody>
          <a:bodyPr anchor="ctr"/>
          <a:lstStyle/>
          <a:p>
            <a:pPr algn="ctr"/>
            <a:r>
              <a:rPr lang="fr-FR" sz="800">
                <a:solidFill>
                  <a:srgbClr val="F8F8F8"/>
                </a:solidFill>
                <a:latin typeface="Arial" charset="0"/>
              </a:rPr>
              <a:t>Espace Investisseurs</a:t>
            </a:r>
          </a:p>
        </p:txBody>
      </p:sp>
      <p:sp>
        <p:nvSpPr>
          <p:cNvPr id="345102" name="Rectangle 14"/>
          <p:cNvSpPr>
            <a:spLocks noChangeArrowheads="1"/>
          </p:cNvSpPr>
          <p:nvPr/>
        </p:nvSpPr>
        <p:spPr bwMode="auto">
          <a:xfrm>
            <a:off x="2625725" y="3930650"/>
            <a:ext cx="1295400" cy="228600"/>
          </a:xfrm>
          <a:prstGeom prst="rect">
            <a:avLst/>
          </a:prstGeom>
          <a:noFill/>
          <a:ln w="9525">
            <a:solidFill>
              <a:schemeClr val="tx1"/>
            </a:solidFill>
            <a:miter lim="800000"/>
            <a:headEnd/>
            <a:tailEnd/>
          </a:ln>
          <a:effectLst/>
        </p:spPr>
        <p:txBody>
          <a:bodyPr wrap="none" anchor="ctr"/>
          <a:lstStyle/>
          <a:p>
            <a:pPr algn="ctr"/>
            <a:r>
              <a:rPr lang="fr-FR" sz="800" b="0">
                <a:latin typeface="Arial" charset="0"/>
              </a:rPr>
              <a:t>Services administratifs</a:t>
            </a:r>
          </a:p>
        </p:txBody>
      </p:sp>
      <p:sp>
        <p:nvSpPr>
          <p:cNvPr id="345103" name="Rectangle 15"/>
          <p:cNvSpPr>
            <a:spLocks noChangeArrowheads="1"/>
          </p:cNvSpPr>
          <p:nvPr/>
        </p:nvSpPr>
        <p:spPr bwMode="auto">
          <a:xfrm>
            <a:off x="2627313" y="4210050"/>
            <a:ext cx="1295400" cy="228600"/>
          </a:xfrm>
          <a:prstGeom prst="rect">
            <a:avLst/>
          </a:prstGeom>
          <a:noFill/>
          <a:ln w="9525">
            <a:solidFill>
              <a:schemeClr val="tx1"/>
            </a:solidFill>
            <a:miter lim="800000"/>
            <a:headEnd/>
            <a:tailEnd/>
          </a:ln>
          <a:effectLst/>
        </p:spPr>
        <p:txBody>
          <a:bodyPr wrap="none" anchor="ctr"/>
          <a:lstStyle/>
          <a:p>
            <a:pPr algn="ctr"/>
            <a:r>
              <a:rPr lang="fr-FR" sz="800" b="0">
                <a:latin typeface="Arial" charset="0"/>
              </a:rPr>
              <a:t>La vie de l’entreprise</a:t>
            </a:r>
          </a:p>
        </p:txBody>
      </p:sp>
      <p:sp>
        <p:nvSpPr>
          <p:cNvPr id="345104" name="Rectangle 16"/>
          <p:cNvSpPr>
            <a:spLocks noChangeArrowheads="1"/>
          </p:cNvSpPr>
          <p:nvPr/>
        </p:nvSpPr>
        <p:spPr bwMode="auto">
          <a:xfrm>
            <a:off x="2625725" y="1052513"/>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Flash actualités économiques</a:t>
            </a:r>
          </a:p>
        </p:txBody>
      </p:sp>
      <p:sp>
        <p:nvSpPr>
          <p:cNvPr id="345105" name="Rectangle 17"/>
          <p:cNvSpPr>
            <a:spLocks noChangeArrowheads="1"/>
          </p:cNvSpPr>
          <p:nvPr/>
        </p:nvSpPr>
        <p:spPr bwMode="auto">
          <a:xfrm>
            <a:off x="2625725" y="1341438"/>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Le CRI de Casablanca</a:t>
            </a:r>
          </a:p>
        </p:txBody>
      </p:sp>
      <p:sp>
        <p:nvSpPr>
          <p:cNvPr id="345106" name="Rectangle 18"/>
          <p:cNvSpPr>
            <a:spLocks noChangeArrowheads="1"/>
          </p:cNvSpPr>
          <p:nvPr/>
        </p:nvSpPr>
        <p:spPr bwMode="auto">
          <a:xfrm>
            <a:off x="2627313" y="2217738"/>
            <a:ext cx="1296987"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Pourquoi investir dans le Grand Casablanca ?</a:t>
            </a:r>
          </a:p>
        </p:txBody>
      </p:sp>
      <p:sp>
        <p:nvSpPr>
          <p:cNvPr id="345107" name="Rectangle 19"/>
          <p:cNvSpPr>
            <a:spLocks noChangeArrowheads="1"/>
          </p:cNvSpPr>
          <p:nvPr/>
        </p:nvSpPr>
        <p:spPr bwMode="auto">
          <a:xfrm>
            <a:off x="2625725" y="1641475"/>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L’économie du Grand Casablanca</a:t>
            </a:r>
          </a:p>
        </p:txBody>
      </p:sp>
      <p:sp>
        <p:nvSpPr>
          <p:cNvPr id="345108" name="Rectangle 20"/>
          <p:cNvSpPr>
            <a:spLocks noChangeArrowheads="1"/>
          </p:cNvSpPr>
          <p:nvPr/>
        </p:nvSpPr>
        <p:spPr bwMode="auto">
          <a:xfrm>
            <a:off x="2625725" y="2493963"/>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Banque de projets</a:t>
            </a:r>
          </a:p>
        </p:txBody>
      </p:sp>
      <p:sp>
        <p:nvSpPr>
          <p:cNvPr id="345109" name="Rectangle 21"/>
          <p:cNvSpPr>
            <a:spLocks noChangeArrowheads="1"/>
          </p:cNvSpPr>
          <p:nvPr/>
        </p:nvSpPr>
        <p:spPr bwMode="auto">
          <a:xfrm>
            <a:off x="2625725" y="3081338"/>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CRI Casablanca News</a:t>
            </a:r>
          </a:p>
        </p:txBody>
      </p:sp>
      <p:sp>
        <p:nvSpPr>
          <p:cNvPr id="345110" name="Rectangle 22"/>
          <p:cNvSpPr>
            <a:spLocks noChangeArrowheads="1"/>
          </p:cNvSpPr>
          <p:nvPr/>
        </p:nvSpPr>
        <p:spPr bwMode="auto">
          <a:xfrm>
            <a:off x="2625725" y="3657600"/>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Espace téléchargement</a:t>
            </a:r>
          </a:p>
        </p:txBody>
      </p:sp>
      <p:sp>
        <p:nvSpPr>
          <p:cNvPr id="345111" name="Rectangle 23"/>
          <p:cNvSpPr>
            <a:spLocks noChangeArrowheads="1"/>
          </p:cNvSpPr>
          <p:nvPr/>
        </p:nvSpPr>
        <p:spPr bwMode="auto">
          <a:xfrm>
            <a:off x="2625725" y="1930400"/>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Qui fait quoi ?</a:t>
            </a:r>
          </a:p>
        </p:txBody>
      </p:sp>
      <p:sp>
        <p:nvSpPr>
          <p:cNvPr id="345112" name="Rectangle 24"/>
          <p:cNvSpPr>
            <a:spLocks noChangeArrowheads="1"/>
          </p:cNvSpPr>
          <p:nvPr/>
        </p:nvSpPr>
        <p:spPr bwMode="auto">
          <a:xfrm>
            <a:off x="2627313" y="3370263"/>
            <a:ext cx="1296987"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Espace MRE</a:t>
            </a:r>
          </a:p>
        </p:txBody>
      </p:sp>
      <p:sp>
        <p:nvSpPr>
          <p:cNvPr id="345113" name="Rectangle 25"/>
          <p:cNvSpPr>
            <a:spLocks noChangeArrowheads="1"/>
          </p:cNvSpPr>
          <p:nvPr/>
        </p:nvSpPr>
        <p:spPr bwMode="auto">
          <a:xfrm>
            <a:off x="2625725" y="2781300"/>
            <a:ext cx="1295400" cy="228600"/>
          </a:xfrm>
          <a:prstGeom prst="rect">
            <a:avLst/>
          </a:prstGeom>
          <a:noFill/>
          <a:ln w="9525">
            <a:solidFill>
              <a:schemeClr val="tx1"/>
            </a:solidFill>
            <a:miter lim="800000"/>
            <a:headEnd/>
            <a:tailEnd/>
          </a:ln>
          <a:effectLst/>
        </p:spPr>
        <p:txBody>
          <a:bodyPr anchor="ctr"/>
          <a:lstStyle/>
          <a:p>
            <a:pPr algn="ctr"/>
            <a:r>
              <a:rPr lang="fr-FR" sz="800" b="0">
                <a:latin typeface="Arial" charset="0"/>
              </a:rPr>
              <a:t>L’observatoire de l’économie régionale</a:t>
            </a:r>
          </a:p>
        </p:txBody>
      </p:sp>
      <p:cxnSp>
        <p:nvCxnSpPr>
          <p:cNvPr id="345156" name="AutoShape 68"/>
          <p:cNvCxnSpPr>
            <a:cxnSpLocks noChangeShapeType="1"/>
            <a:stCxn id="345092" idx="3"/>
            <a:endCxn id="345104" idx="1"/>
          </p:cNvCxnSpPr>
          <p:nvPr/>
        </p:nvCxnSpPr>
        <p:spPr bwMode="auto">
          <a:xfrm flipV="1">
            <a:off x="1403350" y="1160463"/>
            <a:ext cx="1222375" cy="6350"/>
          </a:xfrm>
          <a:prstGeom prst="bentConnector3">
            <a:avLst>
              <a:gd name="adj1" fmla="val 50000"/>
            </a:avLst>
          </a:prstGeom>
          <a:noFill/>
          <a:ln w="9525">
            <a:solidFill>
              <a:schemeClr val="tx1"/>
            </a:solidFill>
            <a:miter lim="800000"/>
            <a:headEnd/>
            <a:tailEnd/>
          </a:ln>
          <a:effectLst/>
        </p:spPr>
      </p:cxnSp>
      <p:cxnSp>
        <p:nvCxnSpPr>
          <p:cNvPr id="345157" name="AutoShape 69"/>
          <p:cNvCxnSpPr>
            <a:cxnSpLocks noChangeShapeType="1"/>
            <a:stCxn id="345092" idx="3"/>
            <a:endCxn id="345105" idx="1"/>
          </p:cNvCxnSpPr>
          <p:nvPr/>
        </p:nvCxnSpPr>
        <p:spPr bwMode="auto">
          <a:xfrm>
            <a:off x="1403350" y="1166813"/>
            <a:ext cx="1222375" cy="282575"/>
          </a:xfrm>
          <a:prstGeom prst="bentConnector3">
            <a:avLst>
              <a:gd name="adj1" fmla="val 50000"/>
            </a:avLst>
          </a:prstGeom>
          <a:noFill/>
          <a:ln w="9525">
            <a:solidFill>
              <a:schemeClr val="tx1"/>
            </a:solidFill>
            <a:miter lim="800000"/>
            <a:headEnd/>
            <a:tailEnd/>
          </a:ln>
          <a:effectLst/>
        </p:spPr>
      </p:cxnSp>
      <p:cxnSp>
        <p:nvCxnSpPr>
          <p:cNvPr id="345158" name="AutoShape 70"/>
          <p:cNvCxnSpPr>
            <a:cxnSpLocks noChangeShapeType="1"/>
            <a:stCxn id="345092" idx="3"/>
            <a:endCxn id="345107" idx="1"/>
          </p:cNvCxnSpPr>
          <p:nvPr/>
        </p:nvCxnSpPr>
        <p:spPr bwMode="auto">
          <a:xfrm>
            <a:off x="1403350" y="1166813"/>
            <a:ext cx="1222375" cy="582612"/>
          </a:xfrm>
          <a:prstGeom prst="bentConnector3">
            <a:avLst>
              <a:gd name="adj1" fmla="val 50000"/>
            </a:avLst>
          </a:prstGeom>
          <a:noFill/>
          <a:ln w="9525">
            <a:solidFill>
              <a:schemeClr val="tx1"/>
            </a:solidFill>
            <a:miter lim="800000"/>
            <a:headEnd/>
            <a:tailEnd/>
          </a:ln>
          <a:effectLst/>
        </p:spPr>
      </p:cxnSp>
      <p:cxnSp>
        <p:nvCxnSpPr>
          <p:cNvPr id="345159" name="AutoShape 71"/>
          <p:cNvCxnSpPr>
            <a:cxnSpLocks noChangeShapeType="1"/>
            <a:stCxn id="345092" idx="3"/>
            <a:endCxn id="345111" idx="1"/>
          </p:cNvCxnSpPr>
          <p:nvPr/>
        </p:nvCxnSpPr>
        <p:spPr bwMode="auto">
          <a:xfrm>
            <a:off x="1403350" y="1166813"/>
            <a:ext cx="1222375" cy="871537"/>
          </a:xfrm>
          <a:prstGeom prst="bentConnector3">
            <a:avLst>
              <a:gd name="adj1" fmla="val 50000"/>
            </a:avLst>
          </a:prstGeom>
          <a:noFill/>
          <a:ln w="9525">
            <a:solidFill>
              <a:schemeClr val="tx1"/>
            </a:solidFill>
            <a:miter lim="800000"/>
            <a:headEnd/>
            <a:tailEnd/>
          </a:ln>
          <a:effectLst/>
        </p:spPr>
      </p:cxnSp>
      <p:cxnSp>
        <p:nvCxnSpPr>
          <p:cNvPr id="345160" name="AutoShape 72"/>
          <p:cNvCxnSpPr>
            <a:cxnSpLocks noChangeShapeType="1"/>
            <a:stCxn id="345092" idx="3"/>
            <a:endCxn id="345106" idx="1"/>
          </p:cNvCxnSpPr>
          <p:nvPr/>
        </p:nvCxnSpPr>
        <p:spPr bwMode="auto">
          <a:xfrm>
            <a:off x="1403350" y="1166813"/>
            <a:ext cx="1223963" cy="1158875"/>
          </a:xfrm>
          <a:prstGeom prst="bentConnector3">
            <a:avLst>
              <a:gd name="adj1" fmla="val 49935"/>
            </a:avLst>
          </a:prstGeom>
          <a:noFill/>
          <a:ln w="9525">
            <a:solidFill>
              <a:schemeClr val="tx1"/>
            </a:solidFill>
            <a:miter lim="800000"/>
            <a:headEnd/>
            <a:tailEnd/>
          </a:ln>
          <a:effectLst/>
        </p:spPr>
      </p:cxnSp>
      <p:cxnSp>
        <p:nvCxnSpPr>
          <p:cNvPr id="345161" name="AutoShape 73"/>
          <p:cNvCxnSpPr>
            <a:cxnSpLocks noChangeShapeType="1"/>
            <a:stCxn id="345092" idx="3"/>
            <a:endCxn id="345108" idx="1"/>
          </p:cNvCxnSpPr>
          <p:nvPr/>
        </p:nvCxnSpPr>
        <p:spPr bwMode="auto">
          <a:xfrm>
            <a:off x="1403350" y="1166813"/>
            <a:ext cx="1222375" cy="1435100"/>
          </a:xfrm>
          <a:prstGeom prst="bentConnector3">
            <a:avLst>
              <a:gd name="adj1" fmla="val 50000"/>
            </a:avLst>
          </a:prstGeom>
          <a:noFill/>
          <a:ln w="9525">
            <a:solidFill>
              <a:schemeClr val="tx1"/>
            </a:solidFill>
            <a:miter lim="800000"/>
            <a:headEnd/>
            <a:tailEnd/>
          </a:ln>
          <a:effectLst/>
        </p:spPr>
      </p:cxnSp>
      <p:cxnSp>
        <p:nvCxnSpPr>
          <p:cNvPr id="345162" name="AutoShape 74"/>
          <p:cNvCxnSpPr>
            <a:cxnSpLocks noChangeShapeType="1"/>
            <a:stCxn id="345092" idx="3"/>
            <a:endCxn id="345113" idx="1"/>
          </p:cNvCxnSpPr>
          <p:nvPr/>
        </p:nvCxnSpPr>
        <p:spPr bwMode="auto">
          <a:xfrm>
            <a:off x="1403350" y="1166813"/>
            <a:ext cx="1222375" cy="1728787"/>
          </a:xfrm>
          <a:prstGeom prst="bentConnector3">
            <a:avLst>
              <a:gd name="adj1" fmla="val 50000"/>
            </a:avLst>
          </a:prstGeom>
          <a:noFill/>
          <a:ln w="9525">
            <a:solidFill>
              <a:schemeClr val="tx1"/>
            </a:solidFill>
            <a:miter lim="800000"/>
            <a:headEnd/>
            <a:tailEnd/>
          </a:ln>
          <a:effectLst/>
        </p:spPr>
      </p:cxnSp>
      <p:cxnSp>
        <p:nvCxnSpPr>
          <p:cNvPr id="345163" name="AutoShape 75"/>
          <p:cNvCxnSpPr>
            <a:cxnSpLocks noChangeShapeType="1"/>
            <a:stCxn id="345092" idx="3"/>
            <a:endCxn id="345109" idx="1"/>
          </p:cNvCxnSpPr>
          <p:nvPr/>
        </p:nvCxnSpPr>
        <p:spPr bwMode="auto">
          <a:xfrm>
            <a:off x="1403350" y="1166813"/>
            <a:ext cx="1222375" cy="2022475"/>
          </a:xfrm>
          <a:prstGeom prst="bentConnector3">
            <a:avLst>
              <a:gd name="adj1" fmla="val 50000"/>
            </a:avLst>
          </a:prstGeom>
          <a:noFill/>
          <a:ln w="9525">
            <a:solidFill>
              <a:schemeClr val="tx1"/>
            </a:solidFill>
            <a:miter lim="800000"/>
            <a:headEnd/>
            <a:tailEnd/>
          </a:ln>
          <a:effectLst/>
        </p:spPr>
      </p:cxnSp>
      <p:cxnSp>
        <p:nvCxnSpPr>
          <p:cNvPr id="345164" name="AutoShape 76"/>
          <p:cNvCxnSpPr>
            <a:cxnSpLocks noChangeShapeType="1"/>
            <a:stCxn id="345092" idx="3"/>
            <a:endCxn id="345112" idx="1"/>
          </p:cNvCxnSpPr>
          <p:nvPr/>
        </p:nvCxnSpPr>
        <p:spPr bwMode="auto">
          <a:xfrm>
            <a:off x="1403350" y="1166813"/>
            <a:ext cx="1223963" cy="2311400"/>
          </a:xfrm>
          <a:prstGeom prst="bentConnector3">
            <a:avLst>
              <a:gd name="adj1" fmla="val 49935"/>
            </a:avLst>
          </a:prstGeom>
          <a:noFill/>
          <a:ln w="9525">
            <a:solidFill>
              <a:schemeClr val="tx1"/>
            </a:solidFill>
            <a:miter lim="800000"/>
            <a:headEnd/>
            <a:tailEnd/>
          </a:ln>
          <a:effectLst/>
        </p:spPr>
      </p:cxnSp>
      <p:cxnSp>
        <p:nvCxnSpPr>
          <p:cNvPr id="345165" name="AutoShape 77"/>
          <p:cNvCxnSpPr>
            <a:cxnSpLocks noChangeShapeType="1"/>
            <a:stCxn id="345092" idx="3"/>
            <a:endCxn id="345110" idx="1"/>
          </p:cNvCxnSpPr>
          <p:nvPr/>
        </p:nvCxnSpPr>
        <p:spPr bwMode="auto">
          <a:xfrm>
            <a:off x="1403350" y="1166813"/>
            <a:ext cx="1222375" cy="2598737"/>
          </a:xfrm>
          <a:prstGeom prst="bentConnector3">
            <a:avLst>
              <a:gd name="adj1" fmla="val 50000"/>
            </a:avLst>
          </a:prstGeom>
          <a:noFill/>
          <a:ln w="9525">
            <a:solidFill>
              <a:schemeClr val="tx1"/>
            </a:solidFill>
            <a:miter lim="800000"/>
            <a:headEnd/>
            <a:tailEnd/>
          </a:ln>
          <a:effectLst/>
        </p:spPr>
      </p:cxnSp>
      <p:cxnSp>
        <p:nvCxnSpPr>
          <p:cNvPr id="345166" name="AutoShape 78"/>
          <p:cNvCxnSpPr>
            <a:cxnSpLocks noChangeShapeType="1"/>
            <a:stCxn id="345092" idx="3"/>
            <a:endCxn id="345102" idx="1"/>
          </p:cNvCxnSpPr>
          <p:nvPr/>
        </p:nvCxnSpPr>
        <p:spPr bwMode="auto">
          <a:xfrm>
            <a:off x="1403350" y="1166813"/>
            <a:ext cx="1222375" cy="2878137"/>
          </a:xfrm>
          <a:prstGeom prst="bentConnector3">
            <a:avLst>
              <a:gd name="adj1" fmla="val 50000"/>
            </a:avLst>
          </a:prstGeom>
          <a:noFill/>
          <a:ln w="9525">
            <a:solidFill>
              <a:schemeClr val="tx1"/>
            </a:solidFill>
            <a:miter lim="800000"/>
            <a:headEnd/>
            <a:tailEnd/>
          </a:ln>
          <a:effectLst/>
        </p:spPr>
      </p:cxnSp>
      <p:cxnSp>
        <p:nvCxnSpPr>
          <p:cNvPr id="345167" name="AutoShape 79"/>
          <p:cNvCxnSpPr>
            <a:cxnSpLocks noChangeShapeType="1"/>
            <a:stCxn id="345092" idx="3"/>
            <a:endCxn id="345103" idx="1"/>
          </p:cNvCxnSpPr>
          <p:nvPr/>
        </p:nvCxnSpPr>
        <p:spPr bwMode="auto">
          <a:xfrm>
            <a:off x="1403350" y="1166813"/>
            <a:ext cx="1223963" cy="3157537"/>
          </a:xfrm>
          <a:prstGeom prst="bentConnector3">
            <a:avLst>
              <a:gd name="adj1" fmla="val 49935"/>
            </a:avLst>
          </a:prstGeom>
          <a:noFill/>
          <a:ln w="9525">
            <a:solidFill>
              <a:schemeClr val="tx1"/>
            </a:solidFill>
            <a:miter lim="800000"/>
            <a:headEnd/>
            <a:tailEnd/>
          </a:ln>
          <a:effectLst/>
        </p:spPr>
      </p:cxnSp>
      <p:sp>
        <p:nvSpPr>
          <p:cNvPr id="345185" name="Rectangle 97"/>
          <p:cNvSpPr>
            <a:spLocks noChangeArrowheads="1"/>
          </p:cNvSpPr>
          <p:nvPr/>
        </p:nvSpPr>
        <p:spPr bwMode="auto">
          <a:xfrm>
            <a:off x="2627313" y="4581525"/>
            <a:ext cx="1295400" cy="431800"/>
          </a:xfrm>
          <a:prstGeom prst="rect">
            <a:avLst/>
          </a:prstGeom>
          <a:solidFill>
            <a:schemeClr val="tx1"/>
          </a:solidFill>
          <a:ln w="9525">
            <a:solidFill>
              <a:schemeClr val="tx1"/>
            </a:solidFill>
            <a:miter lim="800000"/>
            <a:headEnd/>
            <a:tailEnd/>
          </a:ln>
          <a:effectLst/>
        </p:spPr>
        <p:txBody>
          <a:bodyPr anchor="ctr"/>
          <a:lstStyle/>
          <a:p>
            <a:pPr algn="ctr"/>
            <a:r>
              <a:rPr lang="fr-FR" sz="800">
                <a:solidFill>
                  <a:schemeClr val="bg1"/>
                </a:solidFill>
                <a:latin typeface="Arial" charset="0"/>
              </a:rPr>
              <a:t>Univers graphique dédié aux couleurs du CRI</a:t>
            </a:r>
          </a:p>
        </p:txBody>
      </p:sp>
      <p:sp>
        <p:nvSpPr>
          <p:cNvPr id="345187" name="Rectangle 99"/>
          <p:cNvSpPr>
            <a:spLocks noChangeArrowheads="1"/>
          </p:cNvSpPr>
          <p:nvPr/>
        </p:nvSpPr>
        <p:spPr bwMode="auto">
          <a:xfrm>
            <a:off x="107950" y="1484313"/>
            <a:ext cx="1584325" cy="3600450"/>
          </a:xfrm>
          <a:prstGeom prst="rect">
            <a:avLst/>
          </a:prstGeom>
          <a:solidFill>
            <a:schemeClr val="bg1"/>
          </a:solidFill>
          <a:ln w="9525" algn="ctr">
            <a:solidFill>
              <a:srgbClr val="993366"/>
            </a:solidFill>
            <a:miter lim="800000"/>
            <a:headEnd/>
            <a:tailEnd/>
          </a:ln>
          <a:effectLst/>
        </p:spPr>
        <p:txBody>
          <a:bodyPr anchor="ctr"/>
          <a:lstStyle/>
          <a:p>
            <a:pPr algn="ctr"/>
            <a:r>
              <a:rPr lang="fr-FR" sz="800" b="0">
                <a:latin typeface="Arial" charset="0"/>
              </a:rPr>
              <a:t>Table de liens hypertextes :</a:t>
            </a:r>
          </a:p>
          <a:p>
            <a:endParaRPr lang="fr-FR" sz="800" b="0">
              <a:solidFill>
                <a:srgbClr val="800080"/>
              </a:solidFill>
              <a:latin typeface="Arial" charset="0"/>
            </a:endParaRPr>
          </a:p>
          <a:p>
            <a:pPr>
              <a:buFontTx/>
              <a:buChar char="-"/>
            </a:pPr>
            <a:r>
              <a:rPr lang="fr-FR" sz="800" b="0">
                <a:solidFill>
                  <a:srgbClr val="800080"/>
                </a:solidFill>
                <a:latin typeface="Arial" charset="0"/>
              </a:rPr>
              <a:t> Aménagement et travaux </a:t>
            </a:r>
          </a:p>
          <a:p>
            <a:r>
              <a:rPr lang="fr-FR" sz="800" b="0">
                <a:solidFill>
                  <a:srgbClr val="800080"/>
                </a:solidFill>
                <a:latin typeface="Arial" charset="0"/>
              </a:rPr>
              <a:t>   divers</a:t>
            </a:r>
          </a:p>
          <a:p>
            <a:pPr>
              <a:buFontTx/>
              <a:buChar char="-"/>
            </a:pPr>
            <a:r>
              <a:rPr lang="fr-FR" sz="800" b="0">
                <a:solidFill>
                  <a:srgbClr val="800080"/>
                </a:solidFill>
                <a:latin typeface="Arial" charset="0"/>
              </a:rPr>
              <a:t> Autorisation d’exploitation</a:t>
            </a:r>
          </a:p>
          <a:p>
            <a:pPr>
              <a:buFontTx/>
              <a:buChar char="-"/>
            </a:pPr>
            <a:r>
              <a:rPr lang="fr-FR" sz="800" b="0">
                <a:solidFill>
                  <a:srgbClr val="800080"/>
                </a:solidFill>
                <a:latin typeface="Arial" charset="0"/>
              </a:rPr>
              <a:t> Autorisation de construction</a:t>
            </a:r>
          </a:p>
          <a:p>
            <a:r>
              <a:rPr lang="fr-FR" sz="800" b="0">
                <a:solidFill>
                  <a:srgbClr val="800080"/>
                </a:solidFill>
                <a:latin typeface="Arial" charset="0"/>
              </a:rPr>
              <a:t>   CTP</a:t>
            </a:r>
          </a:p>
          <a:p>
            <a:pPr>
              <a:buFontTx/>
              <a:buChar char="-"/>
            </a:pPr>
            <a:r>
              <a:rPr lang="fr-FR" sz="800" b="0">
                <a:solidFill>
                  <a:srgbClr val="800080"/>
                </a:solidFill>
                <a:latin typeface="Arial" charset="0"/>
              </a:rPr>
              <a:t> Autorisation de construction   </a:t>
            </a:r>
          </a:p>
          <a:p>
            <a:r>
              <a:rPr lang="fr-FR" sz="800" b="0">
                <a:solidFill>
                  <a:srgbClr val="800080"/>
                </a:solidFill>
                <a:latin typeface="Arial" charset="0"/>
              </a:rPr>
              <a:t>   CPC</a:t>
            </a:r>
          </a:p>
          <a:p>
            <a:pPr>
              <a:buFontTx/>
              <a:buChar char="-"/>
            </a:pPr>
            <a:r>
              <a:rPr lang="fr-FR" sz="800" b="0">
                <a:solidFill>
                  <a:srgbClr val="800080"/>
                </a:solidFill>
                <a:latin typeface="Arial" charset="0"/>
              </a:rPr>
              <a:t> Autorisation de construction </a:t>
            </a:r>
          </a:p>
          <a:p>
            <a:r>
              <a:rPr lang="fr-FR" sz="800" b="0">
                <a:solidFill>
                  <a:srgbClr val="800080"/>
                </a:solidFill>
                <a:latin typeface="Arial" charset="0"/>
              </a:rPr>
              <a:t>   CLM</a:t>
            </a:r>
          </a:p>
          <a:p>
            <a:pPr>
              <a:buFontTx/>
              <a:buChar char="-"/>
            </a:pPr>
            <a:r>
              <a:rPr lang="fr-FR" sz="800" b="0">
                <a:solidFill>
                  <a:srgbClr val="800080"/>
                </a:solidFill>
                <a:latin typeface="Arial" charset="0"/>
              </a:rPr>
              <a:t> Base de données foncières</a:t>
            </a:r>
          </a:p>
          <a:p>
            <a:pPr>
              <a:buFontTx/>
              <a:buChar char="-"/>
            </a:pPr>
            <a:r>
              <a:rPr lang="fr-FR" sz="800" b="0">
                <a:solidFill>
                  <a:srgbClr val="800080"/>
                </a:solidFill>
                <a:latin typeface="Arial" charset="0"/>
              </a:rPr>
              <a:t> Création d’entreprise</a:t>
            </a:r>
          </a:p>
          <a:p>
            <a:pPr>
              <a:buFontTx/>
              <a:buChar char="-"/>
            </a:pPr>
            <a:r>
              <a:rPr lang="fr-FR" sz="800" b="0">
                <a:solidFill>
                  <a:srgbClr val="800080"/>
                </a:solidFill>
                <a:latin typeface="Arial" charset="0"/>
              </a:rPr>
              <a:t> Calcul des frais de </a:t>
            </a:r>
          </a:p>
          <a:p>
            <a:r>
              <a:rPr lang="fr-FR" sz="800" b="0">
                <a:solidFill>
                  <a:srgbClr val="800080"/>
                </a:solidFill>
                <a:latin typeface="Arial" charset="0"/>
              </a:rPr>
              <a:t>   constitution</a:t>
            </a:r>
          </a:p>
          <a:p>
            <a:pPr>
              <a:buFontTx/>
              <a:buChar char="-"/>
            </a:pPr>
            <a:r>
              <a:rPr lang="fr-FR" sz="800" b="0">
                <a:solidFill>
                  <a:srgbClr val="800080"/>
                </a:solidFill>
                <a:latin typeface="Arial" charset="0"/>
              </a:rPr>
              <a:t> Début des travaux</a:t>
            </a:r>
          </a:p>
          <a:p>
            <a:pPr>
              <a:buFontTx/>
              <a:buChar char="-"/>
            </a:pPr>
            <a:r>
              <a:rPr lang="fr-FR" sz="800" b="0">
                <a:solidFill>
                  <a:srgbClr val="800080"/>
                </a:solidFill>
                <a:latin typeface="Arial" charset="0"/>
              </a:rPr>
              <a:t> Déclarations sociales et </a:t>
            </a:r>
          </a:p>
          <a:p>
            <a:r>
              <a:rPr lang="fr-FR" sz="800" b="0">
                <a:solidFill>
                  <a:srgbClr val="800080"/>
                </a:solidFill>
                <a:latin typeface="Arial" charset="0"/>
              </a:rPr>
              <a:t>   fiscales</a:t>
            </a:r>
          </a:p>
          <a:p>
            <a:pPr>
              <a:buFontTx/>
              <a:buChar char="-"/>
            </a:pPr>
            <a:r>
              <a:rPr lang="fr-FR" sz="800" b="0">
                <a:solidFill>
                  <a:srgbClr val="800080"/>
                </a:solidFill>
                <a:latin typeface="Arial" charset="0"/>
              </a:rPr>
              <a:t> Demande de permis </a:t>
            </a:r>
          </a:p>
          <a:p>
            <a:r>
              <a:rPr lang="fr-FR" sz="800" b="0">
                <a:solidFill>
                  <a:srgbClr val="800080"/>
                </a:solidFill>
                <a:latin typeface="Arial" charset="0"/>
              </a:rPr>
              <a:t>   d’habiter</a:t>
            </a:r>
          </a:p>
          <a:p>
            <a:pPr>
              <a:buFontTx/>
              <a:buChar char="-"/>
            </a:pPr>
            <a:r>
              <a:rPr lang="fr-FR" sz="800" b="0">
                <a:solidFill>
                  <a:srgbClr val="800080"/>
                </a:solidFill>
                <a:latin typeface="Arial" charset="0"/>
              </a:rPr>
              <a:t> Dépôt et suivi de projet </a:t>
            </a:r>
          </a:p>
          <a:p>
            <a:r>
              <a:rPr lang="fr-FR" sz="800" b="0">
                <a:solidFill>
                  <a:srgbClr val="800080"/>
                </a:solidFill>
                <a:latin typeface="Arial" charset="0"/>
              </a:rPr>
              <a:t>   d’investissement</a:t>
            </a:r>
          </a:p>
          <a:p>
            <a:pPr>
              <a:buFontTx/>
              <a:buChar char="-"/>
            </a:pPr>
            <a:r>
              <a:rPr lang="fr-FR" sz="800" b="0">
                <a:solidFill>
                  <a:srgbClr val="800080"/>
                </a:solidFill>
                <a:latin typeface="Arial" charset="0"/>
              </a:rPr>
              <a:t> Douane</a:t>
            </a:r>
          </a:p>
          <a:p>
            <a:pPr>
              <a:buFontTx/>
              <a:buChar char="-"/>
            </a:pPr>
            <a:r>
              <a:rPr lang="fr-FR" sz="800" b="0">
                <a:solidFill>
                  <a:srgbClr val="800080"/>
                </a:solidFill>
                <a:latin typeface="Arial" charset="0"/>
              </a:rPr>
              <a:t> Enseignes et stores</a:t>
            </a:r>
          </a:p>
          <a:p>
            <a:pPr>
              <a:buFontTx/>
              <a:buChar char="-"/>
            </a:pPr>
            <a:r>
              <a:rPr lang="fr-FR" sz="800" b="0">
                <a:solidFill>
                  <a:srgbClr val="800080"/>
                </a:solidFill>
                <a:latin typeface="Arial" charset="0"/>
              </a:rPr>
              <a:t> Exploitation du domaine </a:t>
            </a:r>
          </a:p>
          <a:p>
            <a:r>
              <a:rPr lang="fr-FR" sz="800" b="0">
                <a:solidFill>
                  <a:srgbClr val="800080"/>
                </a:solidFill>
                <a:latin typeface="Arial" charset="0"/>
              </a:rPr>
              <a:t>   public</a:t>
            </a:r>
          </a:p>
          <a:p>
            <a:pPr>
              <a:buFontTx/>
              <a:buChar char="-"/>
            </a:pPr>
            <a:r>
              <a:rPr lang="fr-FR" sz="800" b="0">
                <a:solidFill>
                  <a:srgbClr val="800080"/>
                </a:solidFill>
                <a:latin typeface="Arial" charset="0"/>
              </a:rPr>
              <a:t> Propriété industrielle</a:t>
            </a:r>
          </a:p>
          <a:p>
            <a:pPr>
              <a:buFontTx/>
              <a:buChar char="-"/>
            </a:pPr>
            <a:r>
              <a:rPr lang="fr-FR" sz="800" b="0">
                <a:solidFill>
                  <a:srgbClr val="800080"/>
                </a:solidFill>
                <a:latin typeface="Arial" charset="0"/>
              </a:rPr>
              <a:t> Simulation création </a:t>
            </a:r>
          </a:p>
          <a:p>
            <a:r>
              <a:rPr lang="fr-FR" sz="800" b="0">
                <a:solidFill>
                  <a:srgbClr val="800080"/>
                </a:solidFill>
                <a:latin typeface="Arial" charset="0"/>
              </a:rPr>
              <a:t>  d’entreprise</a:t>
            </a:r>
          </a:p>
        </p:txBody>
      </p:sp>
      <p:sp>
        <p:nvSpPr>
          <p:cNvPr id="345188" name="Line 100"/>
          <p:cNvSpPr>
            <a:spLocks noChangeShapeType="1"/>
          </p:cNvSpPr>
          <p:nvPr/>
        </p:nvSpPr>
        <p:spPr bwMode="auto">
          <a:xfrm>
            <a:off x="107950" y="1700213"/>
            <a:ext cx="1584325" cy="0"/>
          </a:xfrm>
          <a:prstGeom prst="line">
            <a:avLst/>
          </a:prstGeom>
          <a:noFill/>
          <a:ln w="9525">
            <a:solidFill>
              <a:srgbClr val="800080"/>
            </a:solidFill>
            <a:round/>
            <a:headEnd/>
            <a:tailEnd/>
          </a:ln>
          <a:effectLst/>
        </p:spPr>
        <p:txBody>
          <a:bodyPr/>
          <a:lstStyle/>
          <a:p>
            <a:endParaRPr lang="fr-FR"/>
          </a:p>
        </p:txBody>
      </p:sp>
      <p:cxnSp>
        <p:nvCxnSpPr>
          <p:cNvPr id="345189" name="AutoShape 101"/>
          <p:cNvCxnSpPr>
            <a:cxnSpLocks noChangeShapeType="1"/>
            <a:stCxn id="345092" idx="2"/>
            <a:endCxn id="345187" idx="0"/>
          </p:cNvCxnSpPr>
          <p:nvPr/>
        </p:nvCxnSpPr>
        <p:spPr bwMode="auto">
          <a:xfrm rot="16200000" flipH="1">
            <a:off x="726282" y="1310481"/>
            <a:ext cx="203200" cy="144463"/>
          </a:xfrm>
          <a:prstGeom prst="bentConnector3">
            <a:avLst>
              <a:gd name="adj1" fmla="val 50000"/>
            </a:avLst>
          </a:prstGeom>
          <a:noFill/>
          <a:ln w="9525">
            <a:solidFill>
              <a:schemeClr val="tx1"/>
            </a:solidFill>
            <a:miter lim="800000"/>
            <a:headEnd/>
            <a:tailEnd/>
          </a:ln>
          <a:effectLst/>
        </p:spPr>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Espace réservé du numéro de diapositive 1"/>
          <p:cNvSpPr>
            <a:spLocks noGrp="1"/>
          </p:cNvSpPr>
          <p:nvPr>
            <p:ph type="sldNum" sz="quarter" idx="10"/>
          </p:nvPr>
        </p:nvSpPr>
        <p:spPr/>
        <p:txBody>
          <a:bodyPr/>
          <a:lstStyle/>
          <a:p>
            <a:fld id="{5764F7E6-6D91-4C1A-8751-174EA41E7F43}" type="slidenum">
              <a:rPr lang="fr-FR"/>
              <a:pPr/>
              <a:t>25</a:t>
            </a:fld>
            <a:endParaRPr lang="fr-FR"/>
          </a:p>
        </p:txBody>
      </p:sp>
      <p:sp>
        <p:nvSpPr>
          <p:cNvPr id="442370" name="Rectangle 2"/>
          <p:cNvSpPr>
            <a:spLocks noChangeArrowheads="1"/>
          </p:cNvSpPr>
          <p:nvPr/>
        </p:nvSpPr>
        <p:spPr bwMode="auto">
          <a:xfrm>
            <a:off x="1189038" y="908050"/>
            <a:ext cx="1295400" cy="228600"/>
          </a:xfrm>
          <a:prstGeom prst="rect">
            <a:avLst/>
          </a:prstGeom>
          <a:solidFill>
            <a:srgbClr val="000080"/>
          </a:solidFill>
          <a:ln w="9525">
            <a:solidFill>
              <a:srgbClr val="000080"/>
            </a:solidFill>
            <a:miter lim="800000"/>
            <a:headEnd/>
            <a:tailEnd/>
          </a:ln>
          <a:effectLst/>
        </p:spPr>
        <p:txBody>
          <a:bodyPr anchor="ctr"/>
          <a:lstStyle/>
          <a:p>
            <a:pPr algn="ctr"/>
            <a:r>
              <a:rPr lang="fr-FR" sz="800">
                <a:solidFill>
                  <a:srgbClr val="F8F8F8"/>
                </a:solidFill>
                <a:latin typeface="Arial" charset="0"/>
              </a:rPr>
              <a:t>Espace Investisseurs</a:t>
            </a:r>
          </a:p>
        </p:txBody>
      </p:sp>
      <p:sp>
        <p:nvSpPr>
          <p:cNvPr id="442371" name="Rectangle 3"/>
          <p:cNvSpPr>
            <a:spLocks noChangeArrowheads="1"/>
          </p:cNvSpPr>
          <p:nvPr/>
        </p:nvSpPr>
        <p:spPr bwMode="auto">
          <a:xfrm>
            <a:off x="152400" y="908050"/>
            <a:ext cx="914400" cy="228600"/>
          </a:xfrm>
          <a:prstGeom prst="rect">
            <a:avLst/>
          </a:prstGeom>
          <a:solidFill>
            <a:srgbClr val="000080"/>
          </a:solidFill>
          <a:ln w="9525">
            <a:solidFill>
              <a:srgbClr val="000080"/>
            </a:solidFill>
            <a:miter lim="800000"/>
            <a:headEnd/>
            <a:tailEnd/>
          </a:ln>
          <a:effectLst/>
        </p:spPr>
        <p:txBody>
          <a:bodyPr wrap="none" anchor="ctr"/>
          <a:lstStyle/>
          <a:p>
            <a:pPr algn="ctr"/>
            <a:r>
              <a:rPr lang="fr-FR" sz="800">
                <a:solidFill>
                  <a:srgbClr val="F8F8F8"/>
                </a:solidFill>
                <a:latin typeface="Arial" charset="0"/>
              </a:rPr>
              <a:t>Page d’accueil</a:t>
            </a:r>
          </a:p>
        </p:txBody>
      </p:sp>
      <p:cxnSp>
        <p:nvCxnSpPr>
          <p:cNvPr id="442372" name="AutoShape 4"/>
          <p:cNvCxnSpPr>
            <a:cxnSpLocks noChangeShapeType="1"/>
            <a:stCxn id="442371" idx="3"/>
            <a:endCxn id="442370" idx="1"/>
          </p:cNvCxnSpPr>
          <p:nvPr/>
        </p:nvCxnSpPr>
        <p:spPr bwMode="auto">
          <a:xfrm>
            <a:off x="1066800" y="1022350"/>
            <a:ext cx="122238" cy="0"/>
          </a:xfrm>
          <a:prstGeom prst="straightConnector1">
            <a:avLst/>
          </a:prstGeom>
          <a:noFill/>
          <a:ln w="9525">
            <a:solidFill>
              <a:schemeClr val="tx1"/>
            </a:solidFill>
            <a:round/>
            <a:headEnd/>
            <a:tailEnd/>
          </a:ln>
          <a:effectLst/>
        </p:spPr>
      </p:cxnSp>
      <p:cxnSp>
        <p:nvCxnSpPr>
          <p:cNvPr id="442376" name="AutoShape 8"/>
          <p:cNvCxnSpPr>
            <a:cxnSpLocks noChangeShapeType="1"/>
            <a:stCxn id="442370" idx="3"/>
            <a:endCxn id="442377" idx="1"/>
          </p:cNvCxnSpPr>
          <p:nvPr/>
        </p:nvCxnSpPr>
        <p:spPr bwMode="auto">
          <a:xfrm flipV="1">
            <a:off x="2484438" y="1016000"/>
            <a:ext cx="142875" cy="6350"/>
          </a:xfrm>
          <a:prstGeom prst="straightConnector1">
            <a:avLst/>
          </a:prstGeom>
          <a:noFill/>
          <a:ln w="9525">
            <a:solidFill>
              <a:schemeClr val="tx1"/>
            </a:solidFill>
            <a:round/>
            <a:headEnd/>
            <a:tailEnd/>
          </a:ln>
          <a:effectLst/>
        </p:spPr>
      </p:cxnSp>
      <p:sp>
        <p:nvSpPr>
          <p:cNvPr id="442377" name="Rectangle 9"/>
          <p:cNvSpPr>
            <a:spLocks noChangeArrowheads="1"/>
          </p:cNvSpPr>
          <p:nvPr/>
        </p:nvSpPr>
        <p:spPr bwMode="auto">
          <a:xfrm>
            <a:off x="2627313" y="908050"/>
            <a:ext cx="1296987"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006600"/>
                </a:solidFill>
                <a:latin typeface="Arial" charset="0"/>
              </a:rPr>
              <a:t>Flash actualités économiques</a:t>
            </a:r>
          </a:p>
        </p:txBody>
      </p:sp>
      <p:sp>
        <p:nvSpPr>
          <p:cNvPr id="442379" name="Rectangle 11"/>
          <p:cNvSpPr>
            <a:spLocks noChangeArrowheads="1"/>
          </p:cNvSpPr>
          <p:nvPr/>
        </p:nvSpPr>
        <p:spPr bwMode="auto">
          <a:xfrm>
            <a:off x="2627313" y="1341438"/>
            <a:ext cx="1296987"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Le CRI de Casablanca</a:t>
            </a:r>
          </a:p>
          <a:p>
            <a:pPr algn="ctr"/>
            <a:r>
              <a:rPr lang="fr-FR" sz="800" b="0">
                <a:latin typeface="Arial" charset="0"/>
              </a:rPr>
              <a:t>(Le mot du directeur)</a:t>
            </a:r>
          </a:p>
        </p:txBody>
      </p:sp>
      <p:cxnSp>
        <p:nvCxnSpPr>
          <p:cNvPr id="442380" name="AutoShape 12"/>
          <p:cNvCxnSpPr>
            <a:cxnSpLocks noChangeShapeType="1"/>
            <a:stCxn id="442370" idx="3"/>
            <a:endCxn id="442379" idx="1"/>
          </p:cNvCxnSpPr>
          <p:nvPr/>
        </p:nvCxnSpPr>
        <p:spPr bwMode="auto">
          <a:xfrm>
            <a:off x="2484438" y="1022350"/>
            <a:ext cx="142875" cy="427038"/>
          </a:xfrm>
          <a:prstGeom prst="bentConnector3">
            <a:avLst>
              <a:gd name="adj1" fmla="val 50000"/>
            </a:avLst>
          </a:prstGeom>
          <a:noFill/>
          <a:ln w="9525">
            <a:solidFill>
              <a:schemeClr val="tx1"/>
            </a:solidFill>
            <a:miter lim="800000"/>
            <a:headEnd/>
            <a:tailEnd/>
          </a:ln>
          <a:effectLst/>
        </p:spPr>
      </p:cxnSp>
      <p:sp>
        <p:nvSpPr>
          <p:cNvPr id="442381" name="Rectangle 13"/>
          <p:cNvSpPr>
            <a:spLocks noChangeArrowheads="1"/>
          </p:cNvSpPr>
          <p:nvPr/>
        </p:nvSpPr>
        <p:spPr bwMode="auto">
          <a:xfrm>
            <a:off x="4141788" y="1341438"/>
            <a:ext cx="1295400" cy="228600"/>
          </a:xfrm>
          <a:prstGeom prst="rect">
            <a:avLst/>
          </a:prstGeom>
          <a:noFill/>
          <a:ln w="9525">
            <a:solidFill>
              <a:schemeClr val="tx1"/>
            </a:solidFill>
            <a:miter lim="800000"/>
            <a:headEnd/>
            <a:tailEnd/>
          </a:ln>
          <a:effectLst/>
        </p:spPr>
        <p:txBody>
          <a:bodyPr anchor="ctr"/>
          <a:lstStyle/>
          <a:p>
            <a:pPr algn="ctr"/>
            <a:r>
              <a:rPr lang="fr-FR" sz="800" b="0">
                <a:latin typeface="Arial" charset="0"/>
              </a:rPr>
              <a:t>Nos missions</a:t>
            </a:r>
          </a:p>
        </p:txBody>
      </p:sp>
      <p:cxnSp>
        <p:nvCxnSpPr>
          <p:cNvPr id="442383" name="AutoShape 15"/>
          <p:cNvCxnSpPr>
            <a:cxnSpLocks noChangeShapeType="1"/>
            <a:stCxn id="442379" idx="3"/>
            <a:endCxn id="442381" idx="1"/>
          </p:cNvCxnSpPr>
          <p:nvPr/>
        </p:nvCxnSpPr>
        <p:spPr bwMode="auto">
          <a:xfrm>
            <a:off x="3924300" y="1449388"/>
            <a:ext cx="217488" cy="6350"/>
          </a:xfrm>
          <a:prstGeom prst="straightConnector1">
            <a:avLst/>
          </a:prstGeom>
          <a:noFill/>
          <a:ln w="9525">
            <a:solidFill>
              <a:schemeClr val="tx1"/>
            </a:solidFill>
            <a:round/>
            <a:headEnd/>
            <a:tailEnd/>
          </a:ln>
          <a:effectLst/>
        </p:spPr>
      </p:cxnSp>
      <p:cxnSp>
        <p:nvCxnSpPr>
          <p:cNvPr id="442384" name="AutoShape 16"/>
          <p:cNvCxnSpPr>
            <a:cxnSpLocks noChangeShapeType="1"/>
            <a:stCxn id="442379" idx="3"/>
            <a:endCxn id="442402" idx="1"/>
          </p:cNvCxnSpPr>
          <p:nvPr/>
        </p:nvCxnSpPr>
        <p:spPr bwMode="auto">
          <a:xfrm>
            <a:off x="3924300" y="1449388"/>
            <a:ext cx="215900" cy="849312"/>
          </a:xfrm>
          <a:prstGeom prst="bentConnector3">
            <a:avLst>
              <a:gd name="adj1" fmla="val 49264"/>
            </a:avLst>
          </a:prstGeom>
          <a:noFill/>
          <a:ln w="9525">
            <a:solidFill>
              <a:schemeClr val="tx1"/>
            </a:solidFill>
            <a:miter lim="800000"/>
            <a:headEnd/>
            <a:tailEnd/>
          </a:ln>
          <a:effectLst/>
        </p:spPr>
      </p:cxnSp>
      <p:cxnSp>
        <p:nvCxnSpPr>
          <p:cNvPr id="442387" name="AutoShape 19"/>
          <p:cNvCxnSpPr>
            <a:cxnSpLocks noChangeShapeType="1"/>
            <a:stCxn id="442388" idx="1"/>
            <a:endCxn id="442379" idx="3"/>
          </p:cNvCxnSpPr>
          <p:nvPr/>
        </p:nvCxnSpPr>
        <p:spPr bwMode="auto">
          <a:xfrm rot="10800000">
            <a:off x="3924300" y="1449388"/>
            <a:ext cx="215900" cy="428625"/>
          </a:xfrm>
          <a:prstGeom prst="bentConnector3">
            <a:avLst>
              <a:gd name="adj1" fmla="val 50000"/>
            </a:avLst>
          </a:prstGeom>
          <a:noFill/>
          <a:ln w="9525">
            <a:solidFill>
              <a:schemeClr val="tx1"/>
            </a:solidFill>
            <a:miter lim="800000"/>
            <a:headEnd/>
            <a:tailEnd/>
          </a:ln>
          <a:effectLst/>
        </p:spPr>
      </p:cxnSp>
      <p:sp>
        <p:nvSpPr>
          <p:cNvPr id="442388" name="Rectangle 20"/>
          <p:cNvSpPr>
            <a:spLocks noChangeArrowheads="1"/>
          </p:cNvSpPr>
          <p:nvPr/>
        </p:nvSpPr>
        <p:spPr bwMode="auto">
          <a:xfrm>
            <a:off x="4140200" y="1763713"/>
            <a:ext cx="1295400" cy="228600"/>
          </a:xfrm>
          <a:prstGeom prst="rect">
            <a:avLst/>
          </a:prstGeom>
          <a:noFill/>
          <a:ln w="9525">
            <a:solidFill>
              <a:schemeClr val="tx1"/>
            </a:solidFill>
            <a:miter lim="800000"/>
            <a:headEnd/>
            <a:tailEnd/>
          </a:ln>
          <a:effectLst/>
        </p:spPr>
        <p:txBody>
          <a:bodyPr wrap="none" anchor="ctr"/>
          <a:lstStyle/>
          <a:p>
            <a:pPr algn="ctr"/>
            <a:r>
              <a:rPr lang="fr-FR" sz="800" b="0">
                <a:latin typeface="Arial" charset="0"/>
              </a:rPr>
              <a:t>Notre organisation</a:t>
            </a:r>
          </a:p>
        </p:txBody>
      </p:sp>
      <p:sp>
        <p:nvSpPr>
          <p:cNvPr id="442390" name="Rectangle 22"/>
          <p:cNvSpPr>
            <a:spLocks noChangeArrowheads="1"/>
          </p:cNvSpPr>
          <p:nvPr/>
        </p:nvSpPr>
        <p:spPr bwMode="auto">
          <a:xfrm>
            <a:off x="4140200" y="2636838"/>
            <a:ext cx="1295400" cy="228600"/>
          </a:xfrm>
          <a:prstGeom prst="rect">
            <a:avLst/>
          </a:prstGeom>
          <a:noFill/>
          <a:ln w="9525">
            <a:solidFill>
              <a:schemeClr val="tx1"/>
            </a:solidFill>
            <a:miter lim="800000"/>
            <a:headEnd/>
            <a:tailEnd/>
          </a:ln>
          <a:effectLst/>
        </p:spPr>
        <p:txBody>
          <a:bodyPr wrap="none" anchor="ctr"/>
          <a:lstStyle/>
          <a:p>
            <a:pPr algn="ctr"/>
            <a:r>
              <a:rPr lang="fr-FR" sz="800" b="0">
                <a:latin typeface="Arial" charset="0"/>
              </a:rPr>
              <a:t>Nos services</a:t>
            </a:r>
          </a:p>
        </p:txBody>
      </p:sp>
      <p:sp>
        <p:nvSpPr>
          <p:cNvPr id="442392" name="Rectangle 24"/>
          <p:cNvSpPr>
            <a:spLocks noChangeArrowheads="1"/>
          </p:cNvSpPr>
          <p:nvPr/>
        </p:nvSpPr>
        <p:spPr bwMode="auto">
          <a:xfrm>
            <a:off x="4141788" y="5711825"/>
            <a:ext cx="1295400" cy="228600"/>
          </a:xfrm>
          <a:prstGeom prst="rect">
            <a:avLst/>
          </a:prstGeom>
          <a:noFill/>
          <a:ln w="9525">
            <a:solidFill>
              <a:schemeClr val="tx1"/>
            </a:solidFill>
            <a:miter lim="800000"/>
            <a:headEnd/>
            <a:tailEnd/>
          </a:ln>
          <a:effectLst/>
        </p:spPr>
        <p:txBody>
          <a:bodyPr wrap="none" anchor="ctr"/>
          <a:lstStyle/>
          <a:p>
            <a:pPr algn="ctr"/>
            <a:r>
              <a:rPr lang="fr-FR" sz="800" b="0">
                <a:latin typeface="Arial" charset="0"/>
              </a:rPr>
              <a:t>Notre localisation</a:t>
            </a:r>
          </a:p>
        </p:txBody>
      </p:sp>
      <p:cxnSp>
        <p:nvCxnSpPr>
          <p:cNvPr id="442396" name="AutoShape 28"/>
          <p:cNvCxnSpPr>
            <a:cxnSpLocks noChangeShapeType="1"/>
            <a:stCxn id="442379" idx="3"/>
            <a:endCxn id="442392" idx="1"/>
          </p:cNvCxnSpPr>
          <p:nvPr/>
        </p:nvCxnSpPr>
        <p:spPr bwMode="auto">
          <a:xfrm>
            <a:off x="3924300" y="1449388"/>
            <a:ext cx="217488" cy="4376737"/>
          </a:xfrm>
          <a:prstGeom prst="bentConnector3">
            <a:avLst>
              <a:gd name="adj1" fmla="val 49634"/>
            </a:avLst>
          </a:prstGeom>
          <a:noFill/>
          <a:ln w="9525">
            <a:solidFill>
              <a:schemeClr val="tx1"/>
            </a:solidFill>
            <a:miter lim="800000"/>
            <a:headEnd/>
            <a:tailEnd/>
          </a:ln>
          <a:effectLst/>
        </p:spPr>
      </p:cxnSp>
      <p:sp>
        <p:nvSpPr>
          <p:cNvPr id="442402" name="Rectangle 34"/>
          <p:cNvSpPr>
            <a:spLocks noChangeArrowheads="1"/>
          </p:cNvSpPr>
          <p:nvPr/>
        </p:nvSpPr>
        <p:spPr bwMode="auto">
          <a:xfrm>
            <a:off x="4140200" y="2184400"/>
            <a:ext cx="1295400" cy="228600"/>
          </a:xfrm>
          <a:prstGeom prst="rect">
            <a:avLst/>
          </a:prstGeom>
          <a:noFill/>
          <a:ln w="9525">
            <a:solidFill>
              <a:schemeClr val="tx1"/>
            </a:solidFill>
            <a:miter lim="800000"/>
            <a:headEnd/>
            <a:tailEnd/>
          </a:ln>
          <a:effectLst/>
        </p:spPr>
        <p:txBody>
          <a:bodyPr wrap="none" anchor="ctr"/>
          <a:lstStyle/>
          <a:p>
            <a:pPr algn="ctr"/>
            <a:r>
              <a:rPr lang="fr-FR" sz="800" b="0">
                <a:latin typeface="Arial" charset="0"/>
              </a:rPr>
              <a:t>Notre fonctionnement</a:t>
            </a:r>
          </a:p>
        </p:txBody>
      </p:sp>
      <p:sp>
        <p:nvSpPr>
          <p:cNvPr id="442404" name="Rectangle 36"/>
          <p:cNvSpPr>
            <a:spLocks noChangeArrowheads="1"/>
          </p:cNvSpPr>
          <p:nvPr/>
        </p:nvSpPr>
        <p:spPr bwMode="auto">
          <a:xfrm>
            <a:off x="5651500" y="5710238"/>
            <a:ext cx="1584325" cy="227012"/>
          </a:xfrm>
          <a:prstGeom prst="rect">
            <a:avLst/>
          </a:prstGeom>
          <a:noFill/>
          <a:ln w="9525">
            <a:solidFill>
              <a:srgbClr val="663300"/>
            </a:solidFill>
            <a:miter lim="800000"/>
            <a:headEnd/>
            <a:tailEnd/>
          </a:ln>
          <a:effectLst/>
        </p:spPr>
        <p:txBody>
          <a:bodyPr anchor="ctr"/>
          <a:lstStyle/>
          <a:p>
            <a:pPr algn="ctr"/>
            <a:r>
              <a:rPr lang="fr-FR" sz="800" b="0">
                <a:solidFill>
                  <a:srgbClr val="663300"/>
                </a:solidFill>
                <a:latin typeface="Arial" charset="0"/>
              </a:rPr>
              <a:t>Télécharger le plan d’accès</a:t>
            </a:r>
          </a:p>
        </p:txBody>
      </p:sp>
      <p:cxnSp>
        <p:nvCxnSpPr>
          <p:cNvPr id="442406" name="AutoShape 38"/>
          <p:cNvCxnSpPr>
            <a:cxnSpLocks noChangeShapeType="1"/>
            <a:stCxn id="442392" idx="3"/>
            <a:endCxn id="442404" idx="1"/>
          </p:cNvCxnSpPr>
          <p:nvPr/>
        </p:nvCxnSpPr>
        <p:spPr bwMode="auto">
          <a:xfrm flipV="1">
            <a:off x="5437188" y="5824538"/>
            <a:ext cx="214312" cy="1587"/>
          </a:xfrm>
          <a:prstGeom prst="straightConnector1">
            <a:avLst/>
          </a:prstGeom>
          <a:noFill/>
          <a:ln w="9525">
            <a:solidFill>
              <a:schemeClr val="tx1"/>
            </a:solidFill>
            <a:round/>
            <a:headEnd/>
            <a:tailEnd/>
          </a:ln>
          <a:effectLst/>
        </p:spPr>
      </p:cxnSp>
      <p:cxnSp>
        <p:nvCxnSpPr>
          <p:cNvPr id="442407" name="AutoShape 39"/>
          <p:cNvCxnSpPr>
            <a:cxnSpLocks noChangeShapeType="1"/>
            <a:stCxn id="442379" idx="3"/>
            <a:endCxn id="442390" idx="1"/>
          </p:cNvCxnSpPr>
          <p:nvPr/>
        </p:nvCxnSpPr>
        <p:spPr bwMode="auto">
          <a:xfrm>
            <a:off x="3924300" y="1449388"/>
            <a:ext cx="215900" cy="1301750"/>
          </a:xfrm>
          <a:prstGeom prst="bentConnector3">
            <a:avLst>
              <a:gd name="adj1" fmla="val 49264"/>
            </a:avLst>
          </a:prstGeom>
          <a:noFill/>
          <a:ln w="9525">
            <a:solidFill>
              <a:schemeClr val="tx1"/>
            </a:solidFill>
            <a:miter lim="800000"/>
            <a:headEnd/>
            <a:tailEnd/>
          </a:ln>
          <a:effectLst/>
        </p:spPr>
      </p:cxnSp>
      <p:sp>
        <p:nvSpPr>
          <p:cNvPr id="442408" name="Rectangle 40"/>
          <p:cNvSpPr>
            <a:spLocks noChangeArrowheads="1"/>
          </p:cNvSpPr>
          <p:nvPr/>
        </p:nvSpPr>
        <p:spPr bwMode="auto">
          <a:xfrm>
            <a:off x="5653088" y="2636838"/>
            <a:ext cx="1511300" cy="217487"/>
          </a:xfrm>
          <a:prstGeom prst="rect">
            <a:avLst/>
          </a:prstGeom>
          <a:noFill/>
          <a:ln w="9525">
            <a:solidFill>
              <a:schemeClr val="tx1"/>
            </a:solidFill>
            <a:miter lim="800000"/>
            <a:headEnd/>
            <a:tailEnd/>
          </a:ln>
          <a:effectLst/>
        </p:spPr>
        <p:txBody>
          <a:bodyPr wrap="none" anchor="ctr"/>
          <a:lstStyle/>
          <a:p>
            <a:pPr algn="ctr"/>
            <a:r>
              <a:rPr lang="fr-FR" sz="800" b="0">
                <a:latin typeface="Arial" charset="0"/>
              </a:rPr>
              <a:t>Aide à la création d’entreprise</a:t>
            </a:r>
          </a:p>
        </p:txBody>
      </p:sp>
      <p:sp>
        <p:nvSpPr>
          <p:cNvPr id="442410" name="Rectangle 42"/>
          <p:cNvSpPr>
            <a:spLocks noChangeArrowheads="1"/>
          </p:cNvSpPr>
          <p:nvPr/>
        </p:nvSpPr>
        <p:spPr bwMode="auto">
          <a:xfrm>
            <a:off x="5651500" y="3060700"/>
            <a:ext cx="1511300" cy="288925"/>
          </a:xfrm>
          <a:prstGeom prst="rect">
            <a:avLst/>
          </a:prstGeom>
          <a:noFill/>
          <a:ln w="9525">
            <a:solidFill>
              <a:schemeClr val="tx1"/>
            </a:solidFill>
            <a:miter lim="800000"/>
            <a:headEnd/>
            <a:tailEnd/>
          </a:ln>
          <a:effectLst/>
        </p:spPr>
        <p:txBody>
          <a:bodyPr anchor="ctr"/>
          <a:lstStyle/>
          <a:p>
            <a:pPr algn="ctr"/>
            <a:r>
              <a:rPr lang="fr-FR" sz="800" b="0">
                <a:latin typeface="Arial" charset="0"/>
              </a:rPr>
              <a:t>Assistance aux projets d’investissements</a:t>
            </a:r>
          </a:p>
        </p:txBody>
      </p:sp>
      <p:cxnSp>
        <p:nvCxnSpPr>
          <p:cNvPr id="442412" name="AutoShape 44"/>
          <p:cNvCxnSpPr>
            <a:cxnSpLocks noChangeShapeType="1"/>
            <a:stCxn id="442390" idx="3"/>
            <a:endCxn id="442408" idx="1"/>
          </p:cNvCxnSpPr>
          <p:nvPr/>
        </p:nvCxnSpPr>
        <p:spPr bwMode="auto">
          <a:xfrm flipV="1">
            <a:off x="5435600" y="2746375"/>
            <a:ext cx="217488" cy="4763"/>
          </a:xfrm>
          <a:prstGeom prst="straightConnector1">
            <a:avLst/>
          </a:prstGeom>
          <a:noFill/>
          <a:ln w="9525">
            <a:solidFill>
              <a:schemeClr val="tx1"/>
            </a:solidFill>
            <a:round/>
            <a:headEnd/>
            <a:tailEnd/>
          </a:ln>
          <a:effectLst/>
        </p:spPr>
      </p:cxnSp>
      <p:sp>
        <p:nvSpPr>
          <p:cNvPr id="442413" name="Rectangle 45"/>
          <p:cNvSpPr>
            <a:spLocks noChangeArrowheads="1"/>
          </p:cNvSpPr>
          <p:nvPr/>
        </p:nvSpPr>
        <p:spPr bwMode="auto">
          <a:xfrm>
            <a:off x="5653088" y="4211638"/>
            <a:ext cx="1511300" cy="360362"/>
          </a:xfrm>
          <a:prstGeom prst="rect">
            <a:avLst/>
          </a:prstGeom>
          <a:noFill/>
          <a:ln w="9525">
            <a:solidFill>
              <a:schemeClr val="tx1"/>
            </a:solidFill>
            <a:miter lim="800000"/>
            <a:headEnd/>
            <a:tailEnd/>
          </a:ln>
          <a:effectLst/>
        </p:spPr>
        <p:txBody>
          <a:bodyPr anchor="ctr"/>
          <a:lstStyle/>
          <a:p>
            <a:pPr algn="ctr"/>
            <a:r>
              <a:rPr lang="fr-FR" sz="800" b="0">
                <a:latin typeface="Arial" charset="0"/>
              </a:rPr>
              <a:t>Prospective et économie régionale</a:t>
            </a:r>
          </a:p>
        </p:txBody>
      </p:sp>
      <p:cxnSp>
        <p:nvCxnSpPr>
          <p:cNvPr id="442418" name="AutoShape 50"/>
          <p:cNvCxnSpPr>
            <a:cxnSpLocks noChangeShapeType="1"/>
            <a:stCxn id="442390" idx="3"/>
            <a:endCxn id="442410" idx="1"/>
          </p:cNvCxnSpPr>
          <p:nvPr/>
        </p:nvCxnSpPr>
        <p:spPr bwMode="auto">
          <a:xfrm>
            <a:off x="5435600" y="2751138"/>
            <a:ext cx="215900" cy="454025"/>
          </a:xfrm>
          <a:prstGeom prst="bentConnector3">
            <a:avLst>
              <a:gd name="adj1" fmla="val 50000"/>
            </a:avLst>
          </a:prstGeom>
          <a:noFill/>
          <a:ln w="9525">
            <a:solidFill>
              <a:schemeClr val="tx1"/>
            </a:solidFill>
            <a:miter lim="800000"/>
            <a:headEnd/>
            <a:tailEnd/>
          </a:ln>
          <a:effectLst/>
        </p:spPr>
      </p:cxnSp>
      <p:cxnSp>
        <p:nvCxnSpPr>
          <p:cNvPr id="442419" name="AutoShape 51"/>
          <p:cNvCxnSpPr>
            <a:cxnSpLocks noChangeShapeType="1"/>
            <a:stCxn id="442390" idx="3"/>
            <a:endCxn id="442413" idx="1"/>
          </p:cNvCxnSpPr>
          <p:nvPr/>
        </p:nvCxnSpPr>
        <p:spPr bwMode="auto">
          <a:xfrm>
            <a:off x="5435600" y="2751138"/>
            <a:ext cx="217488" cy="1641475"/>
          </a:xfrm>
          <a:prstGeom prst="bentConnector3">
            <a:avLst>
              <a:gd name="adj1" fmla="val 49634"/>
            </a:avLst>
          </a:prstGeom>
          <a:noFill/>
          <a:ln w="9525">
            <a:solidFill>
              <a:schemeClr val="tx1"/>
            </a:solidFill>
            <a:miter lim="800000"/>
            <a:headEnd/>
            <a:tailEnd/>
          </a:ln>
          <a:effectLst/>
        </p:spPr>
      </p:cxnSp>
      <p:sp>
        <p:nvSpPr>
          <p:cNvPr id="442420" name="Rectangle 52"/>
          <p:cNvSpPr>
            <a:spLocks noChangeArrowheads="1"/>
          </p:cNvSpPr>
          <p:nvPr/>
        </p:nvSpPr>
        <p:spPr bwMode="auto">
          <a:xfrm>
            <a:off x="7451725" y="2636838"/>
            <a:ext cx="1509713" cy="288925"/>
          </a:xfrm>
          <a:prstGeom prst="rect">
            <a:avLst/>
          </a:prstGeom>
          <a:solidFill>
            <a:srgbClr val="FF0000"/>
          </a:solidFill>
          <a:ln w="9525">
            <a:solidFill>
              <a:schemeClr val="tx1"/>
            </a:solidFill>
            <a:miter lim="800000"/>
            <a:headEnd/>
            <a:tailEnd/>
          </a:ln>
          <a:effectLst/>
        </p:spPr>
        <p:txBody>
          <a:bodyPr anchor="ctr"/>
          <a:lstStyle/>
          <a:p>
            <a:pPr algn="ctr"/>
            <a:r>
              <a:rPr lang="fr-FR" sz="800" b="0">
                <a:solidFill>
                  <a:srgbClr val="000099"/>
                </a:solidFill>
                <a:latin typeface="Arial" charset="0"/>
              </a:rPr>
              <a:t>Création d’entreprise en ligne</a:t>
            </a:r>
          </a:p>
        </p:txBody>
      </p:sp>
      <p:cxnSp>
        <p:nvCxnSpPr>
          <p:cNvPr id="442422" name="AutoShape 54"/>
          <p:cNvCxnSpPr>
            <a:cxnSpLocks noChangeShapeType="1"/>
            <a:stCxn id="442408" idx="3"/>
            <a:endCxn id="442420" idx="1"/>
          </p:cNvCxnSpPr>
          <p:nvPr/>
        </p:nvCxnSpPr>
        <p:spPr bwMode="auto">
          <a:xfrm>
            <a:off x="7164388" y="2746375"/>
            <a:ext cx="287337" cy="34925"/>
          </a:xfrm>
          <a:prstGeom prst="bentConnector3">
            <a:avLst>
              <a:gd name="adj1" fmla="val 49722"/>
            </a:avLst>
          </a:prstGeom>
          <a:noFill/>
          <a:ln w="9525">
            <a:solidFill>
              <a:schemeClr val="tx1"/>
            </a:solidFill>
            <a:miter lim="800000"/>
            <a:headEnd/>
            <a:tailEnd type="triangle" w="med" len="med"/>
          </a:ln>
          <a:effectLst/>
        </p:spPr>
      </p:cxnSp>
      <p:sp>
        <p:nvSpPr>
          <p:cNvPr id="442423" name="Rectangle 55"/>
          <p:cNvSpPr>
            <a:spLocks noChangeArrowheads="1"/>
          </p:cNvSpPr>
          <p:nvPr/>
        </p:nvSpPr>
        <p:spPr bwMode="auto">
          <a:xfrm>
            <a:off x="7451725" y="3163888"/>
            <a:ext cx="1509713" cy="287337"/>
          </a:xfrm>
          <a:prstGeom prst="rect">
            <a:avLst/>
          </a:prstGeom>
          <a:solidFill>
            <a:srgbClr val="FF0000"/>
          </a:solidFill>
          <a:ln w="9525">
            <a:solidFill>
              <a:schemeClr val="tx1"/>
            </a:solidFill>
            <a:miter lim="800000"/>
            <a:headEnd/>
            <a:tailEnd/>
          </a:ln>
          <a:effectLst/>
        </p:spPr>
        <p:txBody>
          <a:bodyPr anchor="ctr"/>
          <a:lstStyle/>
          <a:p>
            <a:pPr algn="ctr"/>
            <a:r>
              <a:rPr lang="fr-FR" sz="800" b="0">
                <a:solidFill>
                  <a:srgbClr val="000099"/>
                </a:solidFill>
                <a:latin typeface="Arial" charset="0"/>
              </a:rPr>
              <a:t>Dépôt et suivi des dossiers d’investissements en linge</a:t>
            </a:r>
          </a:p>
        </p:txBody>
      </p:sp>
      <p:cxnSp>
        <p:nvCxnSpPr>
          <p:cNvPr id="442425" name="AutoShape 57"/>
          <p:cNvCxnSpPr>
            <a:cxnSpLocks noChangeShapeType="1"/>
            <a:stCxn id="442410" idx="3"/>
            <a:endCxn id="442423" idx="1"/>
          </p:cNvCxnSpPr>
          <p:nvPr/>
        </p:nvCxnSpPr>
        <p:spPr bwMode="auto">
          <a:xfrm>
            <a:off x="7162800" y="3205163"/>
            <a:ext cx="288925" cy="103187"/>
          </a:xfrm>
          <a:prstGeom prst="bentConnector3">
            <a:avLst>
              <a:gd name="adj1" fmla="val 50000"/>
            </a:avLst>
          </a:prstGeom>
          <a:noFill/>
          <a:ln w="9525">
            <a:solidFill>
              <a:schemeClr val="tx1"/>
            </a:solidFill>
            <a:miter lim="800000"/>
            <a:headEnd/>
            <a:tailEnd type="triangle" w="med" len="med"/>
          </a:ln>
          <a:effectLst/>
        </p:spPr>
      </p:cxnSp>
      <p:sp>
        <p:nvSpPr>
          <p:cNvPr id="442427" name="Rectangle 59"/>
          <p:cNvSpPr>
            <a:spLocks noChangeArrowheads="1"/>
          </p:cNvSpPr>
          <p:nvPr/>
        </p:nvSpPr>
        <p:spPr bwMode="auto">
          <a:xfrm>
            <a:off x="4140200" y="4787900"/>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La lettre royale</a:t>
            </a:r>
          </a:p>
        </p:txBody>
      </p:sp>
      <p:sp>
        <p:nvSpPr>
          <p:cNvPr id="442428" name="Rectangle 60"/>
          <p:cNvSpPr>
            <a:spLocks noChangeArrowheads="1"/>
          </p:cNvSpPr>
          <p:nvPr/>
        </p:nvSpPr>
        <p:spPr bwMode="auto">
          <a:xfrm>
            <a:off x="4140200" y="5314950"/>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006600"/>
                </a:solidFill>
                <a:latin typeface="Arial" charset="0"/>
              </a:rPr>
              <a:t>Liste des CRI</a:t>
            </a:r>
          </a:p>
        </p:txBody>
      </p:sp>
      <p:sp>
        <p:nvSpPr>
          <p:cNvPr id="442429" name="Rectangle 61"/>
          <p:cNvSpPr>
            <a:spLocks noChangeArrowheads="1"/>
          </p:cNvSpPr>
          <p:nvPr/>
        </p:nvSpPr>
        <p:spPr bwMode="auto">
          <a:xfrm>
            <a:off x="7451725" y="3708400"/>
            <a:ext cx="1295400" cy="215900"/>
          </a:xfrm>
          <a:prstGeom prst="rect">
            <a:avLst/>
          </a:prstGeom>
          <a:solidFill>
            <a:srgbClr val="33CCCC"/>
          </a:solidFill>
          <a:ln w="9525">
            <a:solidFill>
              <a:schemeClr val="tx1"/>
            </a:solidFill>
            <a:miter lim="800000"/>
            <a:headEnd/>
            <a:tailEnd/>
          </a:ln>
          <a:effectLst/>
        </p:spPr>
        <p:txBody>
          <a:bodyPr anchor="ctr"/>
          <a:lstStyle/>
          <a:p>
            <a:pPr algn="ctr"/>
            <a:r>
              <a:rPr lang="fr-FR" sz="800" b="0">
                <a:solidFill>
                  <a:srgbClr val="006600"/>
                </a:solidFill>
                <a:latin typeface="Arial" charset="0"/>
              </a:rPr>
              <a:t>Lignes de financement</a:t>
            </a:r>
          </a:p>
        </p:txBody>
      </p:sp>
      <p:sp>
        <p:nvSpPr>
          <p:cNvPr id="442430" name="Rectangle 62"/>
          <p:cNvSpPr>
            <a:spLocks noChangeArrowheads="1"/>
          </p:cNvSpPr>
          <p:nvPr/>
        </p:nvSpPr>
        <p:spPr bwMode="auto">
          <a:xfrm>
            <a:off x="107950" y="2851150"/>
            <a:ext cx="1295400" cy="214313"/>
          </a:xfrm>
          <a:prstGeom prst="rect">
            <a:avLst/>
          </a:prstGeom>
          <a:solidFill>
            <a:srgbClr val="008000"/>
          </a:solidFill>
          <a:ln w="9525">
            <a:solidFill>
              <a:schemeClr val="tx1"/>
            </a:solidFill>
            <a:miter lim="800000"/>
            <a:headEnd/>
            <a:tailEnd/>
          </a:ln>
          <a:effectLst/>
        </p:spPr>
        <p:txBody>
          <a:bodyPr anchor="ctr"/>
          <a:lstStyle/>
          <a:p>
            <a:pPr algn="ctr"/>
            <a:r>
              <a:rPr lang="fr-FR" sz="800">
                <a:solidFill>
                  <a:schemeClr val="bg1"/>
                </a:solidFill>
                <a:latin typeface="Arial" charset="0"/>
              </a:rPr>
              <a:t>Indexation</a:t>
            </a:r>
          </a:p>
        </p:txBody>
      </p:sp>
      <p:sp>
        <p:nvSpPr>
          <p:cNvPr id="442431" name="Rectangle 63"/>
          <p:cNvSpPr>
            <a:spLocks noChangeArrowheads="1"/>
          </p:cNvSpPr>
          <p:nvPr/>
        </p:nvSpPr>
        <p:spPr bwMode="auto">
          <a:xfrm>
            <a:off x="107950" y="3140075"/>
            <a:ext cx="1295400" cy="228600"/>
          </a:xfrm>
          <a:prstGeom prst="rect">
            <a:avLst/>
          </a:prstGeom>
          <a:solidFill>
            <a:srgbClr val="000080"/>
          </a:solidFill>
          <a:ln w="9525">
            <a:solidFill>
              <a:srgbClr val="000080"/>
            </a:solidFill>
            <a:miter lim="800000"/>
            <a:headEnd/>
            <a:tailEnd/>
          </a:ln>
          <a:effectLst/>
        </p:spPr>
        <p:txBody>
          <a:bodyPr anchor="ctr"/>
          <a:lstStyle/>
          <a:p>
            <a:pPr algn="ctr"/>
            <a:r>
              <a:rPr lang="fr-FR" sz="800">
                <a:solidFill>
                  <a:srgbClr val="F8F8F8"/>
                </a:solidFill>
                <a:latin typeface="Arial" charset="0"/>
              </a:rPr>
              <a:t>Espace Investisseurs</a:t>
            </a:r>
          </a:p>
        </p:txBody>
      </p:sp>
      <p:sp>
        <p:nvSpPr>
          <p:cNvPr id="442432" name="Rectangle 64"/>
          <p:cNvSpPr>
            <a:spLocks noChangeArrowheads="1"/>
          </p:cNvSpPr>
          <p:nvPr/>
        </p:nvSpPr>
        <p:spPr bwMode="auto">
          <a:xfrm>
            <a:off x="107950" y="6305550"/>
            <a:ext cx="1295400" cy="228600"/>
          </a:xfrm>
          <a:prstGeom prst="rect">
            <a:avLst/>
          </a:prstGeom>
          <a:solidFill>
            <a:schemeClr val="bg1"/>
          </a:solidFill>
          <a:ln w="9525">
            <a:solidFill>
              <a:schemeClr val="tx1"/>
            </a:solidFill>
            <a:miter lim="800000"/>
            <a:headEnd/>
            <a:tailEnd/>
          </a:ln>
          <a:effectLst/>
        </p:spPr>
        <p:txBody>
          <a:bodyPr wrap="none" anchor="ctr"/>
          <a:lstStyle/>
          <a:p>
            <a:pPr algn="ctr"/>
            <a:r>
              <a:rPr lang="fr-FR" sz="800" b="0">
                <a:latin typeface="Arial" charset="0"/>
              </a:rPr>
              <a:t>Services administratifs</a:t>
            </a:r>
          </a:p>
        </p:txBody>
      </p:sp>
      <p:sp>
        <p:nvSpPr>
          <p:cNvPr id="442433" name="Rectangle 65"/>
          <p:cNvSpPr>
            <a:spLocks noChangeArrowheads="1"/>
          </p:cNvSpPr>
          <p:nvPr/>
        </p:nvSpPr>
        <p:spPr bwMode="auto">
          <a:xfrm>
            <a:off x="109538" y="6584950"/>
            <a:ext cx="1295400" cy="228600"/>
          </a:xfrm>
          <a:prstGeom prst="rect">
            <a:avLst/>
          </a:prstGeom>
          <a:solidFill>
            <a:schemeClr val="bg1"/>
          </a:solidFill>
          <a:ln w="9525">
            <a:solidFill>
              <a:schemeClr val="tx1"/>
            </a:solidFill>
            <a:miter lim="800000"/>
            <a:headEnd/>
            <a:tailEnd/>
          </a:ln>
          <a:effectLst/>
        </p:spPr>
        <p:txBody>
          <a:bodyPr wrap="none" anchor="ctr"/>
          <a:lstStyle/>
          <a:p>
            <a:pPr algn="ctr"/>
            <a:r>
              <a:rPr lang="fr-FR" sz="800" b="0">
                <a:latin typeface="Arial" charset="0"/>
              </a:rPr>
              <a:t>La vie de l’entreprise</a:t>
            </a:r>
          </a:p>
        </p:txBody>
      </p:sp>
      <p:sp>
        <p:nvSpPr>
          <p:cNvPr id="442434" name="Rectangle 66"/>
          <p:cNvSpPr>
            <a:spLocks noChangeArrowheads="1"/>
          </p:cNvSpPr>
          <p:nvPr/>
        </p:nvSpPr>
        <p:spPr bwMode="auto">
          <a:xfrm>
            <a:off x="107950" y="3427413"/>
            <a:ext cx="1296988" cy="215900"/>
          </a:xfrm>
          <a:prstGeom prst="rect">
            <a:avLst/>
          </a:prstGeom>
          <a:solidFill>
            <a:srgbClr val="C0C0C0"/>
          </a:solidFill>
          <a:ln w="9525" algn="ctr">
            <a:solidFill>
              <a:srgbClr val="003300"/>
            </a:solidFill>
            <a:miter lim="800000"/>
            <a:headEnd/>
            <a:tailEnd/>
          </a:ln>
          <a:effectLst/>
        </p:spPr>
        <p:txBody>
          <a:bodyPr anchor="ctr"/>
          <a:lstStyle/>
          <a:p>
            <a:pPr algn="ctr"/>
            <a:r>
              <a:rPr lang="fr-FR" sz="800" b="0">
                <a:latin typeface="Arial" charset="0"/>
              </a:rPr>
              <a:t>Flash actualités économiques</a:t>
            </a:r>
          </a:p>
        </p:txBody>
      </p:sp>
      <p:sp>
        <p:nvSpPr>
          <p:cNvPr id="442435" name="Rectangle 67"/>
          <p:cNvSpPr>
            <a:spLocks noChangeArrowheads="1"/>
          </p:cNvSpPr>
          <p:nvPr/>
        </p:nvSpPr>
        <p:spPr bwMode="auto">
          <a:xfrm>
            <a:off x="107950" y="3716338"/>
            <a:ext cx="1296988" cy="215900"/>
          </a:xfrm>
          <a:prstGeom prst="rect">
            <a:avLst/>
          </a:prstGeom>
          <a:solidFill>
            <a:srgbClr val="C0C0C0"/>
          </a:solidFill>
          <a:ln w="9525" algn="ctr">
            <a:solidFill>
              <a:srgbClr val="003300"/>
            </a:solidFill>
            <a:miter lim="800000"/>
            <a:headEnd/>
            <a:tailEnd/>
          </a:ln>
          <a:effectLst/>
        </p:spPr>
        <p:txBody>
          <a:bodyPr anchor="ctr"/>
          <a:lstStyle/>
          <a:p>
            <a:pPr algn="ctr"/>
            <a:r>
              <a:rPr lang="fr-FR" sz="800" b="0">
                <a:latin typeface="Arial" charset="0"/>
              </a:rPr>
              <a:t>Le CRI de Casablanca</a:t>
            </a:r>
          </a:p>
        </p:txBody>
      </p:sp>
      <p:sp>
        <p:nvSpPr>
          <p:cNvPr id="442436" name="Rectangle 68"/>
          <p:cNvSpPr>
            <a:spLocks noChangeArrowheads="1"/>
          </p:cNvSpPr>
          <p:nvPr/>
        </p:nvSpPr>
        <p:spPr bwMode="auto">
          <a:xfrm>
            <a:off x="109538" y="4592638"/>
            <a:ext cx="1296987"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Pourquoi investir dans le Grand Casablanca ?</a:t>
            </a:r>
          </a:p>
        </p:txBody>
      </p:sp>
      <p:sp>
        <p:nvSpPr>
          <p:cNvPr id="442437" name="Rectangle 69"/>
          <p:cNvSpPr>
            <a:spLocks noChangeArrowheads="1"/>
          </p:cNvSpPr>
          <p:nvPr/>
        </p:nvSpPr>
        <p:spPr bwMode="auto">
          <a:xfrm>
            <a:off x="107950" y="4016375"/>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L’économie du Grand Casablanca</a:t>
            </a:r>
          </a:p>
        </p:txBody>
      </p:sp>
      <p:sp>
        <p:nvSpPr>
          <p:cNvPr id="442438" name="Rectangle 70"/>
          <p:cNvSpPr>
            <a:spLocks noChangeArrowheads="1"/>
          </p:cNvSpPr>
          <p:nvPr/>
        </p:nvSpPr>
        <p:spPr bwMode="auto">
          <a:xfrm>
            <a:off x="107950" y="4868863"/>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Banque de projets</a:t>
            </a:r>
          </a:p>
        </p:txBody>
      </p:sp>
      <p:sp>
        <p:nvSpPr>
          <p:cNvPr id="442439" name="Rectangle 71"/>
          <p:cNvSpPr>
            <a:spLocks noChangeArrowheads="1"/>
          </p:cNvSpPr>
          <p:nvPr/>
        </p:nvSpPr>
        <p:spPr bwMode="auto">
          <a:xfrm>
            <a:off x="107950" y="5456238"/>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CRI Casablanca News</a:t>
            </a:r>
          </a:p>
        </p:txBody>
      </p:sp>
      <p:sp>
        <p:nvSpPr>
          <p:cNvPr id="442440" name="Rectangle 72"/>
          <p:cNvSpPr>
            <a:spLocks noChangeArrowheads="1"/>
          </p:cNvSpPr>
          <p:nvPr/>
        </p:nvSpPr>
        <p:spPr bwMode="auto">
          <a:xfrm>
            <a:off x="107950" y="6032500"/>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Espace téléchargement</a:t>
            </a:r>
          </a:p>
        </p:txBody>
      </p:sp>
      <p:sp>
        <p:nvSpPr>
          <p:cNvPr id="442441" name="Rectangle 73"/>
          <p:cNvSpPr>
            <a:spLocks noChangeArrowheads="1"/>
          </p:cNvSpPr>
          <p:nvPr/>
        </p:nvSpPr>
        <p:spPr bwMode="auto">
          <a:xfrm>
            <a:off x="107950" y="4305300"/>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Qui fait quoi ?</a:t>
            </a:r>
          </a:p>
        </p:txBody>
      </p:sp>
      <p:sp>
        <p:nvSpPr>
          <p:cNvPr id="442442" name="Rectangle 74"/>
          <p:cNvSpPr>
            <a:spLocks noChangeArrowheads="1"/>
          </p:cNvSpPr>
          <p:nvPr/>
        </p:nvSpPr>
        <p:spPr bwMode="auto">
          <a:xfrm>
            <a:off x="109538" y="5745163"/>
            <a:ext cx="1296987"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Espace MRE</a:t>
            </a:r>
          </a:p>
        </p:txBody>
      </p:sp>
      <p:sp>
        <p:nvSpPr>
          <p:cNvPr id="442443" name="Rectangle 75"/>
          <p:cNvSpPr>
            <a:spLocks noChangeArrowheads="1"/>
          </p:cNvSpPr>
          <p:nvPr/>
        </p:nvSpPr>
        <p:spPr bwMode="auto">
          <a:xfrm>
            <a:off x="107950" y="5156200"/>
            <a:ext cx="1295400" cy="228600"/>
          </a:xfrm>
          <a:prstGeom prst="rect">
            <a:avLst/>
          </a:prstGeom>
          <a:solidFill>
            <a:schemeClr val="bg1"/>
          </a:solidFill>
          <a:ln w="9525">
            <a:solidFill>
              <a:schemeClr val="tx1"/>
            </a:solidFill>
            <a:miter lim="800000"/>
            <a:headEnd/>
            <a:tailEnd/>
          </a:ln>
          <a:effectLst/>
        </p:spPr>
        <p:txBody>
          <a:bodyPr anchor="ctr"/>
          <a:lstStyle/>
          <a:p>
            <a:pPr algn="ctr"/>
            <a:r>
              <a:rPr lang="fr-FR" sz="800" b="0">
                <a:latin typeface="Arial" charset="0"/>
              </a:rPr>
              <a:t>L’observatoire de l’économie régionale</a:t>
            </a:r>
          </a:p>
        </p:txBody>
      </p:sp>
      <p:cxnSp>
        <p:nvCxnSpPr>
          <p:cNvPr id="442445" name="AutoShape 77"/>
          <p:cNvCxnSpPr>
            <a:cxnSpLocks noChangeShapeType="1"/>
            <a:stCxn id="442379" idx="3"/>
            <a:endCxn id="442427" idx="1"/>
          </p:cNvCxnSpPr>
          <p:nvPr/>
        </p:nvCxnSpPr>
        <p:spPr bwMode="auto">
          <a:xfrm>
            <a:off x="3924300" y="1449388"/>
            <a:ext cx="215900" cy="3446462"/>
          </a:xfrm>
          <a:prstGeom prst="bentConnector3">
            <a:avLst>
              <a:gd name="adj1" fmla="val 49264"/>
            </a:avLst>
          </a:prstGeom>
          <a:noFill/>
          <a:ln w="9525">
            <a:solidFill>
              <a:schemeClr val="tx1"/>
            </a:solidFill>
            <a:miter lim="800000"/>
            <a:headEnd/>
            <a:tailEnd/>
          </a:ln>
          <a:effectLst/>
        </p:spPr>
      </p:cxnSp>
      <p:cxnSp>
        <p:nvCxnSpPr>
          <p:cNvPr id="442446" name="AutoShape 78"/>
          <p:cNvCxnSpPr>
            <a:cxnSpLocks noChangeShapeType="1"/>
            <a:stCxn id="442379" idx="3"/>
            <a:endCxn id="442428" idx="1"/>
          </p:cNvCxnSpPr>
          <p:nvPr/>
        </p:nvCxnSpPr>
        <p:spPr bwMode="auto">
          <a:xfrm>
            <a:off x="3924300" y="1449388"/>
            <a:ext cx="215900" cy="3973512"/>
          </a:xfrm>
          <a:prstGeom prst="bentConnector3">
            <a:avLst>
              <a:gd name="adj1" fmla="val 49264"/>
            </a:avLst>
          </a:prstGeom>
          <a:noFill/>
          <a:ln w="9525">
            <a:solidFill>
              <a:schemeClr val="tx1"/>
            </a:solidFill>
            <a:miter lim="800000"/>
            <a:headEnd/>
            <a:tailEnd/>
          </a:ln>
          <a:effectLst/>
        </p:spPr>
      </p:cxnSp>
      <p:sp>
        <p:nvSpPr>
          <p:cNvPr id="442447" name="AutoShape 79"/>
          <p:cNvSpPr>
            <a:spLocks noChangeArrowheads="1"/>
          </p:cNvSpPr>
          <p:nvPr/>
        </p:nvSpPr>
        <p:spPr bwMode="auto">
          <a:xfrm>
            <a:off x="1476375" y="3502025"/>
            <a:ext cx="215900" cy="71438"/>
          </a:xfrm>
          <a:prstGeom prst="leftArrow">
            <a:avLst>
              <a:gd name="adj1" fmla="val 50000"/>
              <a:gd name="adj2" fmla="val 75555"/>
            </a:avLst>
          </a:prstGeom>
          <a:solidFill>
            <a:srgbClr val="FF0000"/>
          </a:solidFill>
          <a:ln w="9525">
            <a:solidFill>
              <a:schemeClr val="tx1"/>
            </a:solidFill>
            <a:miter lim="800000"/>
            <a:headEnd/>
            <a:tailEnd/>
          </a:ln>
          <a:effectLst/>
        </p:spPr>
        <p:txBody>
          <a:bodyPr wrap="none" anchor="ctr"/>
          <a:lstStyle/>
          <a:p>
            <a:endParaRPr lang="fr-FR"/>
          </a:p>
        </p:txBody>
      </p:sp>
      <p:sp>
        <p:nvSpPr>
          <p:cNvPr id="442448" name="AutoShape 80"/>
          <p:cNvSpPr>
            <a:spLocks noChangeArrowheads="1"/>
          </p:cNvSpPr>
          <p:nvPr/>
        </p:nvSpPr>
        <p:spPr bwMode="auto">
          <a:xfrm>
            <a:off x="1476375" y="3789363"/>
            <a:ext cx="215900" cy="71437"/>
          </a:xfrm>
          <a:prstGeom prst="leftArrow">
            <a:avLst>
              <a:gd name="adj1" fmla="val 50000"/>
              <a:gd name="adj2" fmla="val 75556"/>
            </a:avLst>
          </a:prstGeom>
          <a:solidFill>
            <a:srgbClr val="FF0000"/>
          </a:solidFill>
          <a:ln w="9525">
            <a:solidFill>
              <a:schemeClr val="tx1"/>
            </a:solidFill>
            <a:miter lim="800000"/>
            <a:headEnd/>
            <a:tailEnd/>
          </a:ln>
          <a:effectLst/>
        </p:spPr>
        <p:txBody>
          <a:bodyPr wrap="none" anchor="ctr"/>
          <a:lstStyle/>
          <a:p>
            <a:endParaRPr lang="fr-FR"/>
          </a:p>
        </p:txBody>
      </p:sp>
      <p:cxnSp>
        <p:nvCxnSpPr>
          <p:cNvPr id="442450" name="AutoShape 82"/>
          <p:cNvCxnSpPr>
            <a:cxnSpLocks noChangeShapeType="1"/>
            <a:stCxn id="442410" idx="3"/>
            <a:endCxn id="442429" idx="1"/>
          </p:cNvCxnSpPr>
          <p:nvPr/>
        </p:nvCxnSpPr>
        <p:spPr bwMode="auto">
          <a:xfrm>
            <a:off x="7162800" y="3205163"/>
            <a:ext cx="288925" cy="611187"/>
          </a:xfrm>
          <a:prstGeom prst="bentConnector3">
            <a:avLst>
              <a:gd name="adj1" fmla="val 50000"/>
            </a:avLst>
          </a:prstGeom>
          <a:noFill/>
          <a:ln w="9525">
            <a:solidFill>
              <a:schemeClr val="tx1"/>
            </a:solidFill>
            <a:miter lim="800000"/>
            <a:headEnd/>
            <a:tailEnd type="triangle" w="med" len="med"/>
          </a:ln>
          <a:effectLst/>
        </p:spPr>
      </p:cxnSp>
      <p:sp>
        <p:nvSpPr>
          <p:cNvPr id="442451" name="Rectangle 83"/>
          <p:cNvSpPr>
            <a:spLocks noChangeArrowheads="1"/>
          </p:cNvSpPr>
          <p:nvPr/>
        </p:nvSpPr>
        <p:spPr bwMode="auto">
          <a:xfrm>
            <a:off x="107950" y="596900"/>
            <a:ext cx="100806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0</a:t>
            </a:r>
          </a:p>
        </p:txBody>
      </p:sp>
      <p:sp>
        <p:nvSpPr>
          <p:cNvPr id="442452" name="Rectangle 84"/>
          <p:cNvSpPr>
            <a:spLocks noChangeArrowheads="1"/>
          </p:cNvSpPr>
          <p:nvPr/>
        </p:nvSpPr>
        <p:spPr bwMode="auto">
          <a:xfrm>
            <a:off x="1189038" y="596900"/>
            <a:ext cx="1366837"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1</a:t>
            </a:r>
          </a:p>
        </p:txBody>
      </p:sp>
      <p:sp>
        <p:nvSpPr>
          <p:cNvPr id="442453" name="Rectangle 85"/>
          <p:cNvSpPr>
            <a:spLocks noChangeArrowheads="1"/>
          </p:cNvSpPr>
          <p:nvPr/>
        </p:nvSpPr>
        <p:spPr bwMode="auto">
          <a:xfrm>
            <a:off x="2628900" y="596900"/>
            <a:ext cx="1438275"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2</a:t>
            </a:r>
          </a:p>
        </p:txBody>
      </p:sp>
      <p:sp>
        <p:nvSpPr>
          <p:cNvPr id="442454" name="Rectangle 86"/>
          <p:cNvSpPr>
            <a:spLocks noChangeArrowheads="1"/>
          </p:cNvSpPr>
          <p:nvPr/>
        </p:nvSpPr>
        <p:spPr bwMode="auto">
          <a:xfrm>
            <a:off x="4140200" y="596900"/>
            <a:ext cx="143986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3</a:t>
            </a:r>
          </a:p>
        </p:txBody>
      </p:sp>
      <p:sp>
        <p:nvSpPr>
          <p:cNvPr id="442455" name="Rectangle 87"/>
          <p:cNvSpPr>
            <a:spLocks noChangeArrowheads="1"/>
          </p:cNvSpPr>
          <p:nvPr/>
        </p:nvSpPr>
        <p:spPr bwMode="auto">
          <a:xfrm>
            <a:off x="5651500" y="596900"/>
            <a:ext cx="1584325"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4</a:t>
            </a:r>
          </a:p>
        </p:txBody>
      </p:sp>
      <p:sp>
        <p:nvSpPr>
          <p:cNvPr id="442456" name="Rectangle 88"/>
          <p:cNvSpPr>
            <a:spLocks noChangeArrowheads="1"/>
          </p:cNvSpPr>
          <p:nvPr/>
        </p:nvSpPr>
        <p:spPr bwMode="auto">
          <a:xfrm>
            <a:off x="7315200" y="596900"/>
            <a:ext cx="164941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5</a:t>
            </a:r>
          </a:p>
        </p:txBody>
      </p:sp>
      <p:sp>
        <p:nvSpPr>
          <p:cNvPr id="442457" name="Rectangle 89"/>
          <p:cNvSpPr>
            <a:spLocks noChangeArrowheads="1"/>
          </p:cNvSpPr>
          <p:nvPr/>
        </p:nvSpPr>
        <p:spPr bwMode="auto">
          <a:xfrm>
            <a:off x="5651500" y="5300663"/>
            <a:ext cx="1296988" cy="215900"/>
          </a:xfrm>
          <a:prstGeom prst="rect">
            <a:avLst/>
          </a:prstGeom>
          <a:solidFill>
            <a:schemeClr val="bg1"/>
          </a:solidFill>
          <a:ln w="9525" algn="ctr">
            <a:solidFill>
              <a:srgbClr val="003300"/>
            </a:solidFill>
            <a:prstDash val="dash"/>
            <a:miter lim="800000"/>
            <a:headEnd/>
            <a:tailEnd/>
          </a:ln>
          <a:effectLst/>
        </p:spPr>
        <p:txBody>
          <a:bodyPr anchor="ctr"/>
          <a:lstStyle/>
          <a:p>
            <a:pPr algn="ctr"/>
            <a:r>
              <a:rPr lang="fr-FR" sz="800" b="0">
                <a:solidFill>
                  <a:srgbClr val="006600"/>
                </a:solidFill>
                <a:latin typeface="Arial" charset="0"/>
              </a:rPr>
              <a:t>Fiche  CRI</a:t>
            </a:r>
          </a:p>
        </p:txBody>
      </p:sp>
      <p:cxnSp>
        <p:nvCxnSpPr>
          <p:cNvPr id="442458" name="AutoShape 90"/>
          <p:cNvCxnSpPr>
            <a:cxnSpLocks noChangeShapeType="1"/>
            <a:stCxn id="442428" idx="3"/>
            <a:endCxn id="442457" idx="1"/>
          </p:cNvCxnSpPr>
          <p:nvPr/>
        </p:nvCxnSpPr>
        <p:spPr bwMode="auto">
          <a:xfrm flipV="1">
            <a:off x="5437188" y="5408613"/>
            <a:ext cx="214312" cy="14287"/>
          </a:xfrm>
          <a:prstGeom prst="straightConnector1">
            <a:avLst/>
          </a:prstGeom>
          <a:noFill/>
          <a:ln w="9525">
            <a:solidFill>
              <a:schemeClr val="tx1"/>
            </a:solidFill>
            <a:round/>
            <a:headEnd/>
            <a:tailEnd/>
          </a:ln>
          <a:effectLst/>
        </p:spPr>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Espace réservé du numéro de diapositive 1"/>
          <p:cNvSpPr>
            <a:spLocks noGrp="1"/>
          </p:cNvSpPr>
          <p:nvPr>
            <p:ph type="sldNum" sz="quarter" idx="10"/>
          </p:nvPr>
        </p:nvSpPr>
        <p:spPr/>
        <p:txBody>
          <a:bodyPr/>
          <a:lstStyle/>
          <a:p>
            <a:fld id="{27A03E10-2BCA-4539-8CC3-0DCAFF735E54}" type="slidenum">
              <a:rPr lang="fr-FR"/>
              <a:pPr/>
              <a:t>26</a:t>
            </a:fld>
            <a:endParaRPr lang="fr-FR"/>
          </a:p>
        </p:txBody>
      </p:sp>
      <p:sp>
        <p:nvSpPr>
          <p:cNvPr id="443394" name="Rectangle 2"/>
          <p:cNvSpPr>
            <a:spLocks noChangeArrowheads="1"/>
          </p:cNvSpPr>
          <p:nvPr/>
        </p:nvSpPr>
        <p:spPr bwMode="auto">
          <a:xfrm>
            <a:off x="1189038" y="908050"/>
            <a:ext cx="1295400" cy="228600"/>
          </a:xfrm>
          <a:prstGeom prst="rect">
            <a:avLst/>
          </a:prstGeom>
          <a:solidFill>
            <a:srgbClr val="000080"/>
          </a:solidFill>
          <a:ln w="9525">
            <a:solidFill>
              <a:srgbClr val="000080"/>
            </a:solidFill>
            <a:miter lim="800000"/>
            <a:headEnd/>
            <a:tailEnd/>
          </a:ln>
          <a:effectLst/>
        </p:spPr>
        <p:txBody>
          <a:bodyPr anchor="ctr"/>
          <a:lstStyle/>
          <a:p>
            <a:pPr algn="ctr"/>
            <a:r>
              <a:rPr lang="fr-FR" sz="800">
                <a:solidFill>
                  <a:srgbClr val="F8F8F8"/>
                </a:solidFill>
                <a:latin typeface="Arial" charset="0"/>
              </a:rPr>
              <a:t>Espace Investisseurs</a:t>
            </a:r>
          </a:p>
        </p:txBody>
      </p:sp>
      <p:sp>
        <p:nvSpPr>
          <p:cNvPr id="443395" name="Rectangle 3"/>
          <p:cNvSpPr>
            <a:spLocks noChangeArrowheads="1"/>
          </p:cNvSpPr>
          <p:nvPr/>
        </p:nvSpPr>
        <p:spPr bwMode="auto">
          <a:xfrm>
            <a:off x="152400" y="908050"/>
            <a:ext cx="914400" cy="228600"/>
          </a:xfrm>
          <a:prstGeom prst="rect">
            <a:avLst/>
          </a:prstGeom>
          <a:solidFill>
            <a:srgbClr val="000080"/>
          </a:solidFill>
          <a:ln w="9525">
            <a:solidFill>
              <a:srgbClr val="000080"/>
            </a:solidFill>
            <a:miter lim="800000"/>
            <a:headEnd/>
            <a:tailEnd/>
          </a:ln>
          <a:effectLst/>
        </p:spPr>
        <p:txBody>
          <a:bodyPr wrap="none" anchor="ctr"/>
          <a:lstStyle/>
          <a:p>
            <a:pPr algn="ctr"/>
            <a:r>
              <a:rPr lang="fr-FR" sz="800">
                <a:solidFill>
                  <a:srgbClr val="F8F8F8"/>
                </a:solidFill>
                <a:latin typeface="Arial" charset="0"/>
              </a:rPr>
              <a:t>Page d’accueil</a:t>
            </a:r>
          </a:p>
        </p:txBody>
      </p:sp>
      <p:cxnSp>
        <p:nvCxnSpPr>
          <p:cNvPr id="443396" name="AutoShape 4"/>
          <p:cNvCxnSpPr>
            <a:cxnSpLocks noChangeShapeType="1"/>
            <a:stCxn id="443395" idx="3"/>
            <a:endCxn id="443394" idx="1"/>
          </p:cNvCxnSpPr>
          <p:nvPr/>
        </p:nvCxnSpPr>
        <p:spPr bwMode="auto">
          <a:xfrm>
            <a:off x="1066800" y="1022350"/>
            <a:ext cx="122238" cy="0"/>
          </a:xfrm>
          <a:prstGeom prst="straightConnector1">
            <a:avLst/>
          </a:prstGeom>
          <a:noFill/>
          <a:ln w="9525">
            <a:solidFill>
              <a:schemeClr val="tx1"/>
            </a:solidFill>
            <a:round/>
            <a:headEnd/>
            <a:tailEnd/>
          </a:ln>
          <a:effectLst/>
        </p:spPr>
      </p:cxnSp>
      <p:sp>
        <p:nvSpPr>
          <p:cNvPr id="443403" name="Rectangle 11"/>
          <p:cNvSpPr>
            <a:spLocks noChangeArrowheads="1"/>
          </p:cNvSpPr>
          <p:nvPr/>
        </p:nvSpPr>
        <p:spPr bwMode="auto">
          <a:xfrm>
            <a:off x="2627313" y="908050"/>
            <a:ext cx="1296987"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Le CRI de Casablanca</a:t>
            </a:r>
          </a:p>
          <a:p>
            <a:pPr algn="ctr"/>
            <a:r>
              <a:rPr lang="fr-FR" sz="800" b="0">
                <a:latin typeface="Arial" charset="0"/>
              </a:rPr>
              <a:t>(Le mot du directeur)</a:t>
            </a:r>
          </a:p>
        </p:txBody>
      </p:sp>
      <p:cxnSp>
        <p:nvCxnSpPr>
          <p:cNvPr id="443404" name="AutoShape 12"/>
          <p:cNvCxnSpPr>
            <a:cxnSpLocks noChangeShapeType="1"/>
            <a:stCxn id="443394" idx="3"/>
            <a:endCxn id="443403" idx="1"/>
          </p:cNvCxnSpPr>
          <p:nvPr/>
        </p:nvCxnSpPr>
        <p:spPr bwMode="auto">
          <a:xfrm flipV="1">
            <a:off x="2484438" y="1016000"/>
            <a:ext cx="142875" cy="6350"/>
          </a:xfrm>
          <a:prstGeom prst="bentConnector3">
            <a:avLst>
              <a:gd name="adj1" fmla="val 50000"/>
            </a:avLst>
          </a:prstGeom>
          <a:noFill/>
          <a:ln w="9525">
            <a:solidFill>
              <a:schemeClr val="tx1"/>
            </a:solidFill>
            <a:miter lim="800000"/>
            <a:headEnd/>
            <a:tailEnd/>
          </a:ln>
          <a:effectLst/>
        </p:spPr>
      </p:cxnSp>
      <p:sp>
        <p:nvSpPr>
          <p:cNvPr id="443442" name="Rectangle 50"/>
          <p:cNvSpPr>
            <a:spLocks noChangeArrowheads="1"/>
          </p:cNvSpPr>
          <p:nvPr/>
        </p:nvSpPr>
        <p:spPr bwMode="auto">
          <a:xfrm>
            <a:off x="107950" y="2851150"/>
            <a:ext cx="1295400" cy="214313"/>
          </a:xfrm>
          <a:prstGeom prst="rect">
            <a:avLst/>
          </a:prstGeom>
          <a:solidFill>
            <a:srgbClr val="008000"/>
          </a:solidFill>
          <a:ln w="9525">
            <a:solidFill>
              <a:schemeClr val="tx1"/>
            </a:solidFill>
            <a:miter lim="800000"/>
            <a:headEnd/>
            <a:tailEnd/>
          </a:ln>
          <a:effectLst/>
        </p:spPr>
        <p:txBody>
          <a:bodyPr anchor="ctr"/>
          <a:lstStyle/>
          <a:p>
            <a:pPr algn="ctr"/>
            <a:r>
              <a:rPr lang="fr-FR" sz="800">
                <a:solidFill>
                  <a:schemeClr val="bg1"/>
                </a:solidFill>
                <a:latin typeface="Arial" charset="0"/>
              </a:rPr>
              <a:t>Indexation</a:t>
            </a:r>
          </a:p>
        </p:txBody>
      </p:sp>
      <p:sp>
        <p:nvSpPr>
          <p:cNvPr id="443443" name="Rectangle 51"/>
          <p:cNvSpPr>
            <a:spLocks noChangeArrowheads="1"/>
          </p:cNvSpPr>
          <p:nvPr/>
        </p:nvSpPr>
        <p:spPr bwMode="auto">
          <a:xfrm>
            <a:off x="107950" y="3140075"/>
            <a:ext cx="1295400" cy="228600"/>
          </a:xfrm>
          <a:prstGeom prst="rect">
            <a:avLst/>
          </a:prstGeom>
          <a:solidFill>
            <a:srgbClr val="000080"/>
          </a:solidFill>
          <a:ln w="9525">
            <a:solidFill>
              <a:srgbClr val="000080"/>
            </a:solidFill>
            <a:miter lim="800000"/>
            <a:headEnd/>
            <a:tailEnd/>
          </a:ln>
          <a:effectLst/>
        </p:spPr>
        <p:txBody>
          <a:bodyPr anchor="ctr"/>
          <a:lstStyle/>
          <a:p>
            <a:pPr algn="ctr"/>
            <a:r>
              <a:rPr lang="fr-FR" sz="800">
                <a:solidFill>
                  <a:srgbClr val="F8F8F8"/>
                </a:solidFill>
                <a:latin typeface="Arial" charset="0"/>
              </a:rPr>
              <a:t>Espace Investisseurs</a:t>
            </a:r>
          </a:p>
        </p:txBody>
      </p:sp>
      <p:sp>
        <p:nvSpPr>
          <p:cNvPr id="443444" name="Rectangle 52"/>
          <p:cNvSpPr>
            <a:spLocks noChangeArrowheads="1"/>
          </p:cNvSpPr>
          <p:nvPr/>
        </p:nvSpPr>
        <p:spPr bwMode="auto">
          <a:xfrm>
            <a:off x="107950" y="6305550"/>
            <a:ext cx="1295400" cy="228600"/>
          </a:xfrm>
          <a:prstGeom prst="rect">
            <a:avLst/>
          </a:prstGeom>
          <a:solidFill>
            <a:schemeClr val="bg1"/>
          </a:solidFill>
          <a:ln w="9525">
            <a:solidFill>
              <a:schemeClr val="tx1"/>
            </a:solidFill>
            <a:miter lim="800000"/>
            <a:headEnd/>
            <a:tailEnd/>
          </a:ln>
          <a:effectLst/>
        </p:spPr>
        <p:txBody>
          <a:bodyPr wrap="none" anchor="ctr"/>
          <a:lstStyle/>
          <a:p>
            <a:pPr algn="ctr"/>
            <a:r>
              <a:rPr lang="fr-FR" sz="800" b="0">
                <a:latin typeface="Arial" charset="0"/>
              </a:rPr>
              <a:t>Services administratifs</a:t>
            </a:r>
          </a:p>
        </p:txBody>
      </p:sp>
      <p:sp>
        <p:nvSpPr>
          <p:cNvPr id="443445" name="Rectangle 53"/>
          <p:cNvSpPr>
            <a:spLocks noChangeArrowheads="1"/>
          </p:cNvSpPr>
          <p:nvPr/>
        </p:nvSpPr>
        <p:spPr bwMode="auto">
          <a:xfrm>
            <a:off x="109538" y="6584950"/>
            <a:ext cx="1295400" cy="228600"/>
          </a:xfrm>
          <a:prstGeom prst="rect">
            <a:avLst/>
          </a:prstGeom>
          <a:solidFill>
            <a:schemeClr val="bg1"/>
          </a:solidFill>
          <a:ln w="9525">
            <a:solidFill>
              <a:schemeClr val="tx1"/>
            </a:solidFill>
            <a:miter lim="800000"/>
            <a:headEnd/>
            <a:tailEnd/>
          </a:ln>
          <a:effectLst/>
        </p:spPr>
        <p:txBody>
          <a:bodyPr wrap="none" anchor="ctr"/>
          <a:lstStyle/>
          <a:p>
            <a:pPr algn="ctr"/>
            <a:r>
              <a:rPr lang="fr-FR" sz="800" b="0">
                <a:latin typeface="Arial" charset="0"/>
              </a:rPr>
              <a:t>La vie de l’entreprise</a:t>
            </a:r>
          </a:p>
        </p:txBody>
      </p:sp>
      <p:sp>
        <p:nvSpPr>
          <p:cNvPr id="443446" name="Rectangle 54"/>
          <p:cNvSpPr>
            <a:spLocks noChangeArrowheads="1"/>
          </p:cNvSpPr>
          <p:nvPr/>
        </p:nvSpPr>
        <p:spPr bwMode="auto">
          <a:xfrm>
            <a:off x="107950" y="3427413"/>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Flash actualités économiques</a:t>
            </a:r>
          </a:p>
        </p:txBody>
      </p:sp>
      <p:sp>
        <p:nvSpPr>
          <p:cNvPr id="443447" name="Rectangle 55"/>
          <p:cNvSpPr>
            <a:spLocks noChangeArrowheads="1"/>
          </p:cNvSpPr>
          <p:nvPr/>
        </p:nvSpPr>
        <p:spPr bwMode="auto">
          <a:xfrm>
            <a:off x="107950" y="3716338"/>
            <a:ext cx="1296988" cy="215900"/>
          </a:xfrm>
          <a:prstGeom prst="rect">
            <a:avLst/>
          </a:prstGeom>
          <a:solidFill>
            <a:srgbClr val="C0C0C0"/>
          </a:solidFill>
          <a:ln w="9525" algn="ctr">
            <a:solidFill>
              <a:srgbClr val="003300"/>
            </a:solidFill>
            <a:miter lim="800000"/>
            <a:headEnd/>
            <a:tailEnd/>
          </a:ln>
          <a:effectLst/>
        </p:spPr>
        <p:txBody>
          <a:bodyPr anchor="ctr"/>
          <a:lstStyle/>
          <a:p>
            <a:pPr algn="ctr"/>
            <a:r>
              <a:rPr lang="fr-FR" sz="800" b="0">
                <a:latin typeface="Arial" charset="0"/>
              </a:rPr>
              <a:t>Le CRI de Casablanca</a:t>
            </a:r>
          </a:p>
        </p:txBody>
      </p:sp>
      <p:sp>
        <p:nvSpPr>
          <p:cNvPr id="443448" name="Rectangle 56"/>
          <p:cNvSpPr>
            <a:spLocks noChangeArrowheads="1"/>
          </p:cNvSpPr>
          <p:nvPr/>
        </p:nvSpPr>
        <p:spPr bwMode="auto">
          <a:xfrm>
            <a:off x="109538" y="4592638"/>
            <a:ext cx="1296987"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Pourquoi investir dans le Grand Casablanca ?</a:t>
            </a:r>
          </a:p>
        </p:txBody>
      </p:sp>
      <p:sp>
        <p:nvSpPr>
          <p:cNvPr id="443449" name="Rectangle 57"/>
          <p:cNvSpPr>
            <a:spLocks noChangeArrowheads="1"/>
          </p:cNvSpPr>
          <p:nvPr/>
        </p:nvSpPr>
        <p:spPr bwMode="auto">
          <a:xfrm>
            <a:off x="107950" y="4016375"/>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L’économie du Grand Casablanca</a:t>
            </a:r>
          </a:p>
        </p:txBody>
      </p:sp>
      <p:sp>
        <p:nvSpPr>
          <p:cNvPr id="443450" name="Rectangle 58"/>
          <p:cNvSpPr>
            <a:spLocks noChangeArrowheads="1"/>
          </p:cNvSpPr>
          <p:nvPr/>
        </p:nvSpPr>
        <p:spPr bwMode="auto">
          <a:xfrm>
            <a:off x="107950" y="4868863"/>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Banque de projets</a:t>
            </a:r>
          </a:p>
        </p:txBody>
      </p:sp>
      <p:sp>
        <p:nvSpPr>
          <p:cNvPr id="443451" name="Rectangle 59"/>
          <p:cNvSpPr>
            <a:spLocks noChangeArrowheads="1"/>
          </p:cNvSpPr>
          <p:nvPr/>
        </p:nvSpPr>
        <p:spPr bwMode="auto">
          <a:xfrm>
            <a:off x="107950" y="5456238"/>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CRI Casablanca News</a:t>
            </a:r>
          </a:p>
        </p:txBody>
      </p:sp>
      <p:sp>
        <p:nvSpPr>
          <p:cNvPr id="443452" name="Rectangle 60"/>
          <p:cNvSpPr>
            <a:spLocks noChangeArrowheads="1"/>
          </p:cNvSpPr>
          <p:nvPr/>
        </p:nvSpPr>
        <p:spPr bwMode="auto">
          <a:xfrm>
            <a:off x="107950" y="6032500"/>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Espace téléchargement</a:t>
            </a:r>
          </a:p>
        </p:txBody>
      </p:sp>
      <p:sp>
        <p:nvSpPr>
          <p:cNvPr id="443453" name="Rectangle 61"/>
          <p:cNvSpPr>
            <a:spLocks noChangeArrowheads="1"/>
          </p:cNvSpPr>
          <p:nvPr/>
        </p:nvSpPr>
        <p:spPr bwMode="auto">
          <a:xfrm>
            <a:off x="107950" y="4305300"/>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Qui fait quoi ?</a:t>
            </a:r>
          </a:p>
        </p:txBody>
      </p:sp>
      <p:sp>
        <p:nvSpPr>
          <p:cNvPr id="443454" name="Rectangle 62"/>
          <p:cNvSpPr>
            <a:spLocks noChangeArrowheads="1"/>
          </p:cNvSpPr>
          <p:nvPr/>
        </p:nvSpPr>
        <p:spPr bwMode="auto">
          <a:xfrm>
            <a:off x="109538" y="5745163"/>
            <a:ext cx="1296987"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Espace MRE</a:t>
            </a:r>
          </a:p>
        </p:txBody>
      </p:sp>
      <p:sp>
        <p:nvSpPr>
          <p:cNvPr id="443455" name="Rectangle 63"/>
          <p:cNvSpPr>
            <a:spLocks noChangeArrowheads="1"/>
          </p:cNvSpPr>
          <p:nvPr/>
        </p:nvSpPr>
        <p:spPr bwMode="auto">
          <a:xfrm>
            <a:off x="107950" y="5156200"/>
            <a:ext cx="1295400" cy="228600"/>
          </a:xfrm>
          <a:prstGeom prst="rect">
            <a:avLst/>
          </a:prstGeom>
          <a:solidFill>
            <a:schemeClr val="bg1"/>
          </a:solidFill>
          <a:ln w="9525">
            <a:solidFill>
              <a:schemeClr val="tx1"/>
            </a:solidFill>
            <a:miter lim="800000"/>
            <a:headEnd/>
            <a:tailEnd/>
          </a:ln>
          <a:effectLst/>
        </p:spPr>
        <p:txBody>
          <a:bodyPr anchor="ctr"/>
          <a:lstStyle/>
          <a:p>
            <a:pPr algn="ctr"/>
            <a:r>
              <a:rPr lang="fr-FR" sz="800" b="0">
                <a:latin typeface="Arial" charset="0"/>
              </a:rPr>
              <a:t>L’observatoire de l’économie régionale</a:t>
            </a:r>
          </a:p>
        </p:txBody>
      </p:sp>
      <p:sp>
        <p:nvSpPr>
          <p:cNvPr id="443460" name="AutoShape 68"/>
          <p:cNvSpPr>
            <a:spLocks noChangeArrowheads="1"/>
          </p:cNvSpPr>
          <p:nvPr/>
        </p:nvSpPr>
        <p:spPr bwMode="auto">
          <a:xfrm>
            <a:off x="1476375" y="3789363"/>
            <a:ext cx="215900" cy="71437"/>
          </a:xfrm>
          <a:prstGeom prst="leftArrow">
            <a:avLst>
              <a:gd name="adj1" fmla="val 50000"/>
              <a:gd name="adj2" fmla="val 75556"/>
            </a:avLst>
          </a:prstGeom>
          <a:solidFill>
            <a:srgbClr val="FF0000"/>
          </a:solidFill>
          <a:ln w="9525">
            <a:solidFill>
              <a:schemeClr val="tx1"/>
            </a:solidFill>
            <a:miter lim="800000"/>
            <a:headEnd/>
            <a:tailEnd/>
          </a:ln>
          <a:effectLst/>
        </p:spPr>
        <p:txBody>
          <a:bodyPr wrap="none" anchor="ctr"/>
          <a:lstStyle/>
          <a:p>
            <a:endParaRPr lang="fr-FR"/>
          </a:p>
        </p:txBody>
      </p:sp>
      <p:sp>
        <p:nvSpPr>
          <p:cNvPr id="443463" name="Rectangle 71"/>
          <p:cNvSpPr>
            <a:spLocks noChangeArrowheads="1"/>
          </p:cNvSpPr>
          <p:nvPr/>
        </p:nvSpPr>
        <p:spPr bwMode="auto">
          <a:xfrm>
            <a:off x="4140200" y="1341438"/>
            <a:ext cx="1295400" cy="228600"/>
          </a:xfrm>
          <a:prstGeom prst="rect">
            <a:avLst/>
          </a:prstGeom>
          <a:noFill/>
          <a:ln w="9525" algn="ctr">
            <a:solidFill>
              <a:schemeClr val="tx1"/>
            </a:solidFill>
            <a:miter lim="800000"/>
            <a:headEnd/>
            <a:tailEnd/>
          </a:ln>
          <a:effectLst/>
        </p:spPr>
        <p:txBody>
          <a:bodyPr wrap="none" anchor="ctr"/>
          <a:lstStyle/>
          <a:p>
            <a:pPr algn="ctr"/>
            <a:r>
              <a:rPr lang="fr-FR" sz="800" b="0">
                <a:solidFill>
                  <a:srgbClr val="006600"/>
                </a:solidFill>
                <a:latin typeface="Arial" charset="0"/>
              </a:rPr>
              <a:t>Vos interlocuteurs</a:t>
            </a:r>
          </a:p>
        </p:txBody>
      </p:sp>
      <p:sp>
        <p:nvSpPr>
          <p:cNvPr id="443465" name="Rectangle 73"/>
          <p:cNvSpPr>
            <a:spLocks noChangeArrowheads="1"/>
          </p:cNvSpPr>
          <p:nvPr/>
        </p:nvSpPr>
        <p:spPr bwMode="auto">
          <a:xfrm>
            <a:off x="4141788" y="908050"/>
            <a:ext cx="1295400" cy="228600"/>
          </a:xfrm>
          <a:prstGeom prst="rect">
            <a:avLst/>
          </a:prstGeom>
          <a:noFill/>
          <a:ln w="9525">
            <a:solidFill>
              <a:schemeClr val="tx1"/>
            </a:solidFill>
            <a:miter lim="800000"/>
            <a:headEnd/>
            <a:tailEnd/>
          </a:ln>
          <a:effectLst/>
        </p:spPr>
        <p:txBody>
          <a:bodyPr wrap="none" anchor="ctr"/>
          <a:lstStyle/>
          <a:p>
            <a:pPr algn="ctr"/>
            <a:r>
              <a:rPr lang="fr-FR" sz="800" b="0">
                <a:latin typeface="Arial" charset="0"/>
              </a:rPr>
              <a:t>Nos horaires d’ouverture</a:t>
            </a:r>
          </a:p>
        </p:txBody>
      </p:sp>
      <p:sp>
        <p:nvSpPr>
          <p:cNvPr id="443467" name="Rectangle 75"/>
          <p:cNvSpPr>
            <a:spLocks noChangeArrowheads="1"/>
          </p:cNvSpPr>
          <p:nvPr/>
        </p:nvSpPr>
        <p:spPr bwMode="auto">
          <a:xfrm>
            <a:off x="4140200" y="1773238"/>
            <a:ext cx="1295400" cy="228600"/>
          </a:xfrm>
          <a:prstGeom prst="rect">
            <a:avLst/>
          </a:prstGeom>
          <a:noFill/>
          <a:ln w="9525" algn="ctr">
            <a:solidFill>
              <a:srgbClr val="003300"/>
            </a:solidFill>
            <a:miter lim="800000"/>
            <a:headEnd/>
            <a:tailEnd/>
          </a:ln>
          <a:effectLst/>
        </p:spPr>
        <p:txBody>
          <a:bodyPr wrap="none" anchor="ctr"/>
          <a:lstStyle/>
          <a:p>
            <a:pPr algn="ctr"/>
            <a:r>
              <a:rPr lang="fr-FR" sz="800" b="0">
                <a:solidFill>
                  <a:srgbClr val="006600"/>
                </a:solidFill>
                <a:latin typeface="Arial" charset="0"/>
              </a:rPr>
              <a:t>Foire aux questions</a:t>
            </a:r>
          </a:p>
        </p:txBody>
      </p:sp>
      <p:sp>
        <p:nvSpPr>
          <p:cNvPr id="443469" name="Rectangle 77"/>
          <p:cNvSpPr>
            <a:spLocks noChangeArrowheads="1"/>
          </p:cNvSpPr>
          <p:nvPr/>
        </p:nvSpPr>
        <p:spPr bwMode="auto">
          <a:xfrm>
            <a:off x="5653088" y="1773238"/>
            <a:ext cx="1295400" cy="228600"/>
          </a:xfrm>
          <a:prstGeom prst="rect">
            <a:avLst/>
          </a:prstGeom>
          <a:noFill/>
          <a:ln w="9525">
            <a:solidFill>
              <a:schemeClr val="tx1"/>
            </a:solidFill>
            <a:miter lim="800000"/>
            <a:headEnd/>
            <a:tailEnd/>
          </a:ln>
          <a:effectLst/>
        </p:spPr>
        <p:txBody>
          <a:bodyPr wrap="none" anchor="ctr"/>
          <a:lstStyle/>
          <a:p>
            <a:pPr algn="ctr"/>
            <a:r>
              <a:rPr lang="fr-FR" sz="800" b="0">
                <a:solidFill>
                  <a:srgbClr val="FF0000"/>
                </a:solidFill>
                <a:latin typeface="Arial" charset="0"/>
              </a:rPr>
              <a:t>Poser une question</a:t>
            </a:r>
          </a:p>
        </p:txBody>
      </p:sp>
      <p:cxnSp>
        <p:nvCxnSpPr>
          <p:cNvPr id="443471" name="AutoShape 79"/>
          <p:cNvCxnSpPr>
            <a:cxnSpLocks noChangeShapeType="1"/>
            <a:stCxn id="443467" idx="3"/>
            <a:endCxn id="443469" idx="1"/>
          </p:cNvCxnSpPr>
          <p:nvPr/>
        </p:nvCxnSpPr>
        <p:spPr bwMode="auto">
          <a:xfrm>
            <a:off x="5435600" y="1887538"/>
            <a:ext cx="217488" cy="0"/>
          </a:xfrm>
          <a:prstGeom prst="straightConnector1">
            <a:avLst/>
          </a:prstGeom>
          <a:noFill/>
          <a:ln w="9525">
            <a:solidFill>
              <a:schemeClr val="tx1"/>
            </a:solidFill>
            <a:round/>
            <a:headEnd/>
            <a:tailEnd/>
          </a:ln>
          <a:effectLst/>
        </p:spPr>
      </p:cxnSp>
      <p:sp>
        <p:nvSpPr>
          <p:cNvPr id="443472" name="Rectangle 80"/>
          <p:cNvSpPr>
            <a:spLocks noChangeArrowheads="1"/>
          </p:cNvSpPr>
          <p:nvPr/>
        </p:nvSpPr>
        <p:spPr bwMode="auto">
          <a:xfrm>
            <a:off x="4140200" y="2668588"/>
            <a:ext cx="1295400" cy="228600"/>
          </a:xfrm>
          <a:prstGeom prst="rect">
            <a:avLst/>
          </a:prstGeom>
          <a:noFill/>
          <a:ln w="9525" algn="ctr">
            <a:solidFill>
              <a:srgbClr val="003300"/>
            </a:solidFill>
            <a:miter lim="800000"/>
            <a:headEnd/>
            <a:tailEnd/>
          </a:ln>
          <a:effectLst/>
        </p:spPr>
        <p:txBody>
          <a:bodyPr wrap="none" anchor="ctr"/>
          <a:lstStyle/>
          <a:p>
            <a:pPr algn="ctr"/>
            <a:r>
              <a:rPr lang="fr-FR" sz="800" b="0">
                <a:solidFill>
                  <a:srgbClr val="006600"/>
                </a:solidFill>
                <a:latin typeface="Arial" charset="0"/>
              </a:rPr>
              <a:t>Espace presse</a:t>
            </a:r>
          </a:p>
        </p:txBody>
      </p:sp>
      <p:sp>
        <p:nvSpPr>
          <p:cNvPr id="443474" name="Rectangle 82"/>
          <p:cNvSpPr>
            <a:spLocks noChangeArrowheads="1"/>
          </p:cNvSpPr>
          <p:nvPr/>
        </p:nvSpPr>
        <p:spPr bwMode="auto">
          <a:xfrm>
            <a:off x="4141788" y="2236788"/>
            <a:ext cx="1295400" cy="228600"/>
          </a:xfrm>
          <a:prstGeom prst="rect">
            <a:avLst/>
          </a:prstGeom>
          <a:noFill/>
          <a:ln w="9525" algn="ctr">
            <a:solidFill>
              <a:srgbClr val="003300"/>
            </a:solidFill>
            <a:miter lim="800000"/>
            <a:headEnd/>
            <a:tailEnd/>
          </a:ln>
          <a:effectLst/>
        </p:spPr>
        <p:txBody>
          <a:bodyPr wrap="none" anchor="ctr"/>
          <a:lstStyle/>
          <a:p>
            <a:pPr algn="ctr"/>
            <a:r>
              <a:rPr lang="fr-FR" sz="800" b="0">
                <a:solidFill>
                  <a:srgbClr val="006600"/>
                </a:solidFill>
                <a:latin typeface="Arial" charset="0"/>
              </a:rPr>
              <a:t>Notre agenda</a:t>
            </a:r>
          </a:p>
        </p:txBody>
      </p:sp>
      <p:sp>
        <p:nvSpPr>
          <p:cNvPr id="443476" name="Rectangle 84"/>
          <p:cNvSpPr>
            <a:spLocks noChangeArrowheads="1"/>
          </p:cNvSpPr>
          <p:nvPr/>
        </p:nvSpPr>
        <p:spPr bwMode="auto">
          <a:xfrm>
            <a:off x="5653088" y="2743200"/>
            <a:ext cx="1295400" cy="215900"/>
          </a:xfrm>
          <a:prstGeom prst="rect">
            <a:avLst/>
          </a:prstGeom>
          <a:noFill/>
          <a:ln w="9525" algn="ctr">
            <a:solidFill>
              <a:srgbClr val="003300"/>
            </a:solidFill>
            <a:miter lim="800000"/>
            <a:headEnd/>
            <a:tailEnd/>
          </a:ln>
          <a:effectLst/>
        </p:spPr>
        <p:txBody>
          <a:bodyPr wrap="none" anchor="ctr"/>
          <a:lstStyle/>
          <a:p>
            <a:pPr algn="ctr"/>
            <a:r>
              <a:rPr lang="fr-FR" sz="800" b="0">
                <a:solidFill>
                  <a:srgbClr val="006600"/>
                </a:solidFill>
                <a:latin typeface="Arial" charset="0"/>
              </a:rPr>
              <a:t>Revue de presse</a:t>
            </a:r>
          </a:p>
        </p:txBody>
      </p:sp>
      <p:sp>
        <p:nvSpPr>
          <p:cNvPr id="443477" name="Rectangle 85"/>
          <p:cNvSpPr>
            <a:spLocks noChangeArrowheads="1"/>
          </p:cNvSpPr>
          <p:nvPr/>
        </p:nvSpPr>
        <p:spPr bwMode="auto">
          <a:xfrm>
            <a:off x="5653088" y="4702175"/>
            <a:ext cx="1295400" cy="228600"/>
          </a:xfrm>
          <a:prstGeom prst="rect">
            <a:avLst/>
          </a:prstGeom>
          <a:noFill/>
          <a:ln w="9525" algn="ctr">
            <a:solidFill>
              <a:srgbClr val="003300"/>
            </a:solidFill>
            <a:miter lim="800000"/>
            <a:headEnd/>
            <a:tailEnd/>
          </a:ln>
          <a:effectLst/>
        </p:spPr>
        <p:txBody>
          <a:bodyPr wrap="none" anchor="ctr"/>
          <a:lstStyle/>
          <a:p>
            <a:pPr algn="ctr"/>
            <a:r>
              <a:rPr lang="fr-FR" sz="800" b="0">
                <a:solidFill>
                  <a:srgbClr val="006600"/>
                </a:solidFill>
                <a:latin typeface="Arial" charset="0"/>
              </a:rPr>
              <a:t>Communiqués de presse</a:t>
            </a:r>
          </a:p>
        </p:txBody>
      </p:sp>
      <p:cxnSp>
        <p:nvCxnSpPr>
          <p:cNvPr id="443478" name="AutoShape 86"/>
          <p:cNvCxnSpPr>
            <a:cxnSpLocks noChangeShapeType="1"/>
            <a:stCxn id="443472" idx="3"/>
            <a:endCxn id="443477" idx="1"/>
          </p:cNvCxnSpPr>
          <p:nvPr/>
        </p:nvCxnSpPr>
        <p:spPr bwMode="auto">
          <a:xfrm>
            <a:off x="5435600" y="2782888"/>
            <a:ext cx="217488" cy="2033587"/>
          </a:xfrm>
          <a:prstGeom prst="bentConnector3">
            <a:avLst>
              <a:gd name="adj1" fmla="val 49634"/>
            </a:avLst>
          </a:prstGeom>
          <a:noFill/>
          <a:ln w="9525">
            <a:solidFill>
              <a:schemeClr val="tx1"/>
            </a:solidFill>
            <a:miter lim="800000"/>
            <a:headEnd/>
            <a:tailEnd/>
          </a:ln>
          <a:effectLst/>
        </p:spPr>
      </p:cxnSp>
      <p:sp>
        <p:nvSpPr>
          <p:cNvPr id="443481" name="Rectangle 89"/>
          <p:cNvSpPr>
            <a:spLocks noChangeArrowheads="1"/>
          </p:cNvSpPr>
          <p:nvPr/>
        </p:nvSpPr>
        <p:spPr bwMode="auto">
          <a:xfrm>
            <a:off x="7310438" y="4703763"/>
            <a:ext cx="1295400" cy="228600"/>
          </a:xfrm>
          <a:prstGeom prst="rect">
            <a:avLst/>
          </a:prstGeom>
          <a:noFill/>
          <a:ln w="9525" algn="ctr">
            <a:solidFill>
              <a:srgbClr val="003300"/>
            </a:solidFill>
            <a:prstDash val="dash"/>
            <a:miter lim="800000"/>
            <a:headEnd/>
            <a:tailEnd/>
          </a:ln>
          <a:effectLst/>
        </p:spPr>
        <p:txBody>
          <a:bodyPr wrap="none" anchor="ctr"/>
          <a:lstStyle/>
          <a:p>
            <a:pPr algn="ctr"/>
            <a:r>
              <a:rPr lang="fr-FR" sz="800" b="0">
                <a:solidFill>
                  <a:srgbClr val="006600"/>
                </a:solidFill>
                <a:latin typeface="Arial" charset="0"/>
              </a:rPr>
              <a:t>Communiqué cliqué</a:t>
            </a:r>
          </a:p>
        </p:txBody>
      </p:sp>
      <p:cxnSp>
        <p:nvCxnSpPr>
          <p:cNvPr id="443484" name="AutoShape 92"/>
          <p:cNvCxnSpPr>
            <a:cxnSpLocks noChangeShapeType="1"/>
            <a:stCxn id="443477" idx="3"/>
            <a:endCxn id="443481" idx="1"/>
          </p:cNvCxnSpPr>
          <p:nvPr/>
        </p:nvCxnSpPr>
        <p:spPr bwMode="auto">
          <a:xfrm>
            <a:off x="6948488" y="4816475"/>
            <a:ext cx="361950" cy="1588"/>
          </a:xfrm>
          <a:prstGeom prst="straightConnector1">
            <a:avLst/>
          </a:prstGeom>
          <a:noFill/>
          <a:ln w="9525">
            <a:solidFill>
              <a:schemeClr val="tx1"/>
            </a:solidFill>
            <a:round/>
            <a:headEnd/>
            <a:tailEnd/>
          </a:ln>
          <a:effectLst/>
        </p:spPr>
      </p:cxnSp>
      <p:cxnSp>
        <p:nvCxnSpPr>
          <p:cNvPr id="443485" name="AutoShape 93"/>
          <p:cNvCxnSpPr>
            <a:cxnSpLocks noChangeShapeType="1"/>
            <a:stCxn id="443476" idx="3"/>
            <a:endCxn id="443492" idx="1"/>
          </p:cNvCxnSpPr>
          <p:nvPr/>
        </p:nvCxnSpPr>
        <p:spPr bwMode="auto">
          <a:xfrm flipV="1">
            <a:off x="6948488" y="2844800"/>
            <a:ext cx="360362" cy="6350"/>
          </a:xfrm>
          <a:prstGeom prst="straightConnector1">
            <a:avLst/>
          </a:prstGeom>
          <a:noFill/>
          <a:ln w="9525">
            <a:solidFill>
              <a:schemeClr val="tx1"/>
            </a:solidFill>
            <a:round/>
            <a:headEnd/>
            <a:tailEnd/>
          </a:ln>
          <a:effectLst/>
        </p:spPr>
      </p:cxnSp>
      <p:sp>
        <p:nvSpPr>
          <p:cNvPr id="443486" name="Rectangle 94"/>
          <p:cNvSpPr>
            <a:spLocks noChangeArrowheads="1"/>
          </p:cNvSpPr>
          <p:nvPr/>
        </p:nvSpPr>
        <p:spPr bwMode="auto">
          <a:xfrm>
            <a:off x="7308850" y="4076700"/>
            <a:ext cx="1366838" cy="227013"/>
          </a:xfrm>
          <a:prstGeom prst="rect">
            <a:avLst/>
          </a:prstGeom>
          <a:noFill/>
          <a:ln w="9525">
            <a:solidFill>
              <a:schemeClr val="tx1"/>
            </a:solidFill>
            <a:miter lim="800000"/>
            <a:headEnd/>
            <a:tailEnd/>
          </a:ln>
          <a:effectLst/>
        </p:spPr>
        <p:txBody>
          <a:bodyPr anchor="ctr"/>
          <a:lstStyle/>
          <a:p>
            <a:pPr algn="ctr"/>
            <a:r>
              <a:rPr lang="fr-FR" sz="800" b="0">
                <a:solidFill>
                  <a:srgbClr val="663300"/>
                </a:solidFill>
                <a:latin typeface="Arial" charset="0"/>
              </a:rPr>
              <a:t>Archive téléchargée</a:t>
            </a:r>
          </a:p>
        </p:txBody>
      </p:sp>
      <p:cxnSp>
        <p:nvCxnSpPr>
          <p:cNvPr id="443490" name="AutoShape 98"/>
          <p:cNvCxnSpPr>
            <a:cxnSpLocks noChangeShapeType="1"/>
            <a:stCxn id="443476" idx="3"/>
            <a:endCxn id="443491" idx="1"/>
          </p:cNvCxnSpPr>
          <p:nvPr/>
        </p:nvCxnSpPr>
        <p:spPr bwMode="auto">
          <a:xfrm>
            <a:off x="6948488" y="2851150"/>
            <a:ext cx="361950" cy="541338"/>
          </a:xfrm>
          <a:prstGeom prst="bentConnector3">
            <a:avLst>
              <a:gd name="adj1" fmla="val 50000"/>
            </a:avLst>
          </a:prstGeom>
          <a:noFill/>
          <a:ln w="9525">
            <a:solidFill>
              <a:schemeClr val="tx1"/>
            </a:solidFill>
            <a:miter lim="800000"/>
            <a:headEnd/>
            <a:tailEnd/>
          </a:ln>
          <a:effectLst/>
        </p:spPr>
      </p:cxnSp>
      <p:sp>
        <p:nvSpPr>
          <p:cNvPr id="443491" name="Rectangle 99"/>
          <p:cNvSpPr>
            <a:spLocks noChangeArrowheads="1"/>
          </p:cNvSpPr>
          <p:nvPr/>
        </p:nvSpPr>
        <p:spPr bwMode="auto">
          <a:xfrm>
            <a:off x="7310438" y="3284538"/>
            <a:ext cx="1295400" cy="215900"/>
          </a:xfrm>
          <a:prstGeom prst="rect">
            <a:avLst/>
          </a:prstGeom>
          <a:noFill/>
          <a:ln w="9525" algn="ctr">
            <a:solidFill>
              <a:srgbClr val="003300"/>
            </a:solidFill>
            <a:miter lim="800000"/>
            <a:headEnd/>
            <a:tailEnd/>
          </a:ln>
          <a:effectLst/>
        </p:spPr>
        <p:txBody>
          <a:bodyPr wrap="none" anchor="ctr"/>
          <a:lstStyle/>
          <a:p>
            <a:pPr algn="ctr"/>
            <a:r>
              <a:rPr lang="fr-FR" sz="800" b="0">
                <a:solidFill>
                  <a:srgbClr val="006600"/>
                </a:solidFill>
                <a:latin typeface="Arial" charset="0"/>
              </a:rPr>
              <a:t>Archives</a:t>
            </a:r>
          </a:p>
        </p:txBody>
      </p:sp>
      <p:sp>
        <p:nvSpPr>
          <p:cNvPr id="443492" name="Rectangle 100"/>
          <p:cNvSpPr>
            <a:spLocks noChangeArrowheads="1"/>
          </p:cNvSpPr>
          <p:nvPr/>
        </p:nvSpPr>
        <p:spPr bwMode="auto">
          <a:xfrm>
            <a:off x="7308850" y="2730500"/>
            <a:ext cx="1295400" cy="228600"/>
          </a:xfrm>
          <a:prstGeom prst="rect">
            <a:avLst/>
          </a:prstGeom>
          <a:noFill/>
          <a:ln w="9525" algn="ctr">
            <a:solidFill>
              <a:srgbClr val="003300"/>
            </a:solidFill>
            <a:prstDash val="dash"/>
            <a:miter lim="800000"/>
            <a:headEnd/>
            <a:tailEnd/>
          </a:ln>
          <a:effectLst/>
        </p:spPr>
        <p:txBody>
          <a:bodyPr wrap="none" anchor="ctr"/>
          <a:lstStyle/>
          <a:p>
            <a:pPr algn="ctr"/>
            <a:r>
              <a:rPr lang="fr-FR" sz="800" b="0">
                <a:solidFill>
                  <a:srgbClr val="006600"/>
                </a:solidFill>
                <a:latin typeface="Arial" charset="0"/>
              </a:rPr>
              <a:t>Article cliqué</a:t>
            </a:r>
          </a:p>
        </p:txBody>
      </p:sp>
      <p:sp>
        <p:nvSpPr>
          <p:cNvPr id="443497" name="Rectangle 105"/>
          <p:cNvSpPr>
            <a:spLocks noChangeArrowheads="1"/>
          </p:cNvSpPr>
          <p:nvPr/>
        </p:nvSpPr>
        <p:spPr bwMode="auto">
          <a:xfrm>
            <a:off x="7310438" y="5157788"/>
            <a:ext cx="1295400" cy="215900"/>
          </a:xfrm>
          <a:prstGeom prst="rect">
            <a:avLst/>
          </a:prstGeom>
          <a:noFill/>
          <a:ln w="9525" algn="ctr">
            <a:solidFill>
              <a:srgbClr val="003300"/>
            </a:solidFill>
            <a:miter lim="800000"/>
            <a:headEnd/>
            <a:tailEnd/>
          </a:ln>
          <a:effectLst/>
        </p:spPr>
        <p:txBody>
          <a:bodyPr wrap="none" anchor="ctr"/>
          <a:lstStyle/>
          <a:p>
            <a:pPr algn="ctr"/>
            <a:r>
              <a:rPr lang="fr-FR" sz="800" b="0">
                <a:solidFill>
                  <a:srgbClr val="006600"/>
                </a:solidFill>
                <a:latin typeface="Arial" charset="0"/>
              </a:rPr>
              <a:t>Archives</a:t>
            </a:r>
          </a:p>
        </p:txBody>
      </p:sp>
      <p:cxnSp>
        <p:nvCxnSpPr>
          <p:cNvPr id="443498" name="AutoShape 106"/>
          <p:cNvCxnSpPr>
            <a:cxnSpLocks noChangeShapeType="1"/>
            <a:stCxn id="443477" idx="3"/>
            <a:endCxn id="443497" idx="1"/>
          </p:cNvCxnSpPr>
          <p:nvPr/>
        </p:nvCxnSpPr>
        <p:spPr bwMode="auto">
          <a:xfrm>
            <a:off x="6948488" y="4816475"/>
            <a:ext cx="361950" cy="449263"/>
          </a:xfrm>
          <a:prstGeom prst="bentConnector3">
            <a:avLst>
              <a:gd name="adj1" fmla="val 50000"/>
            </a:avLst>
          </a:prstGeom>
          <a:noFill/>
          <a:ln w="9525">
            <a:solidFill>
              <a:schemeClr val="tx1"/>
            </a:solidFill>
            <a:miter lim="800000"/>
            <a:headEnd/>
            <a:tailEnd/>
          </a:ln>
          <a:effectLst/>
        </p:spPr>
      </p:cxnSp>
      <p:cxnSp>
        <p:nvCxnSpPr>
          <p:cNvPr id="443499" name="AutoShape 107"/>
          <p:cNvCxnSpPr>
            <a:cxnSpLocks noChangeShapeType="1"/>
            <a:stCxn id="443472" idx="3"/>
            <a:endCxn id="443476" idx="1"/>
          </p:cNvCxnSpPr>
          <p:nvPr/>
        </p:nvCxnSpPr>
        <p:spPr bwMode="auto">
          <a:xfrm>
            <a:off x="5435600" y="2782888"/>
            <a:ext cx="217488" cy="68262"/>
          </a:xfrm>
          <a:prstGeom prst="bentConnector3">
            <a:avLst>
              <a:gd name="adj1" fmla="val 49634"/>
            </a:avLst>
          </a:prstGeom>
          <a:noFill/>
          <a:ln w="9525">
            <a:solidFill>
              <a:schemeClr val="tx1"/>
            </a:solidFill>
            <a:miter lim="800000"/>
            <a:headEnd/>
            <a:tailEnd/>
          </a:ln>
          <a:effectLst/>
        </p:spPr>
      </p:cxnSp>
      <p:sp>
        <p:nvSpPr>
          <p:cNvPr id="443500" name="Rectangle 108"/>
          <p:cNvSpPr>
            <a:spLocks noChangeArrowheads="1"/>
          </p:cNvSpPr>
          <p:nvPr/>
        </p:nvSpPr>
        <p:spPr bwMode="auto">
          <a:xfrm>
            <a:off x="7308850" y="3789363"/>
            <a:ext cx="1366838" cy="215900"/>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6</a:t>
            </a:r>
          </a:p>
        </p:txBody>
      </p:sp>
      <p:cxnSp>
        <p:nvCxnSpPr>
          <p:cNvPr id="443502" name="AutoShape 110"/>
          <p:cNvCxnSpPr>
            <a:cxnSpLocks noChangeShapeType="1"/>
            <a:stCxn id="443491" idx="3"/>
            <a:endCxn id="443486" idx="3"/>
          </p:cNvCxnSpPr>
          <p:nvPr/>
        </p:nvCxnSpPr>
        <p:spPr bwMode="auto">
          <a:xfrm>
            <a:off x="8605838" y="3392488"/>
            <a:ext cx="69850" cy="798512"/>
          </a:xfrm>
          <a:prstGeom prst="bentConnector3">
            <a:avLst>
              <a:gd name="adj1" fmla="val 425000"/>
            </a:avLst>
          </a:prstGeom>
          <a:noFill/>
          <a:ln w="9525">
            <a:solidFill>
              <a:schemeClr val="tx1"/>
            </a:solidFill>
            <a:miter lim="800000"/>
            <a:headEnd/>
            <a:tailEnd/>
          </a:ln>
          <a:effectLst/>
        </p:spPr>
      </p:cxnSp>
      <p:sp>
        <p:nvSpPr>
          <p:cNvPr id="443503" name="Rectangle 111"/>
          <p:cNvSpPr>
            <a:spLocks noChangeArrowheads="1"/>
          </p:cNvSpPr>
          <p:nvPr/>
        </p:nvSpPr>
        <p:spPr bwMode="auto">
          <a:xfrm>
            <a:off x="7308850" y="5661025"/>
            <a:ext cx="1366838" cy="215900"/>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6</a:t>
            </a:r>
          </a:p>
        </p:txBody>
      </p:sp>
      <p:cxnSp>
        <p:nvCxnSpPr>
          <p:cNvPr id="443504" name="AutoShape 112"/>
          <p:cNvCxnSpPr>
            <a:cxnSpLocks noChangeShapeType="1"/>
            <a:stCxn id="443497" idx="3"/>
            <a:endCxn id="443505" idx="3"/>
          </p:cNvCxnSpPr>
          <p:nvPr/>
        </p:nvCxnSpPr>
        <p:spPr bwMode="auto">
          <a:xfrm>
            <a:off x="8605838" y="5265738"/>
            <a:ext cx="69850" cy="798512"/>
          </a:xfrm>
          <a:prstGeom prst="bentConnector3">
            <a:avLst>
              <a:gd name="adj1" fmla="val 425000"/>
            </a:avLst>
          </a:prstGeom>
          <a:noFill/>
          <a:ln w="9525">
            <a:solidFill>
              <a:schemeClr val="tx1"/>
            </a:solidFill>
            <a:miter lim="800000"/>
            <a:headEnd/>
            <a:tailEnd/>
          </a:ln>
          <a:effectLst/>
        </p:spPr>
      </p:cxnSp>
      <p:sp>
        <p:nvSpPr>
          <p:cNvPr id="443505" name="Rectangle 113"/>
          <p:cNvSpPr>
            <a:spLocks noChangeArrowheads="1"/>
          </p:cNvSpPr>
          <p:nvPr/>
        </p:nvSpPr>
        <p:spPr bwMode="auto">
          <a:xfrm>
            <a:off x="7308850" y="5949950"/>
            <a:ext cx="1366838" cy="227013"/>
          </a:xfrm>
          <a:prstGeom prst="rect">
            <a:avLst/>
          </a:prstGeom>
          <a:noFill/>
          <a:ln w="9525">
            <a:solidFill>
              <a:schemeClr val="tx1"/>
            </a:solidFill>
            <a:miter lim="800000"/>
            <a:headEnd/>
            <a:tailEnd/>
          </a:ln>
          <a:effectLst/>
        </p:spPr>
        <p:txBody>
          <a:bodyPr anchor="ctr"/>
          <a:lstStyle/>
          <a:p>
            <a:pPr algn="ctr"/>
            <a:r>
              <a:rPr lang="fr-FR" sz="800" b="0">
                <a:solidFill>
                  <a:srgbClr val="663300"/>
                </a:solidFill>
                <a:latin typeface="Arial" charset="0"/>
              </a:rPr>
              <a:t>Archive téléchargée</a:t>
            </a:r>
          </a:p>
        </p:txBody>
      </p:sp>
      <p:cxnSp>
        <p:nvCxnSpPr>
          <p:cNvPr id="443506" name="AutoShape 114"/>
          <p:cNvCxnSpPr>
            <a:cxnSpLocks noChangeShapeType="1"/>
            <a:stCxn id="443403" idx="3"/>
            <a:endCxn id="443465" idx="1"/>
          </p:cNvCxnSpPr>
          <p:nvPr/>
        </p:nvCxnSpPr>
        <p:spPr bwMode="auto">
          <a:xfrm>
            <a:off x="3924300" y="1016000"/>
            <a:ext cx="217488" cy="6350"/>
          </a:xfrm>
          <a:prstGeom prst="straightConnector1">
            <a:avLst/>
          </a:prstGeom>
          <a:noFill/>
          <a:ln w="9525">
            <a:solidFill>
              <a:schemeClr val="tx1"/>
            </a:solidFill>
            <a:round/>
            <a:headEnd/>
            <a:tailEnd/>
          </a:ln>
          <a:effectLst/>
        </p:spPr>
      </p:cxnSp>
      <p:cxnSp>
        <p:nvCxnSpPr>
          <p:cNvPr id="443507" name="AutoShape 115"/>
          <p:cNvCxnSpPr>
            <a:cxnSpLocks noChangeShapeType="1"/>
            <a:stCxn id="443403" idx="3"/>
            <a:endCxn id="443463" idx="1"/>
          </p:cNvCxnSpPr>
          <p:nvPr/>
        </p:nvCxnSpPr>
        <p:spPr bwMode="auto">
          <a:xfrm>
            <a:off x="3924300" y="1016000"/>
            <a:ext cx="215900" cy="439738"/>
          </a:xfrm>
          <a:prstGeom prst="bentConnector3">
            <a:avLst>
              <a:gd name="adj1" fmla="val 49264"/>
            </a:avLst>
          </a:prstGeom>
          <a:noFill/>
          <a:ln w="9525">
            <a:solidFill>
              <a:schemeClr val="tx1"/>
            </a:solidFill>
            <a:miter lim="800000"/>
            <a:headEnd/>
            <a:tailEnd/>
          </a:ln>
          <a:effectLst/>
        </p:spPr>
      </p:cxnSp>
      <p:cxnSp>
        <p:nvCxnSpPr>
          <p:cNvPr id="443508" name="AutoShape 116"/>
          <p:cNvCxnSpPr>
            <a:cxnSpLocks noChangeShapeType="1"/>
            <a:stCxn id="443403" idx="3"/>
            <a:endCxn id="443467" idx="1"/>
          </p:cNvCxnSpPr>
          <p:nvPr/>
        </p:nvCxnSpPr>
        <p:spPr bwMode="auto">
          <a:xfrm>
            <a:off x="3924300" y="1016000"/>
            <a:ext cx="215900" cy="871538"/>
          </a:xfrm>
          <a:prstGeom prst="bentConnector3">
            <a:avLst>
              <a:gd name="adj1" fmla="val 49264"/>
            </a:avLst>
          </a:prstGeom>
          <a:noFill/>
          <a:ln w="9525">
            <a:solidFill>
              <a:schemeClr val="tx1"/>
            </a:solidFill>
            <a:miter lim="800000"/>
            <a:headEnd/>
            <a:tailEnd/>
          </a:ln>
          <a:effectLst/>
        </p:spPr>
      </p:cxnSp>
      <p:cxnSp>
        <p:nvCxnSpPr>
          <p:cNvPr id="443509" name="AutoShape 117"/>
          <p:cNvCxnSpPr>
            <a:cxnSpLocks noChangeShapeType="1"/>
            <a:stCxn id="443403" idx="3"/>
            <a:endCxn id="443474" idx="1"/>
          </p:cNvCxnSpPr>
          <p:nvPr/>
        </p:nvCxnSpPr>
        <p:spPr bwMode="auto">
          <a:xfrm>
            <a:off x="3924300" y="1016000"/>
            <a:ext cx="217488" cy="1335088"/>
          </a:xfrm>
          <a:prstGeom prst="bentConnector3">
            <a:avLst>
              <a:gd name="adj1" fmla="val 49634"/>
            </a:avLst>
          </a:prstGeom>
          <a:noFill/>
          <a:ln w="9525">
            <a:solidFill>
              <a:schemeClr val="tx1"/>
            </a:solidFill>
            <a:miter lim="800000"/>
            <a:headEnd/>
            <a:tailEnd/>
          </a:ln>
          <a:effectLst/>
        </p:spPr>
      </p:cxnSp>
      <p:cxnSp>
        <p:nvCxnSpPr>
          <p:cNvPr id="443510" name="AutoShape 118"/>
          <p:cNvCxnSpPr>
            <a:cxnSpLocks noChangeShapeType="1"/>
            <a:stCxn id="443403" idx="3"/>
            <a:endCxn id="443472" idx="1"/>
          </p:cNvCxnSpPr>
          <p:nvPr/>
        </p:nvCxnSpPr>
        <p:spPr bwMode="auto">
          <a:xfrm>
            <a:off x="3924300" y="1016000"/>
            <a:ext cx="215900" cy="1766888"/>
          </a:xfrm>
          <a:prstGeom prst="bentConnector3">
            <a:avLst>
              <a:gd name="adj1" fmla="val 49264"/>
            </a:avLst>
          </a:prstGeom>
          <a:noFill/>
          <a:ln w="9525">
            <a:solidFill>
              <a:schemeClr val="tx1"/>
            </a:solidFill>
            <a:miter lim="800000"/>
            <a:headEnd/>
            <a:tailEnd/>
          </a:ln>
          <a:effectLst/>
        </p:spPr>
      </p:cxnSp>
      <p:sp>
        <p:nvSpPr>
          <p:cNvPr id="443511" name="Rectangle 119"/>
          <p:cNvSpPr>
            <a:spLocks noChangeArrowheads="1"/>
          </p:cNvSpPr>
          <p:nvPr/>
        </p:nvSpPr>
        <p:spPr bwMode="auto">
          <a:xfrm>
            <a:off x="107950" y="596900"/>
            <a:ext cx="100806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0</a:t>
            </a:r>
          </a:p>
        </p:txBody>
      </p:sp>
      <p:sp>
        <p:nvSpPr>
          <p:cNvPr id="443512" name="Rectangle 120"/>
          <p:cNvSpPr>
            <a:spLocks noChangeArrowheads="1"/>
          </p:cNvSpPr>
          <p:nvPr/>
        </p:nvSpPr>
        <p:spPr bwMode="auto">
          <a:xfrm>
            <a:off x="1189038" y="596900"/>
            <a:ext cx="1366837"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1</a:t>
            </a:r>
          </a:p>
        </p:txBody>
      </p:sp>
      <p:sp>
        <p:nvSpPr>
          <p:cNvPr id="443513" name="Rectangle 121"/>
          <p:cNvSpPr>
            <a:spLocks noChangeArrowheads="1"/>
          </p:cNvSpPr>
          <p:nvPr/>
        </p:nvSpPr>
        <p:spPr bwMode="auto">
          <a:xfrm>
            <a:off x="2628900" y="596900"/>
            <a:ext cx="1438275"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2</a:t>
            </a:r>
          </a:p>
        </p:txBody>
      </p:sp>
      <p:sp>
        <p:nvSpPr>
          <p:cNvPr id="443514" name="Rectangle 122"/>
          <p:cNvSpPr>
            <a:spLocks noChangeArrowheads="1"/>
          </p:cNvSpPr>
          <p:nvPr/>
        </p:nvSpPr>
        <p:spPr bwMode="auto">
          <a:xfrm>
            <a:off x="4140200" y="596900"/>
            <a:ext cx="143986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3</a:t>
            </a:r>
          </a:p>
        </p:txBody>
      </p:sp>
      <p:sp>
        <p:nvSpPr>
          <p:cNvPr id="443515" name="Rectangle 123"/>
          <p:cNvSpPr>
            <a:spLocks noChangeArrowheads="1"/>
          </p:cNvSpPr>
          <p:nvPr/>
        </p:nvSpPr>
        <p:spPr bwMode="auto">
          <a:xfrm>
            <a:off x="5651500" y="596900"/>
            <a:ext cx="1584325"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4</a:t>
            </a:r>
          </a:p>
        </p:txBody>
      </p:sp>
      <p:sp>
        <p:nvSpPr>
          <p:cNvPr id="443516" name="Rectangle 124"/>
          <p:cNvSpPr>
            <a:spLocks noChangeArrowheads="1"/>
          </p:cNvSpPr>
          <p:nvPr/>
        </p:nvSpPr>
        <p:spPr bwMode="auto">
          <a:xfrm>
            <a:off x="7315200" y="596900"/>
            <a:ext cx="164941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5</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Espace réservé du numéro de diapositive 1"/>
          <p:cNvSpPr>
            <a:spLocks noGrp="1"/>
          </p:cNvSpPr>
          <p:nvPr>
            <p:ph type="sldNum" sz="quarter" idx="10"/>
          </p:nvPr>
        </p:nvSpPr>
        <p:spPr/>
        <p:txBody>
          <a:bodyPr/>
          <a:lstStyle/>
          <a:p>
            <a:fld id="{CF81A403-3B5A-4972-8F19-0B16D15FC96C}" type="slidenum">
              <a:rPr lang="fr-FR"/>
              <a:pPr/>
              <a:t>27</a:t>
            </a:fld>
            <a:endParaRPr lang="fr-FR"/>
          </a:p>
        </p:txBody>
      </p:sp>
      <p:sp>
        <p:nvSpPr>
          <p:cNvPr id="430082" name="Rectangle 2"/>
          <p:cNvSpPr>
            <a:spLocks noChangeArrowheads="1"/>
          </p:cNvSpPr>
          <p:nvPr/>
        </p:nvSpPr>
        <p:spPr bwMode="auto">
          <a:xfrm>
            <a:off x="1189038" y="912813"/>
            <a:ext cx="1295400" cy="228600"/>
          </a:xfrm>
          <a:prstGeom prst="rect">
            <a:avLst/>
          </a:prstGeom>
          <a:solidFill>
            <a:srgbClr val="000080"/>
          </a:solidFill>
          <a:ln w="9525">
            <a:solidFill>
              <a:srgbClr val="000080"/>
            </a:solidFill>
            <a:miter lim="800000"/>
            <a:headEnd/>
            <a:tailEnd/>
          </a:ln>
          <a:effectLst/>
        </p:spPr>
        <p:txBody>
          <a:bodyPr anchor="ctr"/>
          <a:lstStyle/>
          <a:p>
            <a:pPr algn="ctr"/>
            <a:r>
              <a:rPr lang="fr-FR" sz="800">
                <a:solidFill>
                  <a:srgbClr val="F8F8F8"/>
                </a:solidFill>
                <a:latin typeface="Arial" charset="0"/>
              </a:rPr>
              <a:t>Espace Investisseurs</a:t>
            </a:r>
          </a:p>
        </p:txBody>
      </p:sp>
      <p:sp>
        <p:nvSpPr>
          <p:cNvPr id="430083" name="Rectangle 3"/>
          <p:cNvSpPr>
            <a:spLocks noChangeArrowheads="1"/>
          </p:cNvSpPr>
          <p:nvPr/>
        </p:nvSpPr>
        <p:spPr bwMode="auto">
          <a:xfrm>
            <a:off x="152400" y="912813"/>
            <a:ext cx="914400" cy="228600"/>
          </a:xfrm>
          <a:prstGeom prst="rect">
            <a:avLst/>
          </a:prstGeom>
          <a:solidFill>
            <a:srgbClr val="000080"/>
          </a:solidFill>
          <a:ln w="9525">
            <a:solidFill>
              <a:srgbClr val="000080"/>
            </a:solidFill>
            <a:miter lim="800000"/>
            <a:headEnd/>
            <a:tailEnd/>
          </a:ln>
          <a:effectLst/>
        </p:spPr>
        <p:txBody>
          <a:bodyPr wrap="none" anchor="ctr"/>
          <a:lstStyle/>
          <a:p>
            <a:pPr algn="ctr"/>
            <a:r>
              <a:rPr lang="fr-FR" sz="800">
                <a:solidFill>
                  <a:srgbClr val="F8F8F8"/>
                </a:solidFill>
                <a:latin typeface="Arial" charset="0"/>
              </a:rPr>
              <a:t>Page d’accueil</a:t>
            </a:r>
          </a:p>
        </p:txBody>
      </p:sp>
      <p:cxnSp>
        <p:nvCxnSpPr>
          <p:cNvPr id="430084" name="AutoShape 4"/>
          <p:cNvCxnSpPr>
            <a:cxnSpLocks noChangeShapeType="1"/>
            <a:stCxn id="430083" idx="3"/>
            <a:endCxn id="430082" idx="1"/>
          </p:cNvCxnSpPr>
          <p:nvPr/>
        </p:nvCxnSpPr>
        <p:spPr bwMode="auto">
          <a:xfrm>
            <a:off x="1066800" y="1027113"/>
            <a:ext cx="122238" cy="0"/>
          </a:xfrm>
          <a:prstGeom prst="straightConnector1">
            <a:avLst/>
          </a:prstGeom>
          <a:noFill/>
          <a:ln w="9525">
            <a:solidFill>
              <a:schemeClr val="tx1"/>
            </a:solidFill>
            <a:round/>
            <a:headEnd/>
            <a:tailEnd/>
          </a:ln>
          <a:effectLst/>
        </p:spPr>
      </p:cxnSp>
      <p:cxnSp>
        <p:nvCxnSpPr>
          <p:cNvPr id="430131" name="AutoShape 51"/>
          <p:cNvCxnSpPr>
            <a:cxnSpLocks noChangeShapeType="1"/>
            <a:stCxn id="430082" idx="3"/>
            <a:endCxn id="430156" idx="1"/>
          </p:cNvCxnSpPr>
          <p:nvPr/>
        </p:nvCxnSpPr>
        <p:spPr bwMode="auto">
          <a:xfrm flipV="1">
            <a:off x="2484438" y="1020763"/>
            <a:ext cx="142875" cy="6350"/>
          </a:xfrm>
          <a:prstGeom prst="bentConnector3">
            <a:avLst>
              <a:gd name="adj1" fmla="val 50000"/>
            </a:avLst>
          </a:prstGeom>
          <a:noFill/>
          <a:ln w="9525">
            <a:solidFill>
              <a:schemeClr val="tx1"/>
            </a:solidFill>
            <a:miter lim="800000"/>
            <a:headEnd/>
            <a:tailEnd/>
          </a:ln>
          <a:effectLst/>
        </p:spPr>
      </p:cxnSp>
      <p:sp>
        <p:nvSpPr>
          <p:cNvPr id="430142" name="Rectangle 62"/>
          <p:cNvSpPr>
            <a:spLocks noChangeArrowheads="1"/>
          </p:cNvSpPr>
          <p:nvPr/>
        </p:nvSpPr>
        <p:spPr bwMode="auto">
          <a:xfrm>
            <a:off x="4140200" y="2687638"/>
            <a:ext cx="1295400" cy="228600"/>
          </a:xfrm>
          <a:prstGeom prst="rect">
            <a:avLst/>
          </a:prstGeom>
          <a:solidFill>
            <a:srgbClr val="00FFFF"/>
          </a:solidFill>
          <a:ln w="9525">
            <a:solidFill>
              <a:schemeClr val="tx1"/>
            </a:solidFill>
            <a:miter lim="800000"/>
            <a:headEnd/>
            <a:tailEnd/>
          </a:ln>
          <a:effectLst/>
        </p:spPr>
        <p:txBody>
          <a:bodyPr anchor="ctr"/>
          <a:lstStyle/>
          <a:p>
            <a:pPr algn="ctr"/>
            <a:r>
              <a:rPr lang="fr-FR" sz="800">
                <a:solidFill>
                  <a:srgbClr val="006600"/>
                </a:solidFill>
                <a:latin typeface="Arial" charset="0"/>
              </a:rPr>
              <a:t>Principaux indicateurs d’activité</a:t>
            </a:r>
          </a:p>
        </p:txBody>
      </p:sp>
      <p:sp>
        <p:nvSpPr>
          <p:cNvPr id="430146" name="Rectangle 66"/>
          <p:cNvSpPr>
            <a:spLocks noChangeArrowheads="1"/>
          </p:cNvSpPr>
          <p:nvPr/>
        </p:nvSpPr>
        <p:spPr bwMode="auto">
          <a:xfrm>
            <a:off x="4140200" y="3141663"/>
            <a:ext cx="1295400" cy="228600"/>
          </a:xfrm>
          <a:prstGeom prst="rect">
            <a:avLst/>
          </a:prstGeom>
          <a:solidFill>
            <a:srgbClr val="00FFFF"/>
          </a:solidFill>
          <a:ln w="9525">
            <a:solidFill>
              <a:schemeClr val="tx1"/>
            </a:solidFill>
            <a:miter lim="800000"/>
            <a:headEnd/>
            <a:tailEnd/>
          </a:ln>
          <a:effectLst/>
        </p:spPr>
        <p:txBody>
          <a:bodyPr anchor="ctr"/>
          <a:lstStyle/>
          <a:p>
            <a:pPr algn="ctr"/>
            <a:r>
              <a:rPr lang="fr-FR" sz="800">
                <a:latin typeface="Arial" charset="0"/>
              </a:rPr>
              <a:t>Secteurs clefs</a:t>
            </a:r>
          </a:p>
        </p:txBody>
      </p:sp>
      <p:sp>
        <p:nvSpPr>
          <p:cNvPr id="430156" name="Rectangle 76"/>
          <p:cNvSpPr>
            <a:spLocks noChangeArrowheads="1"/>
          </p:cNvSpPr>
          <p:nvPr/>
        </p:nvSpPr>
        <p:spPr bwMode="auto">
          <a:xfrm>
            <a:off x="2627313" y="912813"/>
            <a:ext cx="1296987"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L’économie du Grand Casablanca</a:t>
            </a:r>
          </a:p>
        </p:txBody>
      </p:sp>
      <p:sp>
        <p:nvSpPr>
          <p:cNvPr id="430157" name="Rectangle 77"/>
          <p:cNvSpPr>
            <a:spLocks noChangeArrowheads="1"/>
          </p:cNvSpPr>
          <p:nvPr/>
        </p:nvSpPr>
        <p:spPr bwMode="auto">
          <a:xfrm>
            <a:off x="4141788" y="2209800"/>
            <a:ext cx="1295400" cy="228600"/>
          </a:xfrm>
          <a:prstGeom prst="rect">
            <a:avLst/>
          </a:prstGeom>
          <a:noFill/>
          <a:ln w="9525">
            <a:solidFill>
              <a:schemeClr val="tx1"/>
            </a:solidFill>
            <a:miter lim="800000"/>
            <a:headEnd/>
            <a:tailEnd/>
          </a:ln>
          <a:effectLst/>
        </p:spPr>
        <p:txBody>
          <a:bodyPr anchor="ctr"/>
          <a:lstStyle/>
          <a:p>
            <a:pPr algn="ctr"/>
            <a:r>
              <a:rPr lang="fr-FR" sz="800" b="0">
                <a:latin typeface="Arial" charset="0"/>
              </a:rPr>
              <a:t>Agriculture</a:t>
            </a:r>
          </a:p>
        </p:txBody>
      </p:sp>
      <p:cxnSp>
        <p:nvCxnSpPr>
          <p:cNvPr id="430159" name="AutoShape 79"/>
          <p:cNvCxnSpPr>
            <a:cxnSpLocks noChangeShapeType="1"/>
            <a:stCxn id="430156" idx="3"/>
            <a:endCxn id="430163" idx="1"/>
          </p:cNvCxnSpPr>
          <p:nvPr/>
        </p:nvCxnSpPr>
        <p:spPr bwMode="auto">
          <a:xfrm>
            <a:off x="3924300" y="1020763"/>
            <a:ext cx="215900" cy="854075"/>
          </a:xfrm>
          <a:prstGeom prst="bentConnector3">
            <a:avLst>
              <a:gd name="adj1" fmla="val 49264"/>
            </a:avLst>
          </a:prstGeom>
          <a:noFill/>
          <a:ln w="9525">
            <a:solidFill>
              <a:schemeClr val="tx1"/>
            </a:solidFill>
            <a:miter lim="800000"/>
            <a:headEnd/>
            <a:tailEnd/>
          </a:ln>
          <a:effectLst/>
        </p:spPr>
      </p:cxnSp>
      <p:cxnSp>
        <p:nvCxnSpPr>
          <p:cNvPr id="430160" name="AutoShape 80"/>
          <p:cNvCxnSpPr>
            <a:cxnSpLocks noChangeShapeType="1"/>
            <a:stCxn id="430161" idx="1"/>
            <a:endCxn id="430156" idx="3"/>
          </p:cNvCxnSpPr>
          <p:nvPr/>
        </p:nvCxnSpPr>
        <p:spPr bwMode="auto">
          <a:xfrm rot="10800000">
            <a:off x="3924300" y="1020763"/>
            <a:ext cx="215900" cy="428625"/>
          </a:xfrm>
          <a:prstGeom prst="bentConnector3">
            <a:avLst>
              <a:gd name="adj1" fmla="val 50000"/>
            </a:avLst>
          </a:prstGeom>
          <a:noFill/>
          <a:ln w="9525">
            <a:solidFill>
              <a:schemeClr val="tx1"/>
            </a:solidFill>
            <a:miter lim="800000"/>
            <a:headEnd/>
            <a:tailEnd/>
          </a:ln>
          <a:effectLst/>
        </p:spPr>
      </p:cxnSp>
      <p:sp>
        <p:nvSpPr>
          <p:cNvPr id="430161" name="Rectangle 81"/>
          <p:cNvSpPr>
            <a:spLocks noChangeArrowheads="1"/>
          </p:cNvSpPr>
          <p:nvPr/>
        </p:nvSpPr>
        <p:spPr bwMode="auto">
          <a:xfrm>
            <a:off x="4140200" y="1335088"/>
            <a:ext cx="1295400" cy="228600"/>
          </a:xfrm>
          <a:prstGeom prst="rect">
            <a:avLst/>
          </a:prstGeom>
          <a:noFill/>
          <a:ln w="9525">
            <a:solidFill>
              <a:schemeClr val="tx1"/>
            </a:solidFill>
            <a:miter lim="800000"/>
            <a:headEnd/>
            <a:tailEnd/>
          </a:ln>
          <a:effectLst/>
        </p:spPr>
        <p:txBody>
          <a:bodyPr anchor="ctr"/>
          <a:lstStyle/>
          <a:p>
            <a:pPr algn="ctr"/>
            <a:r>
              <a:rPr lang="fr-FR" sz="800" b="0">
                <a:latin typeface="Arial" charset="0"/>
              </a:rPr>
              <a:t>Industrie</a:t>
            </a:r>
          </a:p>
        </p:txBody>
      </p:sp>
      <p:sp>
        <p:nvSpPr>
          <p:cNvPr id="430163" name="Rectangle 83"/>
          <p:cNvSpPr>
            <a:spLocks noChangeArrowheads="1"/>
          </p:cNvSpPr>
          <p:nvPr/>
        </p:nvSpPr>
        <p:spPr bwMode="auto">
          <a:xfrm>
            <a:off x="4140200" y="1755775"/>
            <a:ext cx="1295400" cy="236538"/>
          </a:xfrm>
          <a:prstGeom prst="rect">
            <a:avLst/>
          </a:prstGeom>
          <a:noFill/>
          <a:ln w="9525">
            <a:solidFill>
              <a:schemeClr val="tx1"/>
            </a:solidFill>
            <a:miter lim="800000"/>
            <a:headEnd/>
            <a:tailEnd/>
          </a:ln>
          <a:effectLst/>
        </p:spPr>
        <p:txBody>
          <a:bodyPr anchor="ctr"/>
          <a:lstStyle/>
          <a:p>
            <a:pPr algn="ctr"/>
            <a:r>
              <a:rPr lang="fr-FR" sz="800" b="0">
                <a:latin typeface="Arial" charset="0"/>
              </a:rPr>
              <a:t>Tissu industriel</a:t>
            </a:r>
          </a:p>
        </p:txBody>
      </p:sp>
      <p:sp>
        <p:nvSpPr>
          <p:cNvPr id="430165" name="Rectangle 85"/>
          <p:cNvSpPr>
            <a:spLocks noChangeArrowheads="1"/>
          </p:cNvSpPr>
          <p:nvPr/>
        </p:nvSpPr>
        <p:spPr bwMode="auto">
          <a:xfrm>
            <a:off x="5651500" y="1776413"/>
            <a:ext cx="1295400" cy="287337"/>
          </a:xfrm>
          <a:prstGeom prst="rect">
            <a:avLst/>
          </a:prstGeom>
          <a:noFill/>
          <a:ln w="9525">
            <a:solidFill>
              <a:schemeClr val="tx1"/>
            </a:solidFill>
            <a:miter lim="800000"/>
            <a:headEnd/>
            <a:tailEnd/>
          </a:ln>
          <a:effectLst/>
        </p:spPr>
        <p:txBody>
          <a:bodyPr anchor="ctr"/>
          <a:lstStyle/>
          <a:p>
            <a:pPr algn="ctr"/>
            <a:r>
              <a:rPr lang="fr-FR" sz="800" b="0">
                <a:solidFill>
                  <a:srgbClr val="006600"/>
                </a:solidFill>
                <a:latin typeface="Arial" charset="0"/>
              </a:rPr>
              <a:t>Zoom sur les secteurs industriels</a:t>
            </a:r>
          </a:p>
        </p:txBody>
      </p:sp>
      <p:cxnSp>
        <p:nvCxnSpPr>
          <p:cNvPr id="430166" name="AutoShape 86"/>
          <p:cNvCxnSpPr>
            <a:cxnSpLocks noChangeShapeType="1"/>
            <a:stCxn id="430163" idx="3"/>
            <a:endCxn id="430165" idx="1"/>
          </p:cNvCxnSpPr>
          <p:nvPr/>
        </p:nvCxnSpPr>
        <p:spPr bwMode="auto">
          <a:xfrm>
            <a:off x="5435600" y="1874838"/>
            <a:ext cx="215900" cy="46037"/>
          </a:xfrm>
          <a:prstGeom prst="bentConnector3">
            <a:avLst>
              <a:gd name="adj1" fmla="val 50000"/>
            </a:avLst>
          </a:prstGeom>
          <a:noFill/>
          <a:ln w="9525">
            <a:solidFill>
              <a:schemeClr val="tx1"/>
            </a:solidFill>
            <a:miter lim="800000"/>
            <a:headEnd/>
            <a:tailEnd/>
          </a:ln>
          <a:effectLst/>
        </p:spPr>
      </p:cxnSp>
      <p:sp>
        <p:nvSpPr>
          <p:cNvPr id="430168" name="Rectangle 88"/>
          <p:cNvSpPr>
            <a:spLocks noChangeArrowheads="1"/>
          </p:cNvSpPr>
          <p:nvPr/>
        </p:nvSpPr>
        <p:spPr bwMode="auto">
          <a:xfrm>
            <a:off x="7308850" y="1776413"/>
            <a:ext cx="1295400" cy="287337"/>
          </a:xfrm>
          <a:prstGeom prst="rect">
            <a:avLst/>
          </a:prstGeom>
          <a:noFill/>
          <a:ln w="9525">
            <a:solidFill>
              <a:schemeClr val="tx1"/>
            </a:solidFill>
            <a:prstDash val="dash"/>
            <a:miter lim="800000"/>
            <a:headEnd/>
            <a:tailEnd/>
          </a:ln>
          <a:effectLst/>
        </p:spPr>
        <p:txBody>
          <a:bodyPr anchor="ctr"/>
          <a:lstStyle/>
          <a:p>
            <a:pPr algn="ctr"/>
            <a:r>
              <a:rPr lang="fr-FR" sz="800" b="0">
                <a:solidFill>
                  <a:srgbClr val="006600"/>
                </a:solidFill>
                <a:latin typeface="Arial" charset="0"/>
              </a:rPr>
              <a:t>Secteur industriel cliqué</a:t>
            </a:r>
          </a:p>
        </p:txBody>
      </p:sp>
      <p:cxnSp>
        <p:nvCxnSpPr>
          <p:cNvPr id="430170" name="AutoShape 90"/>
          <p:cNvCxnSpPr>
            <a:cxnSpLocks noChangeShapeType="1"/>
            <a:stCxn id="430165" idx="3"/>
            <a:endCxn id="430168" idx="1"/>
          </p:cNvCxnSpPr>
          <p:nvPr/>
        </p:nvCxnSpPr>
        <p:spPr bwMode="auto">
          <a:xfrm>
            <a:off x="6946900" y="1920875"/>
            <a:ext cx="361950" cy="0"/>
          </a:xfrm>
          <a:prstGeom prst="straightConnector1">
            <a:avLst/>
          </a:prstGeom>
          <a:noFill/>
          <a:ln w="9525">
            <a:solidFill>
              <a:schemeClr val="tx1"/>
            </a:solidFill>
            <a:round/>
            <a:headEnd/>
            <a:tailEnd/>
          </a:ln>
          <a:effectLst/>
        </p:spPr>
      </p:cxnSp>
      <p:sp>
        <p:nvSpPr>
          <p:cNvPr id="430171" name="Rectangle 91"/>
          <p:cNvSpPr>
            <a:spLocks noChangeArrowheads="1"/>
          </p:cNvSpPr>
          <p:nvPr/>
        </p:nvSpPr>
        <p:spPr bwMode="auto">
          <a:xfrm>
            <a:off x="5651500" y="2344738"/>
            <a:ext cx="1295400" cy="287337"/>
          </a:xfrm>
          <a:prstGeom prst="rect">
            <a:avLst/>
          </a:prstGeom>
          <a:noFill/>
          <a:ln w="9525">
            <a:solidFill>
              <a:schemeClr val="tx1"/>
            </a:solidFill>
            <a:miter lim="800000"/>
            <a:headEnd/>
            <a:tailEnd/>
          </a:ln>
          <a:effectLst/>
        </p:spPr>
        <p:txBody>
          <a:bodyPr anchor="ctr"/>
          <a:lstStyle/>
          <a:p>
            <a:pPr algn="ctr"/>
            <a:r>
              <a:rPr lang="fr-FR" sz="800" b="0">
                <a:solidFill>
                  <a:srgbClr val="000099"/>
                </a:solidFill>
                <a:latin typeface="Arial" charset="0"/>
              </a:rPr>
              <a:t>Les zones industrielles</a:t>
            </a:r>
          </a:p>
          <a:p>
            <a:pPr algn="ctr"/>
            <a:r>
              <a:rPr lang="fr-FR" sz="800" b="0">
                <a:solidFill>
                  <a:srgbClr val="000099"/>
                </a:solidFill>
                <a:latin typeface="Arial" charset="0"/>
              </a:rPr>
              <a:t>[ Carte interactive ]</a:t>
            </a:r>
          </a:p>
        </p:txBody>
      </p:sp>
      <p:sp>
        <p:nvSpPr>
          <p:cNvPr id="430173" name="Rectangle 93"/>
          <p:cNvSpPr>
            <a:spLocks noChangeArrowheads="1"/>
          </p:cNvSpPr>
          <p:nvPr/>
        </p:nvSpPr>
        <p:spPr bwMode="auto">
          <a:xfrm>
            <a:off x="7308850" y="2352675"/>
            <a:ext cx="1511300" cy="279400"/>
          </a:xfrm>
          <a:prstGeom prst="rect">
            <a:avLst/>
          </a:prstGeom>
          <a:noFill/>
          <a:ln w="9525">
            <a:solidFill>
              <a:schemeClr val="tx1"/>
            </a:solidFill>
            <a:prstDash val="dash"/>
            <a:miter lim="800000"/>
            <a:headEnd/>
            <a:tailEnd/>
          </a:ln>
          <a:effectLst/>
        </p:spPr>
        <p:txBody>
          <a:bodyPr anchor="ctr"/>
          <a:lstStyle/>
          <a:p>
            <a:pPr algn="ctr"/>
            <a:r>
              <a:rPr lang="fr-FR" sz="800" b="0">
                <a:solidFill>
                  <a:srgbClr val="000099"/>
                </a:solidFill>
                <a:latin typeface="Arial" charset="0"/>
              </a:rPr>
              <a:t>Zone industrielle cliquée</a:t>
            </a:r>
          </a:p>
          <a:p>
            <a:pPr algn="ctr"/>
            <a:r>
              <a:rPr lang="fr-FR" sz="800" b="0">
                <a:solidFill>
                  <a:srgbClr val="000099"/>
                </a:solidFill>
                <a:latin typeface="Arial" charset="0"/>
              </a:rPr>
              <a:t>Avec emplacement sur carte</a:t>
            </a:r>
          </a:p>
        </p:txBody>
      </p:sp>
      <p:cxnSp>
        <p:nvCxnSpPr>
          <p:cNvPr id="430175" name="AutoShape 95"/>
          <p:cNvCxnSpPr>
            <a:cxnSpLocks noChangeShapeType="1"/>
            <a:stCxn id="430171" idx="3"/>
            <a:endCxn id="430173" idx="1"/>
          </p:cNvCxnSpPr>
          <p:nvPr/>
        </p:nvCxnSpPr>
        <p:spPr bwMode="auto">
          <a:xfrm>
            <a:off x="6946900" y="2489200"/>
            <a:ext cx="361950" cy="3175"/>
          </a:xfrm>
          <a:prstGeom prst="straightConnector1">
            <a:avLst/>
          </a:prstGeom>
          <a:noFill/>
          <a:ln w="9525">
            <a:solidFill>
              <a:schemeClr val="tx1"/>
            </a:solidFill>
            <a:round/>
            <a:headEnd/>
            <a:tailEnd/>
          </a:ln>
          <a:effectLst/>
        </p:spPr>
      </p:cxnSp>
      <p:cxnSp>
        <p:nvCxnSpPr>
          <p:cNvPr id="430176" name="AutoShape 96"/>
          <p:cNvCxnSpPr>
            <a:cxnSpLocks noChangeShapeType="1"/>
            <a:stCxn id="430163" idx="3"/>
            <a:endCxn id="430171" idx="1"/>
          </p:cNvCxnSpPr>
          <p:nvPr/>
        </p:nvCxnSpPr>
        <p:spPr bwMode="auto">
          <a:xfrm>
            <a:off x="5435600" y="1874838"/>
            <a:ext cx="215900" cy="614362"/>
          </a:xfrm>
          <a:prstGeom prst="bentConnector3">
            <a:avLst>
              <a:gd name="adj1" fmla="val 50000"/>
            </a:avLst>
          </a:prstGeom>
          <a:noFill/>
          <a:ln w="9525">
            <a:solidFill>
              <a:schemeClr val="tx1"/>
            </a:solidFill>
            <a:miter lim="800000"/>
            <a:headEnd/>
            <a:tailEnd/>
          </a:ln>
          <a:effectLst/>
        </p:spPr>
      </p:cxnSp>
      <p:sp>
        <p:nvSpPr>
          <p:cNvPr id="430177" name="Rectangle 97"/>
          <p:cNvSpPr>
            <a:spLocks noChangeArrowheads="1"/>
          </p:cNvSpPr>
          <p:nvPr/>
        </p:nvSpPr>
        <p:spPr bwMode="auto">
          <a:xfrm>
            <a:off x="4140200" y="912813"/>
            <a:ext cx="1295400" cy="228600"/>
          </a:xfrm>
          <a:prstGeom prst="rect">
            <a:avLst/>
          </a:prstGeom>
          <a:noFill/>
          <a:ln w="9525">
            <a:solidFill>
              <a:schemeClr val="tx1"/>
            </a:solidFill>
            <a:miter lim="800000"/>
            <a:headEnd/>
            <a:tailEnd/>
          </a:ln>
          <a:effectLst/>
        </p:spPr>
        <p:txBody>
          <a:bodyPr anchor="ctr"/>
          <a:lstStyle/>
          <a:p>
            <a:pPr algn="ctr"/>
            <a:r>
              <a:rPr lang="fr-FR" sz="800" b="0">
                <a:latin typeface="Arial" charset="0"/>
              </a:rPr>
              <a:t>Services</a:t>
            </a:r>
          </a:p>
        </p:txBody>
      </p:sp>
      <p:cxnSp>
        <p:nvCxnSpPr>
          <p:cNvPr id="430179" name="AutoShape 99"/>
          <p:cNvCxnSpPr>
            <a:cxnSpLocks noChangeShapeType="1"/>
            <a:stCxn id="430156" idx="3"/>
            <a:endCxn id="430177" idx="1"/>
          </p:cNvCxnSpPr>
          <p:nvPr/>
        </p:nvCxnSpPr>
        <p:spPr bwMode="auto">
          <a:xfrm>
            <a:off x="3924300" y="1020763"/>
            <a:ext cx="215900" cy="6350"/>
          </a:xfrm>
          <a:prstGeom prst="bentConnector3">
            <a:avLst>
              <a:gd name="adj1" fmla="val 49264"/>
            </a:avLst>
          </a:prstGeom>
          <a:noFill/>
          <a:ln w="9525">
            <a:solidFill>
              <a:schemeClr val="tx1"/>
            </a:solidFill>
            <a:miter lim="800000"/>
            <a:headEnd/>
            <a:tailEnd/>
          </a:ln>
          <a:effectLst/>
        </p:spPr>
      </p:cxnSp>
      <p:cxnSp>
        <p:nvCxnSpPr>
          <p:cNvPr id="430180" name="AutoShape 100"/>
          <p:cNvCxnSpPr>
            <a:cxnSpLocks noChangeShapeType="1"/>
            <a:stCxn id="430156" idx="3"/>
            <a:endCxn id="430157" idx="1"/>
          </p:cNvCxnSpPr>
          <p:nvPr/>
        </p:nvCxnSpPr>
        <p:spPr bwMode="auto">
          <a:xfrm>
            <a:off x="3924300" y="1020763"/>
            <a:ext cx="217488" cy="1303337"/>
          </a:xfrm>
          <a:prstGeom prst="bentConnector3">
            <a:avLst>
              <a:gd name="adj1" fmla="val 49634"/>
            </a:avLst>
          </a:prstGeom>
          <a:noFill/>
          <a:ln w="9525">
            <a:solidFill>
              <a:schemeClr val="tx1"/>
            </a:solidFill>
            <a:miter lim="800000"/>
            <a:headEnd/>
            <a:tailEnd/>
          </a:ln>
          <a:effectLst/>
        </p:spPr>
      </p:cxnSp>
      <p:sp>
        <p:nvSpPr>
          <p:cNvPr id="430181" name="Rectangle 101"/>
          <p:cNvSpPr>
            <a:spLocks noChangeArrowheads="1"/>
          </p:cNvSpPr>
          <p:nvPr/>
        </p:nvSpPr>
        <p:spPr bwMode="auto">
          <a:xfrm>
            <a:off x="107950" y="2851150"/>
            <a:ext cx="1295400" cy="214313"/>
          </a:xfrm>
          <a:prstGeom prst="rect">
            <a:avLst/>
          </a:prstGeom>
          <a:solidFill>
            <a:srgbClr val="008000"/>
          </a:solidFill>
          <a:ln w="9525">
            <a:solidFill>
              <a:schemeClr val="tx1"/>
            </a:solidFill>
            <a:miter lim="800000"/>
            <a:headEnd/>
            <a:tailEnd/>
          </a:ln>
          <a:effectLst/>
        </p:spPr>
        <p:txBody>
          <a:bodyPr anchor="ctr"/>
          <a:lstStyle/>
          <a:p>
            <a:pPr algn="ctr"/>
            <a:r>
              <a:rPr lang="fr-FR" sz="800">
                <a:solidFill>
                  <a:schemeClr val="bg1"/>
                </a:solidFill>
                <a:latin typeface="Arial" charset="0"/>
              </a:rPr>
              <a:t>Indexation</a:t>
            </a:r>
          </a:p>
        </p:txBody>
      </p:sp>
      <p:sp>
        <p:nvSpPr>
          <p:cNvPr id="430182" name="Rectangle 102"/>
          <p:cNvSpPr>
            <a:spLocks noChangeArrowheads="1"/>
          </p:cNvSpPr>
          <p:nvPr/>
        </p:nvSpPr>
        <p:spPr bwMode="auto">
          <a:xfrm>
            <a:off x="107950" y="3140075"/>
            <a:ext cx="1295400" cy="228600"/>
          </a:xfrm>
          <a:prstGeom prst="rect">
            <a:avLst/>
          </a:prstGeom>
          <a:solidFill>
            <a:srgbClr val="000080"/>
          </a:solidFill>
          <a:ln w="9525">
            <a:solidFill>
              <a:srgbClr val="000080"/>
            </a:solidFill>
            <a:miter lim="800000"/>
            <a:headEnd/>
            <a:tailEnd/>
          </a:ln>
          <a:effectLst/>
        </p:spPr>
        <p:txBody>
          <a:bodyPr anchor="ctr"/>
          <a:lstStyle/>
          <a:p>
            <a:pPr algn="ctr"/>
            <a:r>
              <a:rPr lang="fr-FR" sz="800">
                <a:solidFill>
                  <a:srgbClr val="F8F8F8"/>
                </a:solidFill>
                <a:latin typeface="Arial" charset="0"/>
              </a:rPr>
              <a:t>Espace Investisseurs</a:t>
            </a:r>
          </a:p>
        </p:txBody>
      </p:sp>
      <p:sp>
        <p:nvSpPr>
          <p:cNvPr id="430183" name="Rectangle 103"/>
          <p:cNvSpPr>
            <a:spLocks noChangeArrowheads="1"/>
          </p:cNvSpPr>
          <p:nvPr/>
        </p:nvSpPr>
        <p:spPr bwMode="auto">
          <a:xfrm>
            <a:off x="107950" y="6305550"/>
            <a:ext cx="1295400" cy="228600"/>
          </a:xfrm>
          <a:prstGeom prst="rect">
            <a:avLst/>
          </a:prstGeom>
          <a:solidFill>
            <a:schemeClr val="bg1"/>
          </a:solidFill>
          <a:ln w="9525">
            <a:solidFill>
              <a:schemeClr val="tx1"/>
            </a:solidFill>
            <a:miter lim="800000"/>
            <a:headEnd/>
            <a:tailEnd/>
          </a:ln>
          <a:effectLst/>
        </p:spPr>
        <p:txBody>
          <a:bodyPr wrap="none" anchor="ctr"/>
          <a:lstStyle/>
          <a:p>
            <a:pPr algn="ctr"/>
            <a:r>
              <a:rPr lang="fr-FR" sz="800" b="0">
                <a:latin typeface="Arial" charset="0"/>
              </a:rPr>
              <a:t>Services administratifs</a:t>
            </a:r>
          </a:p>
        </p:txBody>
      </p:sp>
      <p:sp>
        <p:nvSpPr>
          <p:cNvPr id="430184" name="Rectangle 104"/>
          <p:cNvSpPr>
            <a:spLocks noChangeArrowheads="1"/>
          </p:cNvSpPr>
          <p:nvPr/>
        </p:nvSpPr>
        <p:spPr bwMode="auto">
          <a:xfrm>
            <a:off x="109538" y="6584950"/>
            <a:ext cx="1295400" cy="228600"/>
          </a:xfrm>
          <a:prstGeom prst="rect">
            <a:avLst/>
          </a:prstGeom>
          <a:solidFill>
            <a:schemeClr val="bg1"/>
          </a:solidFill>
          <a:ln w="9525">
            <a:solidFill>
              <a:schemeClr val="tx1"/>
            </a:solidFill>
            <a:miter lim="800000"/>
            <a:headEnd/>
            <a:tailEnd/>
          </a:ln>
          <a:effectLst/>
        </p:spPr>
        <p:txBody>
          <a:bodyPr wrap="none" anchor="ctr"/>
          <a:lstStyle/>
          <a:p>
            <a:pPr algn="ctr"/>
            <a:r>
              <a:rPr lang="fr-FR" sz="800" b="0">
                <a:latin typeface="Arial" charset="0"/>
              </a:rPr>
              <a:t>La vie de l’entreprise</a:t>
            </a:r>
          </a:p>
        </p:txBody>
      </p:sp>
      <p:sp>
        <p:nvSpPr>
          <p:cNvPr id="430185" name="Rectangle 105"/>
          <p:cNvSpPr>
            <a:spLocks noChangeArrowheads="1"/>
          </p:cNvSpPr>
          <p:nvPr/>
        </p:nvSpPr>
        <p:spPr bwMode="auto">
          <a:xfrm>
            <a:off x="107950" y="3427413"/>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Flash actualités économiques</a:t>
            </a:r>
          </a:p>
        </p:txBody>
      </p:sp>
      <p:sp>
        <p:nvSpPr>
          <p:cNvPr id="430186" name="Rectangle 106"/>
          <p:cNvSpPr>
            <a:spLocks noChangeArrowheads="1"/>
          </p:cNvSpPr>
          <p:nvPr/>
        </p:nvSpPr>
        <p:spPr bwMode="auto">
          <a:xfrm>
            <a:off x="107950" y="3716338"/>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Le CRI de Casablanca</a:t>
            </a:r>
          </a:p>
        </p:txBody>
      </p:sp>
      <p:sp>
        <p:nvSpPr>
          <p:cNvPr id="430187" name="Rectangle 107"/>
          <p:cNvSpPr>
            <a:spLocks noChangeArrowheads="1"/>
          </p:cNvSpPr>
          <p:nvPr/>
        </p:nvSpPr>
        <p:spPr bwMode="auto">
          <a:xfrm>
            <a:off x="109538" y="4592638"/>
            <a:ext cx="1296987"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Pourquoi investir dans le Grand Casablanca ?</a:t>
            </a:r>
          </a:p>
        </p:txBody>
      </p:sp>
      <p:sp>
        <p:nvSpPr>
          <p:cNvPr id="430188" name="Rectangle 108"/>
          <p:cNvSpPr>
            <a:spLocks noChangeArrowheads="1"/>
          </p:cNvSpPr>
          <p:nvPr/>
        </p:nvSpPr>
        <p:spPr bwMode="auto">
          <a:xfrm>
            <a:off x="107950" y="4016375"/>
            <a:ext cx="1296988" cy="215900"/>
          </a:xfrm>
          <a:prstGeom prst="rect">
            <a:avLst/>
          </a:prstGeom>
          <a:solidFill>
            <a:srgbClr val="C0C0C0"/>
          </a:solidFill>
          <a:ln w="9525" algn="ctr">
            <a:solidFill>
              <a:srgbClr val="003300"/>
            </a:solidFill>
            <a:miter lim="800000"/>
            <a:headEnd/>
            <a:tailEnd/>
          </a:ln>
          <a:effectLst/>
        </p:spPr>
        <p:txBody>
          <a:bodyPr anchor="ctr"/>
          <a:lstStyle/>
          <a:p>
            <a:pPr algn="ctr"/>
            <a:r>
              <a:rPr lang="fr-FR" sz="800" b="0">
                <a:latin typeface="Arial" charset="0"/>
              </a:rPr>
              <a:t>L’économie du Grand Casablanca</a:t>
            </a:r>
          </a:p>
        </p:txBody>
      </p:sp>
      <p:sp>
        <p:nvSpPr>
          <p:cNvPr id="430189" name="Rectangle 109"/>
          <p:cNvSpPr>
            <a:spLocks noChangeArrowheads="1"/>
          </p:cNvSpPr>
          <p:nvPr/>
        </p:nvSpPr>
        <p:spPr bwMode="auto">
          <a:xfrm>
            <a:off x="107950" y="4868863"/>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Banque de projets</a:t>
            </a:r>
          </a:p>
        </p:txBody>
      </p:sp>
      <p:sp>
        <p:nvSpPr>
          <p:cNvPr id="430190" name="Rectangle 110"/>
          <p:cNvSpPr>
            <a:spLocks noChangeArrowheads="1"/>
          </p:cNvSpPr>
          <p:nvPr/>
        </p:nvSpPr>
        <p:spPr bwMode="auto">
          <a:xfrm>
            <a:off x="107950" y="5456238"/>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CRI Casablanca News</a:t>
            </a:r>
          </a:p>
        </p:txBody>
      </p:sp>
      <p:sp>
        <p:nvSpPr>
          <p:cNvPr id="430191" name="Rectangle 111"/>
          <p:cNvSpPr>
            <a:spLocks noChangeArrowheads="1"/>
          </p:cNvSpPr>
          <p:nvPr/>
        </p:nvSpPr>
        <p:spPr bwMode="auto">
          <a:xfrm>
            <a:off x="107950" y="6032500"/>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Espace téléchargement</a:t>
            </a:r>
          </a:p>
        </p:txBody>
      </p:sp>
      <p:sp>
        <p:nvSpPr>
          <p:cNvPr id="430192" name="Rectangle 112"/>
          <p:cNvSpPr>
            <a:spLocks noChangeArrowheads="1"/>
          </p:cNvSpPr>
          <p:nvPr/>
        </p:nvSpPr>
        <p:spPr bwMode="auto">
          <a:xfrm>
            <a:off x="107950" y="4305300"/>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Qui fait quoi ?</a:t>
            </a:r>
          </a:p>
        </p:txBody>
      </p:sp>
      <p:sp>
        <p:nvSpPr>
          <p:cNvPr id="430193" name="Rectangle 113"/>
          <p:cNvSpPr>
            <a:spLocks noChangeArrowheads="1"/>
          </p:cNvSpPr>
          <p:nvPr/>
        </p:nvSpPr>
        <p:spPr bwMode="auto">
          <a:xfrm>
            <a:off x="109538" y="5745163"/>
            <a:ext cx="1296987"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Espace MRE</a:t>
            </a:r>
          </a:p>
        </p:txBody>
      </p:sp>
      <p:sp>
        <p:nvSpPr>
          <p:cNvPr id="430194" name="Rectangle 114"/>
          <p:cNvSpPr>
            <a:spLocks noChangeArrowheads="1"/>
          </p:cNvSpPr>
          <p:nvPr/>
        </p:nvSpPr>
        <p:spPr bwMode="auto">
          <a:xfrm>
            <a:off x="107950" y="5156200"/>
            <a:ext cx="1295400" cy="228600"/>
          </a:xfrm>
          <a:prstGeom prst="rect">
            <a:avLst/>
          </a:prstGeom>
          <a:solidFill>
            <a:schemeClr val="bg1"/>
          </a:solidFill>
          <a:ln w="9525">
            <a:solidFill>
              <a:schemeClr val="tx1"/>
            </a:solidFill>
            <a:miter lim="800000"/>
            <a:headEnd/>
            <a:tailEnd/>
          </a:ln>
          <a:effectLst/>
        </p:spPr>
        <p:txBody>
          <a:bodyPr anchor="ctr"/>
          <a:lstStyle/>
          <a:p>
            <a:pPr algn="ctr"/>
            <a:r>
              <a:rPr lang="fr-FR" sz="800" b="0">
                <a:latin typeface="Arial" charset="0"/>
              </a:rPr>
              <a:t>L’observatoire de l’économie régionale</a:t>
            </a:r>
          </a:p>
        </p:txBody>
      </p:sp>
      <p:sp>
        <p:nvSpPr>
          <p:cNvPr id="430195" name="AutoShape 115"/>
          <p:cNvSpPr>
            <a:spLocks noChangeArrowheads="1"/>
          </p:cNvSpPr>
          <p:nvPr/>
        </p:nvSpPr>
        <p:spPr bwMode="auto">
          <a:xfrm>
            <a:off x="1476375" y="4078288"/>
            <a:ext cx="215900" cy="71437"/>
          </a:xfrm>
          <a:prstGeom prst="leftArrow">
            <a:avLst>
              <a:gd name="adj1" fmla="val 50000"/>
              <a:gd name="adj2" fmla="val 75556"/>
            </a:avLst>
          </a:prstGeom>
          <a:solidFill>
            <a:srgbClr val="FF0000"/>
          </a:solidFill>
          <a:ln w="9525">
            <a:solidFill>
              <a:schemeClr val="tx1"/>
            </a:solidFill>
            <a:miter lim="800000"/>
            <a:headEnd/>
            <a:tailEnd/>
          </a:ln>
          <a:effectLst/>
        </p:spPr>
        <p:txBody>
          <a:bodyPr wrap="none" anchor="ctr"/>
          <a:lstStyle/>
          <a:p>
            <a:endParaRPr lang="fr-FR"/>
          </a:p>
        </p:txBody>
      </p:sp>
      <p:sp>
        <p:nvSpPr>
          <p:cNvPr id="430196" name="Rectangle 116"/>
          <p:cNvSpPr>
            <a:spLocks noChangeArrowheads="1"/>
          </p:cNvSpPr>
          <p:nvPr/>
        </p:nvSpPr>
        <p:spPr bwMode="auto">
          <a:xfrm>
            <a:off x="5653088" y="3146425"/>
            <a:ext cx="1295400" cy="228600"/>
          </a:xfrm>
          <a:prstGeom prst="rect">
            <a:avLst/>
          </a:prstGeom>
          <a:noFill/>
          <a:ln w="9525">
            <a:solidFill>
              <a:schemeClr val="tx1"/>
            </a:solidFill>
            <a:miter lim="800000"/>
            <a:headEnd/>
            <a:tailEnd/>
          </a:ln>
          <a:effectLst/>
        </p:spPr>
        <p:txBody>
          <a:bodyPr anchor="ctr"/>
          <a:lstStyle/>
          <a:p>
            <a:pPr algn="ctr"/>
            <a:r>
              <a:rPr lang="fr-FR" sz="800" b="0">
                <a:latin typeface="Arial" charset="0"/>
              </a:rPr>
              <a:t>NTIC</a:t>
            </a:r>
          </a:p>
          <a:p>
            <a:pPr algn="ctr"/>
            <a:r>
              <a:rPr lang="fr-FR" sz="800" b="0">
                <a:latin typeface="Arial" charset="0"/>
              </a:rPr>
              <a:t>(au Maroc)</a:t>
            </a:r>
          </a:p>
        </p:txBody>
      </p:sp>
      <p:cxnSp>
        <p:nvCxnSpPr>
          <p:cNvPr id="430198" name="AutoShape 118"/>
          <p:cNvCxnSpPr>
            <a:cxnSpLocks noChangeShapeType="1"/>
            <a:stCxn id="430196" idx="3"/>
            <a:endCxn id="430201" idx="1"/>
          </p:cNvCxnSpPr>
          <p:nvPr/>
        </p:nvCxnSpPr>
        <p:spPr bwMode="auto">
          <a:xfrm>
            <a:off x="6948488" y="3260725"/>
            <a:ext cx="361950" cy="1377950"/>
          </a:xfrm>
          <a:prstGeom prst="bentConnector3">
            <a:avLst>
              <a:gd name="adj1" fmla="val 50000"/>
            </a:avLst>
          </a:prstGeom>
          <a:noFill/>
          <a:ln w="9525">
            <a:solidFill>
              <a:schemeClr val="tx1"/>
            </a:solidFill>
            <a:miter lim="800000"/>
            <a:headEnd/>
            <a:tailEnd/>
          </a:ln>
          <a:effectLst/>
        </p:spPr>
      </p:cxnSp>
      <p:sp>
        <p:nvSpPr>
          <p:cNvPr id="430199" name="Rectangle 119"/>
          <p:cNvSpPr>
            <a:spLocks noChangeArrowheads="1"/>
          </p:cNvSpPr>
          <p:nvPr/>
        </p:nvSpPr>
        <p:spPr bwMode="auto">
          <a:xfrm>
            <a:off x="7310438" y="3146425"/>
            <a:ext cx="1295400" cy="228600"/>
          </a:xfrm>
          <a:prstGeom prst="rect">
            <a:avLst/>
          </a:prstGeom>
          <a:noFill/>
          <a:ln w="9525">
            <a:solidFill>
              <a:schemeClr val="tx1"/>
            </a:solidFill>
            <a:miter lim="800000"/>
            <a:headEnd/>
            <a:tailEnd/>
          </a:ln>
          <a:effectLst/>
        </p:spPr>
        <p:txBody>
          <a:bodyPr anchor="ctr"/>
          <a:lstStyle/>
          <a:p>
            <a:pPr algn="ctr"/>
            <a:r>
              <a:rPr lang="fr-FR" sz="800" b="0">
                <a:latin typeface="Arial" charset="0"/>
              </a:rPr>
              <a:t>Les NTIC dans le Grand Casablanca</a:t>
            </a:r>
          </a:p>
        </p:txBody>
      </p:sp>
      <p:sp>
        <p:nvSpPr>
          <p:cNvPr id="430201" name="Rectangle 121"/>
          <p:cNvSpPr>
            <a:spLocks noChangeArrowheads="1"/>
          </p:cNvSpPr>
          <p:nvPr/>
        </p:nvSpPr>
        <p:spPr bwMode="auto">
          <a:xfrm>
            <a:off x="7310438" y="4524375"/>
            <a:ext cx="1295400" cy="228600"/>
          </a:xfrm>
          <a:prstGeom prst="rect">
            <a:avLst/>
          </a:prstGeom>
          <a:noFill/>
          <a:ln w="9525" algn="ctr">
            <a:solidFill>
              <a:srgbClr val="003300"/>
            </a:solidFill>
            <a:miter lim="800000"/>
            <a:headEnd/>
            <a:tailEnd/>
          </a:ln>
          <a:effectLst/>
        </p:spPr>
        <p:txBody>
          <a:bodyPr wrap="none" anchor="ctr"/>
          <a:lstStyle/>
          <a:p>
            <a:pPr algn="ctr"/>
            <a:r>
              <a:rPr lang="fr-FR" sz="800" b="0">
                <a:solidFill>
                  <a:srgbClr val="006600"/>
                </a:solidFill>
                <a:latin typeface="Arial" charset="0"/>
              </a:rPr>
              <a:t>Associations</a:t>
            </a:r>
          </a:p>
        </p:txBody>
      </p:sp>
      <p:cxnSp>
        <p:nvCxnSpPr>
          <p:cNvPr id="430204" name="AutoShape 124"/>
          <p:cNvCxnSpPr>
            <a:cxnSpLocks noChangeShapeType="1"/>
            <a:stCxn id="430205" idx="1"/>
            <a:endCxn id="430196" idx="3"/>
          </p:cNvCxnSpPr>
          <p:nvPr/>
        </p:nvCxnSpPr>
        <p:spPr bwMode="auto">
          <a:xfrm rot="10800000">
            <a:off x="6948488" y="3260725"/>
            <a:ext cx="360362" cy="285750"/>
          </a:xfrm>
          <a:prstGeom prst="bentConnector3">
            <a:avLst>
              <a:gd name="adj1" fmla="val 49778"/>
            </a:avLst>
          </a:prstGeom>
          <a:noFill/>
          <a:ln w="9525">
            <a:solidFill>
              <a:schemeClr val="tx1"/>
            </a:solidFill>
            <a:miter lim="800000"/>
            <a:headEnd/>
            <a:tailEnd/>
          </a:ln>
          <a:effectLst/>
        </p:spPr>
      </p:cxnSp>
      <p:sp>
        <p:nvSpPr>
          <p:cNvPr id="430205" name="Rectangle 125"/>
          <p:cNvSpPr>
            <a:spLocks noChangeArrowheads="1"/>
          </p:cNvSpPr>
          <p:nvPr/>
        </p:nvSpPr>
        <p:spPr bwMode="auto">
          <a:xfrm>
            <a:off x="7308850" y="3432175"/>
            <a:ext cx="1295400" cy="228600"/>
          </a:xfrm>
          <a:prstGeom prst="rect">
            <a:avLst/>
          </a:prstGeom>
          <a:noFill/>
          <a:ln w="9525">
            <a:solidFill>
              <a:schemeClr val="tx1"/>
            </a:solidFill>
            <a:miter lim="800000"/>
            <a:headEnd/>
            <a:tailEnd/>
          </a:ln>
          <a:effectLst/>
        </p:spPr>
        <p:txBody>
          <a:bodyPr anchor="ctr"/>
          <a:lstStyle/>
          <a:p>
            <a:pPr algn="ctr"/>
            <a:r>
              <a:rPr lang="fr-FR" sz="800" b="0">
                <a:latin typeface="Arial" charset="0"/>
              </a:rPr>
              <a:t>Le Casablanca Technopark</a:t>
            </a:r>
          </a:p>
        </p:txBody>
      </p:sp>
      <p:sp>
        <p:nvSpPr>
          <p:cNvPr id="430206" name="Rectangle 126"/>
          <p:cNvSpPr>
            <a:spLocks noChangeArrowheads="1"/>
          </p:cNvSpPr>
          <p:nvPr/>
        </p:nvSpPr>
        <p:spPr bwMode="auto">
          <a:xfrm>
            <a:off x="7308850" y="5576888"/>
            <a:ext cx="1295400" cy="228600"/>
          </a:xfrm>
          <a:prstGeom prst="rect">
            <a:avLst/>
          </a:prstGeom>
          <a:noFill/>
          <a:ln w="9525" algn="ctr">
            <a:solidFill>
              <a:srgbClr val="003300"/>
            </a:solidFill>
            <a:miter lim="800000"/>
            <a:headEnd/>
            <a:tailEnd/>
          </a:ln>
          <a:effectLst/>
        </p:spPr>
        <p:txBody>
          <a:bodyPr wrap="none" anchor="ctr"/>
          <a:lstStyle/>
          <a:p>
            <a:pPr algn="ctr"/>
            <a:r>
              <a:rPr lang="fr-FR" sz="800" b="0">
                <a:solidFill>
                  <a:srgbClr val="006600"/>
                </a:solidFill>
                <a:latin typeface="Arial" charset="0"/>
              </a:rPr>
              <a:t>Les entreprises du secteur</a:t>
            </a:r>
          </a:p>
        </p:txBody>
      </p:sp>
      <p:cxnSp>
        <p:nvCxnSpPr>
          <p:cNvPr id="430208" name="AutoShape 128"/>
          <p:cNvCxnSpPr>
            <a:cxnSpLocks noChangeShapeType="1"/>
            <a:stCxn id="430196" idx="3"/>
            <a:endCxn id="430206" idx="1"/>
          </p:cNvCxnSpPr>
          <p:nvPr/>
        </p:nvCxnSpPr>
        <p:spPr bwMode="auto">
          <a:xfrm>
            <a:off x="6948488" y="3260725"/>
            <a:ext cx="360362" cy="2430463"/>
          </a:xfrm>
          <a:prstGeom prst="bentConnector3">
            <a:avLst>
              <a:gd name="adj1" fmla="val 49778"/>
            </a:avLst>
          </a:prstGeom>
          <a:noFill/>
          <a:ln w="9525">
            <a:solidFill>
              <a:schemeClr val="tx1"/>
            </a:solidFill>
            <a:miter lim="800000"/>
            <a:headEnd/>
            <a:tailEnd/>
          </a:ln>
          <a:effectLst/>
        </p:spPr>
      </p:cxnSp>
      <p:sp>
        <p:nvSpPr>
          <p:cNvPr id="430209" name="Rectangle 129"/>
          <p:cNvSpPr>
            <a:spLocks noChangeArrowheads="1"/>
          </p:cNvSpPr>
          <p:nvPr/>
        </p:nvSpPr>
        <p:spPr bwMode="auto">
          <a:xfrm>
            <a:off x="7148513" y="4221163"/>
            <a:ext cx="1600200" cy="152400"/>
          </a:xfrm>
          <a:prstGeom prst="rect">
            <a:avLst/>
          </a:prstGeom>
          <a:noFill/>
          <a:ln w="9525">
            <a:noFill/>
            <a:prstDash val="sysDot"/>
            <a:miter lim="800000"/>
            <a:headEnd/>
            <a:tailEnd/>
          </a:ln>
          <a:effectLst/>
        </p:spPr>
        <p:txBody>
          <a:bodyPr wrap="none" anchor="ctr"/>
          <a:lstStyle/>
          <a:p>
            <a:pPr algn="r"/>
            <a:r>
              <a:rPr lang="fr-FR" sz="800" b="0">
                <a:solidFill>
                  <a:srgbClr val="800080"/>
                </a:solidFill>
                <a:latin typeface="Arial" charset="0"/>
              </a:rPr>
              <a:t>Lien URL vers site Internet</a:t>
            </a:r>
          </a:p>
          <a:p>
            <a:pPr algn="r"/>
            <a:r>
              <a:rPr lang="fr-FR" sz="800" b="0">
                <a:solidFill>
                  <a:srgbClr val="800080"/>
                </a:solidFill>
                <a:latin typeface="Arial" charset="0"/>
              </a:rPr>
              <a:t>Technopark</a:t>
            </a:r>
          </a:p>
        </p:txBody>
      </p:sp>
      <p:sp>
        <p:nvSpPr>
          <p:cNvPr id="430237" name="Rectangle 157"/>
          <p:cNvSpPr>
            <a:spLocks noChangeArrowheads="1"/>
          </p:cNvSpPr>
          <p:nvPr/>
        </p:nvSpPr>
        <p:spPr bwMode="auto">
          <a:xfrm>
            <a:off x="7380288" y="5145088"/>
            <a:ext cx="1295400" cy="228600"/>
          </a:xfrm>
          <a:prstGeom prst="rect">
            <a:avLst/>
          </a:prstGeom>
          <a:noFill/>
          <a:ln w="9525" algn="ctr">
            <a:solidFill>
              <a:srgbClr val="003300"/>
            </a:solidFill>
            <a:prstDash val="dash"/>
            <a:miter lim="800000"/>
            <a:headEnd/>
            <a:tailEnd/>
          </a:ln>
          <a:effectLst/>
        </p:spPr>
        <p:txBody>
          <a:bodyPr wrap="none" anchor="ctr"/>
          <a:lstStyle/>
          <a:p>
            <a:pPr algn="ctr"/>
            <a:r>
              <a:rPr lang="fr-FR" sz="800" b="0">
                <a:solidFill>
                  <a:srgbClr val="006600"/>
                </a:solidFill>
                <a:latin typeface="Arial" charset="0"/>
              </a:rPr>
              <a:t>Fiche association cliquée</a:t>
            </a:r>
          </a:p>
        </p:txBody>
      </p:sp>
      <p:sp>
        <p:nvSpPr>
          <p:cNvPr id="430239" name="Rectangle 159"/>
          <p:cNvSpPr>
            <a:spLocks noChangeArrowheads="1"/>
          </p:cNvSpPr>
          <p:nvPr/>
        </p:nvSpPr>
        <p:spPr bwMode="auto">
          <a:xfrm>
            <a:off x="7380288" y="6153150"/>
            <a:ext cx="1295400" cy="228600"/>
          </a:xfrm>
          <a:prstGeom prst="rect">
            <a:avLst/>
          </a:prstGeom>
          <a:noFill/>
          <a:ln w="9525" algn="ctr">
            <a:solidFill>
              <a:srgbClr val="003300"/>
            </a:solidFill>
            <a:prstDash val="dash"/>
            <a:miter lim="800000"/>
            <a:headEnd/>
            <a:tailEnd/>
          </a:ln>
          <a:effectLst/>
        </p:spPr>
        <p:txBody>
          <a:bodyPr wrap="none" anchor="ctr"/>
          <a:lstStyle/>
          <a:p>
            <a:pPr algn="ctr"/>
            <a:r>
              <a:rPr lang="fr-FR" sz="800" b="0">
                <a:solidFill>
                  <a:srgbClr val="006600"/>
                </a:solidFill>
                <a:latin typeface="Arial" charset="0"/>
              </a:rPr>
              <a:t>Fiche entreprise cliquée</a:t>
            </a:r>
          </a:p>
        </p:txBody>
      </p:sp>
      <p:cxnSp>
        <p:nvCxnSpPr>
          <p:cNvPr id="430241" name="AutoShape 161"/>
          <p:cNvCxnSpPr>
            <a:cxnSpLocks noChangeShapeType="1"/>
            <a:stCxn id="430201" idx="3"/>
            <a:endCxn id="430237" idx="3"/>
          </p:cNvCxnSpPr>
          <p:nvPr/>
        </p:nvCxnSpPr>
        <p:spPr bwMode="auto">
          <a:xfrm>
            <a:off x="8605838" y="4638675"/>
            <a:ext cx="69850" cy="620713"/>
          </a:xfrm>
          <a:prstGeom prst="bentConnector3">
            <a:avLst>
              <a:gd name="adj1" fmla="val 427273"/>
            </a:avLst>
          </a:prstGeom>
          <a:noFill/>
          <a:ln w="9525">
            <a:solidFill>
              <a:schemeClr val="tx1"/>
            </a:solidFill>
            <a:miter lim="800000"/>
            <a:headEnd/>
            <a:tailEnd/>
          </a:ln>
          <a:effectLst/>
        </p:spPr>
      </p:cxnSp>
      <p:cxnSp>
        <p:nvCxnSpPr>
          <p:cNvPr id="430242" name="AutoShape 162"/>
          <p:cNvCxnSpPr>
            <a:cxnSpLocks noChangeShapeType="1"/>
            <a:stCxn id="430206" idx="3"/>
            <a:endCxn id="430239" idx="3"/>
          </p:cNvCxnSpPr>
          <p:nvPr/>
        </p:nvCxnSpPr>
        <p:spPr bwMode="auto">
          <a:xfrm>
            <a:off x="8604250" y="5691188"/>
            <a:ext cx="71438" cy="576262"/>
          </a:xfrm>
          <a:prstGeom prst="bentConnector3">
            <a:avLst>
              <a:gd name="adj1" fmla="val 420000"/>
            </a:avLst>
          </a:prstGeom>
          <a:noFill/>
          <a:ln w="9525">
            <a:solidFill>
              <a:schemeClr val="tx1"/>
            </a:solidFill>
            <a:miter lim="800000"/>
            <a:headEnd/>
            <a:tailEnd/>
          </a:ln>
          <a:effectLst/>
        </p:spPr>
      </p:cxnSp>
      <p:cxnSp>
        <p:nvCxnSpPr>
          <p:cNvPr id="430250" name="AutoShape 170"/>
          <p:cNvCxnSpPr>
            <a:cxnSpLocks noChangeShapeType="1"/>
            <a:stCxn id="430196" idx="3"/>
            <a:endCxn id="430199" idx="1"/>
          </p:cNvCxnSpPr>
          <p:nvPr/>
        </p:nvCxnSpPr>
        <p:spPr bwMode="auto">
          <a:xfrm>
            <a:off x="6948488" y="3260725"/>
            <a:ext cx="361950" cy="0"/>
          </a:xfrm>
          <a:prstGeom prst="straightConnector1">
            <a:avLst/>
          </a:prstGeom>
          <a:noFill/>
          <a:ln w="9525">
            <a:solidFill>
              <a:schemeClr val="tx1"/>
            </a:solidFill>
            <a:round/>
            <a:headEnd/>
            <a:tailEnd/>
          </a:ln>
          <a:effectLst/>
        </p:spPr>
      </p:cxnSp>
      <p:cxnSp>
        <p:nvCxnSpPr>
          <p:cNvPr id="430251" name="AutoShape 171"/>
          <p:cNvCxnSpPr>
            <a:cxnSpLocks noChangeShapeType="1"/>
            <a:stCxn id="430146" idx="3"/>
            <a:endCxn id="430196" idx="1"/>
          </p:cNvCxnSpPr>
          <p:nvPr/>
        </p:nvCxnSpPr>
        <p:spPr bwMode="auto">
          <a:xfrm>
            <a:off x="5435600" y="3255963"/>
            <a:ext cx="217488" cy="4762"/>
          </a:xfrm>
          <a:prstGeom prst="straightConnector1">
            <a:avLst/>
          </a:prstGeom>
          <a:noFill/>
          <a:ln w="9525">
            <a:solidFill>
              <a:schemeClr val="tx1"/>
            </a:solidFill>
            <a:round/>
            <a:headEnd/>
            <a:tailEnd/>
          </a:ln>
          <a:effectLst/>
        </p:spPr>
      </p:cxnSp>
      <p:cxnSp>
        <p:nvCxnSpPr>
          <p:cNvPr id="430252" name="AutoShape 172"/>
          <p:cNvCxnSpPr>
            <a:cxnSpLocks noChangeShapeType="1"/>
            <a:stCxn id="430156" idx="3"/>
            <a:endCxn id="430142" idx="1"/>
          </p:cNvCxnSpPr>
          <p:nvPr/>
        </p:nvCxnSpPr>
        <p:spPr bwMode="auto">
          <a:xfrm>
            <a:off x="3924300" y="1020763"/>
            <a:ext cx="215900" cy="1781175"/>
          </a:xfrm>
          <a:prstGeom prst="bentConnector3">
            <a:avLst>
              <a:gd name="adj1" fmla="val 49264"/>
            </a:avLst>
          </a:prstGeom>
          <a:noFill/>
          <a:ln w="9525">
            <a:solidFill>
              <a:schemeClr val="tx1"/>
            </a:solidFill>
            <a:miter lim="800000"/>
            <a:headEnd/>
            <a:tailEnd/>
          </a:ln>
          <a:effectLst/>
        </p:spPr>
      </p:cxnSp>
      <p:cxnSp>
        <p:nvCxnSpPr>
          <p:cNvPr id="430253" name="AutoShape 173"/>
          <p:cNvCxnSpPr>
            <a:cxnSpLocks noChangeShapeType="1"/>
            <a:stCxn id="430156" idx="3"/>
            <a:endCxn id="430146" idx="1"/>
          </p:cNvCxnSpPr>
          <p:nvPr/>
        </p:nvCxnSpPr>
        <p:spPr bwMode="auto">
          <a:xfrm>
            <a:off x="3924300" y="1020763"/>
            <a:ext cx="215900" cy="2235200"/>
          </a:xfrm>
          <a:prstGeom prst="bentConnector3">
            <a:avLst>
              <a:gd name="adj1" fmla="val 49264"/>
            </a:avLst>
          </a:prstGeom>
          <a:noFill/>
          <a:ln w="9525">
            <a:solidFill>
              <a:schemeClr val="tx1"/>
            </a:solidFill>
            <a:miter lim="800000"/>
            <a:headEnd/>
            <a:tailEnd/>
          </a:ln>
          <a:effectLst/>
        </p:spPr>
      </p:cxnSp>
      <p:sp>
        <p:nvSpPr>
          <p:cNvPr id="430254" name="Rectangle 174"/>
          <p:cNvSpPr>
            <a:spLocks noChangeArrowheads="1"/>
          </p:cNvSpPr>
          <p:nvPr/>
        </p:nvSpPr>
        <p:spPr bwMode="auto">
          <a:xfrm>
            <a:off x="7308850" y="3860800"/>
            <a:ext cx="1366838" cy="215900"/>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6</a:t>
            </a:r>
          </a:p>
        </p:txBody>
      </p:sp>
      <p:cxnSp>
        <p:nvCxnSpPr>
          <p:cNvPr id="430255" name="AutoShape 175"/>
          <p:cNvCxnSpPr>
            <a:cxnSpLocks noChangeShapeType="1"/>
            <a:stCxn id="430205" idx="3"/>
            <a:endCxn id="430209" idx="3"/>
          </p:cNvCxnSpPr>
          <p:nvPr/>
        </p:nvCxnSpPr>
        <p:spPr bwMode="auto">
          <a:xfrm>
            <a:off x="8604250" y="3546475"/>
            <a:ext cx="144463" cy="750888"/>
          </a:xfrm>
          <a:prstGeom prst="bentConnector3">
            <a:avLst>
              <a:gd name="adj1" fmla="val 258241"/>
            </a:avLst>
          </a:prstGeom>
          <a:noFill/>
          <a:ln w="9525">
            <a:solidFill>
              <a:srgbClr val="800080"/>
            </a:solidFill>
            <a:miter lim="800000"/>
            <a:headEnd/>
            <a:tailEnd type="triangle" w="med" len="med"/>
          </a:ln>
          <a:effectLst/>
        </p:spPr>
      </p:cxnSp>
      <p:sp>
        <p:nvSpPr>
          <p:cNvPr id="430256" name="Rectangle 176"/>
          <p:cNvSpPr>
            <a:spLocks noChangeArrowheads="1"/>
          </p:cNvSpPr>
          <p:nvPr/>
        </p:nvSpPr>
        <p:spPr bwMode="auto">
          <a:xfrm>
            <a:off x="7308850" y="4868863"/>
            <a:ext cx="1366838" cy="215900"/>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6</a:t>
            </a:r>
          </a:p>
        </p:txBody>
      </p:sp>
      <p:sp>
        <p:nvSpPr>
          <p:cNvPr id="430257" name="Rectangle 177"/>
          <p:cNvSpPr>
            <a:spLocks noChangeArrowheads="1"/>
          </p:cNvSpPr>
          <p:nvPr/>
        </p:nvSpPr>
        <p:spPr bwMode="auto">
          <a:xfrm>
            <a:off x="7308850" y="5876925"/>
            <a:ext cx="1366838" cy="215900"/>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6</a:t>
            </a:r>
          </a:p>
        </p:txBody>
      </p:sp>
      <p:sp>
        <p:nvSpPr>
          <p:cNvPr id="430258" name="Rectangle 178"/>
          <p:cNvSpPr>
            <a:spLocks noChangeArrowheads="1"/>
          </p:cNvSpPr>
          <p:nvPr/>
        </p:nvSpPr>
        <p:spPr bwMode="auto">
          <a:xfrm>
            <a:off x="107950" y="596900"/>
            <a:ext cx="100806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0</a:t>
            </a:r>
          </a:p>
        </p:txBody>
      </p:sp>
      <p:sp>
        <p:nvSpPr>
          <p:cNvPr id="430259" name="Rectangle 179"/>
          <p:cNvSpPr>
            <a:spLocks noChangeArrowheads="1"/>
          </p:cNvSpPr>
          <p:nvPr/>
        </p:nvSpPr>
        <p:spPr bwMode="auto">
          <a:xfrm>
            <a:off x="1189038" y="596900"/>
            <a:ext cx="1366837"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1</a:t>
            </a:r>
          </a:p>
        </p:txBody>
      </p:sp>
      <p:sp>
        <p:nvSpPr>
          <p:cNvPr id="430260" name="Rectangle 180"/>
          <p:cNvSpPr>
            <a:spLocks noChangeArrowheads="1"/>
          </p:cNvSpPr>
          <p:nvPr/>
        </p:nvSpPr>
        <p:spPr bwMode="auto">
          <a:xfrm>
            <a:off x="2628900" y="596900"/>
            <a:ext cx="1438275"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2</a:t>
            </a:r>
          </a:p>
        </p:txBody>
      </p:sp>
      <p:sp>
        <p:nvSpPr>
          <p:cNvPr id="430261" name="Rectangle 181"/>
          <p:cNvSpPr>
            <a:spLocks noChangeArrowheads="1"/>
          </p:cNvSpPr>
          <p:nvPr/>
        </p:nvSpPr>
        <p:spPr bwMode="auto">
          <a:xfrm>
            <a:off x="4140200" y="596900"/>
            <a:ext cx="143986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3</a:t>
            </a:r>
          </a:p>
        </p:txBody>
      </p:sp>
      <p:sp>
        <p:nvSpPr>
          <p:cNvPr id="430262" name="Rectangle 182"/>
          <p:cNvSpPr>
            <a:spLocks noChangeArrowheads="1"/>
          </p:cNvSpPr>
          <p:nvPr/>
        </p:nvSpPr>
        <p:spPr bwMode="auto">
          <a:xfrm>
            <a:off x="5651500" y="596900"/>
            <a:ext cx="1584325"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4</a:t>
            </a:r>
          </a:p>
        </p:txBody>
      </p:sp>
      <p:sp>
        <p:nvSpPr>
          <p:cNvPr id="430263" name="Rectangle 183"/>
          <p:cNvSpPr>
            <a:spLocks noChangeArrowheads="1"/>
          </p:cNvSpPr>
          <p:nvPr/>
        </p:nvSpPr>
        <p:spPr bwMode="auto">
          <a:xfrm>
            <a:off x="7315200" y="596900"/>
            <a:ext cx="164941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5</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Espace réservé du numéro de diapositive 1"/>
          <p:cNvSpPr>
            <a:spLocks noGrp="1"/>
          </p:cNvSpPr>
          <p:nvPr>
            <p:ph type="sldNum" sz="quarter" idx="10"/>
          </p:nvPr>
        </p:nvSpPr>
        <p:spPr/>
        <p:txBody>
          <a:bodyPr/>
          <a:lstStyle/>
          <a:p>
            <a:fld id="{B98489B8-6EF5-41F3-8F0D-E75D3826BE13}" type="slidenum">
              <a:rPr lang="fr-FR"/>
              <a:pPr/>
              <a:t>28</a:t>
            </a:fld>
            <a:endParaRPr lang="fr-FR"/>
          </a:p>
        </p:txBody>
      </p:sp>
      <p:sp>
        <p:nvSpPr>
          <p:cNvPr id="447490" name="Rectangle 2"/>
          <p:cNvSpPr>
            <a:spLocks noChangeArrowheads="1"/>
          </p:cNvSpPr>
          <p:nvPr/>
        </p:nvSpPr>
        <p:spPr bwMode="auto">
          <a:xfrm>
            <a:off x="1189038" y="912813"/>
            <a:ext cx="1295400" cy="228600"/>
          </a:xfrm>
          <a:prstGeom prst="rect">
            <a:avLst/>
          </a:prstGeom>
          <a:solidFill>
            <a:srgbClr val="000080"/>
          </a:solidFill>
          <a:ln w="9525">
            <a:solidFill>
              <a:srgbClr val="000080"/>
            </a:solidFill>
            <a:miter lim="800000"/>
            <a:headEnd/>
            <a:tailEnd/>
          </a:ln>
          <a:effectLst/>
        </p:spPr>
        <p:txBody>
          <a:bodyPr anchor="ctr"/>
          <a:lstStyle/>
          <a:p>
            <a:pPr algn="ctr"/>
            <a:r>
              <a:rPr lang="fr-FR" sz="800">
                <a:solidFill>
                  <a:srgbClr val="F8F8F8"/>
                </a:solidFill>
                <a:latin typeface="Arial" charset="0"/>
              </a:rPr>
              <a:t>Espace Investisseurs</a:t>
            </a:r>
          </a:p>
        </p:txBody>
      </p:sp>
      <p:sp>
        <p:nvSpPr>
          <p:cNvPr id="447491" name="Rectangle 3"/>
          <p:cNvSpPr>
            <a:spLocks noChangeArrowheads="1"/>
          </p:cNvSpPr>
          <p:nvPr/>
        </p:nvSpPr>
        <p:spPr bwMode="auto">
          <a:xfrm>
            <a:off x="152400" y="912813"/>
            <a:ext cx="914400" cy="228600"/>
          </a:xfrm>
          <a:prstGeom prst="rect">
            <a:avLst/>
          </a:prstGeom>
          <a:solidFill>
            <a:srgbClr val="000080"/>
          </a:solidFill>
          <a:ln w="9525">
            <a:solidFill>
              <a:srgbClr val="000080"/>
            </a:solidFill>
            <a:miter lim="800000"/>
            <a:headEnd/>
            <a:tailEnd/>
          </a:ln>
          <a:effectLst/>
        </p:spPr>
        <p:txBody>
          <a:bodyPr wrap="none" anchor="ctr"/>
          <a:lstStyle/>
          <a:p>
            <a:pPr algn="ctr"/>
            <a:r>
              <a:rPr lang="fr-FR" sz="800">
                <a:solidFill>
                  <a:srgbClr val="F8F8F8"/>
                </a:solidFill>
                <a:latin typeface="Arial" charset="0"/>
              </a:rPr>
              <a:t>Page d’accueil</a:t>
            </a:r>
          </a:p>
        </p:txBody>
      </p:sp>
      <p:cxnSp>
        <p:nvCxnSpPr>
          <p:cNvPr id="447492" name="AutoShape 4"/>
          <p:cNvCxnSpPr>
            <a:cxnSpLocks noChangeShapeType="1"/>
            <a:stCxn id="447491" idx="3"/>
            <a:endCxn id="447490" idx="1"/>
          </p:cNvCxnSpPr>
          <p:nvPr/>
        </p:nvCxnSpPr>
        <p:spPr bwMode="auto">
          <a:xfrm>
            <a:off x="1066800" y="1027113"/>
            <a:ext cx="122238" cy="0"/>
          </a:xfrm>
          <a:prstGeom prst="straightConnector1">
            <a:avLst/>
          </a:prstGeom>
          <a:noFill/>
          <a:ln w="9525">
            <a:solidFill>
              <a:schemeClr val="tx1"/>
            </a:solidFill>
            <a:round/>
            <a:headEnd/>
            <a:tailEnd/>
          </a:ln>
          <a:effectLst/>
        </p:spPr>
      </p:cxnSp>
      <p:cxnSp>
        <p:nvCxnSpPr>
          <p:cNvPr id="447495" name="AutoShape 7"/>
          <p:cNvCxnSpPr>
            <a:cxnSpLocks noChangeShapeType="1"/>
            <a:stCxn id="447490" idx="3"/>
            <a:endCxn id="447503" idx="1"/>
          </p:cNvCxnSpPr>
          <p:nvPr/>
        </p:nvCxnSpPr>
        <p:spPr bwMode="auto">
          <a:xfrm flipV="1">
            <a:off x="2484438" y="1020763"/>
            <a:ext cx="142875" cy="6350"/>
          </a:xfrm>
          <a:prstGeom prst="bentConnector3">
            <a:avLst>
              <a:gd name="adj1" fmla="val 50000"/>
            </a:avLst>
          </a:prstGeom>
          <a:noFill/>
          <a:ln w="9525">
            <a:solidFill>
              <a:schemeClr val="tx1"/>
            </a:solidFill>
            <a:miter lim="800000"/>
            <a:headEnd/>
            <a:tailEnd/>
          </a:ln>
          <a:effectLst/>
        </p:spPr>
      </p:cxnSp>
      <p:sp>
        <p:nvSpPr>
          <p:cNvPr id="447498" name="Rectangle 10"/>
          <p:cNvSpPr>
            <a:spLocks noChangeArrowheads="1"/>
          </p:cNvSpPr>
          <p:nvPr/>
        </p:nvSpPr>
        <p:spPr bwMode="auto">
          <a:xfrm>
            <a:off x="4140200" y="908050"/>
            <a:ext cx="1295400" cy="228600"/>
          </a:xfrm>
          <a:prstGeom prst="rect">
            <a:avLst/>
          </a:prstGeom>
          <a:solidFill>
            <a:srgbClr val="00FFFF"/>
          </a:solidFill>
          <a:ln w="9525">
            <a:solidFill>
              <a:schemeClr val="tx1"/>
            </a:solidFill>
            <a:miter lim="800000"/>
            <a:headEnd/>
            <a:tailEnd/>
          </a:ln>
          <a:effectLst/>
        </p:spPr>
        <p:txBody>
          <a:bodyPr anchor="ctr"/>
          <a:lstStyle/>
          <a:p>
            <a:pPr algn="ctr"/>
            <a:r>
              <a:rPr lang="fr-FR" sz="800">
                <a:latin typeface="Arial" charset="0"/>
              </a:rPr>
              <a:t>Secteurs clefs</a:t>
            </a:r>
          </a:p>
        </p:txBody>
      </p:sp>
      <p:sp>
        <p:nvSpPr>
          <p:cNvPr id="447502" name="Rectangle 14"/>
          <p:cNvSpPr>
            <a:spLocks noChangeArrowheads="1"/>
          </p:cNvSpPr>
          <p:nvPr/>
        </p:nvSpPr>
        <p:spPr bwMode="auto">
          <a:xfrm>
            <a:off x="2627313" y="1120775"/>
            <a:ext cx="228600" cy="152400"/>
          </a:xfrm>
          <a:prstGeom prst="rect">
            <a:avLst/>
          </a:prstGeom>
          <a:noFill/>
          <a:ln w="9525" algn="ctr">
            <a:solidFill>
              <a:srgbClr val="003300"/>
            </a:solidFill>
            <a:miter lim="800000"/>
            <a:headEnd/>
            <a:tailEnd/>
          </a:ln>
          <a:effectLst/>
        </p:spPr>
        <p:txBody>
          <a:bodyPr wrap="none" anchor="ctr"/>
          <a:lstStyle/>
          <a:p>
            <a:pPr algn="ctr"/>
            <a:r>
              <a:rPr lang="fr-FR" sz="800" b="0">
                <a:latin typeface="Arial" charset="0"/>
              </a:rPr>
              <a:t>E25</a:t>
            </a:r>
          </a:p>
        </p:txBody>
      </p:sp>
      <p:sp>
        <p:nvSpPr>
          <p:cNvPr id="447503" name="Rectangle 15"/>
          <p:cNvSpPr>
            <a:spLocks noChangeArrowheads="1"/>
          </p:cNvSpPr>
          <p:nvPr/>
        </p:nvSpPr>
        <p:spPr bwMode="auto">
          <a:xfrm>
            <a:off x="2627313" y="912813"/>
            <a:ext cx="1296987"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L’économie du Grand Casablanca</a:t>
            </a:r>
          </a:p>
        </p:txBody>
      </p:sp>
      <p:sp>
        <p:nvSpPr>
          <p:cNvPr id="447528" name="Rectangle 40"/>
          <p:cNvSpPr>
            <a:spLocks noChangeArrowheads="1"/>
          </p:cNvSpPr>
          <p:nvPr/>
        </p:nvSpPr>
        <p:spPr bwMode="auto">
          <a:xfrm>
            <a:off x="107950" y="2851150"/>
            <a:ext cx="1295400" cy="214313"/>
          </a:xfrm>
          <a:prstGeom prst="rect">
            <a:avLst/>
          </a:prstGeom>
          <a:solidFill>
            <a:srgbClr val="008000"/>
          </a:solidFill>
          <a:ln w="9525">
            <a:solidFill>
              <a:schemeClr val="tx1"/>
            </a:solidFill>
            <a:miter lim="800000"/>
            <a:headEnd/>
            <a:tailEnd/>
          </a:ln>
          <a:effectLst/>
        </p:spPr>
        <p:txBody>
          <a:bodyPr anchor="ctr"/>
          <a:lstStyle/>
          <a:p>
            <a:pPr algn="ctr"/>
            <a:r>
              <a:rPr lang="fr-FR" sz="800">
                <a:solidFill>
                  <a:schemeClr val="bg1"/>
                </a:solidFill>
                <a:latin typeface="Arial" charset="0"/>
              </a:rPr>
              <a:t>Indexation</a:t>
            </a:r>
          </a:p>
        </p:txBody>
      </p:sp>
      <p:sp>
        <p:nvSpPr>
          <p:cNvPr id="447529" name="Rectangle 41"/>
          <p:cNvSpPr>
            <a:spLocks noChangeArrowheads="1"/>
          </p:cNvSpPr>
          <p:nvPr/>
        </p:nvSpPr>
        <p:spPr bwMode="auto">
          <a:xfrm>
            <a:off x="107950" y="3140075"/>
            <a:ext cx="1295400" cy="228600"/>
          </a:xfrm>
          <a:prstGeom prst="rect">
            <a:avLst/>
          </a:prstGeom>
          <a:solidFill>
            <a:srgbClr val="000080"/>
          </a:solidFill>
          <a:ln w="9525">
            <a:solidFill>
              <a:srgbClr val="000080"/>
            </a:solidFill>
            <a:miter lim="800000"/>
            <a:headEnd/>
            <a:tailEnd/>
          </a:ln>
          <a:effectLst/>
        </p:spPr>
        <p:txBody>
          <a:bodyPr anchor="ctr"/>
          <a:lstStyle/>
          <a:p>
            <a:pPr algn="ctr"/>
            <a:r>
              <a:rPr lang="fr-FR" sz="800">
                <a:solidFill>
                  <a:srgbClr val="F8F8F8"/>
                </a:solidFill>
                <a:latin typeface="Arial" charset="0"/>
              </a:rPr>
              <a:t>Espace Investisseurs</a:t>
            </a:r>
          </a:p>
        </p:txBody>
      </p:sp>
      <p:sp>
        <p:nvSpPr>
          <p:cNvPr id="447530" name="Rectangle 42"/>
          <p:cNvSpPr>
            <a:spLocks noChangeArrowheads="1"/>
          </p:cNvSpPr>
          <p:nvPr/>
        </p:nvSpPr>
        <p:spPr bwMode="auto">
          <a:xfrm>
            <a:off x="107950" y="6305550"/>
            <a:ext cx="1295400" cy="228600"/>
          </a:xfrm>
          <a:prstGeom prst="rect">
            <a:avLst/>
          </a:prstGeom>
          <a:solidFill>
            <a:schemeClr val="bg1"/>
          </a:solidFill>
          <a:ln w="9525">
            <a:solidFill>
              <a:schemeClr val="tx1"/>
            </a:solidFill>
            <a:miter lim="800000"/>
            <a:headEnd/>
            <a:tailEnd/>
          </a:ln>
          <a:effectLst/>
        </p:spPr>
        <p:txBody>
          <a:bodyPr wrap="none" anchor="ctr"/>
          <a:lstStyle/>
          <a:p>
            <a:pPr algn="ctr"/>
            <a:r>
              <a:rPr lang="fr-FR" sz="800" b="0">
                <a:latin typeface="Arial" charset="0"/>
              </a:rPr>
              <a:t>Services administratifs</a:t>
            </a:r>
          </a:p>
        </p:txBody>
      </p:sp>
      <p:sp>
        <p:nvSpPr>
          <p:cNvPr id="447531" name="Rectangle 43"/>
          <p:cNvSpPr>
            <a:spLocks noChangeArrowheads="1"/>
          </p:cNvSpPr>
          <p:nvPr/>
        </p:nvSpPr>
        <p:spPr bwMode="auto">
          <a:xfrm>
            <a:off x="109538" y="6584950"/>
            <a:ext cx="1295400" cy="228600"/>
          </a:xfrm>
          <a:prstGeom prst="rect">
            <a:avLst/>
          </a:prstGeom>
          <a:solidFill>
            <a:schemeClr val="bg1"/>
          </a:solidFill>
          <a:ln w="9525">
            <a:solidFill>
              <a:schemeClr val="tx1"/>
            </a:solidFill>
            <a:miter lim="800000"/>
            <a:headEnd/>
            <a:tailEnd/>
          </a:ln>
          <a:effectLst/>
        </p:spPr>
        <p:txBody>
          <a:bodyPr wrap="none" anchor="ctr"/>
          <a:lstStyle/>
          <a:p>
            <a:pPr algn="ctr"/>
            <a:r>
              <a:rPr lang="fr-FR" sz="800" b="0">
                <a:latin typeface="Arial" charset="0"/>
              </a:rPr>
              <a:t>La vie de l’entreprise</a:t>
            </a:r>
          </a:p>
        </p:txBody>
      </p:sp>
      <p:sp>
        <p:nvSpPr>
          <p:cNvPr id="447532" name="Rectangle 44"/>
          <p:cNvSpPr>
            <a:spLocks noChangeArrowheads="1"/>
          </p:cNvSpPr>
          <p:nvPr/>
        </p:nvSpPr>
        <p:spPr bwMode="auto">
          <a:xfrm>
            <a:off x="107950" y="3427413"/>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Flash actualités économiques</a:t>
            </a:r>
          </a:p>
        </p:txBody>
      </p:sp>
      <p:sp>
        <p:nvSpPr>
          <p:cNvPr id="447533" name="Rectangle 45"/>
          <p:cNvSpPr>
            <a:spLocks noChangeArrowheads="1"/>
          </p:cNvSpPr>
          <p:nvPr/>
        </p:nvSpPr>
        <p:spPr bwMode="auto">
          <a:xfrm>
            <a:off x="107950" y="3716338"/>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Le CRI de Casablanca</a:t>
            </a:r>
          </a:p>
        </p:txBody>
      </p:sp>
      <p:sp>
        <p:nvSpPr>
          <p:cNvPr id="447534" name="Rectangle 46"/>
          <p:cNvSpPr>
            <a:spLocks noChangeArrowheads="1"/>
          </p:cNvSpPr>
          <p:nvPr/>
        </p:nvSpPr>
        <p:spPr bwMode="auto">
          <a:xfrm>
            <a:off x="109538" y="4592638"/>
            <a:ext cx="1296987"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Pourquoi investir dans le Grand Casablanca ?</a:t>
            </a:r>
          </a:p>
        </p:txBody>
      </p:sp>
      <p:sp>
        <p:nvSpPr>
          <p:cNvPr id="447535" name="Rectangle 47"/>
          <p:cNvSpPr>
            <a:spLocks noChangeArrowheads="1"/>
          </p:cNvSpPr>
          <p:nvPr/>
        </p:nvSpPr>
        <p:spPr bwMode="auto">
          <a:xfrm>
            <a:off x="107950" y="4016375"/>
            <a:ext cx="1296988" cy="215900"/>
          </a:xfrm>
          <a:prstGeom prst="rect">
            <a:avLst/>
          </a:prstGeom>
          <a:solidFill>
            <a:srgbClr val="C0C0C0"/>
          </a:solidFill>
          <a:ln w="9525" algn="ctr">
            <a:solidFill>
              <a:srgbClr val="003300"/>
            </a:solidFill>
            <a:miter lim="800000"/>
            <a:headEnd/>
            <a:tailEnd/>
          </a:ln>
          <a:effectLst/>
        </p:spPr>
        <p:txBody>
          <a:bodyPr anchor="ctr"/>
          <a:lstStyle/>
          <a:p>
            <a:pPr algn="ctr"/>
            <a:r>
              <a:rPr lang="fr-FR" sz="800" b="0">
                <a:latin typeface="Arial" charset="0"/>
              </a:rPr>
              <a:t>L’économie du Grand Casablanca</a:t>
            </a:r>
          </a:p>
        </p:txBody>
      </p:sp>
      <p:sp>
        <p:nvSpPr>
          <p:cNvPr id="447536" name="Rectangle 48"/>
          <p:cNvSpPr>
            <a:spLocks noChangeArrowheads="1"/>
          </p:cNvSpPr>
          <p:nvPr/>
        </p:nvSpPr>
        <p:spPr bwMode="auto">
          <a:xfrm>
            <a:off x="107950" y="4868863"/>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Banque de projets</a:t>
            </a:r>
          </a:p>
        </p:txBody>
      </p:sp>
      <p:sp>
        <p:nvSpPr>
          <p:cNvPr id="447537" name="Rectangle 49"/>
          <p:cNvSpPr>
            <a:spLocks noChangeArrowheads="1"/>
          </p:cNvSpPr>
          <p:nvPr/>
        </p:nvSpPr>
        <p:spPr bwMode="auto">
          <a:xfrm>
            <a:off x="107950" y="5456238"/>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CRI Casablanca News</a:t>
            </a:r>
          </a:p>
        </p:txBody>
      </p:sp>
      <p:sp>
        <p:nvSpPr>
          <p:cNvPr id="447538" name="Rectangle 50"/>
          <p:cNvSpPr>
            <a:spLocks noChangeArrowheads="1"/>
          </p:cNvSpPr>
          <p:nvPr/>
        </p:nvSpPr>
        <p:spPr bwMode="auto">
          <a:xfrm>
            <a:off x="107950" y="6032500"/>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Espace téléchargement</a:t>
            </a:r>
          </a:p>
        </p:txBody>
      </p:sp>
      <p:sp>
        <p:nvSpPr>
          <p:cNvPr id="447539" name="Rectangle 51"/>
          <p:cNvSpPr>
            <a:spLocks noChangeArrowheads="1"/>
          </p:cNvSpPr>
          <p:nvPr/>
        </p:nvSpPr>
        <p:spPr bwMode="auto">
          <a:xfrm>
            <a:off x="107950" y="4305300"/>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Qui fait quoi ?</a:t>
            </a:r>
          </a:p>
        </p:txBody>
      </p:sp>
      <p:sp>
        <p:nvSpPr>
          <p:cNvPr id="447540" name="Rectangle 52"/>
          <p:cNvSpPr>
            <a:spLocks noChangeArrowheads="1"/>
          </p:cNvSpPr>
          <p:nvPr/>
        </p:nvSpPr>
        <p:spPr bwMode="auto">
          <a:xfrm>
            <a:off x="109538" y="5745163"/>
            <a:ext cx="1296987"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Espace MRE</a:t>
            </a:r>
          </a:p>
        </p:txBody>
      </p:sp>
      <p:sp>
        <p:nvSpPr>
          <p:cNvPr id="447541" name="Rectangle 53"/>
          <p:cNvSpPr>
            <a:spLocks noChangeArrowheads="1"/>
          </p:cNvSpPr>
          <p:nvPr/>
        </p:nvSpPr>
        <p:spPr bwMode="auto">
          <a:xfrm>
            <a:off x="107950" y="5156200"/>
            <a:ext cx="1295400" cy="228600"/>
          </a:xfrm>
          <a:prstGeom prst="rect">
            <a:avLst/>
          </a:prstGeom>
          <a:solidFill>
            <a:schemeClr val="bg1"/>
          </a:solidFill>
          <a:ln w="9525">
            <a:solidFill>
              <a:schemeClr val="tx1"/>
            </a:solidFill>
            <a:miter lim="800000"/>
            <a:headEnd/>
            <a:tailEnd/>
          </a:ln>
          <a:effectLst/>
        </p:spPr>
        <p:txBody>
          <a:bodyPr anchor="ctr"/>
          <a:lstStyle/>
          <a:p>
            <a:pPr algn="ctr"/>
            <a:r>
              <a:rPr lang="fr-FR" sz="800" b="0">
                <a:latin typeface="Arial" charset="0"/>
              </a:rPr>
              <a:t>L’observatoire de l’économie régionale</a:t>
            </a:r>
          </a:p>
        </p:txBody>
      </p:sp>
      <p:sp>
        <p:nvSpPr>
          <p:cNvPr id="447542" name="AutoShape 54"/>
          <p:cNvSpPr>
            <a:spLocks noChangeArrowheads="1"/>
          </p:cNvSpPr>
          <p:nvPr/>
        </p:nvSpPr>
        <p:spPr bwMode="auto">
          <a:xfrm>
            <a:off x="1476375" y="4078288"/>
            <a:ext cx="215900" cy="71437"/>
          </a:xfrm>
          <a:prstGeom prst="leftArrow">
            <a:avLst>
              <a:gd name="adj1" fmla="val 50000"/>
              <a:gd name="adj2" fmla="val 75556"/>
            </a:avLst>
          </a:prstGeom>
          <a:solidFill>
            <a:srgbClr val="FF0000"/>
          </a:solidFill>
          <a:ln w="9525">
            <a:solidFill>
              <a:schemeClr val="tx1"/>
            </a:solidFill>
            <a:miter lim="800000"/>
            <a:headEnd/>
            <a:tailEnd/>
          </a:ln>
          <a:effectLst/>
        </p:spPr>
        <p:txBody>
          <a:bodyPr wrap="none" anchor="ctr"/>
          <a:lstStyle/>
          <a:p>
            <a:endParaRPr lang="fr-FR"/>
          </a:p>
        </p:txBody>
      </p:sp>
      <p:cxnSp>
        <p:nvCxnSpPr>
          <p:cNvPr id="447545" name="AutoShape 57"/>
          <p:cNvCxnSpPr>
            <a:cxnSpLocks noChangeShapeType="1"/>
            <a:stCxn id="447571" idx="3"/>
            <a:endCxn id="447548" idx="1"/>
          </p:cNvCxnSpPr>
          <p:nvPr/>
        </p:nvCxnSpPr>
        <p:spPr bwMode="auto">
          <a:xfrm>
            <a:off x="6946900" y="1022350"/>
            <a:ext cx="363538" cy="3400425"/>
          </a:xfrm>
          <a:prstGeom prst="bentConnector3">
            <a:avLst>
              <a:gd name="adj1" fmla="val 49782"/>
            </a:avLst>
          </a:prstGeom>
          <a:noFill/>
          <a:ln w="9525">
            <a:solidFill>
              <a:schemeClr val="tx1"/>
            </a:solidFill>
            <a:miter lim="800000"/>
            <a:headEnd/>
            <a:tailEnd/>
          </a:ln>
          <a:effectLst/>
        </p:spPr>
      </p:cxnSp>
      <p:sp>
        <p:nvSpPr>
          <p:cNvPr id="447548" name="Rectangle 60"/>
          <p:cNvSpPr>
            <a:spLocks noChangeArrowheads="1"/>
          </p:cNvSpPr>
          <p:nvPr/>
        </p:nvSpPr>
        <p:spPr bwMode="auto">
          <a:xfrm>
            <a:off x="7310438" y="4308475"/>
            <a:ext cx="1295400" cy="228600"/>
          </a:xfrm>
          <a:prstGeom prst="rect">
            <a:avLst/>
          </a:prstGeom>
          <a:noFill/>
          <a:ln w="9525" algn="ctr">
            <a:solidFill>
              <a:srgbClr val="003300"/>
            </a:solidFill>
            <a:miter lim="800000"/>
            <a:headEnd/>
            <a:tailEnd/>
          </a:ln>
          <a:effectLst/>
        </p:spPr>
        <p:txBody>
          <a:bodyPr wrap="none" anchor="ctr"/>
          <a:lstStyle/>
          <a:p>
            <a:pPr algn="ctr"/>
            <a:r>
              <a:rPr lang="fr-FR" sz="800" b="0">
                <a:solidFill>
                  <a:srgbClr val="006600"/>
                </a:solidFill>
                <a:latin typeface="Arial" charset="0"/>
              </a:rPr>
              <a:t>Associations</a:t>
            </a:r>
          </a:p>
        </p:txBody>
      </p:sp>
      <p:cxnSp>
        <p:nvCxnSpPr>
          <p:cNvPr id="447551" name="AutoShape 63"/>
          <p:cNvCxnSpPr>
            <a:cxnSpLocks noChangeShapeType="1"/>
          </p:cNvCxnSpPr>
          <p:nvPr/>
        </p:nvCxnSpPr>
        <p:spPr bwMode="auto">
          <a:xfrm rot="10800000">
            <a:off x="6948488" y="1027113"/>
            <a:ext cx="360362" cy="285750"/>
          </a:xfrm>
          <a:prstGeom prst="bentConnector3">
            <a:avLst>
              <a:gd name="adj1" fmla="val 49778"/>
            </a:avLst>
          </a:prstGeom>
          <a:noFill/>
          <a:ln w="9525">
            <a:solidFill>
              <a:schemeClr val="tx1"/>
            </a:solidFill>
            <a:miter lim="800000"/>
            <a:headEnd/>
            <a:tailEnd/>
          </a:ln>
          <a:effectLst/>
        </p:spPr>
      </p:cxnSp>
      <p:sp>
        <p:nvSpPr>
          <p:cNvPr id="447553" name="Rectangle 65"/>
          <p:cNvSpPr>
            <a:spLocks noChangeArrowheads="1"/>
          </p:cNvSpPr>
          <p:nvPr/>
        </p:nvSpPr>
        <p:spPr bwMode="auto">
          <a:xfrm>
            <a:off x="7308850" y="5360988"/>
            <a:ext cx="1295400" cy="228600"/>
          </a:xfrm>
          <a:prstGeom prst="rect">
            <a:avLst/>
          </a:prstGeom>
          <a:noFill/>
          <a:ln w="9525" algn="ctr">
            <a:solidFill>
              <a:srgbClr val="003300"/>
            </a:solidFill>
            <a:miter lim="800000"/>
            <a:headEnd/>
            <a:tailEnd/>
          </a:ln>
          <a:effectLst/>
        </p:spPr>
        <p:txBody>
          <a:bodyPr wrap="none" anchor="ctr"/>
          <a:lstStyle/>
          <a:p>
            <a:pPr algn="ctr"/>
            <a:r>
              <a:rPr lang="fr-FR" sz="800" b="0">
                <a:solidFill>
                  <a:srgbClr val="006600"/>
                </a:solidFill>
                <a:latin typeface="Arial" charset="0"/>
              </a:rPr>
              <a:t>Les entreprises du secteur</a:t>
            </a:r>
          </a:p>
        </p:txBody>
      </p:sp>
      <p:cxnSp>
        <p:nvCxnSpPr>
          <p:cNvPr id="447555" name="AutoShape 67"/>
          <p:cNvCxnSpPr>
            <a:cxnSpLocks noChangeShapeType="1"/>
            <a:stCxn id="447571" idx="3"/>
            <a:endCxn id="447553" idx="1"/>
          </p:cNvCxnSpPr>
          <p:nvPr/>
        </p:nvCxnSpPr>
        <p:spPr bwMode="auto">
          <a:xfrm>
            <a:off x="6946900" y="1022350"/>
            <a:ext cx="361950" cy="4452938"/>
          </a:xfrm>
          <a:prstGeom prst="bentConnector3">
            <a:avLst>
              <a:gd name="adj1" fmla="val 50000"/>
            </a:avLst>
          </a:prstGeom>
          <a:noFill/>
          <a:ln w="9525">
            <a:solidFill>
              <a:schemeClr val="tx1"/>
            </a:solidFill>
            <a:miter lim="800000"/>
            <a:headEnd/>
            <a:tailEnd/>
          </a:ln>
          <a:effectLst/>
        </p:spPr>
      </p:cxnSp>
      <p:sp>
        <p:nvSpPr>
          <p:cNvPr id="447557" name="Rectangle 69"/>
          <p:cNvSpPr>
            <a:spLocks noChangeArrowheads="1"/>
          </p:cNvSpPr>
          <p:nvPr/>
        </p:nvSpPr>
        <p:spPr bwMode="auto">
          <a:xfrm>
            <a:off x="7380288" y="4929188"/>
            <a:ext cx="1295400" cy="228600"/>
          </a:xfrm>
          <a:prstGeom prst="rect">
            <a:avLst/>
          </a:prstGeom>
          <a:noFill/>
          <a:ln w="9525" algn="ctr">
            <a:solidFill>
              <a:srgbClr val="003300"/>
            </a:solidFill>
            <a:prstDash val="dash"/>
            <a:miter lim="800000"/>
            <a:headEnd/>
            <a:tailEnd/>
          </a:ln>
          <a:effectLst/>
        </p:spPr>
        <p:txBody>
          <a:bodyPr wrap="none" anchor="ctr"/>
          <a:lstStyle/>
          <a:p>
            <a:pPr algn="ctr"/>
            <a:r>
              <a:rPr lang="fr-FR" sz="800" b="0">
                <a:solidFill>
                  <a:srgbClr val="006600"/>
                </a:solidFill>
                <a:latin typeface="Arial" charset="0"/>
              </a:rPr>
              <a:t>Fiche association cliquée</a:t>
            </a:r>
          </a:p>
        </p:txBody>
      </p:sp>
      <p:sp>
        <p:nvSpPr>
          <p:cNvPr id="447559" name="Rectangle 71"/>
          <p:cNvSpPr>
            <a:spLocks noChangeArrowheads="1"/>
          </p:cNvSpPr>
          <p:nvPr/>
        </p:nvSpPr>
        <p:spPr bwMode="auto">
          <a:xfrm>
            <a:off x="7380288" y="5937250"/>
            <a:ext cx="1295400" cy="228600"/>
          </a:xfrm>
          <a:prstGeom prst="rect">
            <a:avLst/>
          </a:prstGeom>
          <a:noFill/>
          <a:ln w="9525" algn="ctr">
            <a:solidFill>
              <a:srgbClr val="003300"/>
            </a:solidFill>
            <a:prstDash val="dash"/>
            <a:miter lim="800000"/>
            <a:headEnd/>
            <a:tailEnd/>
          </a:ln>
          <a:effectLst/>
        </p:spPr>
        <p:txBody>
          <a:bodyPr wrap="none" anchor="ctr"/>
          <a:lstStyle/>
          <a:p>
            <a:pPr algn="ctr"/>
            <a:r>
              <a:rPr lang="fr-FR" sz="800" b="0">
                <a:solidFill>
                  <a:srgbClr val="006600"/>
                </a:solidFill>
                <a:latin typeface="Arial" charset="0"/>
              </a:rPr>
              <a:t>Fiche entreprise cliquée</a:t>
            </a:r>
          </a:p>
        </p:txBody>
      </p:sp>
      <p:cxnSp>
        <p:nvCxnSpPr>
          <p:cNvPr id="447561" name="AutoShape 73"/>
          <p:cNvCxnSpPr>
            <a:cxnSpLocks noChangeShapeType="1"/>
            <a:stCxn id="447548" idx="3"/>
            <a:endCxn id="447557" idx="3"/>
          </p:cNvCxnSpPr>
          <p:nvPr/>
        </p:nvCxnSpPr>
        <p:spPr bwMode="auto">
          <a:xfrm>
            <a:off x="8605838" y="4422775"/>
            <a:ext cx="69850" cy="620713"/>
          </a:xfrm>
          <a:prstGeom prst="bentConnector3">
            <a:avLst>
              <a:gd name="adj1" fmla="val 427273"/>
            </a:avLst>
          </a:prstGeom>
          <a:noFill/>
          <a:ln w="9525">
            <a:solidFill>
              <a:schemeClr val="tx1"/>
            </a:solidFill>
            <a:miter lim="800000"/>
            <a:headEnd/>
            <a:tailEnd/>
          </a:ln>
          <a:effectLst/>
        </p:spPr>
      </p:cxnSp>
      <p:cxnSp>
        <p:nvCxnSpPr>
          <p:cNvPr id="447562" name="AutoShape 74"/>
          <p:cNvCxnSpPr>
            <a:cxnSpLocks noChangeShapeType="1"/>
            <a:stCxn id="447553" idx="3"/>
            <a:endCxn id="447559" idx="3"/>
          </p:cNvCxnSpPr>
          <p:nvPr/>
        </p:nvCxnSpPr>
        <p:spPr bwMode="auto">
          <a:xfrm>
            <a:off x="8604250" y="5475288"/>
            <a:ext cx="71438" cy="576262"/>
          </a:xfrm>
          <a:prstGeom prst="bentConnector3">
            <a:avLst>
              <a:gd name="adj1" fmla="val 420000"/>
            </a:avLst>
          </a:prstGeom>
          <a:noFill/>
          <a:ln w="9525">
            <a:solidFill>
              <a:schemeClr val="tx1"/>
            </a:solidFill>
            <a:miter lim="800000"/>
            <a:headEnd/>
            <a:tailEnd/>
          </a:ln>
          <a:effectLst/>
        </p:spPr>
      </p:cxnSp>
      <p:cxnSp>
        <p:nvCxnSpPr>
          <p:cNvPr id="447563" name="AutoShape 75"/>
          <p:cNvCxnSpPr>
            <a:cxnSpLocks noChangeShapeType="1"/>
          </p:cNvCxnSpPr>
          <p:nvPr/>
        </p:nvCxnSpPr>
        <p:spPr bwMode="auto">
          <a:xfrm>
            <a:off x="6948488" y="1027113"/>
            <a:ext cx="361950" cy="0"/>
          </a:xfrm>
          <a:prstGeom prst="straightConnector1">
            <a:avLst/>
          </a:prstGeom>
          <a:noFill/>
          <a:ln w="9525">
            <a:solidFill>
              <a:schemeClr val="tx1"/>
            </a:solidFill>
            <a:round/>
            <a:headEnd/>
            <a:tailEnd/>
          </a:ln>
          <a:effectLst/>
        </p:spPr>
      </p:cxnSp>
      <p:cxnSp>
        <p:nvCxnSpPr>
          <p:cNvPr id="447564" name="AutoShape 76"/>
          <p:cNvCxnSpPr>
            <a:cxnSpLocks noChangeShapeType="1"/>
            <a:stCxn id="447498" idx="3"/>
          </p:cNvCxnSpPr>
          <p:nvPr/>
        </p:nvCxnSpPr>
        <p:spPr bwMode="auto">
          <a:xfrm>
            <a:off x="5435600" y="1022350"/>
            <a:ext cx="217488" cy="4763"/>
          </a:xfrm>
          <a:prstGeom prst="straightConnector1">
            <a:avLst/>
          </a:prstGeom>
          <a:noFill/>
          <a:ln w="9525">
            <a:solidFill>
              <a:schemeClr val="tx1"/>
            </a:solidFill>
            <a:round/>
            <a:headEnd/>
            <a:tailEnd/>
          </a:ln>
          <a:effectLst/>
        </p:spPr>
      </p:cxnSp>
      <p:cxnSp>
        <p:nvCxnSpPr>
          <p:cNvPr id="447566" name="AutoShape 78"/>
          <p:cNvCxnSpPr>
            <a:cxnSpLocks noChangeShapeType="1"/>
            <a:stCxn id="447503" idx="3"/>
            <a:endCxn id="447498" idx="1"/>
          </p:cNvCxnSpPr>
          <p:nvPr/>
        </p:nvCxnSpPr>
        <p:spPr bwMode="auto">
          <a:xfrm>
            <a:off x="3924300" y="1020763"/>
            <a:ext cx="215900" cy="1587"/>
          </a:xfrm>
          <a:prstGeom prst="bentConnector3">
            <a:avLst>
              <a:gd name="adj1" fmla="val 49264"/>
            </a:avLst>
          </a:prstGeom>
          <a:noFill/>
          <a:ln w="9525">
            <a:solidFill>
              <a:schemeClr val="tx1"/>
            </a:solidFill>
            <a:miter lim="800000"/>
            <a:headEnd/>
            <a:tailEnd/>
          </a:ln>
          <a:effectLst/>
        </p:spPr>
      </p:cxnSp>
      <p:sp>
        <p:nvSpPr>
          <p:cNvPr id="447567" name="Rectangle 79"/>
          <p:cNvSpPr>
            <a:spLocks noChangeArrowheads="1"/>
          </p:cNvSpPr>
          <p:nvPr/>
        </p:nvSpPr>
        <p:spPr bwMode="auto">
          <a:xfrm>
            <a:off x="7308850" y="1773238"/>
            <a:ext cx="1366838" cy="215900"/>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6</a:t>
            </a:r>
          </a:p>
        </p:txBody>
      </p:sp>
      <p:sp>
        <p:nvSpPr>
          <p:cNvPr id="447569" name="Rectangle 81"/>
          <p:cNvSpPr>
            <a:spLocks noChangeArrowheads="1"/>
          </p:cNvSpPr>
          <p:nvPr/>
        </p:nvSpPr>
        <p:spPr bwMode="auto">
          <a:xfrm>
            <a:off x="7308850" y="4652963"/>
            <a:ext cx="1366838" cy="215900"/>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6</a:t>
            </a:r>
          </a:p>
        </p:txBody>
      </p:sp>
      <p:sp>
        <p:nvSpPr>
          <p:cNvPr id="447570" name="Rectangle 82"/>
          <p:cNvSpPr>
            <a:spLocks noChangeArrowheads="1"/>
          </p:cNvSpPr>
          <p:nvPr/>
        </p:nvSpPr>
        <p:spPr bwMode="auto">
          <a:xfrm>
            <a:off x="7308850" y="5661025"/>
            <a:ext cx="1366838" cy="215900"/>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6</a:t>
            </a:r>
          </a:p>
        </p:txBody>
      </p:sp>
      <p:sp>
        <p:nvSpPr>
          <p:cNvPr id="447571" name="Rectangle 83"/>
          <p:cNvSpPr>
            <a:spLocks noChangeArrowheads="1"/>
          </p:cNvSpPr>
          <p:nvPr/>
        </p:nvSpPr>
        <p:spPr bwMode="auto">
          <a:xfrm>
            <a:off x="5651500" y="908050"/>
            <a:ext cx="1295400" cy="228600"/>
          </a:xfrm>
          <a:prstGeom prst="rect">
            <a:avLst/>
          </a:prstGeom>
          <a:noFill/>
          <a:ln w="9525">
            <a:solidFill>
              <a:schemeClr val="tx1"/>
            </a:solidFill>
            <a:miter lim="800000"/>
            <a:headEnd/>
            <a:tailEnd/>
          </a:ln>
          <a:effectLst/>
        </p:spPr>
        <p:txBody>
          <a:bodyPr anchor="ctr"/>
          <a:lstStyle/>
          <a:p>
            <a:pPr algn="ctr"/>
            <a:r>
              <a:rPr lang="fr-FR" sz="800" b="0">
                <a:latin typeface="Arial" charset="0"/>
              </a:rPr>
              <a:t>Tourisme</a:t>
            </a:r>
          </a:p>
          <a:p>
            <a:pPr algn="ctr"/>
            <a:r>
              <a:rPr lang="fr-FR" sz="800" b="0">
                <a:latin typeface="Arial" charset="0"/>
              </a:rPr>
              <a:t>(au Maroc)</a:t>
            </a:r>
          </a:p>
        </p:txBody>
      </p:sp>
      <p:sp>
        <p:nvSpPr>
          <p:cNvPr id="447572" name="Rectangle 84"/>
          <p:cNvSpPr>
            <a:spLocks noChangeArrowheads="1"/>
          </p:cNvSpPr>
          <p:nvPr/>
        </p:nvSpPr>
        <p:spPr bwMode="auto">
          <a:xfrm>
            <a:off x="7308850" y="908050"/>
            <a:ext cx="1295400" cy="228600"/>
          </a:xfrm>
          <a:prstGeom prst="rect">
            <a:avLst/>
          </a:prstGeom>
          <a:noFill/>
          <a:ln w="9525">
            <a:solidFill>
              <a:schemeClr val="tx1"/>
            </a:solidFill>
            <a:miter lim="800000"/>
            <a:headEnd/>
            <a:tailEnd/>
          </a:ln>
          <a:effectLst/>
        </p:spPr>
        <p:txBody>
          <a:bodyPr anchor="ctr"/>
          <a:lstStyle/>
          <a:p>
            <a:pPr algn="ctr"/>
            <a:r>
              <a:rPr lang="fr-FR" sz="700" b="0">
                <a:latin typeface="Arial" charset="0"/>
              </a:rPr>
              <a:t>Le tourisme d’affaires dans le Grand Casablanca</a:t>
            </a:r>
          </a:p>
        </p:txBody>
      </p:sp>
      <p:sp>
        <p:nvSpPr>
          <p:cNvPr id="447590" name="Rectangle 102"/>
          <p:cNvSpPr>
            <a:spLocks noChangeArrowheads="1"/>
          </p:cNvSpPr>
          <p:nvPr/>
        </p:nvSpPr>
        <p:spPr bwMode="auto">
          <a:xfrm>
            <a:off x="7378700" y="2152650"/>
            <a:ext cx="1295400" cy="360363"/>
          </a:xfrm>
          <a:prstGeom prst="rect">
            <a:avLst/>
          </a:prstGeom>
          <a:solidFill>
            <a:srgbClr val="00FFFF"/>
          </a:solidFill>
          <a:ln w="9525" algn="ctr">
            <a:solidFill>
              <a:srgbClr val="000080"/>
            </a:solidFill>
            <a:miter lim="800000"/>
            <a:headEnd/>
            <a:tailEnd/>
          </a:ln>
          <a:effectLst/>
        </p:spPr>
        <p:txBody>
          <a:bodyPr wrap="none" anchor="ctr"/>
          <a:lstStyle/>
          <a:p>
            <a:pPr algn="ctr"/>
            <a:r>
              <a:rPr lang="fr-FR" sz="800" b="0">
                <a:latin typeface="Arial" charset="0"/>
              </a:rPr>
              <a:t>Promenades </a:t>
            </a:r>
          </a:p>
          <a:p>
            <a:pPr algn="ctr"/>
            <a:r>
              <a:rPr lang="fr-FR" sz="800" b="0">
                <a:latin typeface="Arial" charset="0"/>
              </a:rPr>
              <a:t>[ Carte interactive ]</a:t>
            </a:r>
          </a:p>
        </p:txBody>
      </p:sp>
      <p:sp>
        <p:nvSpPr>
          <p:cNvPr id="447593" name="Rectangle 105"/>
          <p:cNvSpPr>
            <a:spLocks noChangeArrowheads="1"/>
          </p:cNvSpPr>
          <p:nvPr/>
        </p:nvSpPr>
        <p:spPr bwMode="auto">
          <a:xfrm>
            <a:off x="7380288" y="2708275"/>
            <a:ext cx="1295400" cy="228600"/>
          </a:xfrm>
          <a:prstGeom prst="rect">
            <a:avLst/>
          </a:prstGeom>
          <a:solidFill>
            <a:srgbClr val="00FFFF"/>
          </a:solidFill>
          <a:ln w="9525" algn="ctr">
            <a:solidFill>
              <a:srgbClr val="000080"/>
            </a:solidFill>
            <a:miter lim="800000"/>
            <a:headEnd/>
            <a:tailEnd/>
          </a:ln>
          <a:effectLst/>
        </p:spPr>
        <p:txBody>
          <a:bodyPr wrap="none" anchor="ctr"/>
          <a:lstStyle/>
          <a:p>
            <a:pPr algn="ctr"/>
            <a:r>
              <a:rPr lang="fr-FR" sz="800" b="0">
                <a:latin typeface="Arial" charset="0"/>
              </a:rPr>
              <a:t>Visites virtuelles</a:t>
            </a:r>
          </a:p>
        </p:txBody>
      </p:sp>
      <p:cxnSp>
        <p:nvCxnSpPr>
          <p:cNvPr id="447595" name="AutoShape 107"/>
          <p:cNvCxnSpPr>
            <a:cxnSpLocks noChangeShapeType="1"/>
            <a:stCxn id="447606" idx="3"/>
            <a:endCxn id="447593" idx="3"/>
          </p:cNvCxnSpPr>
          <p:nvPr/>
        </p:nvCxnSpPr>
        <p:spPr bwMode="auto">
          <a:xfrm>
            <a:off x="8604250" y="1377950"/>
            <a:ext cx="71438" cy="1444625"/>
          </a:xfrm>
          <a:prstGeom prst="bentConnector3">
            <a:avLst>
              <a:gd name="adj1" fmla="val 420000"/>
            </a:avLst>
          </a:prstGeom>
          <a:noFill/>
          <a:ln w="9525">
            <a:solidFill>
              <a:schemeClr val="tx1"/>
            </a:solidFill>
            <a:miter lim="800000"/>
            <a:headEnd/>
            <a:tailEnd type="triangle" w="med" len="med"/>
          </a:ln>
          <a:effectLst/>
        </p:spPr>
      </p:cxnSp>
      <p:sp>
        <p:nvSpPr>
          <p:cNvPr id="447596" name="Rectangle 108"/>
          <p:cNvSpPr>
            <a:spLocks noChangeArrowheads="1"/>
          </p:cNvSpPr>
          <p:nvPr/>
        </p:nvSpPr>
        <p:spPr bwMode="auto">
          <a:xfrm>
            <a:off x="7378700" y="3141663"/>
            <a:ext cx="1295400" cy="228600"/>
          </a:xfrm>
          <a:prstGeom prst="rect">
            <a:avLst/>
          </a:prstGeom>
          <a:solidFill>
            <a:srgbClr val="00FFFF"/>
          </a:solidFill>
          <a:ln w="9525" algn="ctr">
            <a:solidFill>
              <a:srgbClr val="000080"/>
            </a:solidFill>
            <a:miter lim="800000"/>
            <a:headEnd/>
            <a:tailEnd/>
          </a:ln>
          <a:effectLst/>
        </p:spPr>
        <p:txBody>
          <a:bodyPr wrap="none" anchor="ctr"/>
          <a:lstStyle/>
          <a:p>
            <a:pPr algn="ctr"/>
            <a:r>
              <a:rPr lang="fr-FR" sz="800" b="0">
                <a:latin typeface="Arial" charset="0"/>
              </a:rPr>
              <a:t>Webcams</a:t>
            </a:r>
          </a:p>
        </p:txBody>
      </p:sp>
      <p:cxnSp>
        <p:nvCxnSpPr>
          <p:cNvPr id="447598" name="AutoShape 110"/>
          <p:cNvCxnSpPr>
            <a:cxnSpLocks noChangeShapeType="1"/>
            <a:stCxn id="447606" idx="3"/>
            <a:endCxn id="447596" idx="3"/>
          </p:cNvCxnSpPr>
          <p:nvPr/>
        </p:nvCxnSpPr>
        <p:spPr bwMode="auto">
          <a:xfrm>
            <a:off x="8604250" y="1377950"/>
            <a:ext cx="69850" cy="1878013"/>
          </a:xfrm>
          <a:prstGeom prst="bentConnector3">
            <a:avLst>
              <a:gd name="adj1" fmla="val 427273"/>
            </a:avLst>
          </a:prstGeom>
          <a:noFill/>
          <a:ln w="9525">
            <a:solidFill>
              <a:schemeClr val="tx1"/>
            </a:solidFill>
            <a:miter lim="800000"/>
            <a:headEnd/>
            <a:tailEnd type="triangle" w="med" len="med"/>
          </a:ln>
          <a:effectLst/>
        </p:spPr>
      </p:cxnSp>
      <p:sp>
        <p:nvSpPr>
          <p:cNvPr id="447606" name="Rectangle 118"/>
          <p:cNvSpPr>
            <a:spLocks noChangeArrowheads="1"/>
          </p:cNvSpPr>
          <p:nvPr/>
        </p:nvSpPr>
        <p:spPr bwMode="auto">
          <a:xfrm>
            <a:off x="7308850" y="1196975"/>
            <a:ext cx="1295400" cy="361950"/>
          </a:xfrm>
          <a:prstGeom prst="rect">
            <a:avLst/>
          </a:prstGeom>
          <a:noFill/>
          <a:ln w="9525">
            <a:solidFill>
              <a:schemeClr val="tx1"/>
            </a:solidFill>
            <a:miter lim="800000"/>
            <a:headEnd/>
            <a:tailEnd/>
          </a:ln>
          <a:effectLst/>
        </p:spPr>
        <p:txBody>
          <a:bodyPr anchor="ctr"/>
          <a:lstStyle/>
          <a:p>
            <a:pPr algn="ctr"/>
            <a:r>
              <a:rPr lang="fr-FR" sz="800" b="0">
                <a:latin typeface="Arial" charset="0"/>
              </a:rPr>
              <a:t>La nouvelle zone touristique du Grand Casablanca</a:t>
            </a:r>
          </a:p>
        </p:txBody>
      </p:sp>
      <p:cxnSp>
        <p:nvCxnSpPr>
          <p:cNvPr id="447607" name="AutoShape 119"/>
          <p:cNvCxnSpPr>
            <a:cxnSpLocks noChangeShapeType="1"/>
            <a:stCxn id="447606" idx="3"/>
            <a:endCxn id="447590" idx="3"/>
          </p:cNvCxnSpPr>
          <p:nvPr/>
        </p:nvCxnSpPr>
        <p:spPr bwMode="auto">
          <a:xfrm>
            <a:off x="8604250" y="1377950"/>
            <a:ext cx="69850" cy="955675"/>
          </a:xfrm>
          <a:prstGeom prst="bentConnector3">
            <a:avLst>
              <a:gd name="adj1" fmla="val 427273"/>
            </a:avLst>
          </a:prstGeom>
          <a:noFill/>
          <a:ln w="9525">
            <a:solidFill>
              <a:schemeClr val="tx1"/>
            </a:solidFill>
            <a:miter lim="800000"/>
            <a:headEnd/>
            <a:tailEnd type="triangle" w="med" len="med"/>
          </a:ln>
          <a:effectLst/>
        </p:spPr>
      </p:cxnSp>
      <p:sp>
        <p:nvSpPr>
          <p:cNvPr id="447608" name="Rectangle 120"/>
          <p:cNvSpPr>
            <a:spLocks noChangeArrowheads="1"/>
          </p:cNvSpPr>
          <p:nvPr/>
        </p:nvSpPr>
        <p:spPr bwMode="auto">
          <a:xfrm>
            <a:off x="7308850" y="3632200"/>
            <a:ext cx="1295400" cy="228600"/>
          </a:xfrm>
          <a:prstGeom prst="rect">
            <a:avLst/>
          </a:prstGeom>
          <a:noFill/>
          <a:ln w="9525" algn="ctr">
            <a:solidFill>
              <a:schemeClr val="tx1"/>
            </a:solidFill>
            <a:miter lim="800000"/>
            <a:headEnd/>
            <a:tailEnd/>
          </a:ln>
          <a:effectLst/>
        </p:spPr>
        <p:txBody>
          <a:bodyPr anchor="ctr"/>
          <a:lstStyle/>
          <a:p>
            <a:pPr algn="ctr"/>
            <a:r>
              <a:rPr lang="fr-FR" sz="800" b="0">
                <a:solidFill>
                  <a:srgbClr val="006600"/>
                </a:solidFill>
                <a:latin typeface="Arial" charset="0"/>
              </a:rPr>
              <a:t>Foncier et fiscalité</a:t>
            </a:r>
          </a:p>
        </p:txBody>
      </p:sp>
      <p:cxnSp>
        <p:nvCxnSpPr>
          <p:cNvPr id="447610" name="AutoShape 122"/>
          <p:cNvCxnSpPr>
            <a:cxnSpLocks noChangeShapeType="1"/>
            <a:stCxn id="447571" idx="3"/>
            <a:endCxn id="447608" idx="1"/>
          </p:cNvCxnSpPr>
          <p:nvPr/>
        </p:nvCxnSpPr>
        <p:spPr bwMode="auto">
          <a:xfrm>
            <a:off x="6946900" y="1022350"/>
            <a:ext cx="361950" cy="2724150"/>
          </a:xfrm>
          <a:prstGeom prst="bentConnector3">
            <a:avLst>
              <a:gd name="adj1" fmla="val 50000"/>
            </a:avLst>
          </a:prstGeom>
          <a:noFill/>
          <a:ln w="9525">
            <a:solidFill>
              <a:schemeClr val="tx1"/>
            </a:solidFill>
            <a:miter lim="800000"/>
            <a:headEnd/>
            <a:tailEnd/>
          </a:ln>
          <a:effectLst/>
        </p:spPr>
      </p:cxnSp>
      <p:sp>
        <p:nvSpPr>
          <p:cNvPr id="447611" name="Rectangle 123"/>
          <p:cNvSpPr>
            <a:spLocks noChangeArrowheads="1"/>
          </p:cNvSpPr>
          <p:nvPr/>
        </p:nvSpPr>
        <p:spPr bwMode="auto">
          <a:xfrm>
            <a:off x="107950" y="596900"/>
            <a:ext cx="100806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0</a:t>
            </a:r>
          </a:p>
        </p:txBody>
      </p:sp>
      <p:sp>
        <p:nvSpPr>
          <p:cNvPr id="447612" name="Rectangle 124"/>
          <p:cNvSpPr>
            <a:spLocks noChangeArrowheads="1"/>
          </p:cNvSpPr>
          <p:nvPr/>
        </p:nvSpPr>
        <p:spPr bwMode="auto">
          <a:xfrm>
            <a:off x="1189038" y="596900"/>
            <a:ext cx="1366837"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1</a:t>
            </a:r>
          </a:p>
        </p:txBody>
      </p:sp>
      <p:sp>
        <p:nvSpPr>
          <p:cNvPr id="447613" name="Rectangle 125"/>
          <p:cNvSpPr>
            <a:spLocks noChangeArrowheads="1"/>
          </p:cNvSpPr>
          <p:nvPr/>
        </p:nvSpPr>
        <p:spPr bwMode="auto">
          <a:xfrm>
            <a:off x="2628900" y="596900"/>
            <a:ext cx="1438275"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2</a:t>
            </a:r>
          </a:p>
        </p:txBody>
      </p:sp>
      <p:sp>
        <p:nvSpPr>
          <p:cNvPr id="447614" name="Rectangle 126"/>
          <p:cNvSpPr>
            <a:spLocks noChangeArrowheads="1"/>
          </p:cNvSpPr>
          <p:nvPr/>
        </p:nvSpPr>
        <p:spPr bwMode="auto">
          <a:xfrm>
            <a:off x="4140200" y="596900"/>
            <a:ext cx="143986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3</a:t>
            </a:r>
          </a:p>
        </p:txBody>
      </p:sp>
      <p:sp>
        <p:nvSpPr>
          <p:cNvPr id="447615" name="Rectangle 127"/>
          <p:cNvSpPr>
            <a:spLocks noChangeArrowheads="1"/>
          </p:cNvSpPr>
          <p:nvPr/>
        </p:nvSpPr>
        <p:spPr bwMode="auto">
          <a:xfrm>
            <a:off x="5651500" y="596900"/>
            <a:ext cx="1584325"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4</a:t>
            </a:r>
          </a:p>
        </p:txBody>
      </p:sp>
      <p:sp>
        <p:nvSpPr>
          <p:cNvPr id="447616" name="Rectangle 128"/>
          <p:cNvSpPr>
            <a:spLocks noChangeArrowheads="1"/>
          </p:cNvSpPr>
          <p:nvPr/>
        </p:nvSpPr>
        <p:spPr bwMode="auto">
          <a:xfrm>
            <a:off x="7315200" y="596900"/>
            <a:ext cx="164941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5</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Espace réservé du numéro de diapositive 1"/>
          <p:cNvSpPr>
            <a:spLocks noGrp="1"/>
          </p:cNvSpPr>
          <p:nvPr>
            <p:ph type="sldNum" sz="quarter" idx="10"/>
          </p:nvPr>
        </p:nvSpPr>
        <p:spPr/>
        <p:txBody>
          <a:bodyPr/>
          <a:lstStyle/>
          <a:p>
            <a:fld id="{699B0A23-958F-4D31-BC5E-577DC7006BE1}" type="slidenum">
              <a:rPr lang="fr-FR"/>
              <a:pPr/>
              <a:t>29</a:t>
            </a:fld>
            <a:endParaRPr lang="fr-FR"/>
          </a:p>
        </p:txBody>
      </p:sp>
      <p:sp>
        <p:nvSpPr>
          <p:cNvPr id="444418" name="Rectangle 2"/>
          <p:cNvSpPr>
            <a:spLocks noChangeArrowheads="1"/>
          </p:cNvSpPr>
          <p:nvPr/>
        </p:nvSpPr>
        <p:spPr bwMode="auto">
          <a:xfrm>
            <a:off x="1189038" y="908050"/>
            <a:ext cx="1295400" cy="228600"/>
          </a:xfrm>
          <a:prstGeom prst="rect">
            <a:avLst/>
          </a:prstGeom>
          <a:solidFill>
            <a:srgbClr val="000080"/>
          </a:solidFill>
          <a:ln w="9525">
            <a:solidFill>
              <a:srgbClr val="000080"/>
            </a:solidFill>
            <a:miter lim="800000"/>
            <a:headEnd/>
            <a:tailEnd/>
          </a:ln>
          <a:effectLst/>
        </p:spPr>
        <p:txBody>
          <a:bodyPr anchor="ctr"/>
          <a:lstStyle/>
          <a:p>
            <a:pPr algn="ctr"/>
            <a:r>
              <a:rPr lang="fr-FR" sz="800">
                <a:solidFill>
                  <a:srgbClr val="F8F8F8"/>
                </a:solidFill>
                <a:latin typeface="Arial" charset="0"/>
              </a:rPr>
              <a:t>Espace Investisseurs</a:t>
            </a:r>
          </a:p>
        </p:txBody>
      </p:sp>
      <p:sp>
        <p:nvSpPr>
          <p:cNvPr id="444419" name="Rectangle 3"/>
          <p:cNvSpPr>
            <a:spLocks noChangeArrowheads="1"/>
          </p:cNvSpPr>
          <p:nvPr/>
        </p:nvSpPr>
        <p:spPr bwMode="auto">
          <a:xfrm>
            <a:off x="152400" y="908050"/>
            <a:ext cx="914400" cy="228600"/>
          </a:xfrm>
          <a:prstGeom prst="rect">
            <a:avLst/>
          </a:prstGeom>
          <a:solidFill>
            <a:srgbClr val="000080"/>
          </a:solidFill>
          <a:ln w="9525">
            <a:solidFill>
              <a:srgbClr val="000080"/>
            </a:solidFill>
            <a:miter lim="800000"/>
            <a:headEnd/>
            <a:tailEnd/>
          </a:ln>
          <a:effectLst/>
        </p:spPr>
        <p:txBody>
          <a:bodyPr wrap="none" anchor="ctr"/>
          <a:lstStyle/>
          <a:p>
            <a:pPr algn="ctr"/>
            <a:r>
              <a:rPr lang="fr-FR" sz="800">
                <a:solidFill>
                  <a:srgbClr val="F8F8F8"/>
                </a:solidFill>
                <a:latin typeface="Arial" charset="0"/>
              </a:rPr>
              <a:t>Page d’accueil</a:t>
            </a:r>
          </a:p>
        </p:txBody>
      </p:sp>
      <p:cxnSp>
        <p:nvCxnSpPr>
          <p:cNvPr id="444420" name="AutoShape 4"/>
          <p:cNvCxnSpPr>
            <a:cxnSpLocks noChangeShapeType="1"/>
            <a:stCxn id="444419" idx="3"/>
            <a:endCxn id="444418" idx="1"/>
          </p:cNvCxnSpPr>
          <p:nvPr/>
        </p:nvCxnSpPr>
        <p:spPr bwMode="auto">
          <a:xfrm>
            <a:off x="1066800" y="1022350"/>
            <a:ext cx="122238" cy="0"/>
          </a:xfrm>
          <a:prstGeom prst="straightConnector1">
            <a:avLst/>
          </a:prstGeom>
          <a:noFill/>
          <a:ln w="9525">
            <a:solidFill>
              <a:schemeClr val="tx1"/>
            </a:solidFill>
            <a:round/>
            <a:headEnd/>
            <a:tailEnd/>
          </a:ln>
          <a:effectLst/>
        </p:spPr>
      </p:cxnSp>
      <p:sp>
        <p:nvSpPr>
          <p:cNvPr id="444431" name="Rectangle 15"/>
          <p:cNvSpPr>
            <a:spLocks noChangeArrowheads="1"/>
          </p:cNvSpPr>
          <p:nvPr/>
        </p:nvSpPr>
        <p:spPr bwMode="auto">
          <a:xfrm>
            <a:off x="2627313" y="1339850"/>
            <a:ext cx="1296987"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Pourquoi investir dans le Grand Casablanca ?</a:t>
            </a:r>
          </a:p>
        </p:txBody>
      </p:sp>
      <p:cxnSp>
        <p:nvCxnSpPr>
          <p:cNvPr id="444432" name="AutoShape 16"/>
          <p:cNvCxnSpPr>
            <a:cxnSpLocks noChangeShapeType="1"/>
            <a:stCxn id="444418" idx="3"/>
            <a:endCxn id="444431" idx="1"/>
          </p:cNvCxnSpPr>
          <p:nvPr/>
        </p:nvCxnSpPr>
        <p:spPr bwMode="auto">
          <a:xfrm>
            <a:off x="2484438" y="1022350"/>
            <a:ext cx="142875" cy="425450"/>
          </a:xfrm>
          <a:prstGeom prst="bentConnector3">
            <a:avLst>
              <a:gd name="adj1" fmla="val 50000"/>
            </a:avLst>
          </a:prstGeom>
          <a:noFill/>
          <a:ln w="9525">
            <a:solidFill>
              <a:schemeClr val="tx1"/>
            </a:solidFill>
            <a:miter lim="800000"/>
            <a:headEnd/>
            <a:tailEnd/>
          </a:ln>
          <a:effectLst/>
        </p:spPr>
      </p:cxnSp>
      <p:sp>
        <p:nvSpPr>
          <p:cNvPr id="444433" name="Rectangle 17"/>
          <p:cNvSpPr>
            <a:spLocks noChangeArrowheads="1"/>
          </p:cNvSpPr>
          <p:nvPr/>
        </p:nvSpPr>
        <p:spPr bwMode="auto">
          <a:xfrm>
            <a:off x="4141788" y="1339850"/>
            <a:ext cx="1295400" cy="228600"/>
          </a:xfrm>
          <a:prstGeom prst="rect">
            <a:avLst/>
          </a:prstGeom>
          <a:noFill/>
          <a:ln w="9525">
            <a:solidFill>
              <a:schemeClr val="tx1"/>
            </a:solidFill>
            <a:miter lim="800000"/>
            <a:headEnd/>
            <a:tailEnd/>
          </a:ln>
          <a:effectLst/>
        </p:spPr>
        <p:txBody>
          <a:bodyPr anchor="ctr"/>
          <a:lstStyle/>
          <a:p>
            <a:pPr algn="ctr"/>
            <a:r>
              <a:rPr lang="fr-FR" sz="800" b="0">
                <a:latin typeface="Arial" charset="0"/>
              </a:rPr>
              <a:t>Une situation géographique unique</a:t>
            </a:r>
          </a:p>
        </p:txBody>
      </p:sp>
      <p:cxnSp>
        <p:nvCxnSpPr>
          <p:cNvPr id="444435" name="AutoShape 19"/>
          <p:cNvCxnSpPr>
            <a:cxnSpLocks noChangeShapeType="1"/>
            <a:stCxn id="444431" idx="3"/>
            <a:endCxn id="444433" idx="1"/>
          </p:cNvCxnSpPr>
          <p:nvPr/>
        </p:nvCxnSpPr>
        <p:spPr bwMode="auto">
          <a:xfrm>
            <a:off x="3924300" y="1447800"/>
            <a:ext cx="217488" cy="6350"/>
          </a:xfrm>
          <a:prstGeom prst="straightConnector1">
            <a:avLst/>
          </a:prstGeom>
          <a:noFill/>
          <a:ln w="9525">
            <a:solidFill>
              <a:schemeClr val="tx1"/>
            </a:solidFill>
            <a:round/>
            <a:headEnd/>
            <a:tailEnd/>
          </a:ln>
          <a:effectLst/>
        </p:spPr>
      </p:cxnSp>
      <p:cxnSp>
        <p:nvCxnSpPr>
          <p:cNvPr id="444436" name="AutoShape 20"/>
          <p:cNvCxnSpPr>
            <a:cxnSpLocks noChangeShapeType="1"/>
            <a:stCxn id="444431" idx="3"/>
            <a:endCxn id="444440" idx="1"/>
          </p:cNvCxnSpPr>
          <p:nvPr/>
        </p:nvCxnSpPr>
        <p:spPr bwMode="auto">
          <a:xfrm>
            <a:off x="3924300" y="1447800"/>
            <a:ext cx="215900" cy="927100"/>
          </a:xfrm>
          <a:prstGeom prst="bentConnector3">
            <a:avLst>
              <a:gd name="adj1" fmla="val 49264"/>
            </a:avLst>
          </a:prstGeom>
          <a:noFill/>
          <a:ln w="9525">
            <a:solidFill>
              <a:schemeClr val="tx1"/>
            </a:solidFill>
            <a:miter lim="800000"/>
            <a:headEnd/>
            <a:tailEnd/>
          </a:ln>
          <a:effectLst/>
        </p:spPr>
      </p:cxnSp>
      <p:cxnSp>
        <p:nvCxnSpPr>
          <p:cNvPr id="444437" name="AutoShape 21"/>
          <p:cNvCxnSpPr>
            <a:cxnSpLocks noChangeShapeType="1"/>
            <a:stCxn id="444438" idx="1"/>
            <a:endCxn id="444431" idx="3"/>
          </p:cNvCxnSpPr>
          <p:nvPr/>
        </p:nvCxnSpPr>
        <p:spPr bwMode="auto">
          <a:xfrm rot="10800000">
            <a:off x="3924300" y="1447800"/>
            <a:ext cx="215900" cy="428625"/>
          </a:xfrm>
          <a:prstGeom prst="bentConnector3">
            <a:avLst>
              <a:gd name="adj1" fmla="val 50000"/>
            </a:avLst>
          </a:prstGeom>
          <a:noFill/>
          <a:ln w="9525">
            <a:solidFill>
              <a:schemeClr val="tx1"/>
            </a:solidFill>
            <a:miter lim="800000"/>
            <a:headEnd/>
            <a:tailEnd/>
          </a:ln>
          <a:effectLst/>
        </p:spPr>
      </p:cxnSp>
      <p:sp>
        <p:nvSpPr>
          <p:cNvPr id="444438" name="Rectangle 22"/>
          <p:cNvSpPr>
            <a:spLocks noChangeArrowheads="1"/>
          </p:cNvSpPr>
          <p:nvPr/>
        </p:nvSpPr>
        <p:spPr bwMode="auto">
          <a:xfrm>
            <a:off x="4140200" y="1762125"/>
            <a:ext cx="1295400" cy="228600"/>
          </a:xfrm>
          <a:prstGeom prst="rect">
            <a:avLst/>
          </a:prstGeom>
          <a:noFill/>
          <a:ln w="9525">
            <a:solidFill>
              <a:schemeClr val="tx1"/>
            </a:solidFill>
            <a:miter lim="800000"/>
            <a:headEnd/>
            <a:tailEnd/>
          </a:ln>
          <a:effectLst/>
        </p:spPr>
        <p:txBody>
          <a:bodyPr anchor="ctr"/>
          <a:lstStyle/>
          <a:p>
            <a:pPr algn="ctr"/>
            <a:r>
              <a:rPr lang="fr-FR" sz="800" b="0">
                <a:latin typeface="Arial" charset="0"/>
              </a:rPr>
              <a:t>Une économie libérale et dynamique</a:t>
            </a:r>
          </a:p>
        </p:txBody>
      </p:sp>
      <p:sp>
        <p:nvSpPr>
          <p:cNvPr id="444440" name="Rectangle 24"/>
          <p:cNvSpPr>
            <a:spLocks noChangeArrowheads="1"/>
          </p:cNvSpPr>
          <p:nvPr/>
        </p:nvSpPr>
        <p:spPr bwMode="auto">
          <a:xfrm>
            <a:off x="4140200" y="2184400"/>
            <a:ext cx="1295400" cy="381000"/>
          </a:xfrm>
          <a:prstGeom prst="rect">
            <a:avLst/>
          </a:prstGeom>
          <a:noFill/>
          <a:ln w="9525">
            <a:solidFill>
              <a:schemeClr val="tx1"/>
            </a:solidFill>
            <a:miter lim="800000"/>
            <a:headEnd/>
            <a:tailEnd/>
          </a:ln>
          <a:effectLst/>
        </p:spPr>
        <p:txBody>
          <a:bodyPr anchor="ctr"/>
          <a:lstStyle/>
          <a:p>
            <a:pPr algn="ctr"/>
            <a:r>
              <a:rPr lang="fr-FR" sz="800" b="0">
                <a:latin typeface="Arial" charset="0"/>
              </a:rPr>
              <a:t>Une industrie internationale et diversifiée</a:t>
            </a:r>
          </a:p>
        </p:txBody>
      </p:sp>
      <p:sp>
        <p:nvSpPr>
          <p:cNvPr id="444443" name="Rectangle 27"/>
          <p:cNvSpPr>
            <a:spLocks noChangeArrowheads="1"/>
          </p:cNvSpPr>
          <p:nvPr/>
        </p:nvSpPr>
        <p:spPr bwMode="auto">
          <a:xfrm>
            <a:off x="4140200" y="2781300"/>
            <a:ext cx="1295400" cy="228600"/>
          </a:xfrm>
          <a:prstGeom prst="rect">
            <a:avLst/>
          </a:prstGeom>
          <a:solidFill>
            <a:srgbClr val="33CCCC"/>
          </a:solidFill>
          <a:ln w="9525">
            <a:solidFill>
              <a:schemeClr val="tx1"/>
            </a:solidFill>
            <a:miter lim="800000"/>
            <a:headEnd/>
            <a:tailEnd/>
          </a:ln>
          <a:effectLst/>
        </p:spPr>
        <p:txBody>
          <a:bodyPr anchor="ctr"/>
          <a:lstStyle/>
          <a:p>
            <a:pPr algn="ctr"/>
            <a:r>
              <a:rPr lang="fr-FR" sz="800">
                <a:latin typeface="Arial" charset="0"/>
              </a:rPr>
              <a:t>Une infrastructure appropriée</a:t>
            </a:r>
          </a:p>
        </p:txBody>
      </p:sp>
      <p:cxnSp>
        <p:nvCxnSpPr>
          <p:cNvPr id="444445" name="AutoShape 29"/>
          <p:cNvCxnSpPr>
            <a:cxnSpLocks noChangeShapeType="1"/>
            <a:stCxn id="444431" idx="3"/>
            <a:endCxn id="444443" idx="1"/>
          </p:cNvCxnSpPr>
          <p:nvPr/>
        </p:nvCxnSpPr>
        <p:spPr bwMode="auto">
          <a:xfrm>
            <a:off x="3924300" y="1447800"/>
            <a:ext cx="215900" cy="1447800"/>
          </a:xfrm>
          <a:prstGeom prst="bentConnector3">
            <a:avLst>
              <a:gd name="adj1" fmla="val 49264"/>
            </a:avLst>
          </a:prstGeom>
          <a:noFill/>
          <a:ln w="9525">
            <a:solidFill>
              <a:schemeClr val="tx1"/>
            </a:solidFill>
            <a:miter lim="800000"/>
            <a:headEnd/>
            <a:tailEnd/>
          </a:ln>
          <a:effectLst/>
        </p:spPr>
      </p:cxnSp>
      <p:cxnSp>
        <p:nvCxnSpPr>
          <p:cNvPr id="444454" name="AutoShape 38"/>
          <p:cNvCxnSpPr>
            <a:cxnSpLocks noChangeShapeType="1"/>
            <a:stCxn id="444418" idx="3"/>
            <a:endCxn id="444462" idx="1"/>
          </p:cNvCxnSpPr>
          <p:nvPr/>
        </p:nvCxnSpPr>
        <p:spPr bwMode="auto">
          <a:xfrm flipV="1">
            <a:off x="2484438" y="1016000"/>
            <a:ext cx="142875" cy="6350"/>
          </a:xfrm>
          <a:prstGeom prst="bentConnector3">
            <a:avLst>
              <a:gd name="adj1" fmla="val 50000"/>
            </a:avLst>
          </a:prstGeom>
          <a:noFill/>
          <a:ln w="9525">
            <a:solidFill>
              <a:schemeClr val="tx1"/>
            </a:solidFill>
            <a:miter lim="800000"/>
            <a:headEnd/>
            <a:tailEnd/>
          </a:ln>
          <a:effectLst/>
        </p:spPr>
      </p:cxnSp>
      <p:sp>
        <p:nvSpPr>
          <p:cNvPr id="444462" name="Rectangle 46"/>
          <p:cNvSpPr>
            <a:spLocks noChangeArrowheads="1"/>
          </p:cNvSpPr>
          <p:nvPr/>
        </p:nvSpPr>
        <p:spPr bwMode="auto">
          <a:xfrm>
            <a:off x="2627313" y="908050"/>
            <a:ext cx="1296987"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Qui fait quoi  ?</a:t>
            </a:r>
          </a:p>
        </p:txBody>
      </p:sp>
      <p:sp>
        <p:nvSpPr>
          <p:cNvPr id="444490" name="Rectangle 74"/>
          <p:cNvSpPr>
            <a:spLocks noChangeArrowheads="1"/>
          </p:cNvSpPr>
          <p:nvPr/>
        </p:nvSpPr>
        <p:spPr bwMode="auto">
          <a:xfrm>
            <a:off x="107950" y="2851150"/>
            <a:ext cx="1295400" cy="214313"/>
          </a:xfrm>
          <a:prstGeom prst="rect">
            <a:avLst/>
          </a:prstGeom>
          <a:solidFill>
            <a:srgbClr val="008000"/>
          </a:solidFill>
          <a:ln w="9525">
            <a:solidFill>
              <a:schemeClr val="tx1"/>
            </a:solidFill>
            <a:miter lim="800000"/>
            <a:headEnd/>
            <a:tailEnd/>
          </a:ln>
          <a:effectLst/>
        </p:spPr>
        <p:txBody>
          <a:bodyPr anchor="ctr"/>
          <a:lstStyle/>
          <a:p>
            <a:pPr algn="ctr"/>
            <a:r>
              <a:rPr lang="fr-FR" sz="800">
                <a:solidFill>
                  <a:schemeClr val="bg1"/>
                </a:solidFill>
                <a:latin typeface="Arial" charset="0"/>
              </a:rPr>
              <a:t>Indexation</a:t>
            </a:r>
          </a:p>
        </p:txBody>
      </p:sp>
      <p:sp>
        <p:nvSpPr>
          <p:cNvPr id="444491" name="Rectangle 75"/>
          <p:cNvSpPr>
            <a:spLocks noChangeArrowheads="1"/>
          </p:cNvSpPr>
          <p:nvPr/>
        </p:nvSpPr>
        <p:spPr bwMode="auto">
          <a:xfrm>
            <a:off x="107950" y="3140075"/>
            <a:ext cx="1295400" cy="228600"/>
          </a:xfrm>
          <a:prstGeom prst="rect">
            <a:avLst/>
          </a:prstGeom>
          <a:solidFill>
            <a:srgbClr val="000080"/>
          </a:solidFill>
          <a:ln w="9525">
            <a:solidFill>
              <a:srgbClr val="000080"/>
            </a:solidFill>
            <a:miter lim="800000"/>
            <a:headEnd/>
            <a:tailEnd/>
          </a:ln>
          <a:effectLst/>
        </p:spPr>
        <p:txBody>
          <a:bodyPr anchor="ctr"/>
          <a:lstStyle/>
          <a:p>
            <a:pPr algn="ctr"/>
            <a:r>
              <a:rPr lang="fr-FR" sz="800">
                <a:solidFill>
                  <a:srgbClr val="F8F8F8"/>
                </a:solidFill>
                <a:latin typeface="Arial" charset="0"/>
              </a:rPr>
              <a:t>Espace Investisseurs</a:t>
            </a:r>
          </a:p>
        </p:txBody>
      </p:sp>
      <p:sp>
        <p:nvSpPr>
          <p:cNvPr id="444492" name="Rectangle 76"/>
          <p:cNvSpPr>
            <a:spLocks noChangeArrowheads="1"/>
          </p:cNvSpPr>
          <p:nvPr/>
        </p:nvSpPr>
        <p:spPr bwMode="auto">
          <a:xfrm>
            <a:off x="107950" y="6305550"/>
            <a:ext cx="1295400" cy="228600"/>
          </a:xfrm>
          <a:prstGeom prst="rect">
            <a:avLst/>
          </a:prstGeom>
          <a:solidFill>
            <a:schemeClr val="bg1"/>
          </a:solidFill>
          <a:ln w="9525">
            <a:solidFill>
              <a:schemeClr val="tx1"/>
            </a:solidFill>
            <a:miter lim="800000"/>
            <a:headEnd/>
            <a:tailEnd/>
          </a:ln>
          <a:effectLst/>
        </p:spPr>
        <p:txBody>
          <a:bodyPr wrap="none" anchor="ctr"/>
          <a:lstStyle/>
          <a:p>
            <a:pPr algn="ctr"/>
            <a:r>
              <a:rPr lang="fr-FR" sz="800" b="0">
                <a:latin typeface="Arial" charset="0"/>
              </a:rPr>
              <a:t>Services administratifs</a:t>
            </a:r>
          </a:p>
        </p:txBody>
      </p:sp>
      <p:sp>
        <p:nvSpPr>
          <p:cNvPr id="444493" name="Rectangle 77"/>
          <p:cNvSpPr>
            <a:spLocks noChangeArrowheads="1"/>
          </p:cNvSpPr>
          <p:nvPr/>
        </p:nvSpPr>
        <p:spPr bwMode="auto">
          <a:xfrm>
            <a:off x="109538" y="6584950"/>
            <a:ext cx="1295400" cy="228600"/>
          </a:xfrm>
          <a:prstGeom prst="rect">
            <a:avLst/>
          </a:prstGeom>
          <a:solidFill>
            <a:schemeClr val="bg1"/>
          </a:solidFill>
          <a:ln w="9525">
            <a:solidFill>
              <a:schemeClr val="tx1"/>
            </a:solidFill>
            <a:miter lim="800000"/>
            <a:headEnd/>
            <a:tailEnd/>
          </a:ln>
          <a:effectLst/>
        </p:spPr>
        <p:txBody>
          <a:bodyPr wrap="none" anchor="ctr"/>
          <a:lstStyle/>
          <a:p>
            <a:pPr algn="ctr"/>
            <a:r>
              <a:rPr lang="fr-FR" sz="800" b="0">
                <a:latin typeface="Arial" charset="0"/>
              </a:rPr>
              <a:t>La vie de l’entreprise</a:t>
            </a:r>
          </a:p>
        </p:txBody>
      </p:sp>
      <p:sp>
        <p:nvSpPr>
          <p:cNvPr id="444494" name="Rectangle 78"/>
          <p:cNvSpPr>
            <a:spLocks noChangeArrowheads="1"/>
          </p:cNvSpPr>
          <p:nvPr/>
        </p:nvSpPr>
        <p:spPr bwMode="auto">
          <a:xfrm>
            <a:off x="107950" y="3427413"/>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Flash actualités économiques</a:t>
            </a:r>
          </a:p>
        </p:txBody>
      </p:sp>
      <p:sp>
        <p:nvSpPr>
          <p:cNvPr id="444495" name="Rectangle 79"/>
          <p:cNvSpPr>
            <a:spLocks noChangeArrowheads="1"/>
          </p:cNvSpPr>
          <p:nvPr/>
        </p:nvSpPr>
        <p:spPr bwMode="auto">
          <a:xfrm>
            <a:off x="107950" y="3716338"/>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Le CRI de Casablanca</a:t>
            </a:r>
          </a:p>
        </p:txBody>
      </p:sp>
      <p:sp>
        <p:nvSpPr>
          <p:cNvPr id="444496" name="Rectangle 80"/>
          <p:cNvSpPr>
            <a:spLocks noChangeArrowheads="1"/>
          </p:cNvSpPr>
          <p:nvPr/>
        </p:nvSpPr>
        <p:spPr bwMode="auto">
          <a:xfrm>
            <a:off x="109538" y="4592638"/>
            <a:ext cx="1296987" cy="215900"/>
          </a:xfrm>
          <a:prstGeom prst="rect">
            <a:avLst/>
          </a:prstGeom>
          <a:solidFill>
            <a:srgbClr val="C0C0C0"/>
          </a:solidFill>
          <a:ln w="9525" algn="ctr">
            <a:solidFill>
              <a:srgbClr val="003300"/>
            </a:solidFill>
            <a:miter lim="800000"/>
            <a:headEnd/>
            <a:tailEnd/>
          </a:ln>
          <a:effectLst/>
        </p:spPr>
        <p:txBody>
          <a:bodyPr anchor="ctr"/>
          <a:lstStyle/>
          <a:p>
            <a:pPr algn="ctr"/>
            <a:r>
              <a:rPr lang="fr-FR" sz="800" b="0">
                <a:latin typeface="Arial" charset="0"/>
              </a:rPr>
              <a:t>Pourquoi investir dans le Grand Casablanca ?</a:t>
            </a:r>
          </a:p>
        </p:txBody>
      </p:sp>
      <p:sp>
        <p:nvSpPr>
          <p:cNvPr id="444497" name="Rectangle 81"/>
          <p:cNvSpPr>
            <a:spLocks noChangeArrowheads="1"/>
          </p:cNvSpPr>
          <p:nvPr/>
        </p:nvSpPr>
        <p:spPr bwMode="auto">
          <a:xfrm>
            <a:off x="107950" y="4016375"/>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L’économie du Grand Casablanca</a:t>
            </a:r>
          </a:p>
        </p:txBody>
      </p:sp>
      <p:sp>
        <p:nvSpPr>
          <p:cNvPr id="444498" name="Rectangle 82"/>
          <p:cNvSpPr>
            <a:spLocks noChangeArrowheads="1"/>
          </p:cNvSpPr>
          <p:nvPr/>
        </p:nvSpPr>
        <p:spPr bwMode="auto">
          <a:xfrm>
            <a:off x="107950" y="4868863"/>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Banque de projets</a:t>
            </a:r>
          </a:p>
        </p:txBody>
      </p:sp>
      <p:sp>
        <p:nvSpPr>
          <p:cNvPr id="444499" name="Rectangle 83"/>
          <p:cNvSpPr>
            <a:spLocks noChangeArrowheads="1"/>
          </p:cNvSpPr>
          <p:nvPr/>
        </p:nvSpPr>
        <p:spPr bwMode="auto">
          <a:xfrm>
            <a:off x="107950" y="5456238"/>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CRI Casablanca News</a:t>
            </a:r>
          </a:p>
        </p:txBody>
      </p:sp>
      <p:sp>
        <p:nvSpPr>
          <p:cNvPr id="444500" name="Rectangle 84"/>
          <p:cNvSpPr>
            <a:spLocks noChangeArrowheads="1"/>
          </p:cNvSpPr>
          <p:nvPr/>
        </p:nvSpPr>
        <p:spPr bwMode="auto">
          <a:xfrm>
            <a:off x="107950" y="6032500"/>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Espace téléchargement</a:t>
            </a:r>
          </a:p>
        </p:txBody>
      </p:sp>
      <p:sp>
        <p:nvSpPr>
          <p:cNvPr id="444501" name="Rectangle 85"/>
          <p:cNvSpPr>
            <a:spLocks noChangeArrowheads="1"/>
          </p:cNvSpPr>
          <p:nvPr/>
        </p:nvSpPr>
        <p:spPr bwMode="auto">
          <a:xfrm>
            <a:off x="107950" y="4305300"/>
            <a:ext cx="1296988" cy="215900"/>
          </a:xfrm>
          <a:prstGeom prst="rect">
            <a:avLst/>
          </a:prstGeom>
          <a:solidFill>
            <a:srgbClr val="C0C0C0"/>
          </a:solidFill>
          <a:ln w="9525" algn="ctr">
            <a:solidFill>
              <a:srgbClr val="003300"/>
            </a:solidFill>
            <a:miter lim="800000"/>
            <a:headEnd/>
            <a:tailEnd/>
          </a:ln>
          <a:effectLst/>
        </p:spPr>
        <p:txBody>
          <a:bodyPr anchor="ctr"/>
          <a:lstStyle/>
          <a:p>
            <a:pPr algn="ctr"/>
            <a:r>
              <a:rPr lang="fr-FR" sz="800" b="0">
                <a:latin typeface="Arial" charset="0"/>
              </a:rPr>
              <a:t>Qui fait quoi ?</a:t>
            </a:r>
          </a:p>
        </p:txBody>
      </p:sp>
      <p:sp>
        <p:nvSpPr>
          <p:cNvPr id="444502" name="Rectangle 86"/>
          <p:cNvSpPr>
            <a:spLocks noChangeArrowheads="1"/>
          </p:cNvSpPr>
          <p:nvPr/>
        </p:nvSpPr>
        <p:spPr bwMode="auto">
          <a:xfrm>
            <a:off x="109538" y="5745163"/>
            <a:ext cx="1296987"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Espace MRE</a:t>
            </a:r>
          </a:p>
        </p:txBody>
      </p:sp>
      <p:sp>
        <p:nvSpPr>
          <p:cNvPr id="444503" name="Rectangle 87"/>
          <p:cNvSpPr>
            <a:spLocks noChangeArrowheads="1"/>
          </p:cNvSpPr>
          <p:nvPr/>
        </p:nvSpPr>
        <p:spPr bwMode="auto">
          <a:xfrm>
            <a:off x="107950" y="5156200"/>
            <a:ext cx="1295400" cy="228600"/>
          </a:xfrm>
          <a:prstGeom prst="rect">
            <a:avLst/>
          </a:prstGeom>
          <a:solidFill>
            <a:schemeClr val="bg1"/>
          </a:solidFill>
          <a:ln w="9525">
            <a:solidFill>
              <a:schemeClr val="tx1"/>
            </a:solidFill>
            <a:miter lim="800000"/>
            <a:headEnd/>
            <a:tailEnd/>
          </a:ln>
          <a:effectLst/>
        </p:spPr>
        <p:txBody>
          <a:bodyPr anchor="ctr"/>
          <a:lstStyle/>
          <a:p>
            <a:pPr algn="ctr"/>
            <a:r>
              <a:rPr lang="fr-FR" sz="800" b="0">
                <a:latin typeface="Arial" charset="0"/>
              </a:rPr>
              <a:t>L’observatoire de l’économie régionale</a:t>
            </a:r>
          </a:p>
        </p:txBody>
      </p:sp>
      <p:sp>
        <p:nvSpPr>
          <p:cNvPr id="444504" name="AutoShape 88"/>
          <p:cNvSpPr>
            <a:spLocks noChangeArrowheads="1"/>
          </p:cNvSpPr>
          <p:nvPr/>
        </p:nvSpPr>
        <p:spPr bwMode="auto">
          <a:xfrm>
            <a:off x="1476375" y="4365625"/>
            <a:ext cx="215900" cy="71438"/>
          </a:xfrm>
          <a:prstGeom prst="leftArrow">
            <a:avLst>
              <a:gd name="adj1" fmla="val 50000"/>
              <a:gd name="adj2" fmla="val 75555"/>
            </a:avLst>
          </a:prstGeom>
          <a:solidFill>
            <a:srgbClr val="FF0000"/>
          </a:solidFill>
          <a:ln w="9525">
            <a:solidFill>
              <a:schemeClr val="tx1"/>
            </a:solidFill>
            <a:miter lim="800000"/>
            <a:headEnd/>
            <a:tailEnd/>
          </a:ln>
          <a:effectLst/>
        </p:spPr>
        <p:txBody>
          <a:bodyPr wrap="none" anchor="ctr"/>
          <a:lstStyle/>
          <a:p>
            <a:endParaRPr lang="fr-FR"/>
          </a:p>
        </p:txBody>
      </p:sp>
      <p:sp>
        <p:nvSpPr>
          <p:cNvPr id="444505" name="AutoShape 89"/>
          <p:cNvSpPr>
            <a:spLocks noChangeArrowheads="1"/>
          </p:cNvSpPr>
          <p:nvPr/>
        </p:nvSpPr>
        <p:spPr bwMode="auto">
          <a:xfrm>
            <a:off x="1476375" y="4652963"/>
            <a:ext cx="215900" cy="71437"/>
          </a:xfrm>
          <a:prstGeom prst="leftArrow">
            <a:avLst>
              <a:gd name="adj1" fmla="val 50000"/>
              <a:gd name="adj2" fmla="val 75556"/>
            </a:avLst>
          </a:prstGeom>
          <a:solidFill>
            <a:srgbClr val="FF0000"/>
          </a:solidFill>
          <a:ln w="9525">
            <a:solidFill>
              <a:schemeClr val="tx1"/>
            </a:solidFill>
            <a:miter lim="800000"/>
            <a:headEnd/>
            <a:tailEnd/>
          </a:ln>
          <a:effectLst/>
        </p:spPr>
        <p:txBody>
          <a:bodyPr wrap="none" anchor="ctr"/>
          <a:lstStyle/>
          <a:p>
            <a:endParaRPr lang="fr-FR"/>
          </a:p>
        </p:txBody>
      </p:sp>
      <p:sp>
        <p:nvSpPr>
          <p:cNvPr id="444506" name="Rectangle 90"/>
          <p:cNvSpPr>
            <a:spLocks noChangeArrowheads="1"/>
          </p:cNvSpPr>
          <p:nvPr/>
        </p:nvSpPr>
        <p:spPr bwMode="auto">
          <a:xfrm>
            <a:off x="5651500" y="2782888"/>
            <a:ext cx="1295400" cy="228600"/>
          </a:xfrm>
          <a:prstGeom prst="rect">
            <a:avLst/>
          </a:prstGeom>
          <a:noFill/>
          <a:ln w="9525">
            <a:solidFill>
              <a:schemeClr val="tx1"/>
            </a:solidFill>
            <a:miter lim="800000"/>
            <a:headEnd/>
            <a:tailEnd/>
          </a:ln>
          <a:effectLst/>
        </p:spPr>
        <p:txBody>
          <a:bodyPr anchor="ctr"/>
          <a:lstStyle/>
          <a:p>
            <a:pPr algn="ctr"/>
            <a:r>
              <a:rPr lang="fr-FR" sz="800" b="0">
                <a:latin typeface="Arial" charset="0"/>
              </a:rPr>
              <a:t>Infrastructures sociales</a:t>
            </a:r>
          </a:p>
        </p:txBody>
      </p:sp>
      <p:cxnSp>
        <p:nvCxnSpPr>
          <p:cNvPr id="444508" name="AutoShape 92"/>
          <p:cNvCxnSpPr>
            <a:cxnSpLocks noChangeShapeType="1"/>
            <a:stCxn id="444506" idx="3"/>
            <a:endCxn id="444512" idx="1"/>
          </p:cNvCxnSpPr>
          <p:nvPr/>
        </p:nvCxnSpPr>
        <p:spPr bwMode="auto">
          <a:xfrm>
            <a:off x="6946900" y="2897188"/>
            <a:ext cx="361950" cy="803275"/>
          </a:xfrm>
          <a:prstGeom prst="bentConnector3">
            <a:avLst>
              <a:gd name="adj1" fmla="val 50000"/>
            </a:avLst>
          </a:prstGeom>
          <a:noFill/>
          <a:ln w="9525">
            <a:solidFill>
              <a:schemeClr val="tx1"/>
            </a:solidFill>
            <a:miter lim="800000"/>
            <a:headEnd/>
            <a:tailEnd/>
          </a:ln>
          <a:effectLst/>
        </p:spPr>
      </p:cxnSp>
      <p:cxnSp>
        <p:nvCxnSpPr>
          <p:cNvPr id="444509" name="AutoShape 93"/>
          <p:cNvCxnSpPr>
            <a:cxnSpLocks noChangeShapeType="1"/>
            <a:stCxn id="444510" idx="1"/>
            <a:endCxn id="444506" idx="3"/>
          </p:cNvCxnSpPr>
          <p:nvPr/>
        </p:nvCxnSpPr>
        <p:spPr bwMode="auto">
          <a:xfrm rot="10800000">
            <a:off x="6946900" y="2897188"/>
            <a:ext cx="361950" cy="63500"/>
          </a:xfrm>
          <a:prstGeom prst="bentConnector3">
            <a:avLst>
              <a:gd name="adj1" fmla="val 50000"/>
            </a:avLst>
          </a:prstGeom>
          <a:noFill/>
          <a:ln w="9525">
            <a:solidFill>
              <a:schemeClr val="tx1"/>
            </a:solidFill>
            <a:miter lim="800000"/>
            <a:headEnd/>
            <a:tailEnd/>
          </a:ln>
          <a:effectLst/>
        </p:spPr>
      </p:cxnSp>
      <p:sp>
        <p:nvSpPr>
          <p:cNvPr id="444510" name="Rectangle 94"/>
          <p:cNvSpPr>
            <a:spLocks noChangeArrowheads="1"/>
          </p:cNvSpPr>
          <p:nvPr/>
        </p:nvSpPr>
        <p:spPr bwMode="auto">
          <a:xfrm>
            <a:off x="7308850" y="2781300"/>
            <a:ext cx="1295400" cy="358775"/>
          </a:xfrm>
          <a:prstGeom prst="rect">
            <a:avLst/>
          </a:prstGeom>
          <a:noFill/>
          <a:ln w="9525">
            <a:solidFill>
              <a:schemeClr val="tx1"/>
            </a:solidFill>
            <a:miter lim="800000"/>
            <a:headEnd/>
            <a:tailEnd/>
          </a:ln>
          <a:effectLst/>
        </p:spPr>
        <p:txBody>
          <a:bodyPr anchor="ctr"/>
          <a:lstStyle/>
          <a:p>
            <a:pPr algn="ctr"/>
            <a:r>
              <a:rPr lang="fr-FR" sz="800" b="0">
                <a:latin typeface="Arial" charset="0"/>
              </a:rPr>
              <a:t>Enseignement fondamental et secondaire</a:t>
            </a:r>
          </a:p>
        </p:txBody>
      </p:sp>
      <p:sp>
        <p:nvSpPr>
          <p:cNvPr id="444512" name="Rectangle 96"/>
          <p:cNvSpPr>
            <a:spLocks noChangeArrowheads="1"/>
          </p:cNvSpPr>
          <p:nvPr/>
        </p:nvSpPr>
        <p:spPr bwMode="auto">
          <a:xfrm>
            <a:off x="7308850" y="3573463"/>
            <a:ext cx="1295400" cy="252412"/>
          </a:xfrm>
          <a:prstGeom prst="rect">
            <a:avLst/>
          </a:prstGeom>
          <a:noFill/>
          <a:ln w="9525" algn="ctr">
            <a:solidFill>
              <a:schemeClr val="tx1"/>
            </a:solidFill>
            <a:miter lim="800000"/>
            <a:headEnd/>
            <a:tailEnd/>
          </a:ln>
          <a:effectLst/>
        </p:spPr>
        <p:txBody>
          <a:bodyPr anchor="ctr"/>
          <a:lstStyle/>
          <a:p>
            <a:pPr algn="ctr"/>
            <a:r>
              <a:rPr lang="fr-FR" sz="800" b="0">
                <a:latin typeface="Arial" charset="0"/>
              </a:rPr>
              <a:t>Formation professionnelle</a:t>
            </a:r>
          </a:p>
        </p:txBody>
      </p:sp>
      <p:cxnSp>
        <p:nvCxnSpPr>
          <p:cNvPr id="444513" name="AutoShape 97"/>
          <p:cNvCxnSpPr>
            <a:cxnSpLocks noChangeShapeType="1"/>
            <a:stCxn id="444514" idx="1"/>
            <a:endCxn id="444506" idx="3"/>
          </p:cNvCxnSpPr>
          <p:nvPr/>
        </p:nvCxnSpPr>
        <p:spPr bwMode="auto">
          <a:xfrm rot="10800000">
            <a:off x="6946900" y="2897188"/>
            <a:ext cx="361950" cy="460375"/>
          </a:xfrm>
          <a:prstGeom prst="bentConnector3">
            <a:avLst>
              <a:gd name="adj1" fmla="val 50000"/>
            </a:avLst>
          </a:prstGeom>
          <a:noFill/>
          <a:ln w="9525">
            <a:solidFill>
              <a:schemeClr val="tx1"/>
            </a:solidFill>
            <a:miter lim="800000"/>
            <a:headEnd/>
            <a:tailEnd/>
          </a:ln>
          <a:effectLst/>
        </p:spPr>
      </p:cxnSp>
      <p:sp>
        <p:nvSpPr>
          <p:cNvPr id="444514" name="Rectangle 98"/>
          <p:cNvSpPr>
            <a:spLocks noChangeArrowheads="1"/>
          </p:cNvSpPr>
          <p:nvPr/>
        </p:nvSpPr>
        <p:spPr bwMode="auto">
          <a:xfrm>
            <a:off x="7308850" y="3213100"/>
            <a:ext cx="1295400" cy="288925"/>
          </a:xfrm>
          <a:prstGeom prst="rect">
            <a:avLst/>
          </a:prstGeom>
          <a:noFill/>
          <a:ln w="9525">
            <a:solidFill>
              <a:schemeClr val="tx1"/>
            </a:solidFill>
            <a:miter lim="800000"/>
            <a:headEnd/>
            <a:tailEnd/>
          </a:ln>
          <a:effectLst/>
        </p:spPr>
        <p:txBody>
          <a:bodyPr anchor="ctr"/>
          <a:lstStyle/>
          <a:p>
            <a:pPr algn="ctr"/>
            <a:r>
              <a:rPr lang="fr-FR" sz="800" b="0">
                <a:latin typeface="Arial" charset="0"/>
              </a:rPr>
              <a:t>Enseignement supérieur</a:t>
            </a:r>
          </a:p>
        </p:txBody>
      </p:sp>
      <p:sp>
        <p:nvSpPr>
          <p:cNvPr id="444515" name="Rectangle 99"/>
          <p:cNvSpPr>
            <a:spLocks noChangeArrowheads="1"/>
          </p:cNvSpPr>
          <p:nvPr/>
        </p:nvSpPr>
        <p:spPr bwMode="auto">
          <a:xfrm>
            <a:off x="7308850" y="4724400"/>
            <a:ext cx="1295400" cy="228600"/>
          </a:xfrm>
          <a:prstGeom prst="rect">
            <a:avLst/>
          </a:prstGeom>
          <a:noFill/>
          <a:ln w="9525" algn="ctr">
            <a:solidFill>
              <a:schemeClr val="tx1"/>
            </a:solidFill>
            <a:miter lim="800000"/>
            <a:headEnd/>
            <a:tailEnd/>
          </a:ln>
          <a:effectLst/>
        </p:spPr>
        <p:txBody>
          <a:bodyPr anchor="ctr"/>
          <a:lstStyle/>
          <a:p>
            <a:pPr algn="ctr"/>
            <a:r>
              <a:rPr lang="fr-FR" sz="800" b="0">
                <a:latin typeface="Arial" charset="0"/>
              </a:rPr>
              <a:t>Santé</a:t>
            </a:r>
          </a:p>
        </p:txBody>
      </p:sp>
      <p:cxnSp>
        <p:nvCxnSpPr>
          <p:cNvPr id="444519" name="AutoShape 103"/>
          <p:cNvCxnSpPr>
            <a:cxnSpLocks noChangeShapeType="1"/>
            <a:stCxn id="444506" idx="3"/>
            <a:endCxn id="444515" idx="1"/>
          </p:cNvCxnSpPr>
          <p:nvPr/>
        </p:nvCxnSpPr>
        <p:spPr bwMode="auto">
          <a:xfrm>
            <a:off x="6946900" y="2897188"/>
            <a:ext cx="361950" cy="1941512"/>
          </a:xfrm>
          <a:prstGeom prst="bentConnector3">
            <a:avLst>
              <a:gd name="adj1" fmla="val 50000"/>
            </a:avLst>
          </a:prstGeom>
          <a:noFill/>
          <a:ln w="9525">
            <a:solidFill>
              <a:schemeClr val="tx1"/>
            </a:solidFill>
            <a:miter lim="800000"/>
            <a:headEnd/>
            <a:tailEnd/>
          </a:ln>
          <a:effectLst/>
        </p:spPr>
      </p:cxnSp>
      <p:sp>
        <p:nvSpPr>
          <p:cNvPr id="444520" name="Rectangle 104"/>
          <p:cNvSpPr>
            <a:spLocks noChangeArrowheads="1"/>
          </p:cNvSpPr>
          <p:nvPr/>
        </p:nvSpPr>
        <p:spPr bwMode="auto">
          <a:xfrm>
            <a:off x="7308850" y="5791200"/>
            <a:ext cx="1295400" cy="228600"/>
          </a:xfrm>
          <a:prstGeom prst="rect">
            <a:avLst/>
          </a:prstGeom>
          <a:noFill/>
          <a:ln w="9525" algn="ctr">
            <a:solidFill>
              <a:schemeClr val="tx1"/>
            </a:solidFill>
            <a:miter lim="800000"/>
            <a:headEnd/>
            <a:tailEnd/>
          </a:ln>
          <a:effectLst/>
        </p:spPr>
        <p:txBody>
          <a:bodyPr anchor="ctr"/>
          <a:lstStyle/>
          <a:p>
            <a:pPr algn="ctr"/>
            <a:r>
              <a:rPr lang="fr-FR" sz="800" b="0">
                <a:latin typeface="Arial" charset="0"/>
              </a:rPr>
              <a:t>Habitat</a:t>
            </a:r>
          </a:p>
        </p:txBody>
      </p:sp>
      <p:sp>
        <p:nvSpPr>
          <p:cNvPr id="444522" name="Rectangle 106"/>
          <p:cNvSpPr>
            <a:spLocks noChangeArrowheads="1"/>
          </p:cNvSpPr>
          <p:nvPr/>
        </p:nvSpPr>
        <p:spPr bwMode="auto">
          <a:xfrm>
            <a:off x="7308850" y="6080125"/>
            <a:ext cx="1295400" cy="228600"/>
          </a:xfrm>
          <a:prstGeom prst="rect">
            <a:avLst/>
          </a:prstGeom>
          <a:noFill/>
          <a:ln w="9525" algn="ctr">
            <a:solidFill>
              <a:schemeClr val="tx1"/>
            </a:solidFill>
            <a:miter lim="800000"/>
            <a:headEnd/>
            <a:tailEnd/>
          </a:ln>
          <a:effectLst/>
        </p:spPr>
        <p:txBody>
          <a:bodyPr anchor="ctr"/>
          <a:lstStyle/>
          <a:p>
            <a:pPr algn="ctr"/>
            <a:r>
              <a:rPr lang="fr-FR" sz="800" b="0">
                <a:latin typeface="Arial" charset="0"/>
              </a:rPr>
              <a:t>Justice</a:t>
            </a:r>
          </a:p>
        </p:txBody>
      </p:sp>
      <p:cxnSp>
        <p:nvCxnSpPr>
          <p:cNvPr id="444524" name="AutoShape 108"/>
          <p:cNvCxnSpPr>
            <a:cxnSpLocks noChangeShapeType="1"/>
            <a:stCxn id="444506" idx="3"/>
            <a:endCxn id="444520" idx="1"/>
          </p:cNvCxnSpPr>
          <p:nvPr/>
        </p:nvCxnSpPr>
        <p:spPr bwMode="auto">
          <a:xfrm>
            <a:off x="6946900" y="2897188"/>
            <a:ext cx="361950" cy="3008312"/>
          </a:xfrm>
          <a:prstGeom prst="bentConnector3">
            <a:avLst>
              <a:gd name="adj1" fmla="val 50000"/>
            </a:avLst>
          </a:prstGeom>
          <a:noFill/>
          <a:ln w="9525">
            <a:solidFill>
              <a:schemeClr val="tx1"/>
            </a:solidFill>
            <a:miter lim="800000"/>
            <a:headEnd/>
            <a:tailEnd/>
          </a:ln>
          <a:effectLst/>
        </p:spPr>
      </p:cxnSp>
      <p:cxnSp>
        <p:nvCxnSpPr>
          <p:cNvPr id="444525" name="AutoShape 109"/>
          <p:cNvCxnSpPr>
            <a:cxnSpLocks noChangeShapeType="1"/>
            <a:stCxn id="444506" idx="3"/>
            <a:endCxn id="444522" idx="1"/>
          </p:cNvCxnSpPr>
          <p:nvPr/>
        </p:nvCxnSpPr>
        <p:spPr bwMode="auto">
          <a:xfrm>
            <a:off x="6946900" y="2897188"/>
            <a:ext cx="361950" cy="3297237"/>
          </a:xfrm>
          <a:prstGeom prst="bentConnector3">
            <a:avLst>
              <a:gd name="adj1" fmla="val 50000"/>
            </a:avLst>
          </a:prstGeom>
          <a:noFill/>
          <a:ln w="9525">
            <a:solidFill>
              <a:schemeClr val="tx1"/>
            </a:solidFill>
            <a:miter lim="800000"/>
            <a:headEnd/>
            <a:tailEnd/>
          </a:ln>
          <a:effectLst/>
        </p:spPr>
      </p:cxnSp>
      <p:sp>
        <p:nvSpPr>
          <p:cNvPr id="444526" name="Rectangle 110"/>
          <p:cNvSpPr>
            <a:spLocks noChangeArrowheads="1"/>
          </p:cNvSpPr>
          <p:nvPr/>
        </p:nvSpPr>
        <p:spPr bwMode="auto">
          <a:xfrm>
            <a:off x="7308850" y="4208463"/>
            <a:ext cx="1295400" cy="228600"/>
          </a:xfrm>
          <a:prstGeom prst="rect">
            <a:avLst/>
          </a:prstGeom>
          <a:noFill/>
          <a:ln w="9525">
            <a:solidFill>
              <a:schemeClr val="tx1"/>
            </a:solidFill>
            <a:miter lim="800000"/>
            <a:headEnd/>
            <a:tailEnd/>
          </a:ln>
          <a:effectLst/>
        </p:spPr>
        <p:txBody>
          <a:bodyPr anchor="ctr"/>
          <a:lstStyle/>
          <a:p>
            <a:pPr algn="ctr"/>
            <a:r>
              <a:rPr lang="fr-FR" sz="800" b="0">
                <a:latin typeface="Arial" charset="0"/>
              </a:rPr>
              <a:t>Education : s’orienter</a:t>
            </a:r>
          </a:p>
        </p:txBody>
      </p:sp>
      <p:sp>
        <p:nvSpPr>
          <p:cNvPr id="444527" name="Rectangle 111"/>
          <p:cNvSpPr>
            <a:spLocks noChangeArrowheads="1"/>
          </p:cNvSpPr>
          <p:nvPr/>
        </p:nvSpPr>
        <p:spPr bwMode="auto">
          <a:xfrm>
            <a:off x="7308850" y="4424363"/>
            <a:ext cx="1295400" cy="228600"/>
          </a:xfrm>
          <a:prstGeom prst="rect">
            <a:avLst/>
          </a:prstGeom>
          <a:solidFill>
            <a:srgbClr val="00FFFF"/>
          </a:solidFill>
          <a:ln w="9525" algn="ctr">
            <a:solidFill>
              <a:schemeClr val="tx1"/>
            </a:solidFill>
            <a:miter lim="800000"/>
            <a:headEnd/>
            <a:tailEnd/>
          </a:ln>
          <a:effectLst/>
        </p:spPr>
        <p:txBody>
          <a:bodyPr anchor="ctr"/>
          <a:lstStyle/>
          <a:p>
            <a:pPr algn="ctr"/>
            <a:r>
              <a:rPr lang="fr-FR" sz="800" b="0">
                <a:latin typeface="Arial" charset="0"/>
              </a:rPr>
              <a:t>Education</a:t>
            </a:r>
          </a:p>
        </p:txBody>
      </p:sp>
      <p:sp>
        <p:nvSpPr>
          <p:cNvPr id="444529" name="Rectangle 113"/>
          <p:cNvSpPr>
            <a:spLocks noChangeArrowheads="1"/>
          </p:cNvSpPr>
          <p:nvPr/>
        </p:nvSpPr>
        <p:spPr bwMode="auto">
          <a:xfrm>
            <a:off x="7308850" y="3933825"/>
            <a:ext cx="1295400" cy="215900"/>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6</a:t>
            </a:r>
          </a:p>
        </p:txBody>
      </p:sp>
      <p:cxnSp>
        <p:nvCxnSpPr>
          <p:cNvPr id="444531" name="AutoShape 115"/>
          <p:cNvCxnSpPr>
            <a:cxnSpLocks noChangeShapeType="1"/>
            <a:stCxn id="444510" idx="3"/>
            <a:endCxn id="444526" idx="3"/>
          </p:cNvCxnSpPr>
          <p:nvPr/>
        </p:nvCxnSpPr>
        <p:spPr bwMode="auto">
          <a:xfrm>
            <a:off x="8604250" y="2960688"/>
            <a:ext cx="1588" cy="1362075"/>
          </a:xfrm>
          <a:prstGeom prst="bentConnector3">
            <a:avLst>
              <a:gd name="adj1" fmla="val 14400000"/>
            </a:avLst>
          </a:prstGeom>
          <a:noFill/>
          <a:ln w="9525">
            <a:solidFill>
              <a:schemeClr val="tx1"/>
            </a:solidFill>
            <a:miter lim="800000"/>
            <a:headEnd/>
            <a:tailEnd/>
          </a:ln>
          <a:effectLst/>
        </p:spPr>
      </p:cxnSp>
      <p:cxnSp>
        <p:nvCxnSpPr>
          <p:cNvPr id="444532" name="AutoShape 116"/>
          <p:cNvCxnSpPr>
            <a:cxnSpLocks noChangeShapeType="1"/>
            <a:stCxn id="444514" idx="3"/>
            <a:endCxn id="444526" idx="3"/>
          </p:cNvCxnSpPr>
          <p:nvPr/>
        </p:nvCxnSpPr>
        <p:spPr bwMode="auto">
          <a:xfrm>
            <a:off x="8604250" y="3357563"/>
            <a:ext cx="1588" cy="965200"/>
          </a:xfrm>
          <a:prstGeom prst="bentConnector3">
            <a:avLst>
              <a:gd name="adj1" fmla="val 14400000"/>
            </a:avLst>
          </a:prstGeom>
          <a:noFill/>
          <a:ln w="9525">
            <a:solidFill>
              <a:schemeClr val="tx1"/>
            </a:solidFill>
            <a:miter lim="800000"/>
            <a:headEnd/>
            <a:tailEnd/>
          </a:ln>
          <a:effectLst/>
        </p:spPr>
      </p:cxnSp>
      <p:cxnSp>
        <p:nvCxnSpPr>
          <p:cNvPr id="444533" name="AutoShape 117"/>
          <p:cNvCxnSpPr>
            <a:cxnSpLocks noChangeShapeType="1"/>
            <a:stCxn id="444512" idx="3"/>
            <a:endCxn id="444526" idx="3"/>
          </p:cNvCxnSpPr>
          <p:nvPr/>
        </p:nvCxnSpPr>
        <p:spPr bwMode="auto">
          <a:xfrm>
            <a:off x="8604250" y="3700463"/>
            <a:ext cx="1588" cy="622300"/>
          </a:xfrm>
          <a:prstGeom prst="bentConnector3">
            <a:avLst>
              <a:gd name="adj1" fmla="val 14400000"/>
            </a:avLst>
          </a:prstGeom>
          <a:noFill/>
          <a:ln w="9525">
            <a:solidFill>
              <a:schemeClr val="tx1"/>
            </a:solidFill>
            <a:miter lim="800000"/>
            <a:headEnd/>
            <a:tailEnd/>
          </a:ln>
          <a:effectLst/>
        </p:spPr>
      </p:cxnSp>
      <p:sp>
        <p:nvSpPr>
          <p:cNvPr id="444534" name="Rectangle 118"/>
          <p:cNvSpPr>
            <a:spLocks noChangeArrowheads="1"/>
          </p:cNvSpPr>
          <p:nvPr/>
        </p:nvSpPr>
        <p:spPr bwMode="auto">
          <a:xfrm>
            <a:off x="7308850" y="5276850"/>
            <a:ext cx="1295400" cy="228600"/>
          </a:xfrm>
          <a:prstGeom prst="rect">
            <a:avLst/>
          </a:prstGeom>
          <a:noFill/>
          <a:ln w="9525">
            <a:solidFill>
              <a:schemeClr val="tx1"/>
            </a:solidFill>
            <a:miter lim="800000"/>
            <a:headEnd/>
            <a:tailEnd/>
          </a:ln>
          <a:effectLst/>
        </p:spPr>
        <p:txBody>
          <a:bodyPr anchor="ctr"/>
          <a:lstStyle/>
          <a:p>
            <a:pPr algn="ctr"/>
            <a:r>
              <a:rPr lang="fr-FR" sz="800" b="0">
                <a:latin typeface="Arial" charset="0"/>
              </a:rPr>
              <a:t>Santé : s’orienter</a:t>
            </a:r>
          </a:p>
        </p:txBody>
      </p:sp>
      <p:sp>
        <p:nvSpPr>
          <p:cNvPr id="444535" name="Rectangle 119"/>
          <p:cNvSpPr>
            <a:spLocks noChangeArrowheads="1"/>
          </p:cNvSpPr>
          <p:nvPr/>
        </p:nvSpPr>
        <p:spPr bwMode="auto">
          <a:xfrm>
            <a:off x="7308850" y="5505450"/>
            <a:ext cx="1295400" cy="228600"/>
          </a:xfrm>
          <a:prstGeom prst="rect">
            <a:avLst/>
          </a:prstGeom>
          <a:solidFill>
            <a:srgbClr val="00FFFF"/>
          </a:solidFill>
          <a:ln w="9525" algn="ctr">
            <a:solidFill>
              <a:schemeClr val="tx1"/>
            </a:solidFill>
            <a:miter lim="800000"/>
            <a:headEnd/>
            <a:tailEnd/>
          </a:ln>
          <a:effectLst/>
        </p:spPr>
        <p:txBody>
          <a:bodyPr anchor="ctr"/>
          <a:lstStyle/>
          <a:p>
            <a:pPr algn="ctr"/>
            <a:r>
              <a:rPr lang="fr-FR" sz="800" b="0">
                <a:latin typeface="Arial" charset="0"/>
              </a:rPr>
              <a:t>Santé</a:t>
            </a:r>
          </a:p>
        </p:txBody>
      </p:sp>
      <p:cxnSp>
        <p:nvCxnSpPr>
          <p:cNvPr id="444539" name="AutoShape 123"/>
          <p:cNvCxnSpPr>
            <a:cxnSpLocks noChangeShapeType="1"/>
            <a:stCxn id="444515" idx="3"/>
            <a:endCxn id="444534" idx="3"/>
          </p:cNvCxnSpPr>
          <p:nvPr/>
        </p:nvCxnSpPr>
        <p:spPr bwMode="auto">
          <a:xfrm>
            <a:off x="8604250" y="4838700"/>
            <a:ext cx="1588" cy="552450"/>
          </a:xfrm>
          <a:prstGeom prst="bentConnector3">
            <a:avLst>
              <a:gd name="adj1" fmla="val 14400000"/>
            </a:avLst>
          </a:prstGeom>
          <a:noFill/>
          <a:ln w="9525">
            <a:solidFill>
              <a:schemeClr val="tx1"/>
            </a:solidFill>
            <a:miter lim="800000"/>
            <a:headEnd/>
            <a:tailEnd/>
          </a:ln>
          <a:effectLst/>
        </p:spPr>
      </p:cxnSp>
      <p:sp>
        <p:nvSpPr>
          <p:cNvPr id="444543" name="Rectangle 127"/>
          <p:cNvSpPr>
            <a:spLocks noChangeArrowheads="1"/>
          </p:cNvSpPr>
          <p:nvPr/>
        </p:nvSpPr>
        <p:spPr bwMode="auto">
          <a:xfrm>
            <a:off x="107950" y="596900"/>
            <a:ext cx="100806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0</a:t>
            </a:r>
          </a:p>
        </p:txBody>
      </p:sp>
      <p:sp>
        <p:nvSpPr>
          <p:cNvPr id="444544" name="Rectangle 128"/>
          <p:cNvSpPr>
            <a:spLocks noChangeArrowheads="1"/>
          </p:cNvSpPr>
          <p:nvPr/>
        </p:nvSpPr>
        <p:spPr bwMode="auto">
          <a:xfrm>
            <a:off x="1189038" y="596900"/>
            <a:ext cx="1366837"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1</a:t>
            </a:r>
          </a:p>
        </p:txBody>
      </p:sp>
      <p:sp>
        <p:nvSpPr>
          <p:cNvPr id="444545" name="Rectangle 129"/>
          <p:cNvSpPr>
            <a:spLocks noChangeArrowheads="1"/>
          </p:cNvSpPr>
          <p:nvPr/>
        </p:nvSpPr>
        <p:spPr bwMode="auto">
          <a:xfrm>
            <a:off x="2628900" y="596900"/>
            <a:ext cx="1438275"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2</a:t>
            </a:r>
          </a:p>
        </p:txBody>
      </p:sp>
      <p:sp>
        <p:nvSpPr>
          <p:cNvPr id="444546" name="Rectangle 130"/>
          <p:cNvSpPr>
            <a:spLocks noChangeArrowheads="1"/>
          </p:cNvSpPr>
          <p:nvPr/>
        </p:nvSpPr>
        <p:spPr bwMode="auto">
          <a:xfrm>
            <a:off x="4140200" y="596900"/>
            <a:ext cx="143986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3</a:t>
            </a:r>
          </a:p>
        </p:txBody>
      </p:sp>
      <p:sp>
        <p:nvSpPr>
          <p:cNvPr id="444547" name="Rectangle 131"/>
          <p:cNvSpPr>
            <a:spLocks noChangeArrowheads="1"/>
          </p:cNvSpPr>
          <p:nvPr/>
        </p:nvSpPr>
        <p:spPr bwMode="auto">
          <a:xfrm>
            <a:off x="5651500" y="596900"/>
            <a:ext cx="1584325"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4</a:t>
            </a:r>
          </a:p>
        </p:txBody>
      </p:sp>
      <p:sp>
        <p:nvSpPr>
          <p:cNvPr id="444548" name="Rectangle 132"/>
          <p:cNvSpPr>
            <a:spLocks noChangeArrowheads="1"/>
          </p:cNvSpPr>
          <p:nvPr/>
        </p:nvSpPr>
        <p:spPr bwMode="auto">
          <a:xfrm>
            <a:off x="7315200" y="596900"/>
            <a:ext cx="164941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5</a:t>
            </a:r>
          </a:p>
        </p:txBody>
      </p:sp>
      <p:cxnSp>
        <p:nvCxnSpPr>
          <p:cNvPr id="444549" name="AutoShape 133"/>
          <p:cNvCxnSpPr>
            <a:cxnSpLocks noChangeShapeType="1"/>
            <a:stCxn id="444443" idx="3"/>
            <a:endCxn id="444506" idx="1"/>
          </p:cNvCxnSpPr>
          <p:nvPr/>
        </p:nvCxnSpPr>
        <p:spPr bwMode="auto">
          <a:xfrm>
            <a:off x="5435600" y="2895600"/>
            <a:ext cx="215900" cy="1588"/>
          </a:xfrm>
          <a:prstGeom prst="straightConnector1">
            <a:avLst/>
          </a:prstGeom>
          <a:noFill/>
          <a:ln w="9525">
            <a:solidFill>
              <a:schemeClr val="tx1"/>
            </a:solidFill>
            <a:round/>
            <a:headEnd/>
            <a:tailEnd/>
          </a:ln>
          <a:effectLst/>
        </p:spPr>
      </p:cxnSp>
      <p:sp>
        <p:nvSpPr>
          <p:cNvPr id="444550" name="Rectangle 134"/>
          <p:cNvSpPr>
            <a:spLocks noChangeArrowheads="1"/>
          </p:cNvSpPr>
          <p:nvPr/>
        </p:nvSpPr>
        <p:spPr bwMode="auto">
          <a:xfrm>
            <a:off x="7308850" y="5013325"/>
            <a:ext cx="1295400" cy="215900"/>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6</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0"/>
          </p:nvPr>
        </p:nvSpPr>
        <p:spPr/>
        <p:txBody>
          <a:bodyPr/>
          <a:lstStyle/>
          <a:p>
            <a:fld id="{AEB4202C-F8E1-4930-9C71-931689A0035F}" type="slidenum">
              <a:rPr lang="fr-FR"/>
              <a:pPr/>
              <a:t>3</a:t>
            </a:fld>
            <a:endParaRPr lang="fr-FR"/>
          </a:p>
        </p:txBody>
      </p:sp>
      <p:sp>
        <p:nvSpPr>
          <p:cNvPr id="262146" name="Rectangle 2"/>
          <p:cNvSpPr>
            <a:spLocks noChangeArrowheads="1"/>
          </p:cNvSpPr>
          <p:nvPr/>
        </p:nvSpPr>
        <p:spPr bwMode="auto">
          <a:xfrm>
            <a:off x="2771775" y="620713"/>
            <a:ext cx="6192838" cy="381000"/>
          </a:xfrm>
          <a:prstGeom prst="rect">
            <a:avLst/>
          </a:prstGeom>
          <a:solidFill>
            <a:srgbClr val="CC3300"/>
          </a:solidFill>
          <a:ln w="9525">
            <a:solidFill>
              <a:schemeClr val="tx1"/>
            </a:solidFill>
            <a:miter lim="800000"/>
            <a:headEnd/>
            <a:tailEnd/>
          </a:ln>
          <a:effectLst/>
        </p:spPr>
        <p:txBody>
          <a:bodyPr wrap="none" anchor="ctr"/>
          <a:lstStyle/>
          <a:p>
            <a:pPr algn="ctr"/>
            <a:r>
              <a:rPr lang="fr-FR" sz="1200" dirty="0" smtClean="0">
                <a:solidFill>
                  <a:schemeClr val="bg1"/>
                </a:solidFill>
                <a:latin typeface="Arial" charset="0"/>
              </a:rPr>
              <a:t>a- Compréhension </a:t>
            </a:r>
            <a:r>
              <a:rPr lang="fr-FR" sz="1200" dirty="0">
                <a:solidFill>
                  <a:schemeClr val="bg1"/>
                </a:solidFill>
                <a:latin typeface="Arial" charset="0"/>
              </a:rPr>
              <a:t>du contexte</a:t>
            </a:r>
          </a:p>
        </p:txBody>
      </p:sp>
      <p:sp>
        <p:nvSpPr>
          <p:cNvPr id="262148" name="Rectangle 4"/>
          <p:cNvSpPr>
            <a:spLocks noChangeArrowheads="1"/>
          </p:cNvSpPr>
          <p:nvPr/>
        </p:nvSpPr>
        <p:spPr bwMode="auto">
          <a:xfrm>
            <a:off x="107950" y="620713"/>
            <a:ext cx="2592388" cy="3810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fr-FR" sz="1200" dirty="0" smtClean="0">
                <a:latin typeface="Arial" charset="0"/>
              </a:rPr>
              <a:t>1- METHODOLOGIE PRECONISEE</a:t>
            </a:r>
            <a:endParaRPr lang="fr-FR" sz="1200" dirty="0">
              <a:latin typeface="Arial" charset="0"/>
            </a:endParaRPr>
          </a:p>
        </p:txBody>
      </p:sp>
      <p:sp>
        <p:nvSpPr>
          <p:cNvPr id="7" name="ZoneTexte 6"/>
          <p:cNvSpPr txBox="1"/>
          <p:nvPr/>
        </p:nvSpPr>
        <p:spPr>
          <a:xfrm>
            <a:off x="142844" y="1357298"/>
            <a:ext cx="8858312" cy="4401205"/>
          </a:xfrm>
          <a:prstGeom prst="rect">
            <a:avLst/>
          </a:prstGeom>
          <a:noFill/>
        </p:spPr>
        <p:txBody>
          <a:bodyPr wrap="square" rtlCol="0">
            <a:spAutoFit/>
          </a:bodyPr>
          <a:lstStyle/>
          <a:p>
            <a:pPr>
              <a:lnSpc>
                <a:spcPct val="200000"/>
              </a:lnSpc>
              <a:buFont typeface="Wingdings" pitchFamily="2" charset="2"/>
              <a:buChar char="q"/>
            </a:pPr>
            <a:r>
              <a:rPr lang="fr-FR" sz="1400" i="1" dirty="0" smtClean="0"/>
              <a:t> Le centre régional d’investissement de la région Casa Settat souhaite, à travers sa vitrine sur le web « www.casainvest.ma », offrir plusieurs services rendus par ses trois départements au siège et dans toutes les antennes ainsi que les informations utiles concernant la région et son potentiel économique, pour ses différents clients et cibles, en 5 langues courantes et de manière permanente 24/7.</a:t>
            </a:r>
          </a:p>
          <a:p>
            <a:pPr>
              <a:lnSpc>
                <a:spcPct val="200000"/>
              </a:lnSpc>
              <a:buFont typeface="Wingdings" pitchFamily="2" charset="2"/>
              <a:buChar char="q"/>
            </a:pPr>
            <a:r>
              <a:rPr lang="fr-FR" sz="1400" i="1" dirty="0" smtClean="0"/>
              <a:t>Le portail devrait être multiutilisateurs, facile à mettre à jour, bien hébergé et référencé, répond aux standards du web, </a:t>
            </a:r>
          </a:p>
          <a:p>
            <a:pPr>
              <a:lnSpc>
                <a:spcPct val="200000"/>
              </a:lnSpc>
              <a:buFont typeface="Wingdings" pitchFamily="2" charset="2"/>
              <a:buChar char="q"/>
            </a:pPr>
            <a:r>
              <a:rPr lang="fr-FR" sz="1400" i="1" dirty="0" smtClean="0"/>
              <a:t> Le portail devrait être aussi une plate forme d’échange entre le CRI et ses différents partenaires et clients à travers des espaces (e-services) à haute valeur ajoutée tels que : e-Partenariat, e-Newsletter,  e-Faq, e-Réclamations, e-Quiz, e-Offre, e-Sondage et e-Presse.</a:t>
            </a:r>
          </a:p>
          <a:p>
            <a:pPr>
              <a:lnSpc>
                <a:spcPct val="200000"/>
              </a:lnSpc>
              <a:buFont typeface="Wingdings" pitchFamily="2" charset="2"/>
              <a:buChar char="q"/>
            </a:pPr>
            <a:r>
              <a:rPr lang="fr-FR" sz="1400" i="1" dirty="0"/>
              <a:t> </a:t>
            </a:r>
            <a:r>
              <a:rPr lang="fr-FR" sz="1400" i="1" dirty="0" smtClean="0"/>
              <a:t>Casainvest.ma devrait aussi être le one-stop-shop des services interactifs suivant : e-</a:t>
            </a:r>
            <a:r>
              <a:rPr lang="fr-FR" sz="1400" i="1" dirty="0" err="1" smtClean="0"/>
              <a:t>Crea</a:t>
            </a:r>
            <a:r>
              <a:rPr lang="fr-FR" sz="1400" i="1" dirty="0" smtClean="0"/>
              <a:t>, e-</a:t>
            </a:r>
            <a:r>
              <a:rPr lang="fr-FR" sz="1400" i="1" dirty="0" err="1" smtClean="0"/>
              <a:t>Invest</a:t>
            </a:r>
            <a:r>
              <a:rPr lang="fr-FR" sz="1400" i="1" dirty="0" smtClean="0"/>
              <a:t> et e-</a:t>
            </a:r>
            <a:r>
              <a:rPr lang="fr-FR" sz="1400" i="1" dirty="0" err="1" smtClean="0"/>
              <a:t>Rdv</a:t>
            </a:r>
            <a:r>
              <a:rPr lang="fr-FR" sz="1400" i="1" dirty="0" smtClean="0"/>
              <a:t>.</a:t>
            </a:r>
            <a:endParaRPr lang="fr-FR" sz="1400" i="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Espace réservé du numéro de diapositive 1"/>
          <p:cNvSpPr>
            <a:spLocks noGrp="1"/>
          </p:cNvSpPr>
          <p:nvPr>
            <p:ph type="sldNum" sz="quarter" idx="10"/>
          </p:nvPr>
        </p:nvSpPr>
        <p:spPr/>
        <p:txBody>
          <a:bodyPr/>
          <a:lstStyle/>
          <a:p>
            <a:fld id="{7EA66FC2-623C-41B5-A717-EBF002D4864F}" type="slidenum">
              <a:rPr lang="fr-FR"/>
              <a:pPr/>
              <a:t>30</a:t>
            </a:fld>
            <a:endParaRPr lang="fr-FR"/>
          </a:p>
        </p:txBody>
      </p:sp>
      <p:sp>
        <p:nvSpPr>
          <p:cNvPr id="449538" name="Rectangle 2"/>
          <p:cNvSpPr>
            <a:spLocks noChangeArrowheads="1"/>
          </p:cNvSpPr>
          <p:nvPr/>
        </p:nvSpPr>
        <p:spPr bwMode="auto">
          <a:xfrm>
            <a:off x="1189038" y="908050"/>
            <a:ext cx="1295400" cy="228600"/>
          </a:xfrm>
          <a:prstGeom prst="rect">
            <a:avLst/>
          </a:prstGeom>
          <a:solidFill>
            <a:srgbClr val="000080"/>
          </a:solidFill>
          <a:ln w="9525">
            <a:solidFill>
              <a:srgbClr val="000080"/>
            </a:solidFill>
            <a:miter lim="800000"/>
            <a:headEnd/>
            <a:tailEnd/>
          </a:ln>
          <a:effectLst/>
        </p:spPr>
        <p:txBody>
          <a:bodyPr anchor="ctr"/>
          <a:lstStyle/>
          <a:p>
            <a:pPr algn="ctr"/>
            <a:r>
              <a:rPr lang="fr-FR" sz="800">
                <a:solidFill>
                  <a:srgbClr val="F8F8F8"/>
                </a:solidFill>
                <a:latin typeface="Arial" charset="0"/>
              </a:rPr>
              <a:t>Espace Investisseurs</a:t>
            </a:r>
          </a:p>
        </p:txBody>
      </p:sp>
      <p:sp>
        <p:nvSpPr>
          <p:cNvPr id="449539" name="Rectangle 3"/>
          <p:cNvSpPr>
            <a:spLocks noChangeArrowheads="1"/>
          </p:cNvSpPr>
          <p:nvPr/>
        </p:nvSpPr>
        <p:spPr bwMode="auto">
          <a:xfrm>
            <a:off x="152400" y="908050"/>
            <a:ext cx="914400" cy="228600"/>
          </a:xfrm>
          <a:prstGeom prst="rect">
            <a:avLst/>
          </a:prstGeom>
          <a:solidFill>
            <a:srgbClr val="000080"/>
          </a:solidFill>
          <a:ln w="9525">
            <a:solidFill>
              <a:srgbClr val="000080"/>
            </a:solidFill>
            <a:miter lim="800000"/>
            <a:headEnd/>
            <a:tailEnd/>
          </a:ln>
          <a:effectLst/>
        </p:spPr>
        <p:txBody>
          <a:bodyPr wrap="none" anchor="ctr"/>
          <a:lstStyle/>
          <a:p>
            <a:pPr algn="ctr"/>
            <a:r>
              <a:rPr lang="fr-FR" sz="800">
                <a:solidFill>
                  <a:srgbClr val="F8F8F8"/>
                </a:solidFill>
                <a:latin typeface="Arial" charset="0"/>
              </a:rPr>
              <a:t>Page d’accueil</a:t>
            </a:r>
          </a:p>
        </p:txBody>
      </p:sp>
      <p:cxnSp>
        <p:nvCxnSpPr>
          <p:cNvPr id="449540" name="AutoShape 4"/>
          <p:cNvCxnSpPr>
            <a:cxnSpLocks noChangeShapeType="1"/>
            <a:stCxn id="449539" idx="3"/>
            <a:endCxn id="449538" idx="1"/>
          </p:cNvCxnSpPr>
          <p:nvPr/>
        </p:nvCxnSpPr>
        <p:spPr bwMode="auto">
          <a:xfrm>
            <a:off x="1066800" y="1022350"/>
            <a:ext cx="122238" cy="0"/>
          </a:xfrm>
          <a:prstGeom prst="straightConnector1">
            <a:avLst/>
          </a:prstGeom>
          <a:noFill/>
          <a:ln w="9525">
            <a:solidFill>
              <a:schemeClr val="tx1"/>
            </a:solidFill>
            <a:round/>
            <a:headEnd/>
            <a:tailEnd/>
          </a:ln>
          <a:effectLst/>
        </p:spPr>
      </p:cxnSp>
      <p:sp>
        <p:nvSpPr>
          <p:cNvPr id="449544" name="Rectangle 8"/>
          <p:cNvSpPr>
            <a:spLocks noChangeArrowheads="1"/>
          </p:cNvSpPr>
          <p:nvPr/>
        </p:nvSpPr>
        <p:spPr bwMode="auto">
          <a:xfrm>
            <a:off x="2627313" y="957263"/>
            <a:ext cx="1296987"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Pourquoi investir dans le Grand Casablanca ?</a:t>
            </a:r>
          </a:p>
        </p:txBody>
      </p:sp>
      <p:cxnSp>
        <p:nvCxnSpPr>
          <p:cNvPr id="449545" name="AutoShape 9"/>
          <p:cNvCxnSpPr>
            <a:cxnSpLocks noChangeShapeType="1"/>
            <a:stCxn id="449538" idx="3"/>
            <a:endCxn id="449544" idx="1"/>
          </p:cNvCxnSpPr>
          <p:nvPr/>
        </p:nvCxnSpPr>
        <p:spPr bwMode="auto">
          <a:xfrm>
            <a:off x="2484438" y="1022350"/>
            <a:ext cx="142875" cy="42863"/>
          </a:xfrm>
          <a:prstGeom prst="bentConnector3">
            <a:avLst>
              <a:gd name="adj1" fmla="val 50000"/>
            </a:avLst>
          </a:prstGeom>
          <a:noFill/>
          <a:ln w="9525">
            <a:solidFill>
              <a:schemeClr val="tx1"/>
            </a:solidFill>
            <a:miter lim="800000"/>
            <a:headEnd/>
            <a:tailEnd/>
          </a:ln>
          <a:effectLst/>
        </p:spPr>
      </p:cxnSp>
      <p:sp>
        <p:nvSpPr>
          <p:cNvPr id="449555" name="Rectangle 19"/>
          <p:cNvSpPr>
            <a:spLocks noChangeArrowheads="1"/>
          </p:cNvSpPr>
          <p:nvPr/>
        </p:nvSpPr>
        <p:spPr bwMode="auto">
          <a:xfrm>
            <a:off x="4140200" y="958850"/>
            <a:ext cx="1295400" cy="228600"/>
          </a:xfrm>
          <a:prstGeom prst="rect">
            <a:avLst/>
          </a:prstGeom>
          <a:solidFill>
            <a:srgbClr val="33CCCC"/>
          </a:solidFill>
          <a:ln w="9525">
            <a:solidFill>
              <a:schemeClr val="tx1"/>
            </a:solidFill>
            <a:miter lim="800000"/>
            <a:headEnd/>
            <a:tailEnd/>
          </a:ln>
          <a:effectLst/>
        </p:spPr>
        <p:txBody>
          <a:bodyPr anchor="ctr"/>
          <a:lstStyle/>
          <a:p>
            <a:pPr algn="ctr"/>
            <a:r>
              <a:rPr lang="fr-FR" sz="800">
                <a:latin typeface="Arial" charset="0"/>
              </a:rPr>
              <a:t>Une infrastructure appropriée</a:t>
            </a:r>
          </a:p>
        </p:txBody>
      </p:sp>
      <p:cxnSp>
        <p:nvCxnSpPr>
          <p:cNvPr id="449557" name="AutoShape 21"/>
          <p:cNvCxnSpPr>
            <a:cxnSpLocks noChangeShapeType="1"/>
            <a:stCxn id="449544" idx="3"/>
            <a:endCxn id="449555" idx="1"/>
          </p:cNvCxnSpPr>
          <p:nvPr/>
        </p:nvCxnSpPr>
        <p:spPr bwMode="auto">
          <a:xfrm>
            <a:off x="3924300" y="1065213"/>
            <a:ext cx="215900" cy="7937"/>
          </a:xfrm>
          <a:prstGeom prst="bentConnector3">
            <a:avLst>
              <a:gd name="adj1" fmla="val 49264"/>
            </a:avLst>
          </a:prstGeom>
          <a:noFill/>
          <a:ln w="9525">
            <a:solidFill>
              <a:schemeClr val="tx1"/>
            </a:solidFill>
            <a:miter lim="800000"/>
            <a:headEnd/>
            <a:tailEnd/>
          </a:ln>
          <a:effectLst/>
        </p:spPr>
      </p:cxnSp>
      <p:sp>
        <p:nvSpPr>
          <p:cNvPr id="449562" name="Rectangle 26"/>
          <p:cNvSpPr>
            <a:spLocks noChangeArrowheads="1"/>
          </p:cNvSpPr>
          <p:nvPr/>
        </p:nvSpPr>
        <p:spPr bwMode="auto">
          <a:xfrm>
            <a:off x="107950" y="2851150"/>
            <a:ext cx="1295400" cy="214313"/>
          </a:xfrm>
          <a:prstGeom prst="rect">
            <a:avLst/>
          </a:prstGeom>
          <a:solidFill>
            <a:srgbClr val="008000"/>
          </a:solidFill>
          <a:ln w="9525">
            <a:solidFill>
              <a:schemeClr val="tx1"/>
            </a:solidFill>
            <a:miter lim="800000"/>
            <a:headEnd/>
            <a:tailEnd/>
          </a:ln>
          <a:effectLst/>
        </p:spPr>
        <p:txBody>
          <a:bodyPr anchor="ctr"/>
          <a:lstStyle/>
          <a:p>
            <a:pPr algn="ctr"/>
            <a:r>
              <a:rPr lang="fr-FR" sz="800">
                <a:solidFill>
                  <a:schemeClr val="bg1"/>
                </a:solidFill>
                <a:latin typeface="Arial" charset="0"/>
              </a:rPr>
              <a:t>Indexation</a:t>
            </a:r>
          </a:p>
        </p:txBody>
      </p:sp>
      <p:sp>
        <p:nvSpPr>
          <p:cNvPr id="449563" name="Rectangle 27"/>
          <p:cNvSpPr>
            <a:spLocks noChangeArrowheads="1"/>
          </p:cNvSpPr>
          <p:nvPr/>
        </p:nvSpPr>
        <p:spPr bwMode="auto">
          <a:xfrm>
            <a:off x="107950" y="3140075"/>
            <a:ext cx="1295400" cy="228600"/>
          </a:xfrm>
          <a:prstGeom prst="rect">
            <a:avLst/>
          </a:prstGeom>
          <a:solidFill>
            <a:srgbClr val="000080"/>
          </a:solidFill>
          <a:ln w="9525">
            <a:solidFill>
              <a:srgbClr val="000080"/>
            </a:solidFill>
            <a:miter lim="800000"/>
            <a:headEnd/>
            <a:tailEnd/>
          </a:ln>
          <a:effectLst/>
        </p:spPr>
        <p:txBody>
          <a:bodyPr anchor="ctr"/>
          <a:lstStyle/>
          <a:p>
            <a:pPr algn="ctr"/>
            <a:r>
              <a:rPr lang="fr-FR" sz="800">
                <a:solidFill>
                  <a:srgbClr val="F8F8F8"/>
                </a:solidFill>
                <a:latin typeface="Arial" charset="0"/>
              </a:rPr>
              <a:t>Espace Investisseurs</a:t>
            </a:r>
          </a:p>
        </p:txBody>
      </p:sp>
      <p:sp>
        <p:nvSpPr>
          <p:cNvPr id="449564" name="Rectangle 28"/>
          <p:cNvSpPr>
            <a:spLocks noChangeArrowheads="1"/>
          </p:cNvSpPr>
          <p:nvPr/>
        </p:nvSpPr>
        <p:spPr bwMode="auto">
          <a:xfrm>
            <a:off x="107950" y="6305550"/>
            <a:ext cx="1295400" cy="228600"/>
          </a:xfrm>
          <a:prstGeom prst="rect">
            <a:avLst/>
          </a:prstGeom>
          <a:solidFill>
            <a:schemeClr val="bg1"/>
          </a:solidFill>
          <a:ln w="9525">
            <a:solidFill>
              <a:schemeClr val="tx1"/>
            </a:solidFill>
            <a:miter lim="800000"/>
            <a:headEnd/>
            <a:tailEnd/>
          </a:ln>
          <a:effectLst/>
        </p:spPr>
        <p:txBody>
          <a:bodyPr wrap="none" anchor="ctr"/>
          <a:lstStyle/>
          <a:p>
            <a:pPr algn="ctr"/>
            <a:r>
              <a:rPr lang="fr-FR" sz="800" b="0">
                <a:latin typeface="Arial" charset="0"/>
              </a:rPr>
              <a:t>Services administratifs</a:t>
            </a:r>
          </a:p>
        </p:txBody>
      </p:sp>
      <p:sp>
        <p:nvSpPr>
          <p:cNvPr id="449565" name="Rectangle 29"/>
          <p:cNvSpPr>
            <a:spLocks noChangeArrowheads="1"/>
          </p:cNvSpPr>
          <p:nvPr/>
        </p:nvSpPr>
        <p:spPr bwMode="auto">
          <a:xfrm>
            <a:off x="109538" y="6584950"/>
            <a:ext cx="1295400" cy="228600"/>
          </a:xfrm>
          <a:prstGeom prst="rect">
            <a:avLst/>
          </a:prstGeom>
          <a:solidFill>
            <a:schemeClr val="bg1"/>
          </a:solidFill>
          <a:ln w="9525">
            <a:solidFill>
              <a:schemeClr val="tx1"/>
            </a:solidFill>
            <a:miter lim="800000"/>
            <a:headEnd/>
            <a:tailEnd/>
          </a:ln>
          <a:effectLst/>
        </p:spPr>
        <p:txBody>
          <a:bodyPr wrap="none" anchor="ctr"/>
          <a:lstStyle/>
          <a:p>
            <a:pPr algn="ctr"/>
            <a:r>
              <a:rPr lang="fr-FR" sz="800" b="0">
                <a:latin typeface="Arial" charset="0"/>
              </a:rPr>
              <a:t>La vie de l’entreprise</a:t>
            </a:r>
          </a:p>
        </p:txBody>
      </p:sp>
      <p:sp>
        <p:nvSpPr>
          <p:cNvPr id="449566" name="Rectangle 30"/>
          <p:cNvSpPr>
            <a:spLocks noChangeArrowheads="1"/>
          </p:cNvSpPr>
          <p:nvPr/>
        </p:nvSpPr>
        <p:spPr bwMode="auto">
          <a:xfrm>
            <a:off x="107950" y="3427413"/>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Flash actualités économiques</a:t>
            </a:r>
          </a:p>
        </p:txBody>
      </p:sp>
      <p:sp>
        <p:nvSpPr>
          <p:cNvPr id="449567" name="Rectangle 31"/>
          <p:cNvSpPr>
            <a:spLocks noChangeArrowheads="1"/>
          </p:cNvSpPr>
          <p:nvPr/>
        </p:nvSpPr>
        <p:spPr bwMode="auto">
          <a:xfrm>
            <a:off x="107950" y="3716338"/>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Le CRI de Casablanca</a:t>
            </a:r>
          </a:p>
        </p:txBody>
      </p:sp>
      <p:sp>
        <p:nvSpPr>
          <p:cNvPr id="449568" name="Rectangle 32"/>
          <p:cNvSpPr>
            <a:spLocks noChangeArrowheads="1"/>
          </p:cNvSpPr>
          <p:nvPr/>
        </p:nvSpPr>
        <p:spPr bwMode="auto">
          <a:xfrm>
            <a:off x="109538" y="4592638"/>
            <a:ext cx="1296987" cy="215900"/>
          </a:xfrm>
          <a:prstGeom prst="rect">
            <a:avLst/>
          </a:prstGeom>
          <a:solidFill>
            <a:srgbClr val="C0C0C0"/>
          </a:solidFill>
          <a:ln w="9525" algn="ctr">
            <a:solidFill>
              <a:srgbClr val="003300"/>
            </a:solidFill>
            <a:miter lim="800000"/>
            <a:headEnd/>
            <a:tailEnd/>
          </a:ln>
          <a:effectLst/>
        </p:spPr>
        <p:txBody>
          <a:bodyPr anchor="ctr"/>
          <a:lstStyle/>
          <a:p>
            <a:pPr algn="ctr"/>
            <a:r>
              <a:rPr lang="fr-FR" sz="800" b="0">
                <a:latin typeface="Arial" charset="0"/>
              </a:rPr>
              <a:t>Pourquoi investir dans le Grand Casablanca ?</a:t>
            </a:r>
          </a:p>
        </p:txBody>
      </p:sp>
      <p:sp>
        <p:nvSpPr>
          <p:cNvPr id="449569" name="Rectangle 33"/>
          <p:cNvSpPr>
            <a:spLocks noChangeArrowheads="1"/>
          </p:cNvSpPr>
          <p:nvPr/>
        </p:nvSpPr>
        <p:spPr bwMode="auto">
          <a:xfrm>
            <a:off x="107950" y="4016375"/>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L’économie du Grand Casablanca</a:t>
            </a:r>
          </a:p>
        </p:txBody>
      </p:sp>
      <p:sp>
        <p:nvSpPr>
          <p:cNvPr id="449570" name="Rectangle 34"/>
          <p:cNvSpPr>
            <a:spLocks noChangeArrowheads="1"/>
          </p:cNvSpPr>
          <p:nvPr/>
        </p:nvSpPr>
        <p:spPr bwMode="auto">
          <a:xfrm>
            <a:off x="107950" y="4868863"/>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Banque de projets</a:t>
            </a:r>
          </a:p>
        </p:txBody>
      </p:sp>
      <p:sp>
        <p:nvSpPr>
          <p:cNvPr id="449571" name="Rectangle 35"/>
          <p:cNvSpPr>
            <a:spLocks noChangeArrowheads="1"/>
          </p:cNvSpPr>
          <p:nvPr/>
        </p:nvSpPr>
        <p:spPr bwMode="auto">
          <a:xfrm>
            <a:off x="107950" y="5456238"/>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CRI Casablanca News</a:t>
            </a:r>
          </a:p>
        </p:txBody>
      </p:sp>
      <p:sp>
        <p:nvSpPr>
          <p:cNvPr id="449572" name="Rectangle 36"/>
          <p:cNvSpPr>
            <a:spLocks noChangeArrowheads="1"/>
          </p:cNvSpPr>
          <p:nvPr/>
        </p:nvSpPr>
        <p:spPr bwMode="auto">
          <a:xfrm>
            <a:off x="107950" y="6032500"/>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Espace téléchargement</a:t>
            </a:r>
          </a:p>
        </p:txBody>
      </p:sp>
      <p:sp>
        <p:nvSpPr>
          <p:cNvPr id="449573" name="Rectangle 37"/>
          <p:cNvSpPr>
            <a:spLocks noChangeArrowheads="1"/>
          </p:cNvSpPr>
          <p:nvPr/>
        </p:nvSpPr>
        <p:spPr bwMode="auto">
          <a:xfrm>
            <a:off x="107950" y="4305300"/>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Qui fait quoi ?</a:t>
            </a:r>
          </a:p>
        </p:txBody>
      </p:sp>
      <p:sp>
        <p:nvSpPr>
          <p:cNvPr id="449574" name="Rectangle 38"/>
          <p:cNvSpPr>
            <a:spLocks noChangeArrowheads="1"/>
          </p:cNvSpPr>
          <p:nvPr/>
        </p:nvSpPr>
        <p:spPr bwMode="auto">
          <a:xfrm>
            <a:off x="109538" y="5745163"/>
            <a:ext cx="1296987"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Espace MRE</a:t>
            </a:r>
          </a:p>
        </p:txBody>
      </p:sp>
      <p:sp>
        <p:nvSpPr>
          <p:cNvPr id="449575" name="Rectangle 39"/>
          <p:cNvSpPr>
            <a:spLocks noChangeArrowheads="1"/>
          </p:cNvSpPr>
          <p:nvPr/>
        </p:nvSpPr>
        <p:spPr bwMode="auto">
          <a:xfrm>
            <a:off x="107950" y="5156200"/>
            <a:ext cx="1295400" cy="228600"/>
          </a:xfrm>
          <a:prstGeom prst="rect">
            <a:avLst/>
          </a:prstGeom>
          <a:solidFill>
            <a:schemeClr val="bg1"/>
          </a:solidFill>
          <a:ln w="9525">
            <a:solidFill>
              <a:schemeClr val="tx1"/>
            </a:solidFill>
            <a:miter lim="800000"/>
            <a:headEnd/>
            <a:tailEnd/>
          </a:ln>
          <a:effectLst/>
        </p:spPr>
        <p:txBody>
          <a:bodyPr anchor="ctr"/>
          <a:lstStyle/>
          <a:p>
            <a:pPr algn="ctr"/>
            <a:r>
              <a:rPr lang="fr-FR" sz="800" b="0">
                <a:latin typeface="Arial" charset="0"/>
              </a:rPr>
              <a:t>L’observatoire de l’économie régionale</a:t>
            </a:r>
          </a:p>
        </p:txBody>
      </p:sp>
      <p:sp>
        <p:nvSpPr>
          <p:cNvPr id="449577" name="AutoShape 41"/>
          <p:cNvSpPr>
            <a:spLocks noChangeArrowheads="1"/>
          </p:cNvSpPr>
          <p:nvPr/>
        </p:nvSpPr>
        <p:spPr bwMode="auto">
          <a:xfrm>
            <a:off x="1476375" y="4652963"/>
            <a:ext cx="215900" cy="71437"/>
          </a:xfrm>
          <a:prstGeom prst="leftArrow">
            <a:avLst>
              <a:gd name="adj1" fmla="val 50000"/>
              <a:gd name="adj2" fmla="val 75556"/>
            </a:avLst>
          </a:prstGeom>
          <a:solidFill>
            <a:srgbClr val="FF0000"/>
          </a:solidFill>
          <a:ln w="9525">
            <a:solidFill>
              <a:schemeClr val="tx1"/>
            </a:solidFill>
            <a:miter lim="800000"/>
            <a:headEnd/>
            <a:tailEnd/>
          </a:ln>
          <a:effectLst/>
        </p:spPr>
        <p:txBody>
          <a:bodyPr wrap="none" anchor="ctr"/>
          <a:lstStyle/>
          <a:p>
            <a:endParaRPr lang="fr-FR"/>
          </a:p>
        </p:txBody>
      </p:sp>
      <p:sp>
        <p:nvSpPr>
          <p:cNvPr id="449578" name="Rectangle 42"/>
          <p:cNvSpPr>
            <a:spLocks noChangeArrowheads="1"/>
          </p:cNvSpPr>
          <p:nvPr/>
        </p:nvSpPr>
        <p:spPr bwMode="auto">
          <a:xfrm>
            <a:off x="5651500" y="960438"/>
            <a:ext cx="1295400" cy="228600"/>
          </a:xfrm>
          <a:prstGeom prst="rect">
            <a:avLst/>
          </a:prstGeom>
          <a:noFill/>
          <a:ln w="9525">
            <a:solidFill>
              <a:schemeClr val="tx1"/>
            </a:solidFill>
            <a:miter lim="800000"/>
            <a:headEnd/>
            <a:tailEnd/>
          </a:ln>
          <a:effectLst/>
        </p:spPr>
        <p:txBody>
          <a:bodyPr anchor="ctr"/>
          <a:lstStyle/>
          <a:p>
            <a:pPr algn="ctr"/>
            <a:r>
              <a:rPr lang="fr-FR" sz="800" b="0">
                <a:latin typeface="Arial" charset="0"/>
              </a:rPr>
              <a:t>Infrastructures économiques</a:t>
            </a:r>
          </a:p>
        </p:txBody>
      </p:sp>
      <p:sp>
        <p:nvSpPr>
          <p:cNvPr id="449609" name="Rectangle 73"/>
          <p:cNvSpPr>
            <a:spLocks noChangeArrowheads="1"/>
          </p:cNvSpPr>
          <p:nvPr/>
        </p:nvSpPr>
        <p:spPr bwMode="auto">
          <a:xfrm>
            <a:off x="107950" y="596900"/>
            <a:ext cx="100806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0</a:t>
            </a:r>
          </a:p>
        </p:txBody>
      </p:sp>
      <p:sp>
        <p:nvSpPr>
          <p:cNvPr id="449610" name="Rectangle 74"/>
          <p:cNvSpPr>
            <a:spLocks noChangeArrowheads="1"/>
          </p:cNvSpPr>
          <p:nvPr/>
        </p:nvSpPr>
        <p:spPr bwMode="auto">
          <a:xfrm>
            <a:off x="1189038" y="596900"/>
            <a:ext cx="1366837"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1</a:t>
            </a:r>
          </a:p>
        </p:txBody>
      </p:sp>
      <p:sp>
        <p:nvSpPr>
          <p:cNvPr id="449611" name="Rectangle 75"/>
          <p:cNvSpPr>
            <a:spLocks noChangeArrowheads="1"/>
          </p:cNvSpPr>
          <p:nvPr/>
        </p:nvSpPr>
        <p:spPr bwMode="auto">
          <a:xfrm>
            <a:off x="2628900" y="596900"/>
            <a:ext cx="1438275"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2</a:t>
            </a:r>
          </a:p>
        </p:txBody>
      </p:sp>
      <p:sp>
        <p:nvSpPr>
          <p:cNvPr id="449612" name="Rectangle 76"/>
          <p:cNvSpPr>
            <a:spLocks noChangeArrowheads="1"/>
          </p:cNvSpPr>
          <p:nvPr/>
        </p:nvSpPr>
        <p:spPr bwMode="auto">
          <a:xfrm>
            <a:off x="4140200" y="596900"/>
            <a:ext cx="143986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3</a:t>
            </a:r>
          </a:p>
        </p:txBody>
      </p:sp>
      <p:sp>
        <p:nvSpPr>
          <p:cNvPr id="449613" name="Rectangle 77"/>
          <p:cNvSpPr>
            <a:spLocks noChangeArrowheads="1"/>
          </p:cNvSpPr>
          <p:nvPr/>
        </p:nvSpPr>
        <p:spPr bwMode="auto">
          <a:xfrm>
            <a:off x="5651500" y="596900"/>
            <a:ext cx="1584325"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4</a:t>
            </a:r>
          </a:p>
        </p:txBody>
      </p:sp>
      <p:sp>
        <p:nvSpPr>
          <p:cNvPr id="449614" name="Rectangle 78"/>
          <p:cNvSpPr>
            <a:spLocks noChangeArrowheads="1"/>
          </p:cNvSpPr>
          <p:nvPr/>
        </p:nvSpPr>
        <p:spPr bwMode="auto">
          <a:xfrm>
            <a:off x="7315200" y="596900"/>
            <a:ext cx="164941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5</a:t>
            </a:r>
          </a:p>
        </p:txBody>
      </p:sp>
      <p:cxnSp>
        <p:nvCxnSpPr>
          <p:cNvPr id="449615" name="AutoShape 79"/>
          <p:cNvCxnSpPr>
            <a:cxnSpLocks noChangeShapeType="1"/>
            <a:stCxn id="449555" idx="3"/>
            <a:endCxn id="449578" idx="1"/>
          </p:cNvCxnSpPr>
          <p:nvPr/>
        </p:nvCxnSpPr>
        <p:spPr bwMode="auto">
          <a:xfrm>
            <a:off x="5435600" y="1073150"/>
            <a:ext cx="215900" cy="1588"/>
          </a:xfrm>
          <a:prstGeom prst="straightConnector1">
            <a:avLst/>
          </a:prstGeom>
          <a:noFill/>
          <a:ln w="9525">
            <a:solidFill>
              <a:schemeClr val="tx1"/>
            </a:solidFill>
            <a:round/>
            <a:headEnd/>
            <a:tailEnd/>
          </a:ln>
          <a:effectLst/>
        </p:spPr>
      </p:cxnSp>
      <p:sp>
        <p:nvSpPr>
          <p:cNvPr id="449618" name="Rectangle 82"/>
          <p:cNvSpPr>
            <a:spLocks noChangeArrowheads="1"/>
          </p:cNvSpPr>
          <p:nvPr/>
        </p:nvSpPr>
        <p:spPr bwMode="auto">
          <a:xfrm>
            <a:off x="7310438" y="908050"/>
            <a:ext cx="1295400" cy="228600"/>
          </a:xfrm>
          <a:prstGeom prst="rect">
            <a:avLst/>
          </a:prstGeom>
          <a:noFill/>
          <a:ln w="9525">
            <a:solidFill>
              <a:schemeClr val="tx1"/>
            </a:solidFill>
            <a:miter lim="800000"/>
            <a:headEnd/>
            <a:tailEnd/>
          </a:ln>
          <a:effectLst/>
        </p:spPr>
        <p:txBody>
          <a:bodyPr anchor="ctr"/>
          <a:lstStyle/>
          <a:p>
            <a:pPr algn="ctr"/>
            <a:r>
              <a:rPr lang="fr-FR" sz="800" b="0">
                <a:latin typeface="Arial" charset="0"/>
              </a:rPr>
              <a:t>Transport</a:t>
            </a:r>
          </a:p>
        </p:txBody>
      </p:sp>
      <p:sp>
        <p:nvSpPr>
          <p:cNvPr id="449620" name="Rectangle 84"/>
          <p:cNvSpPr>
            <a:spLocks noChangeArrowheads="1"/>
          </p:cNvSpPr>
          <p:nvPr/>
        </p:nvSpPr>
        <p:spPr bwMode="auto">
          <a:xfrm>
            <a:off x="7310438" y="1916113"/>
            <a:ext cx="1295400" cy="228600"/>
          </a:xfrm>
          <a:prstGeom prst="rect">
            <a:avLst/>
          </a:prstGeom>
          <a:noFill/>
          <a:ln w="9525" algn="ctr">
            <a:solidFill>
              <a:schemeClr val="tx1"/>
            </a:solidFill>
            <a:miter lim="800000"/>
            <a:headEnd/>
            <a:tailEnd/>
          </a:ln>
          <a:effectLst/>
        </p:spPr>
        <p:txBody>
          <a:bodyPr anchor="ctr"/>
          <a:lstStyle/>
          <a:p>
            <a:pPr algn="ctr"/>
            <a:r>
              <a:rPr lang="fr-FR" sz="800" b="0">
                <a:latin typeface="Arial" charset="0"/>
              </a:rPr>
              <a:t>Réseau aérien</a:t>
            </a:r>
          </a:p>
        </p:txBody>
      </p:sp>
      <p:sp>
        <p:nvSpPr>
          <p:cNvPr id="449623" name="Rectangle 87"/>
          <p:cNvSpPr>
            <a:spLocks noChangeArrowheads="1"/>
          </p:cNvSpPr>
          <p:nvPr/>
        </p:nvSpPr>
        <p:spPr bwMode="auto">
          <a:xfrm>
            <a:off x="7310438" y="1628775"/>
            <a:ext cx="1295400" cy="228600"/>
          </a:xfrm>
          <a:prstGeom prst="rect">
            <a:avLst/>
          </a:prstGeom>
          <a:noFill/>
          <a:ln w="9525">
            <a:solidFill>
              <a:schemeClr val="tx1"/>
            </a:solidFill>
            <a:miter lim="800000"/>
            <a:headEnd/>
            <a:tailEnd/>
          </a:ln>
          <a:effectLst/>
        </p:spPr>
        <p:txBody>
          <a:bodyPr anchor="ctr"/>
          <a:lstStyle/>
          <a:p>
            <a:pPr algn="ctr"/>
            <a:r>
              <a:rPr lang="fr-FR" sz="800" b="0">
                <a:latin typeface="Arial" charset="0"/>
              </a:rPr>
              <a:t>Réseau routier</a:t>
            </a:r>
          </a:p>
        </p:txBody>
      </p:sp>
      <p:sp>
        <p:nvSpPr>
          <p:cNvPr id="449624" name="Rectangle 88"/>
          <p:cNvSpPr>
            <a:spLocks noChangeArrowheads="1"/>
          </p:cNvSpPr>
          <p:nvPr/>
        </p:nvSpPr>
        <p:spPr bwMode="auto">
          <a:xfrm>
            <a:off x="7308850" y="2205038"/>
            <a:ext cx="1295400" cy="228600"/>
          </a:xfrm>
          <a:prstGeom prst="rect">
            <a:avLst/>
          </a:prstGeom>
          <a:noFill/>
          <a:ln w="9525" algn="ctr">
            <a:solidFill>
              <a:schemeClr val="tx1"/>
            </a:solidFill>
            <a:miter lim="800000"/>
            <a:headEnd/>
            <a:tailEnd/>
          </a:ln>
          <a:effectLst/>
        </p:spPr>
        <p:txBody>
          <a:bodyPr anchor="ctr"/>
          <a:lstStyle/>
          <a:p>
            <a:pPr algn="ctr"/>
            <a:r>
              <a:rPr lang="fr-FR" sz="800" b="0">
                <a:latin typeface="Arial" charset="0"/>
              </a:rPr>
              <a:t>Réseau ferroviaire</a:t>
            </a:r>
          </a:p>
        </p:txBody>
      </p:sp>
      <p:sp>
        <p:nvSpPr>
          <p:cNvPr id="449626" name="Rectangle 90"/>
          <p:cNvSpPr>
            <a:spLocks noChangeArrowheads="1"/>
          </p:cNvSpPr>
          <p:nvPr/>
        </p:nvSpPr>
        <p:spPr bwMode="auto">
          <a:xfrm>
            <a:off x="7308850" y="2479675"/>
            <a:ext cx="1295400" cy="228600"/>
          </a:xfrm>
          <a:prstGeom prst="rect">
            <a:avLst/>
          </a:prstGeom>
          <a:noFill/>
          <a:ln w="9525" algn="ctr">
            <a:solidFill>
              <a:schemeClr val="tx1"/>
            </a:solidFill>
            <a:miter lim="800000"/>
            <a:headEnd/>
            <a:tailEnd/>
          </a:ln>
          <a:effectLst/>
        </p:spPr>
        <p:txBody>
          <a:bodyPr anchor="ctr"/>
          <a:lstStyle/>
          <a:p>
            <a:pPr algn="ctr"/>
            <a:r>
              <a:rPr lang="fr-FR" sz="800" b="0">
                <a:latin typeface="Arial" charset="0"/>
              </a:rPr>
              <a:t>Infrastructure portuaire</a:t>
            </a:r>
          </a:p>
        </p:txBody>
      </p:sp>
      <p:sp>
        <p:nvSpPr>
          <p:cNvPr id="449628" name="Rectangle 92"/>
          <p:cNvSpPr>
            <a:spLocks noChangeArrowheads="1"/>
          </p:cNvSpPr>
          <p:nvPr/>
        </p:nvSpPr>
        <p:spPr bwMode="auto">
          <a:xfrm>
            <a:off x="7308850" y="2768600"/>
            <a:ext cx="1295400" cy="228600"/>
          </a:xfrm>
          <a:prstGeom prst="rect">
            <a:avLst/>
          </a:prstGeom>
          <a:noFill/>
          <a:ln w="9525" algn="ctr">
            <a:solidFill>
              <a:schemeClr val="tx1"/>
            </a:solidFill>
            <a:miter lim="800000"/>
            <a:headEnd/>
            <a:tailEnd/>
          </a:ln>
          <a:effectLst/>
        </p:spPr>
        <p:txBody>
          <a:bodyPr anchor="ctr"/>
          <a:lstStyle/>
          <a:p>
            <a:pPr algn="ctr"/>
            <a:r>
              <a:rPr lang="fr-FR" sz="800" b="0">
                <a:latin typeface="Arial" charset="0"/>
              </a:rPr>
              <a:t>Electrification</a:t>
            </a:r>
          </a:p>
        </p:txBody>
      </p:sp>
      <p:sp>
        <p:nvSpPr>
          <p:cNvPr id="449630" name="Rectangle 94"/>
          <p:cNvSpPr>
            <a:spLocks noChangeArrowheads="1"/>
          </p:cNvSpPr>
          <p:nvPr/>
        </p:nvSpPr>
        <p:spPr bwMode="auto">
          <a:xfrm>
            <a:off x="7310438" y="3068638"/>
            <a:ext cx="1295400" cy="228600"/>
          </a:xfrm>
          <a:prstGeom prst="rect">
            <a:avLst/>
          </a:prstGeom>
          <a:noFill/>
          <a:ln w="9525" algn="ctr">
            <a:solidFill>
              <a:schemeClr val="tx1"/>
            </a:solidFill>
            <a:miter lim="800000"/>
            <a:headEnd/>
            <a:tailEnd/>
          </a:ln>
          <a:effectLst/>
        </p:spPr>
        <p:txBody>
          <a:bodyPr anchor="ctr"/>
          <a:lstStyle/>
          <a:p>
            <a:pPr algn="ctr"/>
            <a:r>
              <a:rPr lang="fr-FR" sz="800" b="0">
                <a:latin typeface="Arial" charset="0"/>
              </a:rPr>
              <a:t>Eau potable et assainissement</a:t>
            </a:r>
          </a:p>
        </p:txBody>
      </p:sp>
      <p:sp>
        <p:nvSpPr>
          <p:cNvPr id="449632" name="Rectangle 96"/>
          <p:cNvSpPr>
            <a:spLocks noChangeArrowheads="1"/>
          </p:cNvSpPr>
          <p:nvPr/>
        </p:nvSpPr>
        <p:spPr bwMode="auto">
          <a:xfrm>
            <a:off x="7308850" y="3355975"/>
            <a:ext cx="1295400" cy="228600"/>
          </a:xfrm>
          <a:prstGeom prst="rect">
            <a:avLst/>
          </a:prstGeom>
          <a:noFill/>
          <a:ln w="9525" algn="ctr">
            <a:solidFill>
              <a:schemeClr val="tx1"/>
            </a:solidFill>
            <a:miter lim="800000"/>
            <a:headEnd/>
            <a:tailEnd/>
          </a:ln>
          <a:effectLst/>
        </p:spPr>
        <p:txBody>
          <a:bodyPr anchor="ctr"/>
          <a:lstStyle/>
          <a:p>
            <a:pPr algn="ctr"/>
            <a:r>
              <a:rPr lang="fr-FR" sz="800" b="0">
                <a:latin typeface="Arial" charset="0"/>
              </a:rPr>
              <a:t>Télécommunications</a:t>
            </a:r>
          </a:p>
        </p:txBody>
      </p:sp>
      <p:sp>
        <p:nvSpPr>
          <p:cNvPr id="449634" name="Rectangle 98"/>
          <p:cNvSpPr>
            <a:spLocks noChangeArrowheads="1"/>
          </p:cNvSpPr>
          <p:nvPr/>
        </p:nvSpPr>
        <p:spPr bwMode="auto">
          <a:xfrm>
            <a:off x="7308850" y="4365625"/>
            <a:ext cx="1295400" cy="228600"/>
          </a:xfrm>
          <a:prstGeom prst="rect">
            <a:avLst/>
          </a:prstGeom>
          <a:solidFill>
            <a:srgbClr val="00FFFF"/>
          </a:solidFill>
          <a:ln w="9525" algn="ctr">
            <a:solidFill>
              <a:schemeClr val="tx1"/>
            </a:solidFill>
            <a:miter lim="800000"/>
            <a:headEnd/>
            <a:tailEnd/>
          </a:ln>
          <a:effectLst/>
        </p:spPr>
        <p:txBody>
          <a:bodyPr anchor="ctr"/>
          <a:lstStyle/>
          <a:p>
            <a:pPr algn="ctr"/>
            <a:r>
              <a:rPr lang="fr-FR" sz="800" b="0">
                <a:latin typeface="Arial" charset="0"/>
              </a:rPr>
              <a:t>Industrie</a:t>
            </a:r>
          </a:p>
        </p:txBody>
      </p:sp>
      <p:sp>
        <p:nvSpPr>
          <p:cNvPr id="449636" name="Rectangle 100"/>
          <p:cNvSpPr>
            <a:spLocks noChangeArrowheads="1"/>
          </p:cNvSpPr>
          <p:nvPr/>
        </p:nvSpPr>
        <p:spPr bwMode="auto">
          <a:xfrm>
            <a:off x="7308850" y="4791075"/>
            <a:ext cx="1295400" cy="228600"/>
          </a:xfrm>
          <a:prstGeom prst="rect">
            <a:avLst/>
          </a:prstGeom>
          <a:solidFill>
            <a:srgbClr val="00FFFF"/>
          </a:solidFill>
          <a:ln w="9525" algn="ctr">
            <a:solidFill>
              <a:schemeClr val="tx1"/>
            </a:solidFill>
            <a:miter lim="800000"/>
            <a:headEnd/>
            <a:tailEnd/>
          </a:ln>
          <a:effectLst/>
        </p:spPr>
        <p:txBody>
          <a:bodyPr anchor="ctr"/>
          <a:lstStyle/>
          <a:p>
            <a:pPr algn="ctr"/>
            <a:r>
              <a:rPr lang="fr-FR" sz="800" b="0">
                <a:latin typeface="Arial" charset="0"/>
              </a:rPr>
              <a:t>Tissu industriel</a:t>
            </a:r>
          </a:p>
        </p:txBody>
      </p:sp>
      <p:sp>
        <p:nvSpPr>
          <p:cNvPr id="449637" name="Rectangle 101"/>
          <p:cNvSpPr>
            <a:spLocks noChangeArrowheads="1"/>
          </p:cNvSpPr>
          <p:nvPr/>
        </p:nvSpPr>
        <p:spPr bwMode="auto">
          <a:xfrm>
            <a:off x="7308850" y="3632200"/>
            <a:ext cx="1295400" cy="228600"/>
          </a:xfrm>
          <a:prstGeom prst="rect">
            <a:avLst/>
          </a:prstGeom>
          <a:noFill/>
          <a:ln w="9525" algn="ctr">
            <a:solidFill>
              <a:schemeClr val="tx1"/>
            </a:solidFill>
            <a:miter lim="800000"/>
            <a:headEnd/>
            <a:tailEnd/>
          </a:ln>
          <a:effectLst/>
        </p:spPr>
        <p:txBody>
          <a:bodyPr anchor="ctr"/>
          <a:lstStyle/>
          <a:p>
            <a:pPr algn="ctr"/>
            <a:r>
              <a:rPr lang="fr-FR" sz="800" b="0">
                <a:latin typeface="Arial" charset="0"/>
              </a:rPr>
              <a:t>La bourse de Casablanca</a:t>
            </a:r>
          </a:p>
        </p:txBody>
      </p:sp>
      <p:sp>
        <p:nvSpPr>
          <p:cNvPr id="449640" name="Rectangle 104"/>
          <p:cNvSpPr>
            <a:spLocks noChangeArrowheads="1"/>
          </p:cNvSpPr>
          <p:nvPr/>
        </p:nvSpPr>
        <p:spPr bwMode="auto">
          <a:xfrm>
            <a:off x="7308850" y="5229225"/>
            <a:ext cx="1295400" cy="215900"/>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Clicks jusqu’au Niveau 7</a:t>
            </a:r>
          </a:p>
        </p:txBody>
      </p:sp>
      <p:sp>
        <p:nvSpPr>
          <p:cNvPr id="449642" name="Rectangle 106"/>
          <p:cNvSpPr>
            <a:spLocks noChangeArrowheads="1"/>
          </p:cNvSpPr>
          <p:nvPr/>
        </p:nvSpPr>
        <p:spPr bwMode="auto">
          <a:xfrm>
            <a:off x="7308850" y="5516563"/>
            <a:ext cx="1295400" cy="228600"/>
          </a:xfrm>
          <a:prstGeom prst="rect">
            <a:avLst/>
          </a:prstGeom>
          <a:noFill/>
          <a:ln w="9525">
            <a:solidFill>
              <a:schemeClr val="tx1"/>
            </a:solidFill>
            <a:miter lim="800000"/>
            <a:headEnd/>
            <a:tailEnd/>
          </a:ln>
          <a:effectLst/>
        </p:spPr>
        <p:txBody>
          <a:bodyPr anchor="ctr"/>
          <a:lstStyle/>
          <a:p>
            <a:pPr algn="ctr"/>
            <a:r>
              <a:rPr lang="fr-FR" sz="800" b="0">
                <a:latin typeface="Arial" charset="0"/>
              </a:rPr>
              <a:t>Economie : s’orienter</a:t>
            </a:r>
          </a:p>
        </p:txBody>
      </p:sp>
      <p:sp>
        <p:nvSpPr>
          <p:cNvPr id="449643" name="Rectangle 107"/>
          <p:cNvSpPr>
            <a:spLocks noChangeArrowheads="1"/>
          </p:cNvSpPr>
          <p:nvPr/>
        </p:nvSpPr>
        <p:spPr bwMode="auto">
          <a:xfrm>
            <a:off x="7308850" y="5745163"/>
            <a:ext cx="1295400" cy="228600"/>
          </a:xfrm>
          <a:prstGeom prst="rect">
            <a:avLst/>
          </a:prstGeom>
          <a:solidFill>
            <a:srgbClr val="00FFFF"/>
          </a:solidFill>
          <a:ln w="9525" algn="ctr">
            <a:solidFill>
              <a:schemeClr val="tx1"/>
            </a:solidFill>
            <a:miter lim="800000"/>
            <a:headEnd/>
            <a:tailEnd/>
          </a:ln>
          <a:effectLst/>
        </p:spPr>
        <p:txBody>
          <a:bodyPr anchor="ctr"/>
          <a:lstStyle/>
          <a:p>
            <a:pPr algn="ctr"/>
            <a:r>
              <a:rPr lang="fr-FR" sz="800" b="0">
                <a:latin typeface="Arial" charset="0"/>
              </a:rPr>
              <a:t>Economie</a:t>
            </a:r>
          </a:p>
        </p:txBody>
      </p:sp>
      <p:sp>
        <p:nvSpPr>
          <p:cNvPr id="449645" name="Rectangle 109"/>
          <p:cNvSpPr>
            <a:spLocks noChangeArrowheads="1"/>
          </p:cNvSpPr>
          <p:nvPr/>
        </p:nvSpPr>
        <p:spPr bwMode="auto">
          <a:xfrm>
            <a:off x="7308850" y="1341438"/>
            <a:ext cx="1295400" cy="215900"/>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Clicks jusqu’au Niveau 7</a:t>
            </a:r>
          </a:p>
        </p:txBody>
      </p:sp>
      <p:sp>
        <p:nvSpPr>
          <p:cNvPr id="449646" name="Rectangle 110"/>
          <p:cNvSpPr>
            <a:spLocks noChangeArrowheads="1"/>
          </p:cNvSpPr>
          <p:nvPr/>
        </p:nvSpPr>
        <p:spPr bwMode="auto">
          <a:xfrm>
            <a:off x="7308850" y="6165850"/>
            <a:ext cx="1295400" cy="215900"/>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Clicks jusqu’au Niveau 6</a:t>
            </a:r>
          </a:p>
        </p:txBody>
      </p:sp>
      <p:cxnSp>
        <p:nvCxnSpPr>
          <p:cNvPr id="449648" name="AutoShape 112"/>
          <p:cNvCxnSpPr>
            <a:cxnSpLocks noChangeShapeType="1"/>
            <a:stCxn id="449578" idx="3"/>
            <a:endCxn id="449618" idx="1"/>
          </p:cNvCxnSpPr>
          <p:nvPr/>
        </p:nvCxnSpPr>
        <p:spPr bwMode="auto">
          <a:xfrm flipV="1">
            <a:off x="6946900" y="1022350"/>
            <a:ext cx="363538" cy="52388"/>
          </a:xfrm>
          <a:prstGeom prst="bentConnector3">
            <a:avLst>
              <a:gd name="adj1" fmla="val 49782"/>
            </a:avLst>
          </a:prstGeom>
          <a:noFill/>
          <a:ln w="9525">
            <a:solidFill>
              <a:schemeClr val="tx1"/>
            </a:solidFill>
            <a:miter lim="800000"/>
            <a:headEnd/>
            <a:tailEnd/>
          </a:ln>
          <a:effectLst/>
        </p:spPr>
      </p:cxnSp>
      <p:sp>
        <p:nvSpPr>
          <p:cNvPr id="449649" name="AutoShape 113"/>
          <p:cNvSpPr>
            <a:spLocks noChangeArrowheads="1"/>
          </p:cNvSpPr>
          <p:nvPr/>
        </p:nvSpPr>
        <p:spPr bwMode="auto">
          <a:xfrm rot="5400000">
            <a:off x="7921625" y="1162051"/>
            <a:ext cx="142875" cy="215900"/>
          </a:xfrm>
          <a:prstGeom prst="rightArrow">
            <a:avLst>
              <a:gd name="adj1" fmla="val 50000"/>
              <a:gd name="adj2" fmla="val 25000"/>
            </a:avLst>
          </a:prstGeom>
          <a:solidFill>
            <a:srgbClr val="000080"/>
          </a:solidFill>
          <a:ln w="9525">
            <a:solidFill>
              <a:schemeClr val="tx1"/>
            </a:solidFill>
            <a:miter lim="800000"/>
            <a:headEnd/>
            <a:tailEnd/>
          </a:ln>
          <a:effectLst/>
        </p:spPr>
        <p:txBody>
          <a:bodyPr wrap="none" anchor="ctr"/>
          <a:lstStyle/>
          <a:p>
            <a:endParaRPr lang="fr-FR"/>
          </a:p>
        </p:txBody>
      </p:sp>
      <p:sp>
        <p:nvSpPr>
          <p:cNvPr id="449650" name="Rectangle 114"/>
          <p:cNvSpPr>
            <a:spLocks noChangeArrowheads="1"/>
          </p:cNvSpPr>
          <p:nvPr/>
        </p:nvSpPr>
        <p:spPr bwMode="auto">
          <a:xfrm>
            <a:off x="7308850" y="4075113"/>
            <a:ext cx="1295400" cy="215900"/>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Clicks jusqu’au Niveau 6</a:t>
            </a:r>
          </a:p>
        </p:txBody>
      </p:sp>
      <p:sp>
        <p:nvSpPr>
          <p:cNvPr id="449651" name="AutoShape 115"/>
          <p:cNvSpPr>
            <a:spLocks noChangeArrowheads="1"/>
          </p:cNvSpPr>
          <p:nvPr/>
        </p:nvSpPr>
        <p:spPr bwMode="auto">
          <a:xfrm rot="5400000">
            <a:off x="7921625" y="3824288"/>
            <a:ext cx="142875" cy="215900"/>
          </a:xfrm>
          <a:prstGeom prst="rightArrow">
            <a:avLst>
              <a:gd name="adj1" fmla="val 50000"/>
              <a:gd name="adj2" fmla="val 25000"/>
            </a:avLst>
          </a:prstGeom>
          <a:solidFill>
            <a:srgbClr val="000080"/>
          </a:solidFill>
          <a:ln w="9525">
            <a:solidFill>
              <a:schemeClr val="tx1"/>
            </a:solidFill>
            <a:miter lim="800000"/>
            <a:headEnd/>
            <a:tailEnd/>
          </a:ln>
          <a:effectLst/>
        </p:spPr>
        <p:txBody>
          <a:bodyPr wrap="none" anchor="ctr"/>
          <a:lstStyle/>
          <a:p>
            <a:endParaRPr lang="fr-FR"/>
          </a:p>
        </p:txBody>
      </p:sp>
      <p:sp>
        <p:nvSpPr>
          <p:cNvPr id="449652" name="AutoShape 116"/>
          <p:cNvSpPr>
            <a:spLocks noChangeArrowheads="1"/>
          </p:cNvSpPr>
          <p:nvPr/>
        </p:nvSpPr>
        <p:spPr bwMode="auto">
          <a:xfrm rot="5400000">
            <a:off x="7921625" y="4978401"/>
            <a:ext cx="142875" cy="215900"/>
          </a:xfrm>
          <a:prstGeom prst="rightArrow">
            <a:avLst>
              <a:gd name="adj1" fmla="val 50000"/>
              <a:gd name="adj2" fmla="val 25000"/>
            </a:avLst>
          </a:prstGeom>
          <a:solidFill>
            <a:srgbClr val="000080"/>
          </a:solidFill>
          <a:ln w="9525">
            <a:solidFill>
              <a:schemeClr val="tx1"/>
            </a:solidFill>
            <a:miter lim="800000"/>
            <a:headEnd/>
            <a:tailEnd/>
          </a:ln>
          <a:effectLst/>
        </p:spPr>
        <p:txBody>
          <a:bodyPr wrap="none" anchor="ctr"/>
          <a:lstStyle/>
          <a:p>
            <a:endParaRPr lang="fr-FR"/>
          </a:p>
        </p:txBody>
      </p:sp>
      <p:sp>
        <p:nvSpPr>
          <p:cNvPr id="449653" name="AutoShape 117"/>
          <p:cNvSpPr>
            <a:spLocks noChangeArrowheads="1"/>
          </p:cNvSpPr>
          <p:nvPr/>
        </p:nvSpPr>
        <p:spPr bwMode="auto">
          <a:xfrm rot="5400000">
            <a:off x="7921625" y="5986463"/>
            <a:ext cx="142875" cy="215900"/>
          </a:xfrm>
          <a:prstGeom prst="rightArrow">
            <a:avLst>
              <a:gd name="adj1" fmla="val 50000"/>
              <a:gd name="adj2" fmla="val 25000"/>
            </a:avLst>
          </a:prstGeom>
          <a:solidFill>
            <a:srgbClr val="000080"/>
          </a:solidFill>
          <a:ln w="9525">
            <a:solidFill>
              <a:schemeClr val="tx1"/>
            </a:solidFill>
            <a:miter lim="800000"/>
            <a:headEnd/>
            <a:tailEnd/>
          </a:ln>
          <a:effectLst/>
        </p:spPr>
        <p:txBody>
          <a:bodyPr wrap="none" anchor="ctr"/>
          <a:lstStyle/>
          <a:p>
            <a:endParaRPr lang="fr-F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Espace réservé du numéro de diapositive 1"/>
          <p:cNvSpPr>
            <a:spLocks noGrp="1"/>
          </p:cNvSpPr>
          <p:nvPr>
            <p:ph type="sldNum" sz="quarter" idx="10"/>
          </p:nvPr>
        </p:nvSpPr>
        <p:spPr/>
        <p:txBody>
          <a:bodyPr/>
          <a:lstStyle/>
          <a:p>
            <a:fld id="{59379DFE-57C0-480D-AD1B-D72A14E0E9A2}" type="slidenum">
              <a:rPr lang="fr-FR"/>
              <a:pPr/>
              <a:t>31</a:t>
            </a:fld>
            <a:endParaRPr lang="fr-FR"/>
          </a:p>
        </p:txBody>
      </p:sp>
      <p:sp>
        <p:nvSpPr>
          <p:cNvPr id="448514" name="Rectangle 2"/>
          <p:cNvSpPr>
            <a:spLocks noChangeArrowheads="1"/>
          </p:cNvSpPr>
          <p:nvPr/>
        </p:nvSpPr>
        <p:spPr bwMode="auto">
          <a:xfrm>
            <a:off x="1189038" y="908050"/>
            <a:ext cx="1295400" cy="228600"/>
          </a:xfrm>
          <a:prstGeom prst="rect">
            <a:avLst/>
          </a:prstGeom>
          <a:solidFill>
            <a:srgbClr val="000080"/>
          </a:solidFill>
          <a:ln w="9525">
            <a:solidFill>
              <a:srgbClr val="000080"/>
            </a:solidFill>
            <a:miter lim="800000"/>
            <a:headEnd/>
            <a:tailEnd/>
          </a:ln>
          <a:effectLst/>
        </p:spPr>
        <p:txBody>
          <a:bodyPr anchor="ctr"/>
          <a:lstStyle/>
          <a:p>
            <a:pPr algn="ctr"/>
            <a:r>
              <a:rPr lang="fr-FR" sz="800">
                <a:solidFill>
                  <a:srgbClr val="F8F8F8"/>
                </a:solidFill>
                <a:latin typeface="Arial" charset="0"/>
              </a:rPr>
              <a:t>Espace Investisseurs</a:t>
            </a:r>
          </a:p>
        </p:txBody>
      </p:sp>
      <p:sp>
        <p:nvSpPr>
          <p:cNvPr id="448515" name="Rectangle 3"/>
          <p:cNvSpPr>
            <a:spLocks noChangeArrowheads="1"/>
          </p:cNvSpPr>
          <p:nvPr/>
        </p:nvSpPr>
        <p:spPr bwMode="auto">
          <a:xfrm>
            <a:off x="152400" y="908050"/>
            <a:ext cx="914400" cy="228600"/>
          </a:xfrm>
          <a:prstGeom prst="rect">
            <a:avLst/>
          </a:prstGeom>
          <a:solidFill>
            <a:srgbClr val="000080"/>
          </a:solidFill>
          <a:ln w="9525">
            <a:solidFill>
              <a:srgbClr val="000080"/>
            </a:solidFill>
            <a:miter lim="800000"/>
            <a:headEnd/>
            <a:tailEnd/>
          </a:ln>
          <a:effectLst/>
        </p:spPr>
        <p:txBody>
          <a:bodyPr wrap="none" anchor="ctr"/>
          <a:lstStyle/>
          <a:p>
            <a:pPr algn="ctr"/>
            <a:r>
              <a:rPr lang="fr-FR" sz="800">
                <a:solidFill>
                  <a:srgbClr val="F8F8F8"/>
                </a:solidFill>
                <a:latin typeface="Arial" charset="0"/>
              </a:rPr>
              <a:t>Page d’accueil</a:t>
            </a:r>
          </a:p>
        </p:txBody>
      </p:sp>
      <p:cxnSp>
        <p:nvCxnSpPr>
          <p:cNvPr id="448516" name="AutoShape 4"/>
          <p:cNvCxnSpPr>
            <a:cxnSpLocks noChangeShapeType="1"/>
            <a:stCxn id="448515" idx="3"/>
            <a:endCxn id="448514" idx="1"/>
          </p:cNvCxnSpPr>
          <p:nvPr/>
        </p:nvCxnSpPr>
        <p:spPr bwMode="auto">
          <a:xfrm>
            <a:off x="1066800" y="1022350"/>
            <a:ext cx="122238" cy="0"/>
          </a:xfrm>
          <a:prstGeom prst="straightConnector1">
            <a:avLst/>
          </a:prstGeom>
          <a:noFill/>
          <a:ln w="9525">
            <a:solidFill>
              <a:schemeClr val="tx1"/>
            </a:solidFill>
            <a:round/>
            <a:headEnd/>
            <a:tailEnd/>
          </a:ln>
          <a:effectLst/>
        </p:spPr>
      </p:cxnSp>
      <p:sp>
        <p:nvSpPr>
          <p:cNvPr id="448520" name="Rectangle 8"/>
          <p:cNvSpPr>
            <a:spLocks noChangeArrowheads="1"/>
          </p:cNvSpPr>
          <p:nvPr/>
        </p:nvSpPr>
        <p:spPr bwMode="auto">
          <a:xfrm>
            <a:off x="2627313" y="908050"/>
            <a:ext cx="1296987"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Pourquoi investir dans le Grand Casablanca ?</a:t>
            </a:r>
          </a:p>
        </p:txBody>
      </p:sp>
      <p:cxnSp>
        <p:nvCxnSpPr>
          <p:cNvPr id="448521" name="AutoShape 9"/>
          <p:cNvCxnSpPr>
            <a:cxnSpLocks noChangeShapeType="1"/>
            <a:stCxn id="448514" idx="3"/>
            <a:endCxn id="448520" idx="1"/>
          </p:cNvCxnSpPr>
          <p:nvPr/>
        </p:nvCxnSpPr>
        <p:spPr bwMode="auto">
          <a:xfrm flipV="1">
            <a:off x="2484438" y="1016000"/>
            <a:ext cx="142875" cy="6350"/>
          </a:xfrm>
          <a:prstGeom prst="bentConnector3">
            <a:avLst>
              <a:gd name="adj1" fmla="val 50000"/>
            </a:avLst>
          </a:prstGeom>
          <a:noFill/>
          <a:ln w="9525">
            <a:solidFill>
              <a:schemeClr val="tx1"/>
            </a:solidFill>
            <a:miter lim="800000"/>
            <a:headEnd/>
            <a:tailEnd/>
          </a:ln>
          <a:effectLst/>
        </p:spPr>
      </p:cxnSp>
      <p:cxnSp>
        <p:nvCxnSpPr>
          <p:cNvPr id="448531" name="AutoShape 19"/>
          <p:cNvCxnSpPr>
            <a:cxnSpLocks noChangeShapeType="1"/>
            <a:stCxn id="448520" idx="3"/>
            <a:endCxn id="448535" idx="1"/>
          </p:cNvCxnSpPr>
          <p:nvPr/>
        </p:nvCxnSpPr>
        <p:spPr bwMode="auto">
          <a:xfrm>
            <a:off x="3924300" y="1016000"/>
            <a:ext cx="215900" cy="6350"/>
          </a:xfrm>
          <a:prstGeom prst="bentConnector3">
            <a:avLst>
              <a:gd name="adj1" fmla="val 49264"/>
            </a:avLst>
          </a:prstGeom>
          <a:noFill/>
          <a:ln w="9525">
            <a:solidFill>
              <a:schemeClr val="tx1"/>
            </a:solidFill>
            <a:miter lim="800000"/>
            <a:headEnd/>
            <a:tailEnd/>
          </a:ln>
          <a:effectLst/>
        </p:spPr>
      </p:cxnSp>
      <p:sp>
        <p:nvSpPr>
          <p:cNvPr id="448535" name="Rectangle 23"/>
          <p:cNvSpPr>
            <a:spLocks noChangeArrowheads="1"/>
          </p:cNvSpPr>
          <p:nvPr/>
        </p:nvSpPr>
        <p:spPr bwMode="auto">
          <a:xfrm>
            <a:off x="4140200" y="908050"/>
            <a:ext cx="1295400" cy="228600"/>
          </a:xfrm>
          <a:prstGeom prst="rect">
            <a:avLst/>
          </a:prstGeom>
          <a:noFill/>
          <a:ln w="9525">
            <a:solidFill>
              <a:schemeClr val="tx1"/>
            </a:solidFill>
            <a:miter lim="800000"/>
            <a:headEnd/>
            <a:tailEnd/>
          </a:ln>
          <a:effectLst/>
        </p:spPr>
        <p:txBody>
          <a:bodyPr anchor="ctr"/>
          <a:lstStyle/>
          <a:p>
            <a:pPr algn="ctr"/>
            <a:r>
              <a:rPr lang="fr-FR" sz="800" b="0">
                <a:latin typeface="Arial" charset="0"/>
              </a:rPr>
              <a:t>Une main d’œuvre qualifiée et abondante</a:t>
            </a:r>
          </a:p>
        </p:txBody>
      </p:sp>
      <p:sp>
        <p:nvSpPr>
          <p:cNvPr id="448537" name="Rectangle 25"/>
          <p:cNvSpPr>
            <a:spLocks noChangeArrowheads="1"/>
          </p:cNvSpPr>
          <p:nvPr/>
        </p:nvSpPr>
        <p:spPr bwMode="auto">
          <a:xfrm>
            <a:off x="4140200" y="1412875"/>
            <a:ext cx="1295400" cy="228600"/>
          </a:xfrm>
          <a:prstGeom prst="rect">
            <a:avLst/>
          </a:prstGeom>
          <a:noFill/>
          <a:ln w="9525">
            <a:solidFill>
              <a:schemeClr val="tx1"/>
            </a:solidFill>
            <a:miter lim="800000"/>
            <a:headEnd/>
            <a:tailEnd/>
          </a:ln>
          <a:effectLst/>
        </p:spPr>
        <p:txBody>
          <a:bodyPr anchor="ctr"/>
          <a:lstStyle/>
          <a:p>
            <a:pPr algn="ctr"/>
            <a:r>
              <a:rPr lang="fr-FR" sz="800" b="0">
                <a:solidFill>
                  <a:srgbClr val="006600"/>
                </a:solidFill>
                <a:latin typeface="Arial" charset="0"/>
              </a:rPr>
              <a:t>Grands projets</a:t>
            </a:r>
          </a:p>
        </p:txBody>
      </p:sp>
      <p:sp>
        <p:nvSpPr>
          <p:cNvPr id="448539" name="Rectangle 27"/>
          <p:cNvSpPr>
            <a:spLocks noChangeArrowheads="1"/>
          </p:cNvSpPr>
          <p:nvPr/>
        </p:nvSpPr>
        <p:spPr bwMode="auto">
          <a:xfrm>
            <a:off x="5651500" y="1412875"/>
            <a:ext cx="1295400" cy="228600"/>
          </a:xfrm>
          <a:prstGeom prst="rect">
            <a:avLst/>
          </a:prstGeom>
          <a:noFill/>
          <a:ln w="9525">
            <a:solidFill>
              <a:schemeClr val="tx1"/>
            </a:solidFill>
            <a:prstDash val="dash"/>
            <a:miter lim="800000"/>
            <a:headEnd/>
            <a:tailEnd/>
          </a:ln>
          <a:effectLst/>
        </p:spPr>
        <p:txBody>
          <a:bodyPr anchor="ctr"/>
          <a:lstStyle/>
          <a:p>
            <a:pPr algn="ctr"/>
            <a:r>
              <a:rPr lang="fr-FR" sz="800" b="0">
                <a:solidFill>
                  <a:srgbClr val="006600"/>
                </a:solidFill>
                <a:latin typeface="Arial" charset="0"/>
              </a:rPr>
              <a:t>Fiche projet</a:t>
            </a:r>
          </a:p>
        </p:txBody>
      </p:sp>
      <p:cxnSp>
        <p:nvCxnSpPr>
          <p:cNvPr id="448541" name="AutoShape 29"/>
          <p:cNvCxnSpPr>
            <a:cxnSpLocks noChangeShapeType="1"/>
            <a:stCxn id="448537" idx="3"/>
            <a:endCxn id="448539" idx="1"/>
          </p:cNvCxnSpPr>
          <p:nvPr/>
        </p:nvCxnSpPr>
        <p:spPr bwMode="auto">
          <a:xfrm>
            <a:off x="5435600" y="1527175"/>
            <a:ext cx="215900" cy="0"/>
          </a:xfrm>
          <a:prstGeom prst="straightConnector1">
            <a:avLst/>
          </a:prstGeom>
          <a:noFill/>
          <a:ln w="9525">
            <a:solidFill>
              <a:schemeClr val="tx1"/>
            </a:solidFill>
            <a:round/>
            <a:headEnd/>
            <a:tailEnd/>
          </a:ln>
          <a:effectLst/>
        </p:spPr>
      </p:cxnSp>
      <p:cxnSp>
        <p:nvCxnSpPr>
          <p:cNvPr id="448542" name="AutoShape 30"/>
          <p:cNvCxnSpPr>
            <a:cxnSpLocks noChangeShapeType="1"/>
            <a:stCxn id="448520" idx="3"/>
            <a:endCxn id="448537" idx="1"/>
          </p:cNvCxnSpPr>
          <p:nvPr/>
        </p:nvCxnSpPr>
        <p:spPr bwMode="auto">
          <a:xfrm>
            <a:off x="3924300" y="1016000"/>
            <a:ext cx="215900" cy="511175"/>
          </a:xfrm>
          <a:prstGeom prst="bentConnector3">
            <a:avLst>
              <a:gd name="adj1" fmla="val 49264"/>
            </a:avLst>
          </a:prstGeom>
          <a:noFill/>
          <a:ln w="9525">
            <a:solidFill>
              <a:schemeClr val="tx1"/>
            </a:solidFill>
            <a:miter lim="800000"/>
            <a:headEnd/>
            <a:tailEnd/>
          </a:ln>
          <a:effectLst/>
        </p:spPr>
      </p:cxnSp>
      <p:sp>
        <p:nvSpPr>
          <p:cNvPr id="448563" name="Rectangle 51"/>
          <p:cNvSpPr>
            <a:spLocks noChangeArrowheads="1"/>
          </p:cNvSpPr>
          <p:nvPr/>
        </p:nvSpPr>
        <p:spPr bwMode="auto">
          <a:xfrm>
            <a:off x="107950" y="2851150"/>
            <a:ext cx="1295400" cy="214313"/>
          </a:xfrm>
          <a:prstGeom prst="rect">
            <a:avLst/>
          </a:prstGeom>
          <a:solidFill>
            <a:srgbClr val="008000"/>
          </a:solidFill>
          <a:ln w="9525">
            <a:solidFill>
              <a:schemeClr val="tx1"/>
            </a:solidFill>
            <a:miter lim="800000"/>
            <a:headEnd/>
            <a:tailEnd/>
          </a:ln>
          <a:effectLst/>
        </p:spPr>
        <p:txBody>
          <a:bodyPr anchor="ctr"/>
          <a:lstStyle/>
          <a:p>
            <a:pPr algn="ctr"/>
            <a:r>
              <a:rPr lang="fr-FR" sz="800">
                <a:solidFill>
                  <a:schemeClr val="bg1"/>
                </a:solidFill>
                <a:latin typeface="Arial" charset="0"/>
              </a:rPr>
              <a:t>Indexation</a:t>
            </a:r>
          </a:p>
        </p:txBody>
      </p:sp>
      <p:sp>
        <p:nvSpPr>
          <p:cNvPr id="448564" name="Rectangle 52"/>
          <p:cNvSpPr>
            <a:spLocks noChangeArrowheads="1"/>
          </p:cNvSpPr>
          <p:nvPr/>
        </p:nvSpPr>
        <p:spPr bwMode="auto">
          <a:xfrm>
            <a:off x="107950" y="3140075"/>
            <a:ext cx="1295400" cy="228600"/>
          </a:xfrm>
          <a:prstGeom prst="rect">
            <a:avLst/>
          </a:prstGeom>
          <a:solidFill>
            <a:srgbClr val="000080"/>
          </a:solidFill>
          <a:ln w="9525">
            <a:solidFill>
              <a:srgbClr val="000080"/>
            </a:solidFill>
            <a:miter lim="800000"/>
            <a:headEnd/>
            <a:tailEnd/>
          </a:ln>
          <a:effectLst/>
        </p:spPr>
        <p:txBody>
          <a:bodyPr anchor="ctr"/>
          <a:lstStyle/>
          <a:p>
            <a:pPr algn="ctr"/>
            <a:r>
              <a:rPr lang="fr-FR" sz="800">
                <a:solidFill>
                  <a:srgbClr val="F8F8F8"/>
                </a:solidFill>
                <a:latin typeface="Arial" charset="0"/>
              </a:rPr>
              <a:t>Espace Investisseurs</a:t>
            </a:r>
          </a:p>
        </p:txBody>
      </p:sp>
      <p:sp>
        <p:nvSpPr>
          <p:cNvPr id="448565" name="Rectangle 53"/>
          <p:cNvSpPr>
            <a:spLocks noChangeArrowheads="1"/>
          </p:cNvSpPr>
          <p:nvPr/>
        </p:nvSpPr>
        <p:spPr bwMode="auto">
          <a:xfrm>
            <a:off x="107950" y="6305550"/>
            <a:ext cx="1295400" cy="228600"/>
          </a:xfrm>
          <a:prstGeom prst="rect">
            <a:avLst/>
          </a:prstGeom>
          <a:solidFill>
            <a:schemeClr val="bg1"/>
          </a:solidFill>
          <a:ln w="9525">
            <a:solidFill>
              <a:schemeClr val="tx1"/>
            </a:solidFill>
            <a:miter lim="800000"/>
            <a:headEnd/>
            <a:tailEnd/>
          </a:ln>
          <a:effectLst/>
        </p:spPr>
        <p:txBody>
          <a:bodyPr wrap="none" anchor="ctr"/>
          <a:lstStyle/>
          <a:p>
            <a:pPr algn="ctr"/>
            <a:r>
              <a:rPr lang="fr-FR" sz="800" b="0">
                <a:latin typeface="Arial" charset="0"/>
              </a:rPr>
              <a:t>Services administratifs</a:t>
            </a:r>
          </a:p>
        </p:txBody>
      </p:sp>
      <p:sp>
        <p:nvSpPr>
          <p:cNvPr id="448566" name="Rectangle 54"/>
          <p:cNvSpPr>
            <a:spLocks noChangeArrowheads="1"/>
          </p:cNvSpPr>
          <p:nvPr/>
        </p:nvSpPr>
        <p:spPr bwMode="auto">
          <a:xfrm>
            <a:off x="109538" y="6584950"/>
            <a:ext cx="1295400" cy="228600"/>
          </a:xfrm>
          <a:prstGeom prst="rect">
            <a:avLst/>
          </a:prstGeom>
          <a:solidFill>
            <a:schemeClr val="bg1"/>
          </a:solidFill>
          <a:ln w="9525">
            <a:solidFill>
              <a:schemeClr val="tx1"/>
            </a:solidFill>
            <a:miter lim="800000"/>
            <a:headEnd/>
            <a:tailEnd/>
          </a:ln>
          <a:effectLst/>
        </p:spPr>
        <p:txBody>
          <a:bodyPr wrap="none" anchor="ctr"/>
          <a:lstStyle/>
          <a:p>
            <a:pPr algn="ctr"/>
            <a:r>
              <a:rPr lang="fr-FR" sz="800" b="0">
                <a:latin typeface="Arial" charset="0"/>
              </a:rPr>
              <a:t>La vie de l’entreprise</a:t>
            </a:r>
          </a:p>
        </p:txBody>
      </p:sp>
      <p:sp>
        <p:nvSpPr>
          <p:cNvPr id="448567" name="Rectangle 55"/>
          <p:cNvSpPr>
            <a:spLocks noChangeArrowheads="1"/>
          </p:cNvSpPr>
          <p:nvPr/>
        </p:nvSpPr>
        <p:spPr bwMode="auto">
          <a:xfrm>
            <a:off x="107950" y="3427413"/>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Flash actualités économiques</a:t>
            </a:r>
          </a:p>
        </p:txBody>
      </p:sp>
      <p:sp>
        <p:nvSpPr>
          <p:cNvPr id="448568" name="Rectangle 56"/>
          <p:cNvSpPr>
            <a:spLocks noChangeArrowheads="1"/>
          </p:cNvSpPr>
          <p:nvPr/>
        </p:nvSpPr>
        <p:spPr bwMode="auto">
          <a:xfrm>
            <a:off x="107950" y="3716338"/>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Le CRI de Casablanca</a:t>
            </a:r>
          </a:p>
        </p:txBody>
      </p:sp>
      <p:sp>
        <p:nvSpPr>
          <p:cNvPr id="448569" name="Rectangle 57"/>
          <p:cNvSpPr>
            <a:spLocks noChangeArrowheads="1"/>
          </p:cNvSpPr>
          <p:nvPr/>
        </p:nvSpPr>
        <p:spPr bwMode="auto">
          <a:xfrm>
            <a:off x="109538" y="4592638"/>
            <a:ext cx="1296987" cy="215900"/>
          </a:xfrm>
          <a:prstGeom prst="rect">
            <a:avLst/>
          </a:prstGeom>
          <a:solidFill>
            <a:srgbClr val="C0C0C0"/>
          </a:solidFill>
          <a:ln w="9525" algn="ctr">
            <a:solidFill>
              <a:srgbClr val="003300"/>
            </a:solidFill>
            <a:miter lim="800000"/>
            <a:headEnd/>
            <a:tailEnd/>
          </a:ln>
          <a:effectLst/>
        </p:spPr>
        <p:txBody>
          <a:bodyPr anchor="ctr"/>
          <a:lstStyle/>
          <a:p>
            <a:pPr algn="ctr"/>
            <a:r>
              <a:rPr lang="fr-FR" sz="800" b="0">
                <a:latin typeface="Arial" charset="0"/>
              </a:rPr>
              <a:t>Pourquoi investir dans le Grand Casablanca ?</a:t>
            </a:r>
          </a:p>
        </p:txBody>
      </p:sp>
      <p:sp>
        <p:nvSpPr>
          <p:cNvPr id="448570" name="Rectangle 58"/>
          <p:cNvSpPr>
            <a:spLocks noChangeArrowheads="1"/>
          </p:cNvSpPr>
          <p:nvPr/>
        </p:nvSpPr>
        <p:spPr bwMode="auto">
          <a:xfrm>
            <a:off x="107950" y="4016375"/>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L’économie du Grand Casablanca</a:t>
            </a:r>
          </a:p>
        </p:txBody>
      </p:sp>
      <p:sp>
        <p:nvSpPr>
          <p:cNvPr id="448571" name="Rectangle 59"/>
          <p:cNvSpPr>
            <a:spLocks noChangeArrowheads="1"/>
          </p:cNvSpPr>
          <p:nvPr/>
        </p:nvSpPr>
        <p:spPr bwMode="auto">
          <a:xfrm>
            <a:off x="107950" y="4868863"/>
            <a:ext cx="1296988" cy="215900"/>
          </a:xfrm>
          <a:prstGeom prst="rect">
            <a:avLst/>
          </a:prstGeom>
          <a:solidFill>
            <a:srgbClr val="C0C0C0"/>
          </a:solidFill>
          <a:ln w="9525" algn="ctr">
            <a:solidFill>
              <a:srgbClr val="003300"/>
            </a:solidFill>
            <a:miter lim="800000"/>
            <a:headEnd/>
            <a:tailEnd/>
          </a:ln>
          <a:effectLst/>
        </p:spPr>
        <p:txBody>
          <a:bodyPr anchor="ctr"/>
          <a:lstStyle/>
          <a:p>
            <a:pPr algn="ctr"/>
            <a:r>
              <a:rPr lang="fr-FR" sz="800" b="0">
                <a:latin typeface="Arial" charset="0"/>
              </a:rPr>
              <a:t>Banque de projets</a:t>
            </a:r>
          </a:p>
        </p:txBody>
      </p:sp>
      <p:sp>
        <p:nvSpPr>
          <p:cNvPr id="448572" name="Rectangle 60"/>
          <p:cNvSpPr>
            <a:spLocks noChangeArrowheads="1"/>
          </p:cNvSpPr>
          <p:nvPr/>
        </p:nvSpPr>
        <p:spPr bwMode="auto">
          <a:xfrm>
            <a:off x="107950" y="5456238"/>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CRI Casablanca News</a:t>
            </a:r>
          </a:p>
        </p:txBody>
      </p:sp>
      <p:sp>
        <p:nvSpPr>
          <p:cNvPr id="448573" name="Rectangle 61"/>
          <p:cNvSpPr>
            <a:spLocks noChangeArrowheads="1"/>
          </p:cNvSpPr>
          <p:nvPr/>
        </p:nvSpPr>
        <p:spPr bwMode="auto">
          <a:xfrm>
            <a:off x="107950" y="6032500"/>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Espace téléchargement</a:t>
            </a:r>
          </a:p>
        </p:txBody>
      </p:sp>
      <p:sp>
        <p:nvSpPr>
          <p:cNvPr id="448574" name="Rectangle 62"/>
          <p:cNvSpPr>
            <a:spLocks noChangeArrowheads="1"/>
          </p:cNvSpPr>
          <p:nvPr/>
        </p:nvSpPr>
        <p:spPr bwMode="auto">
          <a:xfrm>
            <a:off x="107950" y="4305300"/>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Qui fait quoi ?</a:t>
            </a:r>
          </a:p>
        </p:txBody>
      </p:sp>
      <p:sp>
        <p:nvSpPr>
          <p:cNvPr id="448575" name="Rectangle 63"/>
          <p:cNvSpPr>
            <a:spLocks noChangeArrowheads="1"/>
          </p:cNvSpPr>
          <p:nvPr/>
        </p:nvSpPr>
        <p:spPr bwMode="auto">
          <a:xfrm>
            <a:off x="109538" y="5745163"/>
            <a:ext cx="1296987"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Espace MRE</a:t>
            </a:r>
          </a:p>
        </p:txBody>
      </p:sp>
      <p:sp>
        <p:nvSpPr>
          <p:cNvPr id="448576" name="Rectangle 64"/>
          <p:cNvSpPr>
            <a:spLocks noChangeArrowheads="1"/>
          </p:cNvSpPr>
          <p:nvPr/>
        </p:nvSpPr>
        <p:spPr bwMode="auto">
          <a:xfrm>
            <a:off x="107950" y="5156200"/>
            <a:ext cx="1295400" cy="228600"/>
          </a:xfrm>
          <a:prstGeom prst="rect">
            <a:avLst/>
          </a:prstGeom>
          <a:solidFill>
            <a:schemeClr val="bg1"/>
          </a:solidFill>
          <a:ln w="9525">
            <a:solidFill>
              <a:schemeClr val="tx1"/>
            </a:solidFill>
            <a:miter lim="800000"/>
            <a:headEnd/>
            <a:tailEnd/>
          </a:ln>
          <a:effectLst/>
        </p:spPr>
        <p:txBody>
          <a:bodyPr anchor="ctr"/>
          <a:lstStyle/>
          <a:p>
            <a:pPr algn="ctr"/>
            <a:r>
              <a:rPr lang="fr-FR" sz="800" b="0">
                <a:latin typeface="Arial" charset="0"/>
              </a:rPr>
              <a:t>L’observatoire de l’économie régionale</a:t>
            </a:r>
          </a:p>
        </p:txBody>
      </p:sp>
      <p:sp>
        <p:nvSpPr>
          <p:cNvPr id="448577" name="AutoShape 65"/>
          <p:cNvSpPr>
            <a:spLocks noChangeArrowheads="1"/>
          </p:cNvSpPr>
          <p:nvPr/>
        </p:nvSpPr>
        <p:spPr bwMode="auto">
          <a:xfrm>
            <a:off x="1476375" y="4652963"/>
            <a:ext cx="215900" cy="71437"/>
          </a:xfrm>
          <a:prstGeom prst="leftArrow">
            <a:avLst>
              <a:gd name="adj1" fmla="val 50000"/>
              <a:gd name="adj2" fmla="val 75556"/>
            </a:avLst>
          </a:prstGeom>
          <a:solidFill>
            <a:srgbClr val="FF0000"/>
          </a:solidFill>
          <a:ln w="9525">
            <a:solidFill>
              <a:schemeClr val="tx1"/>
            </a:solidFill>
            <a:miter lim="800000"/>
            <a:headEnd/>
            <a:tailEnd/>
          </a:ln>
          <a:effectLst/>
        </p:spPr>
        <p:txBody>
          <a:bodyPr wrap="none" anchor="ctr"/>
          <a:lstStyle/>
          <a:p>
            <a:endParaRPr lang="fr-FR"/>
          </a:p>
        </p:txBody>
      </p:sp>
      <p:sp>
        <p:nvSpPr>
          <p:cNvPr id="448579" name="Rectangle 67"/>
          <p:cNvSpPr>
            <a:spLocks noChangeArrowheads="1"/>
          </p:cNvSpPr>
          <p:nvPr/>
        </p:nvSpPr>
        <p:spPr bwMode="auto">
          <a:xfrm>
            <a:off x="2627313" y="1916113"/>
            <a:ext cx="1296987" cy="215900"/>
          </a:xfrm>
          <a:prstGeom prst="rect">
            <a:avLst/>
          </a:prstGeom>
          <a:solidFill>
            <a:srgbClr val="00FFFF"/>
          </a:solidFill>
          <a:ln w="9525" algn="ctr">
            <a:solidFill>
              <a:srgbClr val="003300"/>
            </a:solidFill>
            <a:miter lim="800000"/>
            <a:headEnd/>
            <a:tailEnd/>
          </a:ln>
          <a:effectLst/>
        </p:spPr>
        <p:txBody>
          <a:bodyPr anchor="ctr"/>
          <a:lstStyle/>
          <a:p>
            <a:pPr algn="ctr"/>
            <a:r>
              <a:rPr lang="fr-FR" sz="800" b="0">
                <a:solidFill>
                  <a:srgbClr val="000099"/>
                </a:solidFill>
                <a:latin typeface="Arial" charset="0"/>
              </a:rPr>
              <a:t>Banque de projets de la Région</a:t>
            </a:r>
          </a:p>
        </p:txBody>
      </p:sp>
      <p:sp>
        <p:nvSpPr>
          <p:cNvPr id="448581" name="Rectangle 69"/>
          <p:cNvSpPr>
            <a:spLocks noChangeArrowheads="1"/>
          </p:cNvSpPr>
          <p:nvPr/>
        </p:nvSpPr>
        <p:spPr bwMode="auto">
          <a:xfrm>
            <a:off x="4141788" y="1916113"/>
            <a:ext cx="1295400" cy="228600"/>
          </a:xfrm>
          <a:prstGeom prst="rect">
            <a:avLst/>
          </a:prstGeom>
          <a:noFill/>
          <a:ln w="9525">
            <a:solidFill>
              <a:schemeClr val="tx1"/>
            </a:solidFill>
            <a:miter lim="800000"/>
            <a:headEnd/>
            <a:tailEnd/>
          </a:ln>
          <a:effectLst/>
        </p:spPr>
        <p:txBody>
          <a:bodyPr anchor="ctr"/>
          <a:lstStyle/>
          <a:p>
            <a:pPr algn="ctr"/>
            <a:r>
              <a:rPr lang="fr-FR" sz="800" b="0">
                <a:solidFill>
                  <a:srgbClr val="000099"/>
                </a:solidFill>
                <a:latin typeface="Arial" charset="0"/>
              </a:rPr>
              <a:t>Secteur d’activité cliqué</a:t>
            </a:r>
          </a:p>
        </p:txBody>
      </p:sp>
      <p:cxnSp>
        <p:nvCxnSpPr>
          <p:cNvPr id="448583" name="AutoShape 71"/>
          <p:cNvCxnSpPr>
            <a:cxnSpLocks noChangeShapeType="1"/>
            <a:stCxn id="448579" idx="3"/>
            <a:endCxn id="448581" idx="1"/>
          </p:cNvCxnSpPr>
          <p:nvPr/>
        </p:nvCxnSpPr>
        <p:spPr bwMode="auto">
          <a:xfrm>
            <a:off x="3924300" y="2024063"/>
            <a:ext cx="217488" cy="6350"/>
          </a:xfrm>
          <a:prstGeom prst="straightConnector1">
            <a:avLst/>
          </a:prstGeom>
          <a:noFill/>
          <a:ln w="9525">
            <a:solidFill>
              <a:schemeClr val="tx1"/>
            </a:solidFill>
            <a:round/>
            <a:headEnd/>
            <a:tailEnd/>
          </a:ln>
          <a:effectLst/>
        </p:spPr>
      </p:cxnSp>
      <p:sp>
        <p:nvSpPr>
          <p:cNvPr id="448584" name="Rectangle 72"/>
          <p:cNvSpPr>
            <a:spLocks noChangeArrowheads="1"/>
          </p:cNvSpPr>
          <p:nvPr/>
        </p:nvSpPr>
        <p:spPr bwMode="auto">
          <a:xfrm>
            <a:off x="5653088" y="1916113"/>
            <a:ext cx="1295400" cy="228600"/>
          </a:xfrm>
          <a:prstGeom prst="rect">
            <a:avLst/>
          </a:prstGeom>
          <a:noFill/>
          <a:ln w="9525">
            <a:solidFill>
              <a:schemeClr val="tx1"/>
            </a:solidFill>
            <a:prstDash val="dash"/>
            <a:miter lim="800000"/>
            <a:headEnd/>
            <a:tailEnd/>
          </a:ln>
          <a:effectLst/>
        </p:spPr>
        <p:txBody>
          <a:bodyPr anchor="ctr"/>
          <a:lstStyle/>
          <a:p>
            <a:pPr algn="ctr"/>
            <a:r>
              <a:rPr lang="fr-FR" sz="800" b="0">
                <a:solidFill>
                  <a:srgbClr val="000099"/>
                </a:solidFill>
                <a:latin typeface="Arial" charset="0"/>
              </a:rPr>
              <a:t>Fiche projet</a:t>
            </a:r>
          </a:p>
        </p:txBody>
      </p:sp>
      <p:cxnSp>
        <p:nvCxnSpPr>
          <p:cNvPr id="448586" name="AutoShape 74"/>
          <p:cNvCxnSpPr>
            <a:cxnSpLocks noChangeShapeType="1"/>
            <a:stCxn id="448581" idx="3"/>
            <a:endCxn id="448584" idx="1"/>
          </p:cNvCxnSpPr>
          <p:nvPr/>
        </p:nvCxnSpPr>
        <p:spPr bwMode="auto">
          <a:xfrm>
            <a:off x="5437188" y="2030413"/>
            <a:ext cx="215900" cy="0"/>
          </a:xfrm>
          <a:prstGeom prst="straightConnector1">
            <a:avLst/>
          </a:prstGeom>
          <a:noFill/>
          <a:ln w="9525">
            <a:solidFill>
              <a:schemeClr val="tx1"/>
            </a:solidFill>
            <a:round/>
            <a:headEnd/>
            <a:tailEnd/>
          </a:ln>
          <a:effectLst/>
        </p:spPr>
      </p:cxnSp>
      <p:cxnSp>
        <p:nvCxnSpPr>
          <p:cNvPr id="448590" name="AutoShape 78"/>
          <p:cNvCxnSpPr>
            <a:cxnSpLocks noChangeShapeType="1"/>
            <a:stCxn id="448514" idx="3"/>
            <a:endCxn id="448579" idx="1"/>
          </p:cNvCxnSpPr>
          <p:nvPr/>
        </p:nvCxnSpPr>
        <p:spPr bwMode="auto">
          <a:xfrm>
            <a:off x="2484438" y="1022350"/>
            <a:ext cx="142875" cy="1001713"/>
          </a:xfrm>
          <a:prstGeom prst="bentConnector3">
            <a:avLst>
              <a:gd name="adj1" fmla="val 50000"/>
            </a:avLst>
          </a:prstGeom>
          <a:noFill/>
          <a:ln w="9525">
            <a:solidFill>
              <a:schemeClr val="tx1"/>
            </a:solidFill>
            <a:miter lim="800000"/>
            <a:headEnd/>
            <a:tailEnd/>
          </a:ln>
          <a:effectLst/>
        </p:spPr>
      </p:cxnSp>
      <p:sp>
        <p:nvSpPr>
          <p:cNvPr id="448591" name="AutoShape 79"/>
          <p:cNvSpPr>
            <a:spLocks noChangeArrowheads="1"/>
          </p:cNvSpPr>
          <p:nvPr/>
        </p:nvSpPr>
        <p:spPr bwMode="auto">
          <a:xfrm>
            <a:off x="1476375" y="4941888"/>
            <a:ext cx="215900" cy="71437"/>
          </a:xfrm>
          <a:prstGeom prst="leftArrow">
            <a:avLst>
              <a:gd name="adj1" fmla="val 50000"/>
              <a:gd name="adj2" fmla="val 75556"/>
            </a:avLst>
          </a:prstGeom>
          <a:solidFill>
            <a:srgbClr val="FF0000"/>
          </a:solidFill>
          <a:ln w="9525">
            <a:solidFill>
              <a:schemeClr val="tx1"/>
            </a:solidFill>
            <a:miter lim="800000"/>
            <a:headEnd/>
            <a:tailEnd/>
          </a:ln>
          <a:effectLst/>
        </p:spPr>
        <p:txBody>
          <a:bodyPr wrap="none" anchor="ctr"/>
          <a:lstStyle/>
          <a:p>
            <a:endParaRPr lang="fr-FR"/>
          </a:p>
        </p:txBody>
      </p:sp>
      <p:sp>
        <p:nvSpPr>
          <p:cNvPr id="448593" name="Rectangle 81"/>
          <p:cNvSpPr>
            <a:spLocks noChangeArrowheads="1"/>
          </p:cNvSpPr>
          <p:nvPr/>
        </p:nvSpPr>
        <p:spPr bwMode="auto">
          <a:xfrm>
            <a:off x="107950" y="596900"/>
            <a:ext cx="100806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0</a:t>
            </a:r>
          </a:p>
        </p:txBody>
      </p:sp>
      <p:sp>
        <p:nvSpPr>
          <p:cNvPr id="448594" name="Rectangle 82"/>
          <p:cNvSpPr>
            <a:spLocks noChangeArrowheads="1"/>
          </p:cNvSpPr>
          <p:nvPr/>
        </p:nvSpPr>
        <p:spPr bwMode="auto">
          <a:xfrm>
            <a:off x="1189038" y="596900"/>
            <a:ext cx="1366837"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1</a:t>
            </a:r>
          </a:p>
        </p:txBody>
      </p:sp>
      <p:sp>
        <p:nvSpPr>
          <p:cNvPr id="448595" name="Rectangle 83"/>
          <p:cNvSpPr>
            <a:spLocks noChangeArrowheads="1"/>
          </p:cNvSpPr>
          <p:nvPr/>
        </p:nvSpPr>
        <p:spPr bwMode="auto">
          <a:xfrm>
            <a:off x="2628900" y="596900"/>
            <a:ext cx="1438275"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2</a:t>
            </a:r>
          </a:p>
        </p:txBody>
      </p:sp>
      <p:sp>
        <p:nvSpPr>
          <p:cNvPr id="448596" name="Rectangle 84"/>
          <p:cNvSpPr>
            <a:spLocks noChangeArrowheads="1"/>
          </p:cNvSpPr>
          <p:nvPr/>
        </p:nvSpPr>
        <p:spPr bwMode="auto">
          <a:xfrm>
            <a:off x="4140200" y="596900"/>
            <a:ext cx="143986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3</a:t>
            </a:r>
          </a:p>
        </p:txBody>
      </p:sp>
      <p:sp>
        <p:nvSpPr>
          <p:cNvPr id="448597" name="Rectangle 85"/>
          <p:cNvSpPr>
            <a:spLocks noChangeArrowheads="1"/>
          </p:cNvSpPr>
          <p:nvPr/>
        </p:nvSpPr>
        <p:spPr bwMode="auto">
          <a:xfrm>
            <a:off x="5651500" y="596900"/>
            <a:ext cx="1584325"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4</a:t>
            </a:r>
          </a:p>
        </p:txBody>
      </p:sp>
      <p:sp>
        <p:nvSpPr>
          <p:cNvPr id="448598" name="Rectangle 86"/>
          <p:cNvSpPr>
            <a:spLocks noChangeArrowheads="1"/>
          </p:cNvSpPr>
          <p:nvPr/>
        </p:nvSpPr>
        <p:spPr bwMode="auto">
          <a:xfrm>
            <a:off x="7315200" y="596900"/>
            <a:ext cx="164941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5</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Espace réservé du numéro de diapositive 1"/>
          <p:cNvSpPr>
            <a:spLocks noGrp="1"/>
          </p:cNvSpPr>
          <p:nvPr>
            <p:ph type="sldNum" sz="quarter" idx="10"/>
          </p:nvPr>
        </p:nvSpPr>
        <p:spPr/>
        <p:txBody>
          <a:bodyPr/>
          <a:lstStyle/>
          <a:p>
            <a:fld id="{4291DDED-B8CD-4105-9941-ECC032320B00}" type="slidenum">
              <a:rPr lang="fr-FR"/>
              <a:pPr/>
              <a:t>32</a:t>
            </a:fld>
            <a:endParaRPr lang="fr-FR"/>
          </a:p>
        </p:txBody>
      </p:sp>
      <p:sp>
        <p:nvSpPr>
          <p:cNvPr id="450562" name="Rectangle 2"/>
          <p:cNvSpPr>
            <a:spLocks noChangeArrowheads="1"/>
          </p:cNvSpPr>
          <p:nvPr/>
        </p:nvSpPr>
        <p:spPr bwMode="auto">
          <a:xfrm>
            <a:off x="1189038" y="906463"/>
            <a:ext cx="1295400" cy="228600"/>
          </a:xfrm>
          <a:prstGeom prst="rect">
            <a:avLst/>
          </a:prstGeom>
          <a:solidFill>
            <a:srgbClr val="000080"/>
          </a:solidFill>
          <a:ln w="9525">
            <a:solidFill>
              <a:srgbClr val="000080"/>
            </a:solidFill>
            <a:miter lim="800000"/>
            <a:headEnd/>
            <a:tailEnd/>
          </a:ln>
          <a:effectLst/>
        </p:spPr>
        <p:txBody>
          <a:bodyPr anchor="ctr"/>
          <a:lstStyle/>
          <a:p>
            <a:pPr algn="ctr"/>
            <a:r>
              <a:rPr lang="fr-FR" sz="800">
                <a:solidFill>
                  <a:srgbClr val="F8F8F8"/>
                </a:solidFill>
                <a:latin typeface="Arial" charset="0"/>
              </a:rPr>
              <a:t>Espace Investisseurs</a:t>
            </a:r>
          </a:p>
        </p:txBody>
      </p:sp>
      <p:sp>
        <p:nvSpPr>
          <p:cNvPr id="450563" name="Rectangle 3"/>
          <p:cNvSpPr>
            <a:spLocks noChangeArrowheads="1"/>
          </p:cNvSpPr>
          <p:nvPr/>
        </p:nvSpPr>
        <p:spPr bwMode="auto">
          <a:xfrm>
            <a:off x="152400" y="906463"/>
            <a:ext cx="914400" cy="228600"/>
          </a:xfrm>
          <a:prstGeom prst="rect">
            <a:avLst/>
          </a:prstGeom>
          <a:solidFill>
            <a:srgbClr val="000080"/>
          </a:solidFill>
          <a:ln w="9525">
            <a:solidFill>
              <a:srgbClr val="000080"/>
            </a:solidFill>
            <a:miter lim="800000"/>
            <a:headEnd/>
            <a:tailEnd/>
          </a:ln>
          <a:effectLst/>
        </p:spPr>
        <p:txBody>
          <a:bodyPr wrap="none" anchor="ctr"/>
          <a:lstStyle/>
          <a:p>
            <a:pPr algn="ctr"/>
            <a:r>
              <a:rPr lang="fr-FR" sz="800">
                <a:solidFill>
                  <a:srgbClr val="F8F8F8"/>
                </a:solidFill>
                <a:latin typeface="Arial" charset="0"/>
              </a:rPr>
              <a:t>Page d’accueil</a:t>
            </a:r>
          </a:p>
        </p:txBody>
      </p:sp>
      <p:cxnSp>
        <p:nvCxnSpPr>
          <p:cNvPr id="450564" name="AutoShape 4"/>
          <p:cNvCxnSpPr>
            <a:cxnSpLocks noChangeShapeType="1"/>
            <a:stCxn id="450563" idx="3"/>
            <a:endCxn id="450562" idx="1"/>
          </p:cNvCxnSpPr>
          <p:nvPr/>
        </p:nvCxnSpPr>
        <p:spPr bwMode="auto">
          <a:xfrm>
            <a:off x="1066800" y="1020763"/>
            <a:ext cx="122238" cy="0"/>
          </a:xfrm>
          <a:prstGeom prst="straightConnector1">
            <a:avLst/>
          </a:prstGeom>
          <a:noFill/>
          <a:ln w="9525">
            <a:solidFill>
              <a:schemeClr val="tx1"/>
            </a:solidFill>
            <a:round/>
            <a:headEnd/>
            <a:tailEnd/>
          </a:ln>
          <a:effectLst/>
        </p:spPr>
      </p:cxnSp>
      <p:sp>
        <p:nvSpPr>
          <p:cNvPr id="450577" name="Rectangle 17"/>
          <p:cNvSpPr>
            <a:spLocks noChangeArrowheads="1"/>
          </p:cNvSpPr>
          <p:nvPr/>
        </p:nvSpPr>
        <p:spPr bwMode="auto">
          <a:xfrm>
            <a:off x="2627313" y="906463"/>
            <a:ext cx="1296987" cy="215900"/>
          </a:xfrm>
          <a:prstGeom prst="rect">
            <a:avLst/>
          </a:prstGeom>
          <a:solidFill>
            <a:srgbClr val="FFFF00"/>
          </a:solidFill>
          <a:ln w="9525" algn="ctr">
            <a:solidFill>
              <a:srgbClr val="003300"/>
            </a:solidFill>
            <a:miter lim="800000"/>
            <a:headEnd/>
            <a:tailEnd/>
          </a:ln>
          <a:effectLst/>
        </p:spPr>
        <p:txBody>
          <a:bodyPr anchor="ctr"/>
          <a:lstStyle/>
          <a:p>
            <a:pPr algn="ctr"/>
            <a:r>
              <a:rPr lang="fr-FR" sz="800" b="0">
                <a:solidFill>
                  <a:srgbClr val="006600"/>
                </a:solidFill>
                <a:latin typeface="Arial" charset="0"/>
              </a:rPr>
              <a:t>L’observatoire de l’économie régionale</a:t>
            </a:r>
          </a:p>
        </p:txBody>
      </p:sp>
      <p:cxnSp>
        <p:nvCxnSpPr>
          <p:cNvPr id="450578" name="AutoShape 18"/>
          <p:cNvCxnSpPr>
            <a:cxnSpLocks noChangeShapeType="1"/>
            <a:endCxn id="450577" idx="1"/>
          </p:cNvCxnSpPr>
          <p:nvPr/>
        </p:nvCxnSpPr>
        <p:spPr bwMode="auto">
          <a:xfrm flipV="1">
            <a:off x="2484438" y="1014413"/>
            <a:ext cx="142875" cy="6350"/>
          </a:xfrm>
          <a:prstGeom prst="bentConnector3">
            <a:avLst>
              <a:gd name="adj1" fmla="val 50000"/>
            </a:avLst>
          </a:prstGeom>
          <a:noFill/>
          <a:ln w="9525">
            <a:solidFill>
              <a:schemeClr val="tx1"/>
            </a:solidFill>
            <a:miter lim="800000"/>
            <a:headEnd/>
            <a:tailEnd/>
          </a:ln>
          <a:effectLst/>
        </p:spPr>
      </p:cxnSp>
      <p:sp>
        <p:nvSpPr>
          <p:cNvPr id="450580" name="Rectangle 20"/>
          <p:cNvSpPr>
            <a:spLocks noChangeArrowheads="1"/>
          </p:cNvSpPr>
          <p:nvPr/>
        </p:nvSpPr>
        <p:spPr bwMode="auto">
          <a:xfrm>
            <a:off x="4140200" y="906463"/>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006600"/>
                </a:solidFill>
                <a:latin typeface="Arial" charset="0"/>
              </a:rPr>
              <a:t>Flash économie internationale</a:t>
            </a:r>
          </a:p>
        </p:txBody>
      </p:sp>
      <p:cxnSp>
        <p:nvCxnSpPr>
          <p:cNvPr id="450581" name="AutoShape 21"/>
          <p:cNvCxnSpPr>
            <a:cxnSpLocks noChangeShapeType="1"/>
            <a:stCxn id="450577" idx="3"/>
            <a:endCxn id="450580" idx="1"/>
          </p:cNvCxnSpPr>
          <p:nvPr/>
        </p:nvCxnSpPr>
        <p:spPr bwMode="auto">
          <a:xfrm>
            <a:off x="3924300" y="1014413"/>
            <a:ext cx="215900" cy="0"/>
          </a:xfrm>
          <a:prstGeom prst="straightConnector1">
            <a:avLst/>
          </a:prstGeom>
          <a:noFill/>
          <a:ln w="9525">
            <a:solidFill>
              <a:schemeClr val="tx1"/>
            </a:solidFill>
            <a:round/>
            <a:headEnd/>
            <a:tailEnd/>
          </a:ln>
          <a:effectLst/>
        </p:spPr>
      </p:cxnSp>
      <p:sp>
        <p:nvSpPr>
          <p:cNvPr id="450587" name="Rectangle 27"/>
          <p:cNvSpPr>
            <a:spLocks noChangeArrowheads="1"/>
          </p:cNvSpPr>
          <p:nvPr/>
        </p:nvSpPr>
        <p:spPr bwMode="auto">
          <a:xfrm>
            <a:off x="4140200" y="1411288"/>
            <a:ext cx="1296988" cy="360362"/>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Données macro économiques de la région</a:t>
            </a:r>
          </a:p>
        </p:txBody>
      </p:sp>
      <p:sp>
        <p:nvSpPr>
          <p:cNvPr id="450588" name="Rectangle 28"/>
          <p:cNvSpPr>
            <a:spLocks noChangeArrowheads="1"/>
          </p:cNvSpPr>
          <p:nvPr/>
        </p:nvSpPr>
        <p:spPr bwMode="auto">
          <a:xfrm>
            <a:off x="4140200" y="2203450"/>
            <a:ext cx="1296988" cy="360363"/>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006600"/>
                </a:solidFill>
                <a:latin typeface="Arial" charset="0"/>
              </a:rPr>
              <a:t>Indicateurs d’activités de la région</a:t>
            </a:r>
          </a:p>
        </p:txBody>
      </p:sp>
      <p:sp>
        <p:nvSpPr>
          <p:cNvPr id="450589" name="Rectangle 29"/>
          <p:cNvSpPr>
            <a:spLocks noChangeArrowheads="1"/>
          </p:cNvSpPr>
          <p:nvPr/>
        </p:nvSpPr>
        <p:spPr bwMode="auto">
          <a:xfrm>
            <a:off x="4140200" y="2924175"/>
            <a:ext cx="1296988" cy="360363"/>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663300"/>
                </a:solidFill>
                <a:latin typeface="Arial" charset="0"/>
              </a:rPr>
              <a:t>Etudes sectorielles de la région</a:t>
            </a:r>
          </a:p>
        </p:txBody>
      </p:sp>
      <p:sp>
        <p:nvSpPr>
          <p:cNvPr id="450590" name="Rectangle 30"/>
          <p:cNvSpPr>
            <a:spLocks noChangeArrowheads="1"/>
          </p:cNvSpPr>
          <p:nvPr/>
        </p:nvSpPr>
        <p:spPr bwMode="auto">
          <a:xfrm>
            <a:off x="4140200" y="3357563"/>
            <a:ext cx="1296988" cy="288925"/>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000099"/>
                </a:solidFill>
                <a:latin typeface="Arial" charset="0"/>
              </a:rPr>
              <a:t>Espace conseil</a:t>
            </a:r>
          </a:p>
        </p:txBody>
      </p:sp>
      <p:cxnSp>
        <p:nvCxnSpPr>
          <p:cNvPr id="450591" name="AutoShape 31"/>
          <p:cNvCxnSpPr>
            <a:cxnSpLocks noChangeShapeType="1"/>
            <a:stCxn id="450577" idx="3"/>
            <a:endCxn id="450587" idx="1"/>
          </p:cNvCxnSpPr>
          <p:nvPr/>
        </p:nvCxnSpPr>
        <p:spPr bwMode="auto">
          <a:xfrm>
            <a:off x="3924300" y="1014413"/>
            <a:ext cx="215900" cy="577850"/>
          </a:xfrm>
          <a:prstGeom prst="bentConnector3">
            <a:avLst>
              <a:gd name="adj1" fmla="val 49264"/>
            </a:avLst>
          </a:prstGeom>
          <a:noFill/>
          <a:ln w="9525">
            <a:solidFill>
              <a:schemeClr val="tx1"/>
            </a:solidFill>
            <a:miter lim="800000"/>
            <a:headEnd/>
            <a:tailEnd/>
          </a:ln>
          <a:effectLst/>
        </p:spPr>
      </p:cxnSp>
      <p:cxnSp>
        <p:nvCxnSpPr>
          <p:cNvPr id="450592" name="AutoShape 32"/>
          <p:cNvCxnSpPr>
            <a:cxnSpLocks noChangeShapeType="1"/>
            <a:stCxn id="450577" idx="3"/>
            <a:endCxn id="450588" idx="1"/>
          </p:cNvCxnSpPr>
          <p:nvPr/>
        </p:nvCxnSpPr>
        <p:spPr bwMode="auto">
          <a:xfrm>
            <a:off x="3924300" y="1014413"/>
            <a:ext cx="215900" cy="1370012"/>
          </a:xfrm>
          <a:prstGeom prst="bentConnector3">
            <a:avLst>
              <a:gd name="adj1" fmla="val 49264"/>
            </a:avLst>
          </a:prstGeom>
          <a:noFill/>
          <a:ln w="9525">
            <a:solidFill>
              <a:schemeClr val="tx1"/>
            </a:solidFill>
            <a:miter lim="800000"/>
            <a:headEnd/>
            <a:tailEnd/>
          </a:ln>
          <a:effectLst/>
        </p:spPr>
      </p:cxnSp>
      <p:cxnSp>
        <p:nvCxnSpPr>
          <p:cNvPr id="450593" name="AutoShape 33"/>
          <p:cNvCxnSpPr>
            <a:cxnSpLocks noChangeShapeType="1"/>
            <a:stCxn id="450577" idx="3"/>
            <a:endCxn id="450589" idx="1"/>
          </p:cNvCxnSpPr>
          <p:nvPr/>
        </p:nvCxnSpPr>
        <p:spPr bwMode="auto">
          <a:xfrm>
            <a:off x="3924300" y="1014413"/>
            <a:ext cx="215900" cy="2090737"/>
          </a:xfrm>
          <a:prstGeom prst="bentConnector3">
            <a:avLst>
              <a:gd name="adj1" fmla="val 49264"/>
            </a:avLst>
          </a:prstGeom>
          <a:noFill/>
          <a:ln w="9525">
            <a:solidFill>
              <a:schemeClr val="tx1"/>
            </a:solidFill>
            <a:miter lim="800000"/>
            <a:headEnd/>
            <a:tailEnd/>
          </a:ln>
          <a:effectLst/>
        </p:spPr>
      </p:cxnSp>
      <p:cxnSp>
        <p:nvCxnSpPr>
          <p:cNvPr id="450594" name="AutoShape 34"/>
          <p:cNvCxnSpPr>
            <a:cxnSpLocks noChangeShapeType="1"/>
            <a:stCxn id="450577" idx="3"/>
            <a:endCxn id="450590" idx="1"/>
          </p:cNvCxnSpPr>
          <p:nvPr/>
        </p:nvCxnSpPr>
        <p:spPr bwMode="auto">
          <a:xfrm>
            <a:off x="3924300" y="1014413"/>
            <a:ext cx="215900" cy="2487612"/>
          </a:xfrm>
          <a:prstGeom prst="bentConnector3">
            <a:avLst>
              <a:gd name="adj1" fmla="val 49264"/>
            </a:avLst>
          </a:prstGeom>
          <a:noFill/>
          <a:ln w="9525">
            <a:solidFill>
              <a:schemeClr val="tx1"/>
            </a:solidFill>
            <a:miter lim="800000"/>
            <a:headEnd/>
            <a:tailEnd/>
          </a:ln>
          <a:effectLst/>
        </p:spPr>
      </p:cxnSp>
      <p:sp>
        <p:nvSpPr>
          <p:cNvPr id="450595" name="Rectangle 35"/>
          <p:cNvSpPr>
            <a:spLocks noChangeArrowheads="1"/>
          </p:cNvSpPr>
          <p:nvPr/>
        </p:nvSpPr>
        <p:spPr bwMode="auto">
          <a:xfrm>
            <a:off x="5651500" y="3357563"/>
            <a:ext cx="1296988" cy="288925"/>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000099"/>
                </a:solidFill>
                <a:latin typeface="Arial" charset="0"/>
              </a:rPr>
              <a:t>Fiche conseil</a:t>
            </a:r>
          </a:p>
        </p:txBody>
      </p:sp>
      <p:sp>
        <p:nvSpPr>
          <p:cNvPr id="450596" name="Rectangle 36"/>
          <p:cNvSpPr>
            <a:spLocks noChangeArrowheads="1"/>
          </p:cNvSpPr>
          <p:nvPr/>
        </p:nvSpPr>
        <p:spPr bwMode="auto">
          <a:xfrm>
            <a:off x="5651500" y="3717925"/>
            <a:ext cx="1296988" cy="287338"/>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FF0000"/>
                </a:solidFill>
                <a:latin typeface="Arial" charset="0"/>
              </a:rPr>
              <a:t>Demande de conseil</a:t>
            </a:r>
          </a:p>
          <a:p>
            <a:pPr algn="ctr"/>
            <a:r>
              <a:rPr lang="fr-FR" sz="800" b="0">
                <a:solidFill>
                  <a:srgbClr val="FF0000"/>
                </a:solidFill>
                <a:latin typeface="Arial" charset="0"/>
              </a:rPr>
              <a:t>(orientation)</a:t>
            </a:r>
          </a:p>
        </p:txBody>
      </p:sp>
      <p:cxnSp>
        <p:nvCxnSpPr>
          <p:cNvPr id="450597" name="AutoShape 37"/>
          <p:cNvCxnSpPr>
            <a:cxnSpLocks noChangeShapeType="1"/>
            <a:stCxn id="450590" idx="3"/>
            <a:endCxn id="450595" idx="1"/>
          </p:cNvCxnSpPr>
          <p:nvPr/>
        </p:nvCxnSpPr>
        <p:spPr bwMode="auto">
          <a:xfrm>
            <a:off x="5437188" y="3502025"/>
            <a:ext cx="214312" cy="0"/>
          </a:xfrm>
          <a:prstGeom prst="straightConnector1">
            <a:avLst/>
          </a:prstGeom>
          <a:noFill/>
          <a:ln w="9525">
            <a:solidFill>
              <a:schemeClr val="tx1"/>
            </a:solidFill>
            <a:round/>
            <a:headEnd/>
            <a:tailEnd/>
          </a:ln>
          <a:effectLst/>
        </p:spPr>
      </p:cxnSp>
      <p:cxnSp>
        <p:nvCxnSpPr>
          <p:cNvPr id="450598" name="AutoShape 38"/>
          <p:cNvCxnSpPr>
            <a:cxnSpLocks noChangeShapeType="1"/>
            <a:stCxn id="450590" idx="3"/>
            <a:endCxn id="450596" idx="1"/>
          </p:cNvCxnSpPr>
          <p:nvPr/>
        </p:nvCxnSpPr>
        <p:spPr bwMode="auto">
          <a:xfrm>
            <a:off x="5437188" y="3502025"/>
            <a:ext cx="214312" cy="360363"/>
          </a:xfrm>
          <a:prstGeom prst="bentConnector3">
            <a:avLst>
              <a:gd name="adj1" fmla="val 49630"/>
            </a:avLst>
          </a:prstGeom>
          <a:noFill/>
          <a:ln w="9525">
            <a:solidFill>
              <a:schemeClr val="tx1"/>
            </a:solidFill>
            <a:miter lim="800000"/>
            <a:headEnd/>
            <a:tailEnd/>
          </a:ln>
          <a:effectLst/>
        </p:spPr>
      </p:cxnSp>
      <p:cxnSp>
        <p:nvCxnSpPr>
          <p:cNvPr id="450599" name="AutoShape 39"/>
          <p:cNvCxnSpPr>
            <a:cxnSpLocks noChangeShapeType="1"/>
            <a:stCxn id="450577" idx="3"/>
            <a:endCxn id="450601" idx="1"/>
          </p:cNvCxnSpPr>
          <p:nvPr/>
        </p:nvCxnSpPr>
        <p:spPr bwMode="auto">
          <a:xfrm>
            <a:off x="3924300" y="1014413"/>
            <a:ext cx="215900" cy="3170237"/>
          </a:xfrm>
          <a:prstGeom prst="bentConnector3">
            <a:avLst>
              <a:gd name="adj1" fmla="val 49264"/>
            </a:avLst>
          </a:prstGeom>
          <a:noFill/>
          <a:ln w="9525">
            <a:solidFill>
              <a:schemeClr val="tx1"/>
            </a:solidFill>
            <a:miter lim="800000"/>
            <a:headEnd/>
            <a:tailEnd/>
          </a:ln>
          <a:effectLst/>
        </p:spPr>
      </p:cxnSp>
      <p:sp>
        <p:nvSpPr>
          <p:cNvPr id="450601" name="Rectangle 41"/>
          <p:cNvSpPr>
            <a:spLocks noChangeArrowheads="1"/>
          </p:cNvSpPr>
          <p:nvPr/>
        </p:nvSpPr>
        <p:spPr bwMode="auto">
          <a:xfrm>
            <a:off x="4140200" y="4076700"/>
            <a:ext cx="1296988" cy="215900"/>
          </a:xfrm>
          <a:prstGeom prst="rect">
            <a:avLst/>
          </a:prstGeom>
          <a:noFill/>
          <a:ln w="9525" algn="ctr">
            <a:solidFill>
              <a:srgbClr val="003300"/>
            </a:solidFill>
            <a:miter lim="800000"/>
            <a:headEnd/>
            <a:tailEnd/>
          </a:ln>
          <a:effectLst/>
        </p:spPr>
        <p:txBody>
          <a:bodyPr anchor="ctr"/>
          <a:lstStyle/>
          <a:p>
            <a:pPr algn="ctr"/>
            <a:r>
              <a:rPr lang="fr-FR" sz="800" b="0">
                <a:solidFill>
                  <a:srgbClr val="000099"/>
                </a:solidFill>
                <a:latin typeface="Arial" charset="0"/>
              </a:rPr>
              <a:t>Banque de projets de la région</a:t>
            </a:r>
          </a:p>
        </p:txBody>
      </p:sp>
      <p:sp>
        <p:nvSpPr>
          <p:cNvPr id="450602" name="Rectangle 42"/>
          <p:cNvSpPr>
            <a:spLocks noChangeArrowheads="1"/>
          </p:cNvSpPr>
          <p:nvPr/>
        </p:nvSpPr>
        <p:spPr bwMode="auto">
          <a:xfrm>
            <a:off x="5654675" y="4076700"/>
            <a:ext cx="1295400" cy="228600"/>
          </a:xfrm>
          <a:prstGeom prst="rect">
            <a:avLst/>
          </a:prstGeom>
          <a:noFill/>
          <a:ln w="9525">
            <a:solidFill>
              <a:schemeClr val="tx1"/>
            </a:solidFill>
            <a:miter lim="800000"/>
            <a:headEnd/>
            <a:tailEnd/>
          </a:ln>
          <a:effectLst/>
        </p:spPr>
        <p:txBody>
          <a:bodyPr anchor="ctr"/>
          <a:lstStyle/>
          <a:p>
            <a:pPr algn="ctr"/>
            <a:r>
              <a:rPr lang="fr-FR" sz="800" b="0">
                <a:solidFill>
                  <a:srgbClr val="000099"/>
                </a:solidFill>
                <a:latin typeface="Arial" charset="0"/>
              </a:rPr>
              <a:t>Secteur d’activité cliqué</a:t>
            </a:r>
          </a:p>
        </p:txBody>
      </p:sp>
      <p:cxnSp>
        <p:nvCxnSpPr>
          <p:cNvPr id="450604" name="AutoShape 44"/>
          <p:cNvCxnSpPr>
            <a:cxnSpLocks noChangeShapeType="1"/>
            <a:stCxn id="450601" idx="3"/>
            <a:endCxn id="450602" idx="1"/>
          </p:cNvCxnSpPr>
          <p:nvPr/>
        </p:nvCxnSpPr>
        <p:spPr bwMode="auto">
          <a:xfrm>
            <a:off x="5437188" y="4184650"/>
            <a:ext cx="217487" cy="6350"/>
          </a:xfrm>
          <a:prstGeom prst="straightConnector1">
            <a:avLst/>
          </a:prstGeom>
          <a:noFill/>
          <a:ln w="9525">
            <a:solidFill>
              <a:schemeClr val="tx1"/>
            </a:solidFill>
            <a:round/>
            <a:headEnd/>
            <a:tailEnd/>
          </a:ln>
          <a:effectLst/>
        </p:spPr>
      </p:cxnSp>
      <p:sp>
        <p:nvSpPr>
          <p:cNvPr id="450605" name="Rectangle 45"/>
          <p:cNvSpPr>
            <a:spLocks noChangeArrowheads="1"/>
          </p:cNvSpPr>
          <p:nvPr/>
        </p:nvSpPr>
        <p:spPr bwMode="auto">
          <a:xfrm>
            <a:off x="7380288" y="4076700"/>
            <a:ext cx="1295400" cy="228600"/>
          </a:xfrm>
          <a:prstGeom prst="rect">
            <a:avLst/>
          </a:prstGeom>
          <a:noFill/>
          <a:ln w="9525">
            <a:solidFill>
              <a:schemeClr val="tx1"/>
            </a:solidFill>
            <a:prstDash val="dash"/>
            <a:miter lim="800000"/>
            <a:headEnd/>
            <a:tailEnd/>
          </a:ln>
          <a:effectLst/>
        </p:spPr>
        <p:txBody>
          <a:bodyPr anchor="ctr"/>
          <a:lstStyle/>
          <a:p>
            <a:pPr algn="ctr"/>
            <a:r>
              <a:rPr lang="fr-FR" sz="800" b="0">
                <a:solidFill>
                  <a:srgbClr val="000099"/>
                </a:solidFill>
                <a:latin typeface="Arial" charset="0"/>
              </a:rPr>
              <a:t>Fiche projet</a:t>
            </a:r>
          </a:p>
        </p:txBody>
      </p:sp>
      <p:cxnSp>
        <p:nvCxnSpPr>
          <p:cNvPr id="450607" name="AutoShape 47"/>
          <p:cNvCxnSpPr>
            <a:cxnSpLocks noChangeShapeType="1"/>
            <a:stCxn id="450602" idx="3"/>
            <a:endCxn id="450605" idx="1"/>
          </p:cNvCxnSpPr>
          <p:nvPr/>
        </p:nvCxnSpPr>
        <p:spPr bwMode="auto">
          <a:xfrm>
            <a:off x="6950075" y="4191000"/>
            <a:ext cx="430213" cy="0"/>
          </a:xfrm>
          <a:prstGeom prst="straightConnector1">
            <a:avLst/>
          </a:prstGeom>
          <a:noFill/>
          <a:ln w="9525">
            <a:solidFill>
              <a:schemeClr val="tx1"/>
            </a:solidFill>
            <a:round/>
            <a:headEnd/>
            <a:tailEnd/>
          </a:ln>
          <a:effectLst/>
        </p:spPr>
      </p:cxnSp>
      <p:sp>
        <p:nvSpPr>
          <p:cNvPr id="450608" name="Rectangle 48"/>
          <p:cNvSpPr>
            <a:spLocks noChangeArrowheads="1"/>
          </p:cNvSpPr>
          <p:nvPr/>
        </p:nvSpPr>
        <p:spPr bwMode="auto">
          <a:xfrm>
            <a:off x="4140200" y="4581525"/>
            <a:ext cx="1296988" cy="433388"/>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000099"/>
                </a:solidFill>
                <a:latin typeface="Arial" charset="0"/>
              </a:rPr>
              <a:t>Espace partenariats de la région</a:t>
            </a:r>
          </a:p>
        </p:txBody>
      </p:sp>
      <p:cxnSp>
        <p:nvCxnSpPr>
          <p:cNvPr id="450609" name="AutoShape 49"/>
          <p:cNvCxnSpPr>
            <a:cxnSpLocks noChangeShapeType="1"/>
            <a:stCxn id="450577" idx="3"/>
            <a:endCxn id="450608" idx="1"/>
          </p:cNvCxnSpPr>
          <p:nvPr/>
        </p:nvCxnSpPr>
        <p:spPr bwMode="auto">
          <a:xfrm>
            <a:off x="3924300" y="1014413"/>
            <a:ext cx="215900" cy="3784600"/>
          </a:xfrm>
          <a:prstGeom prst="bentConnector3">
            <a:avLst>
              <a:gd name="adj1" fmla="val 49264"/>
            </a:avLst>
          </a:prstGeom>
          <a:noFill/>
          <a:ln w="9525">
            <a:solidFill>
              <a:schemeClr val="tx1"/>
            </a:solidFill>
            <a:miter lim="800000"/>
            <a:headEnd/>
            <a:tailEnd/>
          </a:ln>
          <a:effectLst/>
        </p:spPr>
      </p:cxnSp>
      <p:sp>
        <p:nvSpPr>
          <p:cNvPr id="450611" name="Rectangle 51"/>
          <p:cNvSpPr>
            <a:spLocks noChangeArrowheads="1"/>
          </p:cNvSpPr>
          <p:nvPr/>
        </p:nvSpPr>
        <p:spPr bwMode="auto">
          <a:xfrm>
            <a:off x="4140200" y="5157788"/>
            <a:ext cx="1296988" cy="287337"/>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006600"/>
                </a:solidFill>
                <a:latin typeface="Arial" charset="0"/>
              </a:rPr>
              <a:t>Prospective  de la région</a:t>
            </a:r>
          </a:p>
        </p:txBody>
      </p:sp>
      <p:sp>
        <p:nvSpPr>
          <p:cNvPr id="450612" name="Rectangle 52"/>
          <p:cNvSpPr>
            <a:spLocks noChangeArrowheads="1"/>
          </p:cNvSpPr>
          <p:nvPr/>
        </p:nvSpPr>
        <p:spPr bwMode="auto">
          <a:xfrm>
            <a:off x="5651500" y="1123950"/>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006600"/>
                </a:solidFill>
                <a:latin typeface="Arial" charset="0"/>
              </a:rPr>
              <a:t>Entreprise</a:t>
            </a:r>
          </a:p>
        </p:txBody>
      </p:sp>
      <p:sp>
        <p:nvSpPr>
          <p:cNvPr id="450614" name="Rectangle 54"/>
          <p:cNvSpPr>
            <a:spLocks noChangeArrowheads="1"/>
          </p:cNvSpPr>
          <p:nvPr/>
        </p:nvSpPr>
        <p:spPr bwMode="auto">
          <a:xfrm>
            <a:off x="5651500" y="1412875"/>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006600"/>
                </a:solidFill>
                <a:latin typeface="Arial" charset="0"/>
              </a:rPr>
              <a:t>Emploi</a:t>
            </a:r>
          </a:p>
        </p:txBody>
      </p:sp>
      <p:cxnSp>
        <p:nvCxnSpPr>
          <p:cNvPr id="450615" name="AutoShape 55"/>
          <p:cNvCxnSpPr>
            <a:cxnSpLocks noChangeShapeType="1"/>
            <a:stCxn id="450587" idx="3"/>
            <a:endCxn id="450614" idx="1"/>
          </p:cNvCxnSpPr>
          <p:nvPr/>
        </p:nvCxnSpPr>
        <p:spPr bwMode="auto">
          <a:xfrm flipV="1">
            <a:off x="5437188" y="1520825"/>
            <a:ext cx="214312" cy="71438"/>
          </a:xfrm>
          <a:prstGeom prst="bentConnector3">
            <a:avLst>
              <a:gd name="adj1" fmla="val 49630"/>
            </a:avLst>
          </a:prstGeom>
          <a:noFill/>
          <a:ln w="9525">
            <a:solidFill>
              <a:schemeClr val="tx1"/>
            </a:solidFill>
            <a:miter lim="800000"/>
            <a:headEnd/>
            <a:tailEnd/>
          </a:ln>
          <a:effectLst/>
        </p:spPr>
      </p:cxnSp>
      <p:sp>
        <p:nvSpPr>
          <p:cNvPr id="450616" name="Rectangle 56"/>
          <p:cNvSpPr>
            <a:spLocks noChangeArrowheads="1"/>
          </p:cNvSpPr>
          <p:nvPr/>
        </p:nvSpPr>
        <p:spPr bwMode="auto">
          <a:xfrm>
            <a:off x="5653088" y="1700213"/>
            <a:ext cx="1296987"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006600"/>
                </a:solidFill>
                <a:latin typeface="Arial" charset="0"/>
              </a:rPr>
              <a:t>Formation</a:t>
            </a:r>
          </a:p>
        </p:txBody>
      </p:sp>
      <p:cxnSp>
        <p:nvCxnSpPr>
          <p:cNvPr id="450617" name="AutoShape 57"/>
          <p:cNvCxnSpPr>
            <a:cxnSpLocks noChangeShapeType="1"/>
            <a:stCxn id="450587" idx="3"/>
            <a:endCxn id="450616" idx="1"/>
          </p:cNvCxnSpPr>
          <p:nvPr/>
        </p:nvCxnSpPr>
        <p:spPr bwMode="auto">
          <a:xfrm>
            <a:off x="5437188" y="1592263"/>
            <a:ext cx="215900" cy="215900"/>
          </a:xfrm>
          <a:prstGeom prst="bentConnector3">
            <a:avLst>
              <a:gd name="adj1" fmla="val 49264"/>
            </a:avLst>
          </a:prstGeom>
          <a:noFill/>
          <a:ln w="9525">
            <a:solidFill>
              <a:schemeClr val="tx1"/>
            </a:solidFill>
            <a:miter lim="800000"/>
            <a:headEnd/>
            <a:tailEnd/>
          </a:ln>
          <a:effectLst/>
        </p:spPr>
      </p:cxnSp>
      <p:cxnSp>
        <p:nvCxnSpPr>
          <p:cNvPr id="450618" name="AutoShape 58"/>
          <p:cNvCxnSpPr>
            <a:cxnSpLocks noChangeShapeType="1"/>
            <a:stCxn id="450587" idx="3"/>
            <a:endCxn id="450620" idx="1"/>
          </p:cNvCxnSpPr>
          <p:nvPr/>
        </p:nvCxnSpPr>
        <p:spPr bwMode="auto">
          <a:xfrm>
            <a:off x="5437188" y="1592263"/>
            <a:ext cx="215900" cy="504825"/>
          </a:xfrm>
          <a:prstGeom prst="bentConnector3">
            <a:avLst>
              <a:gd name="adj1" fmla="val 49264"/>
            </a:avLst>
          </a:prstGeom>
          <a:noFill/>
          <a:ln w="9525">
            <a:solidFill>
              <a:schemeClr val="tx1"/>
            </a:solidFill>
            <a:miter lim="800000"/>
            <a:headEnd/>
            <a:tailEnd/>
          </a:ln>
          <a:effectLst/>
        </p:spPr>
      </p:cxnSp>
      <p:sp>
        <p:nvSpPr>
          <p:cNvPr id="450620" name="Rectangle 60"/>
          <p:cNvSpPr>
            <a:spLocks noChangeArrowheads="1"/>
          </p:cNvSpPr>
          <p:nvPr/>
        </p:nvSpPr>
        <p:spPr bwMode="auto">
          <a:xfrm>
            <a:off x="5653088" y="1989138"/>
            <a:ext cx="1296987"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663300"/>
                </a:solidFill>
                <a:latin typeface="Arial" charset="0"/>
              </a:rPr>
              <a:t>Note de conjoncture</a:t>
            </a:r>
          </a:p>
        </p:txBody>
      </p:sp>
      <p:sp>
        <p:nvSpPr>
          <p:cNvPr id="450621" name="Rectangle 61"/>
          <p:cNvSpPr>
            <a:spLocks noChangeArrowheads="1"/>
          </p:cNvSpPr>
          <p:nvPr/>
        </p:nvSpPr>
        <p:spPr bwMode="auto">
          <a:xfrm>
            <a:off x="7308850" y="1989138"/>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006600"/>
                </a:solidFill>
                <a:latin typeface="Arial" charset="0"/>
              </a:rPr>
              <a:t>Archives</a:t>
            </a:r>
          </a:p>
        </p:txBody>
      </p:sp>
      <p:cxnSp>
        <p:nvCxnSpPr>
          <p:cNvPr id="450622" name="AutoShape 62"/>
          <p:cNvCxnSpPr>
            <a:cxnSpLocks noChangeShapeType="1"/>
            <a:stCxn id="450620" idx="3"/>
            <a:endCxn id="450621" idx="1"/>
          </p:cNvCxnSpPr>
          <p:nvPr/>
        </p:nvCxnSpPr>
        <p:spPr bwMode="auto">
          <a:xfrm>
            <a:off x="6950075" y="2097088"/>
            <a:ext cx="358775" cy="0"/>
          </a:xfrm>
          <a:prstGeom prst="straightConnector1">
            <a:avLst/>
          </a:prstGeom>
          <a:noFill/>
          <a:ln w="9525">
            <a:solidFill>
              <a:schemeClr val="tx1"/>
            </a:solidFill>
            <a:round/>
            <a:headEnd/>
            <a:tailEnd/>
          </a:ln>
          <a:effectLst/>
        </p:spPr>
      </p:cxnSp>
      <p:cxnSp>
        <p:nvCxnSpPr>
          <p:cNvPr id="450623" name="AutoShape 63"/>
          <p:cNvCxnSpPr>
            <a:cxnSpLocks noChangeShapeType="1"/>
            <a:stCxn id="450587" idx="3"/>
            <a:endCxn id="450612" idx="1"/>
          </p:cNvCxnSpPr>
          <p:nvPr/>
        </p:nvCxnSpPr>
        <p:spPr bwMode="auto">
          <a:xfrm flipV="1">
            <a:off x="5437188" y="1231900"/>
            <a:ext cx="214312" cy="360363"/>
          </a:xfrm>
          <a:prstGeom prst="bentConnector3">
            <a:avLst>
              <a:gd name="adj1" fmla="val 49630"/>
            </a:avLst>
          </a:prstGeom>
          <a:noFill/>
          <a:ln w="9525">
            <a:solidFill>
              <a:schemeClr val="tx1"/>
            </a:solidFill>
            <a:miter lim="800000"/>
            <a:headEnd/>
            <a:tailEnd/>
          </a:ln>
          <a:effectLst/>
        </p:spPr>
      </p:cxnSp>
      <p:sp>
        <p:nvSpPr>
          <p:cNvPr id="450625" name="Rectangle 65"/>
          <p:cNvSpPr>
            <a:spLocks noChangeArrowheads="1"/>
          </p:cNvSpPr>
          <p:nvPr/>
        </p:nvSpPr>
        <p:spPr bwMode="auto">
          <a:xfrm>
            <a:off x="7308850" y="2276475"/>
            <a:ext cx="1295400" cy="215900"/>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6</a:t>
            </a:r>
          </a:p>
        </p:txBody>
      </p:sp>
      <p:sp>
        <p:nvSpPr>
          <p:cNvPr id="450626" name="Rectangle 66"/>
          <p:cNvSpPr>
            <a:spLocks noChangeArrowheads="1"/>
          </p:cNvSpPr>
          <p:nvPr/>
        </p:nvSpPr>
        <p:spPr bwMode="auto">
          <a:xfrm>
            <a:off x="7308850" y="2563813"/>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663300"/>
                </a:solidFill>
                <a:latin typeface="Arial" charset="0"/>
              </a:rPr>
              <a:t>Archive téléchargée</a:t>
            </a:r>
          </a:p>
        </p:txBody>
      </p:sp>
      <p:cxnSp>
        <p:nvCxnSpPr>
          <p:cNvPr id="450627" name="AutoShape 67"/>
          <p:cNvCxnSpPr>
            <a:cxnSpLocks noChangeShapeType="1"/>
            <a:stCxn id="450621" idx="3"/>
            <a:endCxn id="450626" idx="3"/>
          </p:cNvCxnSpPr>
          <p:nvPr/>
        </p:nvCxnSpPr>
        <p:spPr bwMode="auto">
          <a:xfrm>
            <a:off x="8605838" y="2097088"/>
            <a:ext cx="1587" cy="574675"/>
          </a:xfrm>
          <a:prstGeom prst="bentConnector3">
            <a:avLst>
              <a:gd name="adj1" fmla="val 14300000"/>
            </a:avLst>
          </a:prstGeom>
          <a:noFill/>
          <a:ln w="9525">
            <a:solidFill>
              <a:schemeClr val="tx1"/>
            </a:solidFill>
            <a:miter lim="800000"/>
            <a:headEnd/>
            <a:tailEnd/>
          </a:ln>
          <a:effectLst/>
        </p:spPr>
      </p:cxnSp>
      <p:sp>
        <p:nvSpPr>
          <p:cNvPr id="450628" name="Rectangle 68"/>
          <p:cNvSpPr>
            <a:spLocks noChangeArrowheads="1"/>
          </p:cNvSpPr>
          <p:nvPr/>
        </p:nvSpPr>
        <p:spPr bwMode="auto">
          <a:xfrm>
            <a:off x="5651500" y="2924175"/>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006600"/>
                </a:solidFill>
                <a:latin typeface="Arial" charset="0"/>
              </a:rPr>
              <a:t>Archives</a:t>
            </a:r>
          </a:p>
        </p:txBody>
      </p:sp>
      <p:cxnSp>
        <p:nvCxnSpPr>
          <p:cNvPr id="450631" name="AutoShape 71"/>
          <p:cNvCxnSpPr>
            <a:cxnSpLocks noChangeShapeType="1"/>
            <a:stCxn id="450589" idx="3"/>
            <a:endCxn id="450628" idx="1"/>
          </p:cNvCxnSpPr>
          <p:nvPr/>
        </p:nvCxnSpPr>
        <p:spPr bwMode="auto">
          <a:xfrm flipV="1">
            <a:off x="5437188" y="3032125"/>
            <a:ext cx="214312" cy="73025"/>
          </a:xfrm>
          <a:prstGeom prst="bentConnector3">
            <a:avLst>
              <a:gd name="adj1" fmla="val 49630"/>
            </a:avLst>
          </a:prstGeom>
          <a:noFill/>
          <a:ln w="9525">
            <a:solidFill>
              <a:schemeClr val="tx1"/>
            </a:solidFill>
            <a:miter lim="800000"/>
            <a:headEnd/>
            <a:tailEnd/>
          </a:ln>
          <a:effectLst/>
        </p:spPr>
      </p:cxnSp>
      <p:sp>
        <p:nvSpPr>
          <p:cNvPr id="450634" name="Rectangle 74"/>
          <p:cNvSpPr>
            <a:spLocks noChangeArrowheads="1"/>
          </p:cNvSpPr>
          <p:nvPr/>
        </p:nvSpPr>
        <p:spPr bwMode="auto">
          <a:xfrm>
            <a:off x="5651500" y="4581525"/>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000099"/>
                </a:solidFill>
                <a:latin typeface="Arial" charset="0"/>
              </a:rPr>
              <a:t>Offre cliquée</a:t>
            </a:r>
          </a:p>
        </p:txBody>
      </p:sp>
      <p:sp>
        <p:nvSpPr>
          <p:cNvPr id="450635" name="Rectangle 75"/>
          <p:cNvSpPr>
            <a:spLocks noChangeArrowheads="1"/>
          </p:cNvSpPr>
          <p:nvPr/>
        </p:nvSpPr>
        <p:spPr bwMode="auto">
          <a:xfrm>
            <a:off x="5651500" y="4868863"/>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FF0000"/>
                </a:solidFill>
                <a:latin typeface="Arial" charset="0"/>
              </a:rPr>
              <a:t>Déposer une offre</a:t>
            </a:r>
          </a:p>
        </p:txBody>
      </p:sp>
      <p:cxnSp>
        <p:nvCxnSpPr>
          <p:cNvPr id="450636" name="AutoShape 76"/>
          <p:cNvCxnSpPr>
            <a:cxnSpLocks noChangeShapeType="1"/>
            <a:stCxn id="450608" idx="3"/>
            <a:endCxn id="450634" idx="1"/>
          </p:cNvCxnSpPr>
          <p:nvPr/>
        </p:nvCxnSpPr>
        <p:spPr bwMode="auto">
          <a:xfrm flipV="1">
            <a:off x="5437188" y="4689475"/>
            <a:ext cx="214312" cy="109538"/>
          </a:xfrm>
          <a:prstGeom prst="bentConnector3">
            <a:avLst>
              <a:gd name="adj1" fmla="val 49630"/>
            </a:avLst>
          </a:prstGeom>
          <a:noFill/>
          <a:ln w="9525">
            <a:solidFill>
              <a:schemeClr val="tx1"/>
            </a:solidFill>
            <a:miter lim="800000"/>
            <a:headEnd/>
            <a:tailEnd/>
          </a:ln>
          <a:effectLst/>
        </p:spPr>
      </p:cxnSp>
      <p:cxnSp>
        <p:nvCxnSpPr>
          <p:cNvPr id="450637" name="AutoShape 77"/>
          <p:cNvCxnSpPr>
            <a:cxnSpLocks noChangeShapeType="1"/>
            <a:stCxn id="450608" idx="3"/>
            <a:endCxn id="450635" idx="1"/>
          </p:cNvCxnSpPr>
          <p:nvPr/>
        </p:nvCxnSpPr>
        <p:spPr bwMode="auto">
          <a:xfrm>
            <a:off x="5437188" y="4799013"/>
            <a:ext cx="214312" cy="177800"/>
          </a:xfrm>
          <a:prstGeom prst="bentConnector3">
            <a:avLst>
              <a:gd name="adj1" fmla="val 49630"/>
            </a:avLst>
          </a:prstGeom>
          <a:noFill/>
          <a:ln w="9525">
            <a:solidFill>
              <a:schemeClr val="tx1"/>
            </a:solidFill>
            <a:miter lim="800000"/>
            <a:headEnd/>
            <a:tailEnd/>
          </a:ln>
          <a:effectLst/>
        </p:spPr>
      </p:cxnSp>
      <p:cxnSp>
        <p:nvCxnSpPr>
          <p:cNvPr id="450638" name="AutoShape 78"/>
          <p:cNvCxnSpPr>
            <a:cxnSpLocks noChangeShapeType="1"/>
            <a:stCxn id="450577" idx="3"/>
            <a:endCxn id="450611" idx="1"/>
          </p:cNvCxnSpPr>
          <p:nvPr/>
        </p:nvCxnSpPr>
        <p:spPr bwMode="auto">
          <a:xfrm>
            <a:off x="3924300" y="1014413"/>
            <a:ext cx="215900" cy="4287837"/>
          </a:xfrm>
          <a:prstGeom prst="bentConnector3">
            <a:avLst>
              <a:gd name="adj1" fmla="val 49264"/>
            </a:avLst>
          </a:prstGeom>
          <a:noFill/>
          <a:ln w="9525">
            <a:solidFill>
              <a:schemeClr val="tx1"/>
            </a:solidFill>
            <a:miter lim="800000"/>
            <a:headEnd/>
            <a:tailEnd/>
          </a:ln>
          <a:effectLst/>
        </p:spPr>
      </p:cxnSp>
      <p:sp>
        <p:nvSpPr>
          <p:cNvPr id="450640" name="Rectangle 80"/>
          <p:cNvSpPr>
            <a:spLocks noChangeArrowheads="1"/>
          </p:cNvSpPr>
          <p:nvPr/>
        </p:nvSpPr>
        <p:spPr bwMode="auto">
          <a:xfrm>
            <a:off x="107950" y="2851150"/>
            <a:ext cx="1295400" cy="214313"/>
          </a:xfrm>
          <a:prstGeom prst="rect">
            <a:avLst/>
          </a:prstGeom>
          <a:solidFill>
            <a:srgbClr val="008000"/>
          </a:solidFill>
          <a:ln w="9525">
            <a:solidFill>
              <a:schemeClr val="tx1"/>
            </a:solidFill>
            <a:miter lim="800000"/>
            <a:headEnd/>
            <a:tailEnd/>
          </a:ln>
          <a:effectLst/>
        </p:spPr>
        <p:txBody>
          <a:bodyPr anchor="ctr"/>
          <a:lstStyle/>
          <a:p>
            <a:pPr algn="ctr"/>
            <a:r>
              <a:rPr lang="fr-FR" sz="800">
                <a:solidFill>
                  <a:schemeClr val="bg1"/>
                </a:solidFill>
                <a:latin typeface="Arial" charset="0"/>
              </a:rPr>
              <a:t>Indexation</a:t>
            </a:r>
          </a:p>
        </p:txBody>
      </p:sp>
      <p:sp>
        <p:nvSpPr>
          <p:cNvPr id="450641" name="Rectangle 81"/>
          <p:cNvSpPr>
            <a:spLocks noChangeArrowheads="1"/>
          </p:cNvSpPr>
          <p:nvPr/>
        </p:nvSpPr>
        <p:spPr bwMode="auto">
          <a:xfrm>
            <a:off x="107950" y="3140075"/>
            <a:ext cx="1295400" cy="228600"/>
          </a:xfrm>
          <a:prstGeom prst="rect">
            <a:avLst/>
          </a:prstGeom>
          <a:solidFill>
            <a:srgbClr val="000080"/>
          </a:solidFill>
          <a:ln w="9525">
            <a:solidFill>
              <a:srgbClr val="000080"/>
            </a:solidFill>
            <a:miter lim="800000"/>
            <a:headEnd/>
            <a:tailEnd/>
          </a:ln>
          <a:effectLst/>
        </p:spPr>
        <p:txBody>
          <a:bodyPr anchor="ctr"/>
          <a:lstStyle/>
          <a:p>
            <a:pPr algn="ctr"/>
            <a:r>
              <a:rPr lang="fr-FR" sz="800">
                <a:solidFill>
                  <a:srgbClr val="F8F8F8"/>
                </a:solidFill>
                <a:latin typeface="Arial" charset="0"/>
              </a:rPr>
              <a:t>Espace Investisseurs</a:t>
            </a:r>
          </a:p>
        </p:txBody>
      </p:sp>
      <p:sp>
        <p:nvSpPr>
          <p:cNvPr id="450642" name="Rectangle 82"/>
          <p:cNvSpPr>
            <a:spLocks noChangeArrowheads="1"/>
          </p:cNvSpPr>
          <p:nvPr/>
        </p:nvSpPr>
        <p:spPr bwMode="auto">
          <a:xfrm>
            <a:off x="107950" y="6305550"/>
            <a:ext cx="1295400" cy="228600"/>
          </a:xfrm>
          <a:prstGeom prst="rect">
            <a:avLst/>
          </a:prstGeom>
          <a:solidFill>
            <a:schemeClr val="bg1"/>
          </a:solidFill>
          <a:ln w="9525">
            <a:solidFill>
              <a:schemeClr val="tx1"/>
            </a:solidFill>
            <a:miter lim="800000"/>
            <a:headEnd/>
            <a:tailEnd/>
          </a:ln>
          <a:effectLst/>
        </p:spPr>
        <p:txBody>
          <a:bodyPr wrap="none" anchor="ctr"/>
          <a:lstStyle/>
          <a:p>
            <a:pPr algn="ctr"/>
            <a:r>
              <a:rPr lang="fr-FR" sz="800" b="0">
                <a:latin typeface="Arial" charset="0"/>
              </a:rPr>
              <a:t>Services administratifs</a:t>
            </a:r>
          </a:p>
        </p:txBody>
      </p:sp>
      <p:sp>
        <p:nvSpPr>
          <p:cNvPr id="450643" name="Rectangle 83"/>
          <p:cNvSpPr>
            <a:spLocks noChangeArrowheads="1"/>
          </p:cNvSpPr>
          <p:nvPr/>
        </p:nvSpPr>
        <p:spPr bwMode="auto">
          <a:xfrm>
            <a:off x="109538" y="6584950"/>
            <a:ext cx="1295400" cy="228600"/>
          </a:xfrm>
          <a:prstGeom prst="rect">
            <a:avLst/>
          </a:prstGeom>
          <a:solidFill>
            <a:schemeClr val="bg1"/>
          </a:solidFill>
          <a:ln w="9525">
            <a:solidFill>
              <a:schemeClr val="tx1"/>
            </a:solidFill>
            <a:miter lim="800000"/>
            <a:headEnd/>
            <a:tailEnd/>
          </a:ln>
          <a:effectLst/>
        </p:spPr>
        <p:txBody>
          <a:bodyPr wrap="none" anchor="ctr"/>
          <a:lstStyle/>
          <a:p>
            <a:pPr algn="ctr"/>
            <a:r>
              <a:rPr lang="fr-FR" sz="800" b="0">
                <a:latin typeface="Arial" charset="0"/>
              </a:rPr>
              <a:t>La vie de l’entreprise</a:t>
            </a:r>
          </a:p>
        </p:txBody>
      </p:sp>
      <p:sp>
        <p:nvSpPr>
          <p:cNvPr id="450644" name="Rectangle 84"/>
          <p:cNvSpPr>
            <a:spLocks noChangeArrowheads="1"/>
          </p:cNvSpPr>
          <p:nvPr/>
        </p:nvSpPr>
        <p:spPr bwMode="auto">
          <a:xfrm>
            <a:off x="107950" y="3427413"/>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Flash actualités économiques</a:t>
            </a:r>
          </a:p>
        </p:txBody>
      </p:sp>
      <p:sp>
        <p:nvSpPr>
          <p:cNvPr id="450645" name="Rectangle 85"/>
          <p:cNvSpPr>
            <a:spLocks noChangeArrowheads="1"/>
          </p:cNvSpPr>
          <p:nvPr/>
        </p:nvSpPr>
        <p:spPr bwMode="auto">
          <a:xfrm>
            <a:off x="107950" y="3716338"/>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Le CRI de Casablanca</a:t>
            </a:r>
          </a:p>
        </p:txBody>
      </p:sp>
      <p:sp>
        <p:nvSpPr>
          <p:cNvPr id="450646" name="Rectangle 86"/>
          <p:cNvSpPr>
            <a:spLocks noChangeArrowheads="1"/>
          </p:cNvSpPr>
          <p:nvPr/>
        </p:nvSpPr>
        <p:spPr bwMode="auto">
          <a:xfrm>
            <a:off x="109538" y="4592638"/>
            <a:ext cx="1296987"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Pourquoi investir dans le Grand Casablanca ?</a:t>
            </a:r>
          </a:p>
        </p:txBody>
      </p:sp>
      <p:sp>
        <p:nvSpPr>
          <p:cNvPr id="450647" name="Rectangle 87"/>
          <p:cNvSpPr>
            <a:spLocks noChangeArrowheads="1"/>
          </p:cNvSpPr>
          <p:nvPr/>
        </p:nvSpPr>
        <p:spPr bwMode="auto">
          <a:xfrm>
            <a:off x="107950" y="4016375"/>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L’économie du Grand Casablanca</a:t>
            </a:r>
          </a:p>
        </p:txBody>
      </p:sp>
      <p:sp>
        <p:nvSpPr>
          <p:cNvPr id="450648" name="Rectangle 88"/>
          <p:cNvSpPr>
            <a:spLocks noChangeArrowheads="1"/>
          </p:cNvSpPr>
          <p:nvPr/>
        </p:nvSpPr>
        <p:spPr bwMode="auto">
          <a:xfrm>
            <a:off x="107950" y="4868863"/>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Banque de projets</a:t>
            </a:r>
          </a:p>
        </p:txBody>
      </p:sp>
      <p:sp>
        <p:nvSpPr>
          <p:cNvPr id="450649" name="Rectangle 89"/>
          <p:cNvSpPr>
            <a:spLocks noChangeArrowheads="1"/>
          </p:cNvSpPr>
          <p:nvPr/>
        </p:nvSpPr>
        <p:spPr bwMode="auto">
          <a:xfrm>
            <a:off x="107950" y="5456238"/>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CRI Casablanca News</a:t>
            </a:r>
          </a:p>
        </p:txBody>
      </p:sp>
      <p:sp>
        <p:nvSpPr>
          <p:cNvPr id="450650" name="Rectangle 90"/>
          <p:cNvSpPr>
            <a:spLocks noChangeArrowheads="1"/>
          </p:cNvSpPr>
          <p:nvPr/>
        </p:nvSpPr>
        <p:spPr bwMode="auto">
          <a:xfrm>
            <a:off x="107950" y="6032500"/>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Espace téléchargement</a:t>
            </a:r>
          </a:p>
        </p:txBody>
      </p:sp>
      <p:sp>
        <p:nvSpPr>
          <p:cNvPr id="450651" name="Rectangle 91"/>
          <p:cNvSpPr>
            <a:spLocks noChangeArrowheads="1"/>
          </p:cNvSpPr>
          <p:nvPr/>
        </p:nvSpPr>
        <p:spPr bwMode="auto">
          <a:xfrm>
            <a:off x="107950" y="4305300"/>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Qui fait quoi ?</a:t>
            </a:r>
          </a:p>
        </p:txBody>
      </p:sp>
      <p:sp>
        <p:nvSpPr>
          <p:cNvPr id="450652" name="Rectangle 92"/>
          <p:cNvSpPr>
            <a:spLocks noChangeArrowheads="1"/>
          </p:cNvSpPr>
          <p:nvPr/>
        </p:nvSpPr>
        <p:spPr bwMode="auto">
          <a:xfrm>
            <a:off x="109538" y="5745163"/>
            <a:ext cx="1296987"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Espace MRE</a:t>
            </a:r>
          </a:p>
        </p:txBody>
      </p:sp>
      <p:sp>
        <p:nvSpPr>
          <p:cNvPr id="450653" name="Rectangle 93"/>
          <p:cNvSpPr>
            <a:spLocks noChangeArrowheads="1"/>
          </p:cNvSpPr>
          <p:nvPr/>
        </p:nvSpPr>
        <p:spPr bwMode="auto">
          <a:xfrm>
            <a:off x="107950" y="5156200"/>
            <a:ext cx="1295400" cy="228600"/>
          </a:xfrm>
          <a:prstGeom prst="rect">
            <a:avLst/>
          </a:prstGeom>
          <a:solidFill>
            <a:srgbClr val="C0C0C0"/>
          </a:solidFill>
          <a:ln w="9525" algn="ctr">
            <a:solidFill>
              <a:srgbClr val="003300"/>
            </a:solidFill>
            <a:miter lim="800000"/>
            <a:headEnd/>
            <a:tailEnd/>
          </a:ln>
          <a:effectLst/>
        </p:spPr>
        <p:txBody>
          <a:bodyPr anchor="ctr"/>
          <a:lstStyle/>
          <a:p>
            <a:pPr algn="ctr"/>
            <a:r>
              <a:rPr lang="fr-FR" sz="800" b="0">
                <a:latin typeface="Arial" charset="0"/>
              </a:rPr>
              <a:t>L’observatoire de l’économie régionale</a:t>
            </a:r>
          </a:p>
        </p:txBody>
      </p:sp>
      <p:sp>
        <p:nvSpPr>
          <p:cNvPr id="450655" name="AutoShape 95"/>
          <p:cNvSpPr>
            <a:spLocks noChangeArrowheads="1"/>
          </p:cNvSpPr>
          <p:nvPr/>
        </p:nvSpPr>
        <p:spPr bwMode="auto">
          <a:xfrm>
            <a:off x="1476375" y="5229225"/>
            <a:ext cx="215900" cy="71438"/>
          </a:xfrm>
          <a:prstGeom prst="leftArrow">
            <a:avLst>
              <a:gd name="adj1" fmla="val 50000"/>
              <a:gd name="adj2" fmla="val 75555"/>
            </a:avLst>
          </a:prstGeom>
          <a:solidFill>
            <a:srgbClr val="FF0000"/>
          </a:solidFill>
          <a:ln w="9525">
            <a:solidFill>
              <a:schemeClr val="tx1"/>
            </a:solidFill>
            <a:miter lim="800000"/>
            <a:headEnd/>
            <a:tailEnd/>
          </a:ln>
          <a:effectLst/>
        </p:spPr>
        <p:txBody>
          <a:bodyPr wrap="none" anchor="ctr"/>
          <a:lstStyle/>
          <a:p>
            <a:endParaRPr lang="fr-FR"/>
          </a:p>
        </p:txBody>
      </p:sp>
      <p:sp>
        <p:nvSpPr>
          <p:cNvPr id="450656" name="Rectangle 96"/>
          <p:cNvSpPr>
            <a:spLocks noChangeArrowheads="1"/>
          </p:cNvSpPr>
          <p:nvPr/>
        </p:nvSpPr>
        <p:spPr bwMode="auto">
          <a:xfrm>
            <a:off x="107950" y="596900"/>
            <a:ext cx="100806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0</a:t>
            </a:r>
          </a:p>
        </p:txBody>
      </p:sp>
      <p:sp>
        <p:nvSpPr>
          <p:cNvPr id="450657" name="Rectangle 97"/>
          <p:cNvSpPr>
            <a:spLocks noChangeArrowheads="1"/>
          </p:cNvSpPr>
          <p:nvPr/>
        </p:nvSpPr>
        <p:spPr bwMode="auto">
          <a:xfrm>
            <a:off x="1189038" y="596900"/>
            <a:ext cx="1366837"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1</a:t>
            </a:r>
          </a:p>
        </p:txBody>
      </p:sp>
      <p:sp>
        <p:nvSpPr>
          <p:cNvPr id="450658" name="Rectangle 98"/>
          <p:cNvSpPr>
            <a:spLocks noChangeArrowheads="1"/>
          </p:cNvSpPr>
          <p:nvPr/>
        </p:nvSpPr>
        <p:spPr bwMode="auto">
          <a:xfrm>
            <a:off x="2628900" y="596900"/>
            <a:ext cx="1438275"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2</a:t>
            </a:r>
          </a:p>
        </p:txBody>
      </p:sp>
      <p:sp>
        <p:nvSpPr>
          <p:cNvPr id="450659" name="Rectangle 99"/>
          <p:cNvSpPr>
            <a:spLocks noChangeArrowheads="1"/>
          </p:cNvSpPr>
          <p:nvPr/>
        </p:nvSpPr>
        <p:spPr bwMode="auto">
          <a:xfrm>
            <a:off x="4140200" y="596900"/>
            <a:ext cx="143986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3</a:t>
            </a:r>
          </a:p>
        </p:txBody>
      </p:sp>
      <p:sp>
        <p:nvSpPr>
          <p:cNvPr id="450660" name="Rectangle 100"/>
          <p:cNvSpPr>
            <a:spLocks noChangeArrowheads="1"/>
          </p:cNvSpPr>
          <p:nvPr/>
        </p:nvSpPr>
        <p:spPr bwMode="auto">
          <a:xfrm>
            <a:off x="5651500" y="596900"/>
            <a:ext cx="1584325"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4</a:t>
            </a:r>
          </a:p>
        </p:txBody>
      </p:sp>
      <p:sp>
        <p:nvSpPr>
          <p:cNvPr id="450661" name="Rectangle 101"/>
          <p:cNvSpPr>
            <a:spLocks noChangeArrowheads="1"/>
          </p:cNvSpPr>
          <p:nvPr/>
        </p:nvSpPr>
        <p:spPr bwMode="auto">
          <a:xfrm>
            <a:off x="7315200" y="596900"/>
            <a:ext cx="164941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5</a:t>
            </a:r>
          </a:p>
        </p:txBody>
      </p:sp>
      <p:sp>
        <p:nvSpPr>
          <p:cNvPr id="450662" name="Rectangle 102"/>
          <p:cNvSpPr>
            <a:spLocks noChangeArrowheads="1"/>
          </p:cNvSpPr>
          <p:nvPr/>
        </p:nvSpPr>
        <p:spPr bwMode="auto">
          <a:xfrm>
            <a:off x="2628900" y="1196975"/>
            <a:ext cx="1295400" cy="228600"/>
          </a:xfrm>
          <a:prstGeom prst="rect">
            <a:avLst/>
          </a:prstGeom>
          <a:solidFill>
            <a:srgbClr val="000000"/>
          </a:solidFill>
          <a:ln w="9525">
            <a:solidFill>
              <a:schemeClr val="tx1"/>
            </a:solidFill>
            <a:miter lim="800000"/>
            <a:headEnd/>
            <a:tailEnd/>
          </a:ln>
          <a:effectLst/>
        </p:spPr>
        <p:txBody>
          <a:bodyPr anchor="ctr"/>
          <a:lstStyle/>
          <a:p>
            <a:pPr algn="ctr"/>
            <a:r>
              <a:rPr lang="fr-FR" sz="800">
                <a:solidFill>
                  <a:schemeClr val="bg1"/>
                </a:solidFill>
                <a:latin typeface="Arial" charset="0"/>
              </a:rPr>
              <a:t>Remarques</a:t>
            </a:r>
          </a:p>
        </p:txBody>
      </p:sp>
      <p:sp>
        <p:nvSpPr>
          <p:cNvPr id="450663" name="Rectangle 103"/>
          <p:cNvSpPr>
            <a:spLocks noChangeArrowheads="1"/>
          </p:cNvSpPr>
          <p:nvPr/>
        </p:nvSpPr>
        <p:spPr bwMode="auto">
          <a:xfrm>
            <a:off x="2628900" y="1425575"/>
            <a:ext cx="1295400" cy="503238"/>
          </a:xfrm>
          <a:prstGeom prst="rect">
            <a:avLst/>
          </a:prstGeom>
          <a:solidFill>
            <a:srgbClr val="FFFF00"/>
          </a:solidFill>
          <a:ln w="9525">
            <a:solidFill>
              <a:schemeClr val="tx1"/>
            </a:solidFill>
            <a:miter lim="800000"/>
            <a:headEnd/>
            <a:tailEnd/>
          </a:ln>
          <a:effectLst/>
        </p:spPr>
        <p:txBody>
          <a:bodyPr anchor="ctr"/>
          <a:lstStyle/>
          <a:p>
            <a:pPr algn="ctr"/>
            <a:r>
              <a:rPr lang="fr-FR" sz="800">
                <a:latin typeface="Arial" charset="0"/>
              </a:rPr>
              <a:t>Module à caractère de projet</a:t>
            </a:r>
          </a:p>
        </p:txBody>
      </p:sp>
      <p:sp>
        <p:nvSpPr>
          <p:cNvPr id="450664" name="Rectangle 104"/>
          <p:cNvSpPr>
            <a:spLocks noChangeArrowheads="1"/>
          </p:cNvSpPr>
          <p:nvPr/>
        </p:nvSpPr>
        <p:spPr bwMode="auto">
          <a:xfrm>
            <a:off x="7308850" y="2925763"/>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663300"/>
                </a:solidFill>
                <a:latin typeface="Arial" charset="0"/>
              </a:rPr>
              <a:t>Archive téléchargée</a:t>
            </a:r>
          </a:p>
        </p:txBody>
      </p:sp>
      <p:cxnSp>
        <p:nvCxnSpPr>
          <p:cNvPr id="450665" name="AutoShape 105"/>
          <p:cNvCxnSpPr>
            <a:cxnSpLocks noChangeShapeType="1"/>
            <a:stCxn id="450628" idx="3"/>
            <a:endCxn id="450664" idx="1"/>
          </p:cNvCxnSpPr>
          <p:nvPr/>
        </p:nvCxnSpPr>
        <p:spPr bwMode="auto">
          <a:xfrm>
            <a:off x="6948488" y="3032125"/>
            <a:ext cx="360362" cy="1588"/>
          </a:xfrm>
          <a:prstGeom prst="straightConnector1">
            <a:avLst/>
          </a:prstGeom>
          <a:noFill/>
          <a:ln w="9525">
            <a:solidFill>
              <a:schemeClr val="tx1"/>
            </a:solidFill>
            <a:round/>
            <a:headEnd/>
            <a:tailEnd/>
          </a:ln>
          <a:effectLst/>
        </p:spPr>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Espace réservé du numéro de diapositive 1"/>
          <p:cNvSpPr>
            <a:spLocks noGrp="1"/>
          </p:cNvSpPr>
          <p:nvPr>
            <p:ph type="sldNum" sz="quarter" idx="10"/>
          </p:nvPr>
        </p:nvSpPr>
        <p:spPr/>
        <p:txBody>
          <a:bodyPr/>
          <a:lstStyle/>
          <a:p>
            <a:fld id="{F80DF1D6-C080-480F-8B9B-0BDB4C793DF1}" type="slidenum">
              <a:rPr lang="fr-FR"/>
              <a:pPr/>
              <a:t>33</a:t>
            </a:fld>
            <a:endParaRPr lang="fr-FR"/>
          </a:p>
        </p:txBody>
      </p:sp>
      <p:sp>
        <p:nvSpPr>
          <p:cNvPr id="431106" name="Rectangle 2"/>
          <p:cNvSpPr>
            <a:spLocks noChangeArrowheads="1"/>
          </p:cNvSpPr>
          <p:nvPr/>
        </p:nvSpPr>
        <p:spPr bwMode="auto">
          <a:xfrm>
            <a:off x="1189038" y="908050"/>
            <a:ext cx="1295400" cy="228600"/>
          </a:xfrm>
          <a:prstGeom prst="rect">
            <a:avLst/>
          </a:prstGeom>
          <a:solidFill>
            <a:srgbClr val="000080"/>
          </a:solidFill>
          <a:ln w="9525">
            <a:solidFill>
              <a:srgbClr val="000080"/>
            </a:solidFill>
            <a:miter lim="800000"/>
            <a:headEnd/>
            <a:tailEnd/>
          </a:ln>
          <a:effectLst/>
        </p:spPr>
        <p:txBody>
          <a:bodyPr anchor="ctr"/>
          <a:lstStyle/>
          <a:p>
            <a:pPr algn="ctr"/>
            <a:r>
              <a:rPr lang="fr-FR" sz="800">
                <a:solidFill>
                  <a:srgbClr val="F8F8F8"/>
                </a:solidFill>
                <a:latin typeface="Arial" charset="0"/>
              </a:rPr>
              <a:t>Espace Investisseurs</a:t>
            </a:r>
          </a:p>
        </p:txBody>
      </p:sp>
      <p:sp>
        <p:nvSpPr>
          <p:cNvPr id="431107" name="Rectangle 3"/>
          <p:cNvSpPr>
            <a:spLocks noChangeArrowheads="1"/>
          </p:cNvSpPr>
          <p:nvPr/>
        </p:nvSpPr>
        <p:spPr bwMode="auto">
          <a:xfrm>
            <a:off x="152400" y="908050"/>
            <a:ext cx="914400" cy="228600"/>
          </a:xfrm>
          <a:prstGeom prst="rect">
            <a:avLst/>
          </a:prstGeom>
          <a:solidFill>
            <a:srgbClr val="000080"/>
          </a:solidFill>
          <a:ln w="9525">
            <a:solidFill>
              <a:srgbClr val="000080"/>
            </a:solidFill>
            <a:miter lim="800000"/>
            <a:headEnd/>
            <a:tailEnd/>
          </a:ln>
          <a:effectLst/>
        </p:spPr>
        <p:txBody>
          <a:bodyPr wrap="none" anchor="ctr"/>
          <a:lstStyle/>
          <a:p>
            <a:pPr algn="ctr"/>
            <a:r>
              <a:rPr lang="fr-FR" sz="800">
                <a:solidFill>
                  <a:srgbClr val="F8F8F8"/>
                </a:solidFill>
                <a:latin typeface="Arial" charset="0"/>
              </a:rPr>
              <a:t>Page d’accueil</a:t>
            </a:r>
          </a:p>
        </p:txBody>
      </p:sp>
      <p:cxnSp>
        <p:nvCxnSpPr>
          <p:cNvPr id="431108" name="AutoShape 4"/>
          <p:cNvCxnSpPr>
            <a:cxnSpLocks noChangeShapeType="1"/>
            <a:stCxn id="431107" idx="3"/>
            <a:endCxn id="431106" idx="1"/>
          </p:cNvCxnSpPr>
          <p:nvPr/>
        </p:nvCxnSpPr>
        <p:spPr bwMode="auto">
          <a:xfrm>
            <a:off x="1066800" y="1022350"/>
            <a:ext cx="122238" cy="0"/>
          </a:xfrm>
          <a:prstGeom prst="straightConnector1">
            <a:avLst/>
          </a:prstGeom>
          <a:noFill/>
          <a:ln w="9525">
            <a:solidFill>
              <a:schemeClr val="tx1"/>
            </a:solidFill>
            <a:round/>
            <a:headEnd/>
            <a:tailEnd/>
          </a:ln>
          <a:effectLst/>
        </p:spPr>
      </p:cxnSp>
      <p:sp>
        <p:nvSpPr>
          <p:cNvPr id="431125" name="Rectangle 21"/>
          <p:cNvSpPr>
            <a:spLocks noChangeArrowheads="1"/>
          </p:cNvSpPr>
          <p:nvPr/>
        </p:nvSpPr>
        <p:spPr bwMode="auto">
          <a:xfrm>
            <a:off x="2627313" y="1916113"/>
            <a:ext cx="1296987"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Espace MRE</a:t>
            </a:r>
          </a:p>
        </p:txBody>
      </p:sp>
      <p:sp>
        <p:nvSpPr>
          <p:cNvPr id="431126" name="Rectangle 22"/>
          <p:cNvSpPr>
            <a:spLocks noChangeArrowheads="1"/>
          </p:cNvSpPr>
          <p:nvPr/>
        </p:nvSpPr>
        <p:spPr bwMode="auto">
          <a:xfrm>
            <a:off x="4141788" y="1916113"/>
            <a:ext cx="1295400" cy="228600"/>
          </a:xfrm>
          <a:prstGeom prst="rect">
            <a:avLst/>
          </a:prstGeom>
          <a:noFill/>
          <a:ln w="9525">
            <a:solidFill>
              <a:schemeClr val="tx1"/>
            </a:solidFill>
            <a:miter lim="800000"/>
            <a:headEnd/>
            <a:tailEnd/>
          </a:ln>
          <a:effectLst/>
        </p:spPr>
        <p:txBody>
          <a:bodyPr anchor="ctr"/>
          <a:lstStyle/>
          <a:p>
            <a:pPr algn="ctr"/>
            <a:r>
              <a:rPr lang="fr-FR" sz="800" b="0">
                <a:solidFill>
                  <a:srgbClr val="006600"/>
                </a:solidFill>
                <a:latin typeface="Arial" charset="0"/>
              </a:rPr>
              <a:t>Guide douanier des MRE</a:t>
            </a:r>
          </a:p>
        </p:txBody>
      </p:sp>
      <p:cxnSp>
        <p:nvCxnSpPr>
          <p:cNvPr id="431128" name="AutoShape 24"/>
          <p:cNvCxnSpPr>
            <a:cxnSpLocks noChangeShapeType="1"/>
            <a:stCxn id="431125" idx="3"/>
            <a:endCxn id="431126" idx="1"/>
          </p:cNvCxnSpPr>
          <p:nvPr/>
        </p:nvCxnSpPr>
        <p:spPr bwMode="auto">
          <a:xfrm>
            <a:off x="3924300" y="2024063"/>
            <a:ext cx="217488" cy="6350"/>
          </a:xfrm>
          <a:prstGeom prst="straightConnector1">
            <a:avLst/>
          </a:prstGeom>
          <a:noFill/>
          <a:ln w="9525">
            <a:solidFill>
              <a:schemeClr val="tx1"/>
            </a:solidFill>
            <a:round/>
            <a:headEnd/>
            <a:tailEnd/>
          </a:ln>
          <a:effectLst/>
        </p:spPr>
      </p:cxnSp>
      <p:cxnSp>
        <p:nvCxnSpPr>
          <p:cNvPr id="431129" name="AutoShape 25"/>
          <p:cNvCxnSpPr>
            <a:cxnSpLocks noChangeShapeType="1"/>
            <a:stCxn id="431125" idx="3"/>
            <a:endCxn id="431133" idx="1"/>
          </p:cNvCxnSpPr>
          <p:nvPr/>
        </p:nvCxnSpPr>
        <p:spPr bwMode="auto">
          <a:xfrm>
            <a:off x="3924300" y="2024063"/>
            <a:ext cx="215900" cy="854075"/>
          </a:xfrm>
          <a:prstGeom prst="bentConnector3">
            <a:avLst>
              <a:gd name="adj1" fmla="val 49264"/>
            </a:avLst>
          </a:prstGeom>
          <a:noFill/>
          <a:ln w="9525">
            <a:solidFill>
              <a:schemeClr val="tx1"/>
            </a:solidFill>
            <a:miter lim="800000"/>
            <a:headEnd/>
            <a:tailEnd/>
          </a:ln>
          <a:effectLst/>
        </p:spPr>
      </p:cxnSp>
      <p:cxnSp>
        <p:nvCxnSpPr>
          <p:cNvPr id="431130" name="AutoShape 26"/>
          <p:cNvCxnSpPr>
            <a:cxnSpLocks noChangeShapeType="1"/>
            <a:stCxn id="431131" idx="1"/>
            <a:endCxn id="431125" idx="3"/>
          </p:cNvCxnSpPr>
          <p:nvPr/>
        </p:nvCxnSpPr>
        <p:spPr bwMode="auto">
          <a:xfrm rot="10800000">
            <a:off x="3924300" y="2024063"/>
            <a:ext cx="215900" cy="428625"/>
          </a:xfrm>
          <a:prstGeom prst="bentConnector3">
            <a:avLst>
              <a:gd name="adj1" fmla="val 50000"/>
            </a:avLst>
          </a:prstGeom>
          <a:noFill/>
          <a:ln w="9525">
            <a:solidFill>
              <a:schemeClr val="tx1"/>
            </a:solidFill>
            <a:miter lim="800000"/>
            <a:headEnd/>
            <a:tailEnd/>
          </a:ln>
          <a:effectLst/>
        </p:spPr>
      </p:cxnSp>
      <p:sp>
        <p:nvSpPr>
          <p:cNvPr id="431131" name="Rectangle 27"/>
          <p:cNvSpPr>
            <a:spLocks noChangeArrowheads="1"/>
          </p:cNvSpPr>
          <p:nvPr/>
        </p:nvSpPr>
        <p:spPr bwMode="auto">
          <a:xfrm>
            <a:off x="4140200" y="2338388"/>
            <a:ext cx="1295400" cy="228600"/>
          </a:xfrm>
          <a:prstGeom prst="rect">
            <a:avLst/>
          </a:prstGeom>
          <a:noFill/>
          <a:ln w="9525">
            <a:solidFill>
              <a:schemeClr val="tx1"/>
            </a:solidFill>
            <a:miter lim="800000"/>
            <a:headEnd/>
            <a:tailEnd/>
          </a:ln>
          <a:effectLst/>
        </p:spPr>
        <p:txBody>
          <a:bodyPr anchor="ctr"/>
          <a:lstStyle/>
          <a:p>
            <a:pPr algn="ctr"/>
            <a:r>
              <a:rPr lang="fr-FR" sz="800" b="0">
                <a:solidFill>
                  <a:srgbClr val="006600"/>
                </a:solidFill>
                <a:latin typeface="Arial" charset="0"/>
              </a:rPr>
              <a:t>Facilités et tolérances accordées aux MRE</a:t>
            </a:r>
          </a:p>
        </p:txBody>
      </p:sp>
      <p:sp>
        <p:nvSpPr>
          <p:cNvPr id="431133" name="Rectangle 29"/>
          <p:cNvSpPr>
            <a:spLocks noChangeArrowheads="1"/>
          </p:cNvSpPr>
          <p:nvPr/>
        </p:nvSpPr>
        <p:spPr bwMode="auto">
          <a:xfrm>
            <a:off x="4140200" y="2759075"/>
            <a:ext cx="1295400" cy="236538"/>
          </a:xfrm>
          <a:prstGeom prst="rect">
            <a:avLst/>
          </a:prstGeom>
          <a:noFill/>
          <a:ln w="9525">
            <a:solidFill>
              <a:schemeClr val="tx1"/>
            </a:solidFill>
            <a:miter lim="800000"/>
            <a:headEnd/>
            <a:tailEnd/>
          </a:ln>
          <a:effectLst/>
        </p:spPr>
        <p:txBody>
          <a:bodyPr anchor="ctr"/>
          <a:lstStyle/>
          <a:p>
            <a:pPr algn="ctr"/>
            <a:r>
              <a:rPr lang="fr-FR" sz="800" b="0">
                <a:solidFill>
                  <a:srgbClr val="006600"/>
                </a:solidFill>
                <a:latin typeface="Arial" charset="0"/>
              </a:rPr>
              <a:t>Admission temporaire des véhicules</a:t>
            </a:r>
          </a:p>
        </p:txBody>
      </p:sp>
      <p:cxnSp>
        <p:nvCxnSpPr>
          <p:cNvPr id="431135" name="AutoShape 31"/>
          <p:cNvCxnSpPr>
            <a:cxnSpLocks noChangeShapeType="1"/>
            <a:stCxn id="431106" idx="3"/>
            <a:endCxn id="431125" idx="1"/>
          </p:cNvCxnSpPr>
          <p:nvPr/>
        </p:nvCxnSpPr>
        <p:spPr bwMode="auto">
          <a:xfrm>
            <a:off x="2484438" y="1022350"/>
            <a:ext cx="142875" cy="1001713"/>
          </a:xfrm>
          <a:prstGeom prst="bentConnector3">
            <a:avLst>
              <a:gd name="adj1" fmla="val 50000"/>
            </a:avLst>
          </a:prstGeom>
          <a:noFill/>
          <a:ln w="9525">
            <a:solidFill>
              <a:schemeClr val="tx1"/>
            </a:solidFill>
            <a:miter lim="800000"/>
            <a:headEnd/>
            <a:tailEnd/>
          </a:ln>
          <a:effectLst/>
        </p:spPr>
      </p:cxnSp>
      <p:sp>
        <p:nvSpPr>
          <p:cNvPr id="431136" name="Rectangle 32"/>
          <p:cNvSpPr>
            <a:spLocks noChangeArrowheads="1"/>
          </p:cNvSpPr>
          <p:nvPr/>
        </p:nvSpPr>
        <p:spPr bwMode="auto">
          <a:xfrm>
            <a:off x="5653088" y="1916113"/>
            <a:ext cx="1295400" cy="228600"/>
          </a:xfrm>
          <a:prstGeom prst="rect">
            <a:avLst/>
          </a:prstGeom>
          <a:noFill/>
          <a:ln w="9525">
            <a:solidFill>
              <a:schemeClr val="tx1"/>
            </a:solidFill>
            <a:miter lim="800000"/>
            <a:headEnd/>
            <a:tailEnd/>
          </a:ln>
          <a:effectLst/>
        </p:spPr>
        <p:txBody>
          <a:bodyPr anchor="ctr"/>
          <a:lstStyle/>
          <a:p>
            <a:pPr algn="ctr"/>
            <a:r>
              <a:rPr lang="fr-FR" sz="800" b="0">
                <a:solidFill>
                  <a:srgbClr val="663300"/>
                </a:solidFill>
                <a:latin typeface="Arial" charset="0"/>
              </a:rPr>
              <a:t>Télécharger le guide</a:t>
            </a:r>
          </a:p>
        </p:txBody>
      </p:sp>
      <p:cxnSp>
        <p:nvCxnSpPr>
          <p:cNvPr id="431138" name="AutoShape 34"/>
          <p:cNvCxnSpPr>
            <a:cxnSpLocks noChangeShapeType="1"/>
            <a:stCxn id="431126" idx="3"/>
            <a:endCxn id="431136" idx="1"/>
          </p:cNvCxnSpPr>
          <p:nvPr/>
        </p:nvCxnSpPr>
        <p:spPr bwMode="auto">
          <a:xfrm>
            <a:off x="5437188" y="2030413"/>
            <a:ext cx="215900" cy="0"/>
          </a:xfrm>
          <a:prstGeom prst="straightConnector1">
            <a:avLst/>
          </a:prstGeom>
          <a:noFill/>
          <a:ln w="9525">
            <a:solidFill>
              <a:schemeClr val="tx1"/>
            </a:solidFill>
            <a:round/>
            <a:headEnd/>
            <a:tailEnd/>
          </a:ln>
          <a:effectLst/>
        </p:spPr>
      </p:cxnSp>
      <p:sp>
        <p:nvSpPr>
          <p:cNvPr id="431140" name="Rectangle 36"/>
          <p:cNvSpPr>
            <a:spLocks noChangeArrowheads="1"/>
          </p:cNvSpPr>
          <p:nvPr/>
        </p:nvSpPr>
        <p:spPr bwMode="auto">
          <a:xfrm>
            <a:off x="2627313" y="908050"/>
            <a:ext cx="1296987"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663300"/>
                </a:solidFill>
                <a:latin typeface="Arial" charset="0"/>
              </a:rPr>
              <a:t>CRI Casablanca News</a:t>
            </a:r>
          </a:p>
        </p:txBody>
      </p:sp>
      <p:cxnSp>
        <p:nvCxnSpPr>
          <p:cNvPr id="431141" name="AutoShape 37"/>
          <p:cNvCxnSpPr>
            <a:cxnSpLocks noChangeShapeType="1"/>
            <a:stCxn id="431106" idx="3"/>
            <a:endCxn id="431140" idx="1"/>
          </p:cNvCxnSpPr>
          <p:nvPr/>
        </p:nvCxnSpPr>
        <p:spPr bwMode="auto">
          <a:xfrm flipV="1">
            <a:off x="2484438" y="1016000"/>
            <a:ext cx="142875" cy="6350"/>
          </a:xfrm>
          <a:prstGeom prst="bentConnector3">
            <a:avLst>
              <a:gd name="adj1" fmla="val 50000"/>
            </a:avLst>
          </a:prstGeom>
          <a:noFill/>
          <a:ln w="9525">
            <a:solidFill>
              <a:schemeClr val="tx1"/>
            </a:solidFill>
            <a:miter lim="800000"/>
            <a:headEnd/>
            <a:tailEnd/>
          </a:ln>
          <a:effectLst/>
        </p:spPr>
      </p:cxnSp>
      <p:sp>
        <p:nvSpPr>
          <p:cNvPr id="431143" name="Rectangle 39"/>
          <p:cNvSpPr>
            <a:spLocks noChangeArrowheads="1"/>
          </p:cNvSpPr>
          <p:nvPr/>
        </p:nvSpPr>
        <p:spPr bwMode="auto">
          <a:xfrm>
            <a:off x="2627313" y="3284538"/>
            <a:ext cx="1296987"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006600"/>
                </a:solidFill>
                <a:latin typeface="Arial" charset="0"/>
              </a:rPr>
              <a:t>Espace téléchargement</a:t>
            </a:r>
          </a:p>
        </p:txBody>
      </p:sp>
      <p:sp>
        <p:nvSpPr>
          <p:cNvPr id="431144" name="Rectangle 40"/>
          <p:cNvSpPr>
            <a:spLocks noChangeArrowheads="1"/>
          </p:cNvSpPr>
          <p:nvPr/>
        </p:nvSpPr>
        <p:spPr bwMode="auto">
          <a:xfrm>
            <a:off x="4140200" y="3284538"/>
            <a:ext cx="1295400" cy="228600"/>
          </a:xfrm>
          <a:prstGeom prst="rect">
            <a:avLst/>
          </a:prstGeom>
          <a:noFill/>
          <a:ln w="9525">
            <a:solidFill>
              <a:schemeClr val="tx1"/>
            </a:solidFill>
            <a:miter lim="800000"/>
            <a:headEnd/>
            <a:tailEnd/>
          </a:ln>
          <a:effectLst/>
        </p:spPr>
        <p:txBody>
          <a:bodyPr anchor="ctr"/>
          <a:lstStyle/>
          <a:p>
            <a:pPr algn="ctr"/>
            <a:r>
              <a:rPr lang="fr-FR" sz="800" b="0">
                <a:solidFill>
                  <a:srgbClr val="663300"/>
                </a:solidFill>
                <a:latin typeface="Arial" charset="0"/>
              </a:rPr>
              <a:t>Document téléchargé</a:t>
            </a:r>
          </a:p>
        </p:txBody>
      </p:sp>
      <p:cxnSp>
        <p:nvCxnSpPr>
          <p:cNvPr id="431146" name="AutoShape 42"/>
          <p:cNvCxnSpPr>
            <a:cxnSpLocks noChangeShapeType="1"/>
            <a:endCxn id="431144" idx="1"/>
          </p:cNvCxnSpPr>
          <p:nvPr/>
        </p:nvCxnSpPr>
        <p:spPr bwMode="auto">
          <a:xfrm>
            <a:off x="3924300" y="3398838"/>
            <a:ext cx="215900" cy="0"/>
          </a:xfrm>
          <a:prstGeom prst="straightConnector1">
            <a:avLst/>
          </a:prstGeom>
          <a:noFill/>
          <a:ln w="9525">
            <a:solidFill>
              <a:schemeClr val="tx1"/>
            </a:solidFill>
            <a:round/>
            <a:headEnd/>
            <a:tailEnd/>
          </a:ln>
          <a:effectLst/>
        </p:spPr>
      </p:cxnSp>
      <p:cxnSp>
        <p:nvCxnSpPr>
          <p:cNvPr id="431147" name="AutoShape 43"/>
          <p:cNvCxnSpPr>
            <a:cxnSpLocks noChangeShapeType="1"/>
            <a:stCxn id="431106" idx="3"/>
            <a:endCxn id="431143" idx="1"/>
          </p:cNvCxnSpPr>
          <p:nvPr/>
        </p:nvCxnSpPr>
        <p:spPr bwMode="auto">
          <a:xfrm>
            <a:off x="2484438" y="1022350"/>
            <a:ext cx="142875" cy="2370138"/>
          </a:xfrm>
          <a:prstGeom prst="bentConnector3">
            <a:avLst>
              <a:gd name="adj1" fmla="val 50000"/>
            </a:avLst>
          </a:prstGeom>
          <a:noFill/>
          <a:ln w="9525">
            <a:solidFill>
              <a:schemeClr val="tx1"/>
            </a:solidFill>
            <a:miter lim="800000"/>
            <a:headEnd/>
            <a:tailEnd/>
          </a:ln>
          <a:effectLst/>
        </p:spPr>
      </p:cxnSp>
      <p:sp>
        <p:nvSpPr>
          <p:cNvPr id="431150" name="Rectangle 46"/>
          <p:cNvSpPr>
            <a:spLocks noChangeArrowheads="1"/>
          </p:cNvSpPr>
          <p:nvPr/>
        </p:nvSpPr>
        <p:spPr bwMode="auto">
          <a:xfrm>
            <a:off x="5614988" y="2635250"/>
            <a:ext cx="1404937" cy="431800"/>
          </a:xfrm>
          <a:prstGeom prst="rect">
            <a:avLst/>
          </a:prstGeom>
          <a:noFill/>
          <a:ln w="9525">
            <a:noFill/>
            <a:miter lim="800000"/>
            <a:headEnd/>
            <a:tailEnd/>
          </a:ln>
          <a:effectLst/>
        </p:spPr>
        <p:txBody>
          <a:bodyPr wrap="none" anchor="ctr"/>
          <a:lstStyle/>
          <a:p>
            <a:r>
              <a:rPr lang="fr-FR" sz="800" b="0">
                <a:solidFill>
                  <a:srgbClr val="800080"/>
                </a:solidFill>
                <a:latin typeface="Arial" charset="0"/>
              </a:rPr>
              <a:t>Lien URL vers site Internet</a:t>
            </a:r>
          </a:p>
          <a:p>
            <a:r>
              <a:rPr lang="fr-FR" sz="800" b="0">
                <a:solidFill>
                  <a:srgbClr val="800080"/>
                </a:solidFill>
                <a:latin typeface="Arial" charset="0"/>
              </a:rPr>
              <a:t>de la  Douane :</a:t>
            </a:r>
          </a:p>
          <a:p>
            <a:r>
              <a:rPr lang="fr-FR" sz="800" b="0">
                <a:solidFill>
                  <a:srgbClr val="800080"/>
                </a:solidFill>
                <a:latin typeface="Arial" charset="0"/>
              </a:rPr>
              <a:t>www.douane.gov.ma</a:t>
            </a:r>
          </a:p>
        </p:txBody>
      </p:sp>
      <p:cxnSp>
        <p:nvCxnSpPr>
          <p:cNvPr id="431151" name="AutoShape 47"/>
          <p:cNvCxnSpPr>
            <a:cxnSpLocks noChangeShapeType="1"/>
            <a:stCxn id="431133" idx="3"/>
            <a:endCxn id="431150" idx="1"/>
          </p:cNvCxnSpPr>
          <p:nvPr/>
        </p:nvCxnSpPr>
        <p:spPr bwMode="auto">
          <a:xfrm flipV="1">
            <a:off x="5435600" y="2851150"/>
            <a:ext cx="179388" cy="26988"/>
          </a:xfrm>
          <a:prstGeom prst="bentConnector3">
            <a:avLst>
              <a:gd name="adj1" fmla="val 49556"/>
            </a:avLst>
          </a:prstGeom>
          <a:noFill/>
          <a:ln w="9525">
            <a:solidFill>
              <a:srgbClr val="800080"/>
            </a:solidFill>
            <a:miter lim="800000"/>
            <a:headEnd/>
            <a:tailEnd type="triangle" w="med" len="med"/>
          </a:ln>
          <a:effectLst/>
        </p:spPr>
      </p:cxnSp>
      <p:sp>
        <p:nvSpPr>
          <p:cNvPr id="431155" name="Rectangle 51"/>
          <p:cNvSpPr>
            <a:spLocks noChangeArrowheads="1"/>
          </p:cNvSpPr>
          <p:nvPr/>
        </p:nvSpPr>
        <p:spPr bwMode="auto">
          <a:xfrm>
            <a:off x="4140200" y="909638"/>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006600"/>
                </a:solidFill>
                <a:latin typeface="Arial" charset="0"/>
              </a:rPr>
              <a:t>Archives</a:t>
            </a:r>
          </a:p>
        </p:txBody>
      </p:sp>
      <p:sp>
        <p:nvSpPr>
          <p:cNvPr id="431159" name="Rectangle 55"/>
          <p:cNvSpPr>
            <a:spLocks noChangeArrowheads="1"/>
          </p:cNvSpPr>
          <p:nvPr/>
        </p:nvSpPr>
        <p:spPr bwMode="auto">
          <a:xfrm>
            <a:off x="5653088" y="909638"/>
            <a:ext cx="1295400" cy="228600"/>
          </a:xfrm>
          <a:prstGeom prst="rect">
            <a:avLst/>
          </a:prstGeom>
          <a:noFill/>
          <a:ln w="9525">
            <a:solidFill>
              <a:schemeClr val="tx1"/>
            </a:solidFill>
            <a:miter lim="800000"/>
            <a:headEnd/>
            <a:tailEnd/>
          </a:ln>
          <a:effectLst/>
        </p:spPr>
        <p:txBody>
          <a:bodyPr anchor="ctr"/>
          <a:lstStyle/>
          <a:p>
            <a:pPr algn="ctr"/>
            <a:r>
              <a:rPr lang="fr-FR" sz="800" b="0">
                <a:solidFill>
                  <a:srgbClr val="663300"/>
                </a:solidFill>
                <a:latin typeface="Arial" charset="0"/>
              </a:rPr>
              <a:t>Archive téléchargée</a:t>
            </a:r>
          </a:p>
        </p:txBody>
      </p:sp>
      <p:cxnSp>
        <p:nvCxnSpPr>
          <p:cNvPr id="431161" name="AutoShape 57"/>
          <p:cNvCxnSpPr>
            <a:cxnSpLocks noChangeShapeType="1"/>
            <a:stCxn id="431140" idx="3"/>
            <a:endCxn id="431155" idx="1"/>
          </p:cNvCxnSpPr>
          <p:nvPr/>
        </p:nvCxnSpPr>
        <p:spPr bwMode="auto">
          <a:xfrm>
            <a:off x="3924300" y="1016000"/>
            <a:ext cx="215900" cy="1588"/>
          </a:xfrm>
          <a:prstGeom prst="straightConnector1">
            <a:avLst/>
          </a:prstGeom>
          <a:noFill/>
          <a:ln w="9525">
            <a:solidFill>
              <a:schemeClr val="tx1"/>
            </a:solidFill>
            <a:round/>
            <a:headEnd/>
            <a:tailEnd/>
          </a:ln>
          <a:effectLst/>
        </p:spPr>
      </p:cxnSp>
      <p:cxnSp>
        <p:nvCxnSpPr>
          <p:cNvPr id="431162" name="AutoShape 58"/>
          <p:cNvCxnSpPr>
            <a:cxnSpLocks noChangeShapeType="1"/>
            <a:stCxn id="431155" idx="3"/>
            <a:endCxn id="431159" idx="1"/>
          </p:cNvCxnSpPr>
          <p:nvPr/>
        </p:nvCxnSpPr>
        <p:spPr bwMode="auto">
          <a:xfrm>
            <a:off x="5437188" y="1017588"/>
            <a:ext cx="215900" cy="6350"/>
          </a:xfrm>
          <a:prstGeom prst="straightConnector1">
            <a:avLst/>
          </a:prstGeom>
          <a:noFill/>
          <a:ln w="9525">
            <a:solidFill>
              <a:schemeClr val="tx1"/>
            </a:solidFill>
            <a:round/>
            <a:headEnd/>
            <a:tailEnd/>
          </a:ln>
          <a:effectLst/>
        </p:spPr>
      </p:cxnSp>
      <p:sp>
        <p:nvSpPr>
          <p:cNvPr id="431163" name="Rectangle 59"/>
          <p:cNvSpPr>
            <a:spLocks noChangeArrowheads="1"/>
          </p:cNvSpPr>
          <p:nvPr/>
        </p:nvSpPr>
        <p:spPr bwMode="auto">
          <a:xfrm>
            <a:off x="4140200" y="1392238"/>
            <a:ext cx="1295400" cy="228600"/>
          </a:xfrm>
          <a:prstGeom prst="rect">
            <a:avLst/>
          </a:prstGeom>
          <a:noFill/>
          <a:ln w="9525">
            <a:solidFill>
              <a:schemeClr val="tx1"/>
            </a:solidFill>
            <a:miter lim="800000"/>
            <a:headEnd/>
            <a:tailEnd/>
          </a:ln>
          <a:effectLst/>
        </p:spPr>
        <p:txBody>
          <a:bodyPr anchor="ctr"/>
          <a:lstStyle/>
          <a:p>
            <a:pPr algn="ctr"/>
            <a:r>
              <a:rPr lang="fr-FR" sz="800" b="0">
                <a:solidFill>
                  <a:srgbClr val="663300"/>
                </a:solidFill>
                <a:latin typeface="Arial" charset="0"/>
              </a:rPr>
              <a:t>Télécharger le CCN</a:t>
            </a:r>
          </a:p>
        </p:txBody>
      </p:sp>
      <p:cxnSp>
        <p:nvCxnSpPr>
          <p:cNvPr id="431166" name="AutoShape 62"/>
          <p:cNvCxnSpPr>
            <a:cxnSpLocks noChangeShapeType="1"/>
            <a:stCxn id="431140" idx="3"/>
            <a:endCxn id="431163" idx="1"/>
          </p:cNvCxnSpPr>
          <p:nvPr/>
        </p:nvCxnSpPr>
        <p:spPr bwMode="auto">
          <a:xfrm>
            <a:off x="3924300" y="1016000"/>
            <a:ext cx="215900" cy="490538"/>
          </a:xfrm>
          <a:prstGeom prst="bentConnector3">
            <a:avLst>
              <a:gd name="adj1" fmla="val 49264"/>
            </a:avLst>
          </a:prstGeom>
          <a:noFill/>
          <a:ln w="9525">
            <a:solidFill>
              <a:schemeClr val="tx1"/>
            </a:solidFill>
            <a:miter lim="800000"/>
            <a:headEnd/>
            <a:tailEnd/>
          </a:ln>
          <a:effectLst/>
        </p:spPr>
      </p:cxnSp>
      <p:sp>
        <p:nvSpPr>
          <p:cNvPr id="431167" name="Rectangle 63"/>
          <p:cNvSpPr>
            <a:spLocks noChangeArrowheads="1"/>
          </p:cNvSpPr>
          <p:nvPr/>
        </p:nvSpPr>
        <p:spPr bwMode="auto">
          <a:xfrm>
            <a:off x="107950" y="2851150"/>
            <a:ext cx="1295400" cy="214313"/>
          </a:xfrm>
          <a:prstGeom prst="rect">
            <a:avLst/>
          </a:prstGeom>
          <a:solidFill>
            <a:srgbClr val="008000"/>
          </a:solidFill>
          <a:ln w="9525">
            <a:solidFill>
              <a:schemeClr val="tx1"/>
            </a:solidFill>
            <a:miter lim="800000"/>
            <a:headEnd/>
            <a:tailEnd/>
          </a:ln>
          <a:effectLst/>
        </p:spPr>
        <p:txBody>
          <a:bodyPr anchor="ctr"/>
          <a:lstStyle/>
          <a:p>
            <a:pPr algn="ctr"/>
            <a:r>
              <a:rPr lang="fr-FR" sz="800">
                <a:solidFill>
                  <a:schemeClr val="bg1"/>
                </a:solidFill>
                <a:latin typeface="Arial" charset="0"/>
              </a:rPr>
              <a:t>Indexation</a:t>
            </a:r>
          </a:p>
        </p:txBody>
      </p:sp>
      <p:sp>
        <p:nvSpPr>
          <p:cNvPr id="431168" name="Rectangle 64"/>
          <p:cNvSpPr>
            <a:spLocks noChangeArrowheads="1"/>
          </p:cNvSpPr>
          <p:nvPr/>
        </p:nvSpPr>
        <p:spPr bwMode="auto">
          <a:xfrm>
            <a:off x="107950" y="3140075"/>
            <a:ext cx="1295400" cy="228600"/>
          </a:xfrm>
          <a:prstGeom prst="rect">
            <a:avLst/>
          </a:prstGeom>
          <a:solidFill>
            <a:srgbClr val="000080"/>
          </a:solidFill>
          <a:ln w="9525">
            <a:solidFill>
              <a:srgbClr val="000080"/>
            </a:solidFill>
            <a:miter lim="800000"/>
            <a:headEnd/>
            <a:tailEnd/>
          </a:ln>
          <a:effectLst/>
        </p:spPr>
        <p:txBody>
          <a:bodyPr anchor="ctr"/>
          <a:lstStyle/>
          <a:p>
            <a:pPr algn="ctr"/>
            <a:r>
              <a:rPr lang="fr-FR" sz="800">
                <a:solidFill>
                  <a:srgbClr val="F8F8F8"/>
                </a:solidFill>
                <a:latin typeface="Arial" charset="0"/>
              </a:rPr>
              <a:t>Espace Investisseurs</a:t>
            </a:r>
          </a:p>
        </p:txBody>
      </p:sp>
      <p:sp>
        <p:nvSpPr>
          <p:cNvPr id="431169" name="Rectangle 65"/>
          <p:cNvSpPr>
            <a:spLocks noChangeArrowheads="1"/>
          </p:cNvSpPr>
          <p:nvPr/>
        </p:nvSpPr>
        <p:spPr bwMode="auto">
          <a:xfrm>
            <a:off x="107950" y="6305550"/>
            <a:ext cx="1295400" cy="228600"/>
          </a:xfrm>
          <a:prstGeom prst="rect">
            <a:avLst/>
          </a:prstGeom>
          <a:solidFill>
            <a:schemeClr val="bg1"/>
          </a:solidFill>
          <a:ln w="9525">
            <a:solidFill>
              <a:schemeClr val="tx1"/>
            </a:solidFill>
            <a:miter lim="800000"/>
            <a:headEnd/>
            <a:tailEnd/>
          </a:ln>
          <a:effectLst/>
        </p:spPr>
        <p:txBody>
          <a:bodyPr wrap="none" anchor="ctr"/>
          <a:lstStyle/>
          <a:p>
            <a:pPr algn="ctr"/>
            <a:r>
              <a:rPr lang="fr-FR" sz="800" b="0">
                <a:latin typeface="Arial" charset="0"/>
              </a:rPr>
              <a:t>Services administratifs</a:t>
            </a:r>
          </a:p>
        </p:txBody>
      </p:sp>
      <p:sp>
        <p:nvSpPr>
          <p:cNvPr id="431170" name="Rectangle 66"/>
          <p:cNvSpPr>
            <a:spLocks noChangeArrowheads="1"/>
          </p:cNvSpPr>
          <p:nvPr/>
        </p:nvSpPr>
        <p:spPr bwMode="auto">
          <a:xfrm>
            <a:off x="109538" y="6584950"/>
            <a:ext cx="1295400" cy="228600"/>
          </a:xfrm>
          <a:prstGeom prst="rect">
            <a:avLst/>
          </a:prstGeom>
          <a:solidFill>
            <a:schemeClr val="bg1"/>
          </a:solidFill>
          <a:ln w="9525">
            <a:solidFill>
              <a:schemeClr val="tx1"/>
            </a:solidFill>
            <a:miter lim="800000"/>
            <a:headEnd/>
            <a:tailEnd/>
          </a:ln>
          <a:effectLst/>
        </p:spPr>
        <p:txBody>
          <a:bodyPr wrap="none" anchor="ctr"/>
          <a:lstStyle/>
          <a:p>
            <a:pPr algn="ctr"/>
            <a:r>
              <a:rPr lang="fr-FR" sz="800" b="0">
                <a:latin typeface="Arial" charset="0"/>
              </a:rPr>
              <a:t>La vie de l’entreprise</a:t>
            </a:r>
          </a:p>
        </p:txBody>
      </p:sp>
      <p:sp>
        <p:nvSpPr>
          <p:cNvPr id="431171" name="Rectangle 67"/>
          <p:cNvSpPr>
            <a:spLocks noChangeArrowheads="1"/>
          </p:cNvSpPr>
          <p:nvPr/>
        </p:nvSpPr>
        <p:spPr bwMode="auto">
          <a:xfrm>
            <a:off x="107950" y="3427413"/>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Flash actualités économiques</a:t>
            </a:r>
          </a:p>
        </p:txBody>
      </p:sp>
      <p:sp>
        <p:nvSpPr>
          <p:cNvPr id="431172" name="Rectangle 68"/>
          <p:cNvSpPr>
            <a:spLocks noChangeArrowheads="1"/>
          </p:cNvSpPr>
          <p:nvPr/>
        </p:nvSpPr>
        <p:spPr bwMode="auto">
          <a:xfrm>
            <a:off x="107950" y="3716338"/>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Le CRI de Casablanca</a:t>
            </a:r>
          </a:p>
        </p:txBody>
      </p:sp>
      <p:sp>
        <p:nvSpPr>
          <p:cNvPr id="431173" name="Rectangle 69"/>
          <p:cNvSpPr>
            <a:spLocks noChangeArrowheads="1"/>
          </p:cNvSpPr>
          <p:nvPr/>
        </p:nvSpPr>
        <p:spPr bwMode="auto">
          <a:xfrm>
            <a:off x="109538" y="4592638"/>
            <a:ext cx="1296987"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Pourquoi investir dans le Grand Casablanca ?</a:t>
            </a:r>
          </a:p>
        </p:txBody>
      </p:sp>
      <p:sp>
        <p:nvSpPr>
          <p:cNvPr id="431174" name="Rectangle 70"/>
          <p:cNvSpPr>
            <a:spLocks noChangeArrowheads="1"/>
          </p:cNvSpPr>
          <p:nvPr/>
        </p:nvSpPr>
        <p:spPr bwMode="auto">
          <a:xfrm>
            <a:off x="107950" y="4016375"/>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L’économie du Grand Casablanca</a:t>
            </a:r>
          </a:p>
        </p:txBody>
      </p:sp>
      <p:sp>
        <p:nvSpPr>
          <p:cNvPr id="431175" name="Rectangle 71"/>
          <p:cNvSpPr>
            <a:spLocks noChangeArrowheads="1"/>
          </p:cNvSpPr>
          <p:nvPr/>
        </p:nvSpPr>
        <p:spPr bwMode="auto">
          <a:xfrm>
            <a:off x="107950" y="4868863"/>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Banque de projets</a:t>
            </a:r>
          </a:p>
        </p:txBody>
      </p:sp>
      <p:sp>
        <p:nvSpPr>
          <p:cNvPr id="431176" name="Rectangle 72"/>
          <p:cNvSpPr>
            <a:spLocks noChangeArrowheads="1"/>
          </p:cNvSpPr>
          <p:nvPr/>
        </p:nvSpPr>
        <p:spPr bwMode="auto">
          <a:xfrm>
            <a:off x="107950" y="5456238"/>
            <a:ext cx="1296988" cy="215900"/>
          </a:xfrm>
          <a:prstGeom prst="rect">
            <a:avLst/>
          </a:prstGeom>
          <a:solidFill>
            <a:srgbClr val="C0C0C0"/>
          </a:solidFill>
          <a:ln w="9525" algn="ctr">
            <a:solidFill>
              <a:srgbClr val="003300"/>
            </a:solidFill>
            <a:miter lim="800000"/>
            <a:headEnd/>
            <a:tailEnd/>
          </a:ln>
          <a:effectLst/>
        </p:spPr>
        <p:txBody>
          <a:bodyPr anchor="ctr"/>
          <a:lstStyle/>
          <a:p>
            <a:pPr algn="ctr"/>
            <a:r>
              <a:rPr lang="fr-FR" sz="800" b="0">
                <a:latin typeface="Arial" charset="0"/>
              </a:rPr>
              <a:t>CRI Casablanca News</a:t>
            </a:r>
          </a:p>
        </p:txBody>
      </p:sp>
      <p:sp>
        <p:nvSpPr>
          <p:cNvPr id="431177" name="Rectangle 73"/>
          <p:cNvSpPr>
            <a:spLocks noChangeArrowheads="1"/>
          </p:cNvSpPr>
          <p:nvPr/>
        </p:nvSpPr>
        <p:spPr bwMode="auto">
          <a:xfrm>
            <a:off x="107950" y="6032500"/>
            <a:ext cx="1296988" cy="215900"/>
          </a:xfrm>
          <a:prstGeom prst="rect">
            <a:avLst/>
          </a:prstGeom>
          <a:solidFill>
            <a:srgbClr val="C0C0C0"/>
          </a:solidFill>
          <a:ln w="9525" algn="ctr">
            <a:solidFill>
              <a:srgbClr val="003300"/>
            </a:solidFill>
            <a:miter lim="800000"/>
            <a:headEnd/>
            <a:tailEnd/>
          </a:ln>
          <a:effectLst/>
        </p:spPr>
        <p:txBody>
          <a:bodyPr anchor="ctr"/>
          <a:lstStyle/>
          <a:p>
            <a:pPr algn="ctr"/>
            <a:r>
              <a:rPr lang="fr-FR" sz="800" b="0">
                <a:latin typeface="Arial" charset="0"/>
              </a:rPr>
              <a:t>Espace téléchargement</a:t>
            </a:r>
          </a:p>
        </p:txBody>
      </p:sp>
      <p:sp>
        <p:nvSpPr>
          <p:cNvPr id="431178" name="Rectangle 74"/>
          <p:cNvSpPr>
            <a:spLocks noChangeArrowheads="1"/>
          </p:cNvSpPr>
          <p:nvPr/>
        </p:nvSpPr>
        <p:spPr bwMode="auto">
          <a:xfrm>
            <a:off x="107950" y="4305300"/>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Qui fait quoi ?</a:t>
            </a:r>
          </a:p>
        </p:txBody>
      </p:sp>
      <p:sp>
        <p:nvSpPr>
          <p:cNvPr id="431179" name="Rectangle 75"/>
          <p:cNvSpPr>
            <a:spLocks noChangeArrowheads="1"/>
          </p:cNvSpPr>
          <p:nvPr/>
        </p:nvSpPr>
        <p:spPr bwMode="auto">
          <a:xfrm>
            <a:off x="109538" y="5745163"/>
            <a:ext cx="1296987" cy="215900"/>
          </a:xfrm>
          <a:prstGeom prst="rect">
            <a:avLst/>
          </a:prstGeom>
          <a:solidFill>
            <a:srgbClr val="C0C0C0"/>
          </a:solidFill>
          <a:ln w="9525" algn="ctr">
            <a:solidFill>
              <a:srgbClr val="003300"/>
            </a:solidFill>
            <a:miter lim="800000"/>
            <a:headEnd/>
            <a:tailEnd/>
          </a:ln>
          <a:effectLst/>
        </p:spPr>
        <p:txBody>
          <a:bodyPr anchor="ctr"/>
          <a:lstStyle/>
          <a:p>
            <a:pPr algn="ctr"/>
            <a:r>
              <a:rPr lang="fr-FR" sz="800" b="0">
                <a:latin typeface="Arial" charset="0"/>
              </a:rPr>
              <a:t>Espace MRE</a:t>
            </a:r>
          </a:p>
        </p:txBody>
      </p:sp>
      <p:sp>
        <p:nvSpPr>
          <p:cNvPr id="431180" name="Rectangle 76"/>
          <p:cNvSpPr>
            <a:spLocks noChangeArrowheads="1"/>
          </p:cNvSpPr>
          <p:nvPr/>
        </p:nvSpPr>
        <p:spPr bwMode="auto">
          <a:xfrm>
            <a:off x="107950" y="5156200"/>
            <a:ext cx="1295400" cy="2286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L’observatoire de l’économie régionale</a:t>
            </a:r>
          </a:p>
        </p:txBody>
      </p:sp>
      <p:sp>
        <p:nvSpPr>
          <p:cNvPr id="431181" name="AutoShape 77"/>
          <p:cNvSpPr>
            <a:spLocks noChangeArrowheads="1"/>
          </p:cNvSpPr>
          <p:nvPr/>
        </p:nvSpPr>
        <p:spPr bwMode="auto">
          <a:xfrm>
            <a:off x="1476375" y="5518150"/>
            <a:ext cx="215900" cy="71438"/>
          </a:xfrm>
          <a:prstGeom prst="leftArrow">
            <a:avLst>
              <a:gd name="adj1" fmla="val 50000"/>
              <a:gd name="adj2" fmla="val 75555"/>
            </a:avLst>
          </a:prstGeom>
          <a:solidFill>
            <a:srgbClr val="FF0000"/>
          </a:solidFill>
          <a:ln w="9525">
            <a:solidFill>
              <a:schemeClr val="tx1"/>
            </a:solidFill>
            <a:miter lim="800000"/>
            <a:headEnd/>
            <a:tailEnd/>
          </a:ln>
          <a:effectLst/>
        </p:spPr>
        <p:txBody>
          <a:bodyPr wrap="none" anchor="ctr"/>
          <a:lstStyle/>
          <a:p>
            <a:endParaRPr lang="fr-FR"/>
          </a:p>
        </p:txBody>
      </p:sp>
      <p:sp>
        <p:nvSpPr>
          <p:cNvPr id="431182" name="AutoShape 78"/>
          <p:cNvSpPr>
            <a:spLocks noChangeArrowheads="1"/>
          </p:cNvSpPr>
          <p:nvPr/>
        </p:nvSpPr>
        <p:spPr bwMode="auto">
          <a:xfrm>
            <a:off x="1476375" y="5805488"/>
            <a:ext cx="215900" cy="71437"/>
          </a:xfrm>
          <a:prstGeom prst="leftArrow">
            <a:avLst>
              <a:gd name="adj1" fmla="val 50000"/>
              <a:gd name="adj2" fmla="val 75556"/>
            </a:avLst>
          </a:prstGeom>
          <a:solidFill>
            <a:srgbClr val="FF0000"/>
          </a:solidFill>
          <a:ln w="9525">
            <a:solidFill>
              <a:schemeClr val="tx1"/>
            </a:solidFill>
            <a:miter lim="800000"/>
            <a:headEnd/>
            <a:tailEnd/>
          </a:ln>
          <a:effectLst/>
        </p:spPr>
        <p:txBody>
          <a:bodyPr wrap="none" anchor="ctr"/>
          <a:lstStyle/>
          <a:p>
            <a:endParaRPr lang="fr-FR"/>
          </a:p>
        </p:txBody>
      </p:sp>
      <p:sp>
        <p:nvSpPr>
          <p:cNvPr id="431183" name="AutoShape 79"/>
          <p:cNvSpPr>
            <a:spLocks noChangeArrowheads="1"/>
          </p:cNvSpPr>
          <p:nvPr/>
        </p:nvSpPr>
        <p:spPr bwMode="auto">
          <a:xfrm>
            <a:off x="1476375" y="6094413"/>
            <a:ext cx="215900" cy="71437"/>
          </a:xfrm>
          <a:prstGeom prst="leftArrow">
            <a:avLst>
              <a:gd name="adj1" fmla="val 50000"/>
              <a:gd name="adj2" fmla="val 75556"/>
            </a:avLst>
          </a:prstGeom>
          <a:solidFill>
            <a:srgbClr val="FF0000"/>
          </a:solidFill>
          <a:ln w="9525">
            <a:solidFill>
              <a:schemeClr val="tx1"/>
            </a:solidFill>
            <a:miter lim="800000"/>
            <a:headEnd/>
            <a:tailEnd/>
          </a:ln>
          <a:effectLst/>
        </p:spPr>
        <p:txBody>
          <a:bodyPr wrap="none" anchor="ctr"/>
          <a:lstStyle/>
          <a:p>
            <a:endParaRPr lang="fr-FR"/>
          </a:p>
        </p:txBody>
      </p:sp>
      <p:sp>
        <p:nvSpPr>
          <p:cNvPr id="431184" name="Rectangle 80"/>
          <p:cNvSpPr>
            <a:spLocks noChangeArrowheads="1"/>
          </p:cNvSpPr>
          <p:nvPr/>
        </p:nvSpPr>
        <p:spPr bwMode="auto">
          <a:xfrm>
            <a:off x="2627313" y="4713288"/>
            <a:ext cx="1295400" cy="228600"/>
          </a:xfrm>
          <a:prstGeom prst="rect">
            <a:avLst/>
          </a:prstGeom>
          <a:solidFill>
            <a:srgbClr val="00FFFF"/>
          </a:solidFill>
          <a:ln w="9525" algn="ctr">
            <a:solidFill>
              <a:srgbClr val="003300"/>
            </a:solidFill>
            <a:miter lim="800000"/>
            <a:headEnd/>
            <a:tailEnd/>
          </a:ln>
          <a:effectLst/>
        </p:spPr>
        <p:txBody>
          <a:bodyPr anchor="ctr"/>
          <a:lstStyle/>
          <a:p>
            <a:pPr algn="ctr"/>
            <a:r>
              <a:rPr lang="fr-FR" sz="800" b="0">
                <a:solidFill>
                  <a:schemeClr val="tx2"/>
                </a:solidFill>
                <a:latin typeface="Arial" charset="0"/>
              </a:rPr>
              <a:t>Textes et rapports officiels</a:t>
            </a:r>
          </a:p>
        </p:txBody>
      </p:sp>
      <p:sp>
        <p:nvSpPr>
          <p:cNvPr id="431185" name="Rectangle 81"/>
          <p:cNvSpPr>
            <a:spLocks noChangeArrowheads="1"/>
          </p:cNvSpPr>
          <p:nvPr/>
        </p:nvSpPr>
        <p:spPr bwMode="auto">
          <a:xfrm>
            <a:off x="2627313" y="4281488"/>
            <a:ext cx="1295400" cy="228600"/>
          </a:xfrm>
          <a:prstGeom prst="rect">
            <a:avLst/>
          </a:prstGeom>
          <a:solidFill>
            <a:srgbClr val="00FFFF"/>
          </a:solidFill>
          <a:ln w="9525" algn="ctr">
            <a:solidFill>
              <a:srgbClr val="003300"/>
            </a:solidFill>
            <a:miter lim="800000"/>
            <a:headEnd/>
            <a:tailEnd/>
          </a:ln>
          <a:effectLst/>
        </p:spPr>
        <p:txBody>
          <a:bodyPr anchor="ctr"/>
          <a:lstStyle/>
          <a:p>
            <a:pPr algn="ctr"/>
            <a:r>
              <a:rPr lang="fr-FR" sz="800" b="0">
                <a:solidFill>
                  <a:schemeClr val="tx2"/>
                </a:solidFill>
                <a:latin typeface="Arial" charset="0"/>
              </a:rPr>
              <a:t>Annuaire des autres services</a:t>
            </a:r>
          </a:p>
        </p:txBody>
      </p:sp>
      <p:sp>
        <p:nvSpPr>
          <p:cNvPr id="431186" name="Rectangle 82"/>
          <p:cNvSpPr>
            <a:spLocks noChangeArrowheads="1"/>
          </p:cNvSpPr>
          <p:nvPr/>
        </p:nvSpPr>
        <p:spPr bwMode="auto">
          <a:xfrm>
            <a:off x="2627313" y="3848100"/>
            <a:ext cx="1295400" cy="228600"/>
          </a:xfrm>
          <a:prstGeom prst="rect">
            <a:avLst/>
          </a:prstGeom>
          <a:solidFill>
            <a:srgbClr val="00FFFF"/>
          </a:solidFill>
          <a:ln w="9525" algn="ctr">
            <a:solidFill>
              <a:srgbClr val="003300"/>
            </a:solidFill>
            <a:miter lim="800000"/>
            <a:headEnd/>
            <a:tailEnd/>
          </a:ln>
          <a:effectLst/>
        </p:spPr>
        <p:txBody>
          <a:bodyPr anchor="ctr"/>
          <a:lstStyle/>
          <a:p>
            <a:pPr algn="ctr"/>
            <a:r>
              <a:rPr lang="fr-FR" sz="800" b="0">
                <a:solidFill>
                  <a:schemeClr val="tx2"/>
                </a:solidFill>
                <a:latin typeface="Arial" charset="0"/>
              </a:rPr>
              <a:t>Annuaire des services de l’Administration</a:t>
            </a:r>
          </a:p>
        </p:txBody>
      </p:sp>
      <p:cxnSp>
        <p:nvCxnSpPr>
          <p:cNvPr id="431191" name="AutoShape 87"/>
          <p:cNvCxnSpPr>
            <a:cxnSpLocks noChangeShapeType="1"/>
            <a:stCxn id="431106" idx="3"/>
            <a:endCxn id="431186" idx="1"/>
          </p:cNvCxnSpPr>
          <p:nvPr/>
        </p:nvCxnSpPr>
        <p:spPr bwMode="auto">
          <a:xfrm>
            <a:off x="2484438" y="1022350"/>
            <a:ext cx="142875" cy="2940050"/>
          </a:xfrm>
          <a:prstGeom prst="bentConnector3">
            <a:avLst>
              <a:gd name="adj1" fmla="val 50000"/>
            </a:avLst>
          </a:prstGeom>
          <a:noFill/>
          <a:ln w="9525">
            <a:solidFill>
              <a:schemeClr val="tx1"/>
            </a:solidFill>
            <a:miter lim="800000"/>
            <a:headEnd/>
            <a:tailEnd/>
          </a:ln>
          <a:effectLst/>
        </p:spPr>
      </p:cxnSp>
      <p:cxnSp>
        <p:nvCxnSpPr>
          <p:cNvPr id="431192" name="AutoShape 88"/>
          <p:cNvCxnSpPr>
            <a:cxnSpLocks noChangeShapeType="1"/>
            <a:stCxn id="431106" idx="3"/>
            <a:endCxn id="431185" idx="1"/>
          </p:cNvCxnSpPr>
          <p:nvPr/>
        </p:nvCxnSpPr>
        <p:spPr bwMode="auto">
          <a:xfrm>
            <a:off x="2484438" y="1022350"/>
            <a:ext cx="142875" cy="3373438"/>
          </a:xfrm>
          <a:prstGeom prst="bentConnector3">
            <a:avLst>
              <a:gd name="adj1" fmla="val 50000"/>
            </a:avLst>
          </a:prstGeom>
          <a:noFill/>
          <a:ln w="9525">
            <a:solidFill>
              <a:schemeClr val="tx1"/>
            </a:solidFill>
            <a:miter lim="800000"/>
            <a:headEnd/>
            <a:tailEnd/>
          </a:ln>
          <a:effectLst/>
        </p:spPr>
      </p:cxnSp>
      <p:cxnSp>
        <p:nvCxnSpPr>
          <p:cNvPr id="431193" name="AutoShape 89"/>
          <p:cNvCxnSpPr>
            <a:cxnSpLocks noChangeShapeType="1"/>
            <a:stCxn id="431106" idx="3"/>
            <a:endCxn id="431184" idx="1"/>
          </p:cNvCxnSpPr>
          <p:nvPr/>
        </p:nvCxnSpPr>
        <p:spPr bwMode="auto">
          <a:xfrm>
            <a:off x="2484438" y="1022350"/>
            <a:ext cx="142875" cy="3805238"/>
          </a:xfrm>
          <a:prstGeom prst="bentConnector3">
            <a:avLst>
              <a:gd name="adj1" fmla="val 50000"/>
            </a:avLst>
          </a:prstGeom>
          <a:noFill/>
          <a:ln w="9525">
            <a:solidFill>
              <a:schemeClr val="tx1"/>
            </a:solidFill>
            <a:miter lim="800000"/>
            <a:headEnd/>
            <a:tailEnd/>
          </a:ln>
          <a:effectLst/>
        </p:spPr>
      </p:cxnSp>
      <p:sp>
        <p:nvSpPr>
          <p:cNvPr id="431195" name="Rectangle 91"/>
          <p:cNvSpPr>
            <a:spLocks noChangeArrowheads="1"/>
          </p:cNvSpPr>
          <p:nvPr/>
        </p:nvSpPr>
        <p:spPr bwMode="auto">
          <a:xfrm>
            <a:off x="107950" y="596900"/>
            <a:ext cx="100806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0</a:t>
            </a:r>
          </a:p>
        </p:txBody>
      </p:sp>
      <p:sp>
        <p:nvSpPr>
          <p:cNvPr id="431196" name="Rectangle 92"/>
          <p:cNvSpPr>
            <a:spLocks noChangeArrowheads="1"/>
          </p:cNvSpPr>
          <p:nvPr/>
        </p:nvSpPr>
        <p:spPr bwMode="auto">
          <a:xfrm>
            <a:off x="1189038" y="596900"/>
            <a:ext cx="1366837"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1</a:t>
            </a:r>
          </a:p>
        </p:txBody>
      </p:sp>
      <p:sp>
        <p:nvSpPr>
          <p:cNvPr id="431197" name="Rectangle 93"/>
          <p:cNvSpPr>
            <a:spLocks noChangeArrowheads="1"/>
          </p:cNvSpPr>
          <p:nvPr/>
        </p:nvSpPr>
        <p:spPr bwMode="auto">
          <a:xfrm>
            <a:off x="2628900" y="596900"/>
            <a:ext cx="1438275"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2</a:t>
            </a:r>
          </a:p>
        </p:txBody>
      </p:sp>
      <p:sp>
        <p:nvSpPr>
          <p:cNvPr id="431198" name="Rectangle 94"/>
          <p:cNvSpPr>
            <a:spLocks noChangeArrowheads="1"/>
          </p:cNvSpPr>
          <p:nvPr/>
        </p:nvSpPr>
        <p:spPr bwMode="auto">
          <a:xfrm>
            <a:off x="4140200" y="596900"/>
            <a:ext cx="143986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3</a:t>
            </a:r>
          </a:p>
        </p:txBody>
      </p:sp>
      <p:sp>
        <p:nvSpPr>
          <p:cNvPr id="431199" name="Rectangle 95"/>
          <p:cNvSpPr>
            <a:spLocks noChangeArrowheads="1"/>
          </p:cNvSpPr>
          <p:nvPr/>
        </p:nvSpPr>
        <p:spPr bwMode="auto">
          <a:xfrm>
            <a:off x="5651500" y="596900"/>
            <a:ext cx="1584325"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4</a:t>
            </a:r>
          </a:p>
        </p:txBody>
      </p:sp>
      <p:sp>
        <p:nvSpPr>
          <p:cNvPr id="431200" name="Rectangle 96"/>
          <p:cNvSpPr>
            <a:spLocks noChangeArrowheads="1"/>
          </p:cNvSpPr>
          <p:nvPr/>
        </p:nvSpPr>
        <p:spPr bwMode="auto">
          <a:xfrm>
            <a:off x="7315200" y="596900"/>
            <a:ext cx="164941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5</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Espace réservé du numéro de diapositive 1"/>
          <p:cNvSpPr>
            <a:spLocks noGrp="1"/>
          </p:cNvSpPr>
          <p:nvPr>
            <p:ph type="sldNum" sz="quarter" idx="10"/>
          </p:nvPr>
        </p:nvSpPr>
        <p:spPr/>
        <p:txBody>
          <a:bodyPr/>
          <a:lstStyle/>
          <a:p>
            <a:fld id="{D76CE2AC-DA3A-4F31-8218-0A0BE16A9044}" type="slidenum">
              <a:rPr lang="fr-FR"/>
              <a:pPr/>
              <a:t>34</a:t>
            </a:fld>
            <a:endParaRPr lang="fr-FR"/>
          </a:p>
        </p:txBody>
      </p:sp>
      <p:sp>
        <p:nvSpPr>
          <p:cNvPr id="432130" name="Rectangle 2"/>
          <p:cNvSpPr>
            <a:spLocks noChangeArrowheads="1"/>
          </p:cNvSpPr>
          <p:nvPr/>
        </p:nvSpPr>
        <p:spPr bwMode="auto">
          <a:xfrm>
            <a:off x="1189038" y="908050"/>
            <a:ext cx="1295400" cy="228600"/>
          </a:xfrm>
          <a:prstGeom prst="rect">
            <a:avLst/>
          </a:prstGeom>
          <a:solidFill>
            <a:srgbClr val="000080"/>
          </a:solidFill>
          <a:ln w="9525">
            <a:solidFill>
              <a:srgbClr val="000080"/>
            </a:solidFill>
            <a:miter lim="800000"/>
            <a:headEnd/>
            <a:tailEnd/>
          </a:ln>
          <a:effectLst/>
        </p:spPr>
        <p:txBody>
          <a:bodyPr anchor="ctr"/>
          <a:lstStyle/>
          <a:p>
            <a:pPr algn="ctr"/>
            <a:r>
              <a:rPr lang="fr-FR" sz="800">
                <a:solidFill>
                  <a:srgbClr val="F8F8F8"/>
                </a:solidFill>
                <a:latin typeface="Arial" charset="0"/>
              </a:rPr>
              <a:t>Espace Investisseurs</a:t>
            </a:r>
          </a:p>
        </p:txBody>
      </p:sp>
      <p:sp>
        <p:nvSpPr>
          <p:cNvPr id="432131" name="Rectangle 3"/>
          <p:cNvSpPr>
            <a:spLocks noChangeArrowheads="1"/>
          </p:cNvSpPr>
          <p:nvPr/>
        </p:nvSpPr>
        <p:spPr bwMode="auto">
          <a:xfrm>
            <a:off x="152400" y="908050"/>
            <a:ext cx="914400" cy="228600"/>
          </a:xfrm>
          <a:prstGeom prst="rect">
            <a:avLst/>
          </a:prstGeom>
          <a:solidFill>
            <a:srgbClr val="000080"/>
          </a:solidFill>
          <a:ln w="9525">
            <a:solidFill>
              <a:srgbClr val="000080"/>
            </a:solidFill>
            <a:miter lim="800000"/>
            <a:headEnd/>
            <a:tailEnd/>
          </a:ln>
          <a:effectLst/>
        </p:spPr>
        <p:txBody>
          <a:bodyPr wrap="none" anchor="ctr"/>
          <a:lstStyle/>
          <a:p>
            <a:pPr algn="ctr"/>
            <a:r>
              <a:rPr lang="fr-FR" sz="800">
                <a:solidFill>
                  <a:srgbClr val="F8F8F8"/>
                </a:solidFill>
                <a:latin typeface="Arial" charset="0"/>
              </a:rPr>
              <a:t>Page d’accueil</a:t>
            </a:r>
          </a:p>
        </p:txBody>
      </p:sp>
      <p:cxnSp>
        <p:nvCxnSpPr>
          <p:cNvPr id="432132" name="AutoShape 4"/>
          <p:cNvCxnSpPr>
            <a:cxnSpLocks noChangeShapeType="1"/>
            <a:stCxn id="432131" idx="3"/>
            <a:endCxn id="432130" idx="1"/>
          </p:cNvCxnSpPr>
          <p:nvPr/>
        </p:nvCxnSpPr>
        <p:spPr bwMode="auto">
          <a:xfrm>
            <a:off x="1066800" y="1022350"/>
            <a:ext cx="122238" cy="0"/>
          </a:xfrm>
          <a:prstGeom prst="straightConnector1">
            <a:avLst/>
          </a:prstGeom>
          <a:noFill/>
          <a:ln w="9525">
            <a:solidFill>
              <a:schemeClr val="tx1"/>
            </a:solidFill>
            <a:round/>
            <a:headEnd/>
            <a:tailEnd/>
          </a:ln>
          <a:effectLst/>
        </p:spPr>
      </p:cxnSp>
      <p:sp>
        <p:nvSpPr>
          <p:cNvPr id="432143" name="Rectangle 15"/>
          <p:cNvSpPr>
            <a:spLocks noChangeArrowheads="1"/>
          </p:cNvSpPr>
          <p:nvPr/>
        </p:nvSpPr>
        <p:spPr bwMode="auto">
          <a:xfrm>
            <a:off x="2627313" y="908050"/>
            <a:ext cx="1296987"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Services administratifs</a:t>
            </a:r>
          </a:p>
        </p:txBody>
      </p:sp>
      <p:cxnSp>
        <p:nvCxnSpPr>
          <p:cNvPr id="432144" name="AutoShape 16"/>
          <p:cNvCxnSpPr>
            <a:cxnSpLocks noChangeShapeType="1"/>
            <a:stCxn id="432130" idx="3"/>
            <a:endCxn id="432143" idx="1"/>
          </p:cNvCxnSpPr>
          <p:nvPr/>
        </p:nvCxnSpPr>
        <p:spPr bwMode="auto">
          <a:xfrm flipV="1">
            <a:off x="2484438" y="1016000"/>
            <a:ext cx="142875" cy="6350"/>
          </a:xfrm>
          <a:prstGeom prst="bentConnector3">
            <a:avLst>
              <a:gd name="adj1" fmla="val 50000"/>
            </a:avLst>
          </a:prstGeom>
          <a:noFill/>
          <a:ln w="9525">
            <a:solidFill>
              <a:schemeClr val="tx1"/>
            </a:solidFill>
            <a:miter lim="800000"/>
            <a:headEnd/>
            <a:tailEnd/>
          </a:ln>
          <a:effectLst/>
        </p:spPr>
      </p:cxnSp>
      <p:sp>
        <p:nvSpPr>
          <p:cNvPr id="432145" name="Rectangle 17"/>
          <p:cNvSpPr>
            <a:spLocks noChangeArrowheads="1"/>
          </p:cNvSpPr>
          <p:nvPr/>
        </p:nvSpPr>
        <p:spPr bwMode="auto">
          <a:xfrm>
            <a:off x="4141788" y="908050"/>
            <a:ext cx="1438275" cy="360363"/>
          </a:xfrm>
          <a:prstGeom prst="rect">
            <a:avLst/>
          </a:prstGeom>
          <a:noFill/>
          <a:ln w="9525">
            <a:solidFill>
              <a:schemeClr val="tx1"/>
            </a:solidFill>
            <a:miter lim="800000"/>
            <a:headEnd/>
            <a:tailEnd/>
          </a:ln>
          <a:effectLst/>
        </p:spPr>
        <p:txBody>
          <a:bodyPr anchor="ctr"/>
          <a:lstStyle/>
          <a:p>
            <a:pPr algn="ctr"/>
            <a:r>
              <a:rPr lang="fr-FR" sz="800" b="0">
                <a:latin typeface="Arial" charset="0"/>
              </a:rPr>
              <a:t>Création d’entreprise</a:t>
            </a:r>
          </a:p>
        </p:txBody>
      </p:sp>
      <p:cxnSp>
        <p:nvCxnSpPr>
          <p:cNvPr id="432149" name="AutoShape 21"/>
          <p:cNvCxnSpPr>
            <a:cxnSpLocks noChangeShapeType="1"/>
            <a:stCxn id="432143" idx="3"/>
            <a:endCxn id="432145" idx="1"/>
          </p:cNvCxnSpPr>
          <p:nvPr/>
        </p:nvCxnSpPr>
        <p:spPr bwMode="auto">
          <a:xfrm>
            <a:off x="3924300" y="1016000"/>
            <a:ext cx="217488" cy="73025"/>
          </a:xfrm>
          <a:prstGeom prst="bentConnector3">
            <a:avLst>
              <a:gd name="adj1" fmla="val 49634"/>
            </a:avLst>
          </a:prstGeom>
          <a:noFill/>
          <a:ln w="9525">
            <a:solidFill>
              <a:schemeClr val="tx1"/>
            </a:solidFill>
            <a:miter lim="800000"/>
            <a:headEnd/>
            <a:tailEnd/>
          </a:ln>
          <a:effectLst/>
        </p:spPr>
      </p:cxnSp>
      <p:sp>
        <p:nvSpPr>
          <p:cNvPr id="432150" name="Rectangle 22"/>
          <p:cNvSpPr>
            <a:spLocks noChangeArrowheads="1"/>
          </p:cNvSpPr>
          <p:nvPr/>
        </p:nvSpPr>
        <p:spPr bwMode="auto">
          <a:xfrm>
            <a:off x="5726113" y="908050"/>
            <a:ext cx="1509712" cy="360363"/>
          </a:xfrm>
          <a:prstGeom prst="rect">
            <a:avLst/>
          </a:prstGeom>
          <a:solidFill>
            <a:srgbClr val="FF0000"/>
          </a:solidFill>
          <a:ln w="9525">
            <a:solidFill>
              <a:schemeClr val="tx1"/>
            </a:solidFill>
            <a:miter lim="800000"/>
            <a:headEnd/>
            <a:tailEnd/>
          </a:ln>
          <a:effectLst/>
        </p:spPr>
        <p:txBody>
          <a:bodyPr anchor="ctr"/>
          <a:lstStyle/>
          <a:p>
            <a:pPr algn="ctr"/>
            <a:r>
              <a:rPr lang="fr-FR" sz="800" b="0">
                <a:solidFill>
                  <a:srgbClr val="000099"/>
                </a:solidFill>
                <a:latin typeface="Arial" charset="0"/>
              </a:rPr>
              <a:t>Création d’entreprise en ligne</a:t>
            </a:r>
          </a:p>
        </p:txBody>
      </p:sp>
      <p:sp>
        <p:nvSpPr>
          <p:cNvPr id="432152" name="AutoShape 24"/>
          <p:cNvSpPr>
            <a:spLocks noChangeArrowheads="1"/>
          </p:cNvSpPr>
          <p:nvPr/>
        </p:nvSpPr>
        <p:spPr bwMode="auto">
          <a:xfrm>
            <a:off x="7812088" y="908050"/>
            <a:ext cx="576262" cy="433388"/>
          </a:xfrm>
          <a:prstGeom prst="can">
            <a:avLst>
              <a:gd name="adj" fmla="val 25000"/>
            </a:avLst>
          </a:prstGeom>
          <a:solidFill>
            <a:srgbClr val="CC99FF"/>
          </a:solidFill>
          <a:ln w="9525">
            <a:solidFill>
              <a:schemeClr val="tx1"/>
            </a:solidFill>
            <a:round/>
            <a:headEnd/>
            <a:tailEnd/>
          </a:ln>
          <a:effectLst/>
        </p:spPr>
        <p:txBody>
          <a:bodyPr wrap="none" anchor="ctr"/>
          <a:lstStyle/>
          <a:p>
            <a:pPr algn="ctr"/>
            <a:r>
              <a:rPr lang="fr-FR" sz="1000">
                <a:solidFill>
                  <a:schemeClr val="bg1"/>
                </a:solidFill>
                <a:latin typeface="Arial" charset="0"/>
              </a:rPr>
              <a:t>E-Créa</a:t>
            </a:r>
          </a:p>
        </p:txBody>
      </p:sp>
      <p:cxnSp>
        <p:nvCxnSpPr>
          <p:cNvPr id="432153" name="AutoShape 25"/>
          <p:cNvCxnSpPr>
            <a:cxnSpLocks noChangeShapeType="1"/>
            <a:stCxn id="432145" idx="3"/>
            <a:endCxn id="432150" idx="1"/>
          </p:cNvCxnSpPr>
          <p:nvPr/>
        </p:nvCxnSpPr>
        <p:spPr bwMode="auto">
          <a:xfrm>
            <a:off x="5580063" y="1089025"/>
            <a:ext cx="146050" cy="0"/>
          </a:xfrm>
          <a:prstGeom prst="straightConnector1">
            <a:avLst/>
          </a:prstGeom>
          <a:noFill/>
          <a:ln w="9525">
            <a:solidFill>
              <a:schemeClr val="tx1"/>
            </a:solidFill>
            <a:round/>
            <a:headEnd/>
            <a:tailEnd/>
          </a:ln>
          <a:effectLst/>
        </p:spPr>
      </p:cxnSp>
      <p:cxnSp>
        <p:nvCxnSpPr>
          <p:cNvPr id="432155" name="AutoShape 27"/>
          <p:cNvCxnSpPr>
            <a:cxnSpLocks noChangeShapeType="1"/>
            <a:stCxn id="432150" idx="3"/>
            <a:endCxn id="432152" idx="2"/>
          </p:cNvCxnSpPr>
          <p:nvPr/>
        </p:nvCxnSpPr>
        <p:spPr bwMode="auto">
          <a:xfrm>
            <a:off x="7235825" y="1089025"/>
            <a:ext cx="576263" cy="36513"/>
          </a:xfrm>
          <a:prstGeom prst="bentConnector3">
            <a:avLst>
              <a:gd name="adj1" fmla="val 49861"/>
            </a:avLst>
          </a:prstGeom>
          <a:noFill/>
          <a:ln w="9525">
            <a:solidFill>
              <a:schemeClr val="tx1"/>
            </a:solidFill>
            <a:miter lim="800000"/>
            <a:headEnd type="triangle" w="med" len="med"/>
            <a:tailEnd type="triangle" w="med" len="med"/>
          </a:ln>
          <a:effectLst/>
        </p:spPr>
      </p:cxnSp>
      <p:sp>
        <p:nvSpPr>
          <p:cNvPr id="432159" name="Rectangle 31"/>
          <p:cNvSpPr>
            <a:spLocks noChangeArrowheads="1"/>
          </p:cNvSpPr>
          <p:nvPr/>
        </p:nvSpPr>
        <p:spPr bwMode="auto">
          <a:xfrm>
            <a:off x="5726113" y="1484313"/>
            <a:ext cx="1439862"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006600"/>
                </a:solidFill>
                <a:latin typeface="Arial" charset="0"/>
              </a:rPr>
              <a:t>Conseils pour la création d’entreprise (liens)</a:t>
            </a:r>
          </a:p>
        </p:txBody>
      </p:sp>
      <p:cxnSp>
        <p:nvCxnSpPr>
          <p:cNvPr id="432160" name="AutoShape 32"/>
          <p:cNvCxnSpPr>
            <a:cxnSpLocks noChangeShapeType="1"/>
            <a:stCxn id="432145" idx="3"/>
            <a:endCxn id="432159" idx="1"/>
          </p:cNvCxnSpPr>
          <p:nvPr/>
        </p:nvCxnSpPr>
        <p:spPr bwMode="auto">
          <a:xfrm>
            <a:off x="5580063" y="1089025"/>
            <a:ext cx="146050" cy="503238"/>
          </a:xfrm>
          <a:prstGeom prst="bentConnector3">
            <a:avLst>
              <a:gd name="adj1" fmla="val 50000"/>
            </a:avLst>
          </a:prstGeom>
          <a:noFill/>
          <a:ln w="9525">
            <a:solidFill>
              <a:schemeClr val="tx1"/>
            </a:solidFill>
            <a:miter lim="800000"/>
            <a:headEnd/>
            <a:tailEnd/>
          </a:ln>
          <a:effectLst/>
        </p:spPr>
      </p:cxnSp>
      <p:sp>
        <p:nvSpPr>
          <p:cNvPr id="432162" name="Rectangle 34"/>
          <p:cNvSpPr>
            <a:spLocks noChangeArrowheads="1"/>
          </p:cNvSpPr>
          <p:nvPr/>
        </p:nvSpPr>
        <p:spPr bwMode="auto">
          <a:xfrm>
            <a:off x="5726113" y="1916113"/>
            <a:ext cx="1439862"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Formes juridiques des sociétés</a:t>
            </a:r>
          </a:p>
        </p:txBody>
      </p:sp>
      <p:sp>
        <p:nvSpPr>
          <p:cNvPr id="432164" name="Rectangle 36"/>
          <p:cNvSpPr>
            <a:spLocks noChangeArrowheads="1"/>
          </p:cNvSpPr>
          <p:nvPr/>
        </p:nvSpPr>
        <p:spPr bwMode="auto">
          <a:xfrm>
            <a:off x="5726113" y="2349500"/>
            <a:ext cx="1439862"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Guide des formalités</a:t>
            </a:r>
          </a:p>
        </p:txBody>
      </p:sp>
      <p:cxnSp>
        <p:nvCxnSpPr>
          <p:cNvPr id="432165" name="AutoShape 37"/>
          <p:cNvCxnSpPr>
            <a:cxnSpLocks noChangeShapeType="1"/>
            <a:stCxn id="432145" idx="3"/>
            <a:endCxn id="432162" idx="1"/>
          </p:cNvCxnSpPr>
          <p:nvPr/>
        </p:nvCxnSpPr>
        <p:spPr bwMode="auto">
          <a:xfrm>
            <a:off x="5580063" y="1089025"/>
            <a:ext cx="146050" cy="935038"/>
          </a:xfrm>
          <a:prstGeom prst="bentConnector3">
            <a:avLst>
              <a:gd name="adj1" fmla="val 50000"/>
            </a:avLst>
          </a:prstGeom>
          <a:noFill/>
          <a:ln w="9525">
            <a:solidFill>
              <a:schemeClr val="tx1"/>
            </a:solidFill>
            <a:miter lim="800000"/>
            <a:headEnd/>
            <a:tailEnd/>
          </a:ln>
          <a:effectLst/>
        </p:spPr>
      </p:cxnSp>
      <p:cxnSp>
        <p:nvCxnSpPr>
          <p:cNvPr id="432166" name="AutoShape 38"/>
          <p:cNvCxnSpPr>
            <a:cxnSpLocks noChangeShapeType="1"/>
            <a:stCxn id="432145" idx="3"/>
            <a:endCxn id="432164" idx="1"/>
          </p:cNvCxnSpPr>
          <p:nvPr/>
        </p:nvCxnSpPr>
        <p:spPr bwMode="auto">
          <a:xfrm>
            <a:off x="5580063" y="1089025"/>
            <a:ext cx="146050" cy="1368425"/>
          </a:xfrm>
          <a:prstGeom prst="bentConnector3">
            <a:avLst>
              <a:gd name="adj1" fmla="val 50000"/>
            </a:avLst>
          </a:prstGeom>
          <a:noFill/>
          <a:ln w="9525">
            <a:solidFill>
              <a:schemeClr val="tx1"/>
            </a:solidFill>
            <a:miter lim="800000"/>
            <a:headEnd/>
            <a:tailEnd/>
          </a:ln>
          <a:effectLst/>
        </p:spPr>
      </p:cxnSp>
      <p:sp>
        <p:nvSpPr>
          <p:cNvPr id="432168" name="Rectangle 40"/>
          <p:cNvSpPr>
            <a:spLocks noChangeArrowheads="1"/>
          </p:cNvSpPr>
          <p:nvPr/>
        </p:nvSpPr>
        <p:spPr bwMode="auto">
          <a:xfrm>
            <a:off x="7308850" y="2349500"/>
            <a:ext cx="1584325"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Schéma des formalités</a:t>
            </a:r>
          </a:p>
        </p:txBody>
      </p:sp>
      <p:sp>
        <p:nvSpPr>
          <p:cNvPr id="432170" name="Rectangle 42"/>
          <p:cNvSpPr>
            <a:spLocks noChangeArrowheads="1"/>
          </p:cNvSpPr>
          <p:nvPr/>
        </p:nvSpPr>
        <p:spPr bwMode="auto">
          <a:xfrm>
            <a:off x="7308850" y="2781300"/>
            <a:ext cx="1584325"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Pièces à fournir</a:t>
            </a:r>
          </a:p>
        </p:txBody>
      </p:sp>
      <p:sp>
        <p:nvSpPr>
          <p:cNvPr id="432172" name="Rectangle 44"/>
          <p:cNvSpPr>
            <a:spLocks noChangeArrowheads="1"/>
          </p:cNvSpPr>
          <p:nvPr/>
        </p:nvSpPr>
        <p:spPr bwMode="auto">
          <a:xfrm>
            <a:off x="7308850" y="3213100"/>
            <a:ext cx="1584325"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Frais de constitution</a:t>
            </a:r>
          </a:p>
        </p:txBody>
      </p:sp>
      <p:sp>
        <p:nvSpPr>
          <p:cNvPr id="432174" name="Rectangle 46"/>
          <p:cNvSpPr>
            <a:spLocks noChangeArrowheads="1"/>
          </p:cNvSpPr>
          <p:nvPr/>
        </p:nvSpPr>
        <p:spPr bwMode="auto">
          <a:xfrm>
            <a:off x="7308850" y="3644900"/>
            <a:ext cx="1584325"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000099"/>
                </a:solidFill>
                <a:latin typeface="Arial" charset="0"/>
              </a:rPr>
              <a:t>Calcul des frais de constitution</a:t>
            </a:r>
          </a:p>
        </p:txBody>
      </p:sp>
      <p:sp>
        <p:nvSpPr>
          <p:cNvPr id="432175" name="Rectangle 47"/>
          <p:cNvSpPr>
            <a:spLocks noChangeArrowheads="1"/>
          </p:cNvSpPr>
          <p:nvPr/>
        </p:nvSpPr>
        <p:spPr bwMode="auto">
          <a:xfrm>
            <a:off x="7308850" y="4076700"/>
            <a:ext cx="1295400" cy="228600"/>
          </a:xfrm>
          <a:prstGeom prst="rect">
            <a:avLst/>
          </a:prstGeom>
          <a:noFill/>
          <a:ln w="9525" algn="ctr">
            <a:solidFill>
              <a:srgbClr val="003300"/>
            </a:solidFill>
            <a:miter lim="800000"/>
            <a:headEnd/>
            <a:tailEnd/>
          </a:ln>
          <a:effectLst/>
        </p:spPr>
        <p:txBody>
          <a:bodyPr anchor="ctr"/>
          <a:lstStyle/>
          <a:p>
            <a:pPr algn="ctr"/>
            <a:r>
              <a:rPr lang="fr-FR" sz="800" b="0">
                <a:solidFill>
                  <a:srgbClr val="006600"/>
                </a:solidFill>
                <a:latin typeface="Arial" charset="0"/>
              </a:rPr>
              <a:t>Taux de change</a:t>
            </a:r>
          </a:p>
        </p:txBody>
      </p:sp>
      <p:sp>
        <p:nvSpPr>
          <p:cNvPr id="432177" name="Rectangle 49"/>
          <p:cNvSpPr>
            <a:spLocks noChangeArrowheads="1"/>
          </p:cNvSpPr>
          <p:nvPr/>
        </p:nvSpPr>
        <p:spPr bwMode="auto">
          <a:xfrm>
            <a:off x="7235825" y="4581525"/>
            <a:ext cx="2089150" cy="500063"/>
          </a:xfrm>
          <a:prstGeom prst="rect">
            <a:avLst/>
          </a:prstGeom>
          <a:noFill/>
          <a:ln w="9525">
            <a:noFill/>
            <a:miter lim="800000"/>
            <a:headEnd/>
            <a:tailEnd/>
          </a:ln>
          <a:effectLst/>
        </p:spPr>
        <p:txBody>
          <a:bodyPr wrap="none" anchor="ctr"/>
          <a:lstStyle/>
          <a:p>
            <a:r>
              <a:rPr lang="fr-FR" sz="800" b="0">
                <a:solidFill>
                  <a:srgbClr val="800080"/>
                </a:solidFill>
                <a:latin typeface="Arial" charset="0"/>
              </a:rPr>
              <a:t>Lien URL vers site Internet</a:t>
            </a:r>
          </a:p>
          <a:p>
            <a:r>
              <a:rPr lang="fr-FR" sz="800" b="0">
                <a:solidFill>
                  <a:srgbClr val="800080"/>
                </a:solidFill>
                <a:latin typeface="Arial" charset="0"/>
              </a:rPr>
              <a:t>Bank Al Maghrib</a:t>
            </a:r>
          </a:p>
          <a:p>
            <a:r>
              <a:rPr lang="fr-FR" sz="800" b="0">
                <a:solidFill>
                  <a:srgbClr val="800080"/>
                </a:solidFill>
                <a:latin typeface="Arial" charset="0"/>
              </a:rPr>
              <a:t>(rubrique taux de change)</a:t>
            </a:r>
          </a:p>
          <a:p>
            <a:r>
              <a:rPr lang="fr-FR" sz="800" b="0">
                <a:solidFill>
                  <a:srgbClr val="800080"/>
                </a:solidFill>
                <a:latin typeface="Arial" charset="0"/>
              </a:rPr>
              <a:t>ou celui de le Bourse de Casablanca</a:t>
            </a:r>
          </a:p>
        </p:txBody>
      </p:sp>
      <p:cxnSp>
        <p:nvCxnSpPr>
          <p:cNvPr id="432178" name="AutoShape 50"/>
          <p:cNvCxnSpPr>
            <a:cxnSpLocks noChangeShapeType="1"/>
            <a:stCxn id="432175" idx="3"/>
            <a:endCxn id="432177" idx="0"/>
          </p:cNvCxnSpPr>
          <p:nvPr/>
        </p:nvCxnSpPr>
        <p:spPr bwMode="auto">
          <a:xfrm flipH="1">
            <a:off x="8280400" y="4191000"/>
            <a:ext cx="323850" cy="390525"/>
          </a:xfrm>
          <a:prstGeom prst="bentConnector4">
            <a:avLst>
              <a:gd name="adj1" fmla="val -70588"/>
              <a:gd name="adj2" fmla="val 64634"/>
            </a:avLst>
          </a:prstGeom>
          <a:noFill/>
          <a:ln w="9525">
            <a:solidFill>
              <a:srgbClr val="800080"/>
            </a:solidFill>
            <a:miter lim="800000"/>
            <a:headEnd/>
            <a:tailEnd type="triangle" w="med" len="med"/>
          </a:ln>
          <a:effectLst/>
        </p:spPr>
      </p:cxnSp>
      <p:cxnSp>
        <p:nvCxnSpPr>
          <p:cNvPr id="432179" name="AutoShape 51"/>
          <p:cNvCxnSpPr>
            <a:cxnSpLocks noChangeShapeType="1"/>
            <a:stCxn id="432164" idx="3"/>
            <a:endCxn id="432170" idx="1"/>
          </p:cNvCxnSpPr>
          <p:nvPr/>
        </p:nvCxnSpPr>
        <p:spPr bwMode="auto">
          <a:xfrm>
            <a:off x="7165975" y="2457450"/>
            <a:ext cx="142875" cy="431800"/>
          </a:xfrm>
          <a:prstGeom prst="bentConnector3">
            <a:avLst>
              <a:gd name="adj1" fmla="val 48889"/>
            </a:avLst>
          </a:prstGeom>
          <a:noFill/>
          <a:ln w="9525">
            <a:solidFill>
              <a:schemeClr val="tx1"/>
            </a:solidFill>
            <a:miter lim="800000"/>
            <a:headEnd/>
            <a:tailEnd/>
          </a:ln>
          <a:effectLst/>
        </p:spPr>
      </p:cxnSp>
      <p:cxnSp>
        <p:nvCxnSpPr>
          <p:cNvPr id="432180" name="AutoShape 52"/>
          <p:cNvCxnSpPr>
            <a:cxnSpLocks noChangeShapeType="1"/>
            <a:stCxn id="432164" idx="3"/>
            <a:endCxn id="432172" idx="1"/>
          </p:cNvCxnSpPr>
          <p:nvPr/>
        </p:nvCxnSpPr>
        <p:spPr bwMode="auto">
          <a:xfrm>
            <a:off x="7165975" y="2457450"/>
            <a:ext cx="142875" cy="863600"/>
          </a:xfrm>
          <a:prstGeom prst="bentConnector3">
            <a:avLst>
              <a:gd name="adj1" fmla="val 48889"/>
            </a:avLst>
          </a:prstGeom>
          <a:noFill/>
          <a:ln w="9525">
            <a:solidFill>
              <a:schemeClr val="tx1"/>
            </a:solidFill>
            <a:miter lim="800000"/>
            <a:headEnd/>
            <a:tailEnd/>
          </a:ln>
          <a:effectLst/>
        </p:spPr>
      </p:cxnSp>
      <p:cxnSp>
        <p:nvCxnSpPr>
          <p:cNvPr id="432181" name="AutoShape 53"/>
          <p:cNvCxnSpPr>
            <a:cxnSpLocks noChangeShapeType="1"/>
            <a:stCxn id="432164" idx="3"/>
            <a:endCxn id="432174" idx="1"/>
          </p:cNvCxnSpPr>
          <p:nvPr/>
        </p:nvCxnSpPr>
        <p:spPr bwMode="auto">
          <a:xfrm>
            <a:off x="7165975" y="2457450"/>
            <a:ext cx="142875" cy="1295400"/>
          </a:xfrm>
          <a:prstGeom prst="bentConnector3">
            <a:avLst>
              <a:gd name="adj1" fmla="val 48889"/>
            </a:avLst>
          </a:prstGeom>
          <a:noFill/>
          <a:ln w="9525">
            <a:solidFill>
              <a:schemeClr val="tx1"/>
            </a:solidFill>
            <a:miter lim="800000"/>
            <a:headEnd/>
            <a:tailEnd/>
          </a:ln>
          <a:effectLst/>
        </p:spPr>
      </p:cxnSp>
      <p:cxnSp>
        <p:nvCxnSpPr>
          <p:cNvPr id="432182" name="AutoShape 54"/>
          <p:cNvCxnSpPr>
            <a:cxnSpLocks noChangeShapeType="1"/>
            <a:stCxn id="432164" idx="3"/>
            <a:endCxn id="432175" idx="1"/>
          </p:cNvCxnSpPr>
          <p:nvPr/>
        </p:nvCxnSpPr>
        <p:spPr bwMode="auto">
          <a:xfrm>
            <a:off x="7165975" y="2457450"/>
            <a:ext cx="142875" cy="1733550"/>
          </a:xfrm>
          <a:prstGeom prst="bentConnector3">
            <a:avLst>
              <a:gd name="adj1" fmla="val 48889"/>
            </a:avLst>
          </a:prstGeom>
          <a:noFill/>
          <a:ln w="9525">
            <a:solidFill>
              <a:schemeClr val="tx1"/>
            </a:solidFill>
            <a:miter lim="800000"/>
            <a:headEnd/>
            <a:tailEnd/>
          </a:ln>
          <a:effectLst/>
        </p:spPr>
      </p:cxnSp>
      <p:sp>
        <p:nvSpPr>
          <p:cNvPr id="432184" name="Rectangle 56"/>
          <p:cNvSpPr>
            <a:spLocks noChangeArrowheads="1"/>
          </p:cNvSpPr>
          <p:nvPr/>
        </p:nvSpPr>
        <p:spPr bwMode="auto">
          <a:xfrm>
            <a:off x="5726113" y="5084763"/>
            <a:ext cx="1439862"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000099"/>
                </a:solidFill>
                <a:latin typeface="Arial" charset="0"/>
              </a:rPr>
              <a:t>Simulation création entreprise</a:t>
            </a:r>
          </a:p>
        </p:txBody>
      </p:sp>
      <p:sp>
        <p:nvSpPr>
          <p:cNvPr id="432186" name="Rectangle 58"/>
          <p:cNvSpPr>
            <a:spLocks noChangeArrowheads="1"/>
          </p:cNvSpPr>
          <p:nvPr/>
        </p:nvSpPr>
        <p:spPr bwMode="auto">
          <a:xfrm>
            <a:off x="5726113" y="5500688"/>
            <a:ext cx="1439862"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000099"/>
                </a:solidFill>
                <a:latin typeface="Arial" charset="0"/>
              </a:rPr>
              <a:t>Statistiques</a:t>
            </a:r>
          </a:p>
        </p:txBody>
      </p:sp>
      <p:sp>
        <p:nvSpPr>
          <p:cNvPr id="432187" name="AutoShape 59"/>
          <p:cNvSpPr>
            <a:spLocks noChangeArrowheads="1"/>
          </p:cNvSpPr>
          <p:nvPr/>
        </p:nvSpPr>
        <p:spPr bwMode="auto">
          <a:xfrm>
            <a:off x="7526338" y="5365750"/>
            <a:ext cx="576262" cy="433388"/>
          </a:xfrm>
          <a:prstGeom prst="can">
            <a:avLst>
              <a:gd name="adj" fmla="val 25000"/>
            </a:avLst>
          </a:prstGeom>
          <a:solidFill>
            <a:srgbClr val="CC99FF"/>
          </a:solidFill>
          <a:ln w="9525">
            <a:solidFill>
              <a:schemeClr val="tx1"/>
            </a:solidFill>
            <a:round/>
            <a:headEnd/>
            <a:tailEnd/>
          </a:ln>
          <a:effectLst/>
        </p:spPr>
        <p:txBody>
          <a:bodyPr wrap="none" anchor="ctr"/>
          <a:lstStyle/>
          <a:p>
            <a:pPr algn="ctr"/>
            <a:r>
              <a:rPr lang="fr-FR" sz="1000">
                <a:solidFill>
                  <a:schemeClr val="bg1"/>
                </a:solidFill>
                <a:latin typeface="Arial" charset="0"/>
              </a:rPr>
              <a:t>E-Créa</a:t>
            </a:r>
          </a:p>
        </p:txBody>
      </p:sp>
      <p:cxnSp>
        <p:nvCxnSpPr>
          <p:cNvPr id="432188" name="AutoShape 60"/>
          <p:cNvCxnSpPr>
            <a:cxnSpLocks noChangeShapeType="1"/>
            <a:stCxn id="432186" idx="3"/>
            <a:endCxn id="432187" idx="2"/>
          </p:cNvCxnSpPr>
          <p:nvPr/>
        </p:nvCxnSpPr>
        <p:spPr bwMode="auto">
          <a:xfrm flipV="1">
            <a:off x="7165975" y="5583238"/>
            <a:ext cx="360363" cy="25400"/>
          </a:xfrm>
          <a:prstGeom prst="bentConnector3">
            <a:avLst>
              <a:gd name="adj1" fmla="val 49778"/>
            </a:avLst>
          </a:prstGeom>
          <a:noFill/>
          <a:ln w="9525">
            <a:solidFill>
              <a:schemeClr val="tx1"/>
            </a:solidFill>
            <a:miter lim="800000"/>
            <a:headEnd type="triangle" w="med" len="med"/>
            <a:tailEnd type="triangle" w="med" len="med"/>
          </a:ln>
          <a:effectLst/>
        </p:spPr>
      </p:cxnSp>
      <p:sp>
        <p:nvSpPr>
          <p:cNvPr id="432190" name="Rectangle 62"/>
          <p:cNvSpPr>
            <a:spLocks noChangeArrowheads="1"/>
          </p:cNvSpPr>
          <p:nvPr/>
        </p:nvSpPr>
        <p:spPr bwMode="auto">
          <a:xfrm>
            <a:off x="5726113" y="5940425"/>
            <a:ext cx="1439862"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000099"/>
                </a:solidFill>
                <a:latin typeface="Arial" charset="0"/>
              </a:rPr>
              <a:t>Infos pratiques</a:t>
            </a:r>
          </a:p>
        </p:txBody>
      </p:sp>
      <p:sp>
        <p:nvSpPr>
          <p:cNvPr id="432191" name="Rectangle 63"/>
          <p:cNvSpPr>
            <a:spLocks noChangeArrowheads="1"/>
          </p:cNvSpPr>
          <p:nvPr/>
        </p:nvSpPr>
        <p:spPr bwMode="auto">
          <a:xfrm>
            <a:off x="7308850" y="5949950"/>
            <a:ext cx="1438275" cy="206375"/>
          </a:xfrm>
          <a:prstGeom prst="rect">
            <a:avLst/>
          </a:prstGeom>
          <a:solidFill>
            <a:schemeClr val="bg1"/>
          </a:solidFill>
          <a:ln w="9525" algn="ctr">
            <a:solidFill>
              <a:srgbClr val="003300"/>
            </a:solidFill>
            <a:prstDash val="dash"/>
            <a:miter lim="800000"/>
            <a:headEnd/>
            <a:tailEnd/>
          </a:ln>
          <a:effectLst/>
        </p:spPr>
        <p:txBody>
          <a:bodyPr anchor="ctr"/>
          <a:lstStyle/>
          <a:p>
            <a:pPr algn="ctr"/>
            <a:r>
              <a:rPr lang="fr-FR" sz="800" b="0">
                <a:solidFill>
                  <a:srgbClr val="000099"/>
                </a:solidFill>
                <a:latin typeface="Arial" charset="0"/>
              </a:rPr>
              <a:t>Fiche professionnel</a:t>
            </a:r>
          </a:p>
        </p:txBody>
      </p:sp>
      <p:cxnSp>
        <p:nvCxnSpPr>
          <p:cNvPr id="432192" name="AutoShape 64"/>
          <p:cNvCxnSpPr>
            <a:cxnSpLocks noChangeShapeType="1"/>
            <a:stCxn id="432190" idx="3"/>
            <a:endCxn id="432191" idx="1"/>
          </p:cNvCxnSpPr>
          <p:nvPr/>
        </p:nvCxnSpPr>
        <p:spPr bwMode="auto">
          <a:xfrm>
            <a:off x="7165975" y="6048375"/>
            <a:ext cx="142875" cy="4763"/>
          </a:xfrm>
          <a:prstGeom prst="straightConnector1">
            <a:avLst/>
          </a:prstGeom>
          <a:noFill/>
          <a:ln w="9525">
            <a:solidFill>
              <a:schemeClr val="tx1"/>
            </a:solidFill>
            <a:round/>
            <a:headEnd/>
            <a:tailEnd/>
          </a:ln>
          <a:effectLst/>
        </p:spPr>
      </p:cxnSp>
      <p:cxnSp>
        <p:nvCxnSpPr>
          <p:cNvPr id="432193" name="AutoShape 65"/>
          <p:cNvCxnSpPr>
            <a:cxnSpLocks noChangeShapeType="1"/>
            <a:stCxn id="432145" idx="3"/>
            <a:endCxn id="432184" idx="1"/>
          </p:cNvCxnSpPr>
          <p:nvPr/>
        </p:nvCxnSpPr>
        <p:spPr bwMode="auto">
          <a:xfrm>
            <a:off x="5580063" y="1089025"/>
            <a:ext cx="146050" cy="4103688"/>
          </a:xfrm>
          <a:prstGeom prst="bentConnector3">
            <a:avLst>
              <a:gd name="adj1" fmla="val 50000"/>
            </a:avLst>
          </a:prstGeom>
          <a:noFill/>
          <a:ln w="9525">
            <a:solidFill>
              <a:schemeClr val="tx1"/>
            </a:solidFill>
            <a:miter lim="800000"/>
            <a:headEnd/>
            <a:tailEnd/>
          </a:ln>
          <a:effectLst/>
        </p:spPr>
      </p:cxnSp>
      <p:cxnSp>
        <p:nvCxnSpPr>
          <p:cNvPr id="432194" name="AutoShape 66"/>
          <p:cNvCxnSpPr>
            <a:cxnSpLocks noChangeShapeType="1"/>
            <a:stCxn id="432145" idx="3"/>
            <a:endCxn id="432186" idx="1"/>
          </p:cNvCxnSpPr>
          <p:nvPr/>
        </p:nvCxnSpPr>
        <p:spPr bwMode="auto">
          <a:xfrm>
            <a:off x="5580063" y="1089025"/>
            <a:ext cx="146050" cy="4519613"/>
          </a:xfrm>
          <a:prstGeom prst="bentConnector3">
            <a:avLst>
              <a:gd name="adj1" fmla="val 50000"/>
            </a:avLst>
          </a:prstGeom>
          <a:noFill/>
          <a:ln w="9525">
            <a:solidFill>
              <a:schemeClr val="tx1"/>
            </a:solidFill>
            <a:miter lim="800000"/>
            <a:headEnd/>
            <a:tailEnd/>
          </a:ln>
          <a:effectLst/>
        </p:spPr>
      </p:cxnSp>
      <p:cxnSp>
        <p:nvCxnSpPr>
          <p:cNvPr id="432195" name="AutoShape 67"/>
          <p:cNvCxnSpPr>
            <a:cxnSpLocks noChangeShapeType="1"/>
            <a:stCxn id="432145" idx="3"/>
            <a:endCxn id="432190" idx="1"/>
          </p:cNvCxnSpPr>
          <p:nvPr/>
        </p:nvCxnSpPr>
        <p:spPr bwMode="auto">
          <a:xfrm>
            <a:off x="5580063" y="1089025"/>
            <a:ext cx="146050" cy="4959350"/>
          </a:xfrm>
          <a:prstGeom prst="bentConnector3">
            <a:avLst>
              <a:gd name="adj1" fmla="val 50000"/>
            </a:avLst>
          </a:prstGeom>
          <a:noFill/>
          <a:ln w="9525">
            <a:solidFill>
              <a:schemeClr val="tx1"/>
            </a:solidFill>
            <a:miter lim="800000"/>
            <a:headEnd/>
            <a:tailEnd/>
          </a:ln>
          <a:effectLst/>
        </p:spPr>
      </p:cxnSp>
      <p:cxnSp>
        <p:nvCxnSpPr>
          <p:cNvPr id="432196" name="AutoShape 68"/>
          <p:cNvCxnSpPr>
            <a:cxnSpLocks noChangeShapeType="1"/>
            <a:stCxn id="432164" idx="3"/>
            <a:endCxn id="432168" idx="1"/>
          </p:cNvCxnSpPr>
          <p:nvPr/>
        </p:nvCxnSpPr>
        <p:spPr bwMode="auto">
          <a:xfrm>
            <a:off x="7165975" y="2457450"/>
            <a:ext cx="142875" cy="0"/>
          </a:xfrm>
          <a:prstGeom prst="straightConnector1">
            <a:avLst/>
          </a:prstGeom>
          <a:noFill/>
          <a:ln w="9525">
            <a:solidFill>
              <a:schemeClr val="tx1"/>
            </a:solidFill>
            <a:round/>
            <a:headEnd/>
            <a:tailEnd/>
          </a:ln>
          <a:effectLst/>
        </p:spPr>
      </p:cxnSp>
      <p:sp>
        <p:nvSpPr>
          <p:cNvPr id="432205" name="Rectangle 77"/>
          <p:cNvSpPr>
            <a:spLocks noChangeArrowheads="1"/>
          </p:cNvSpPr>
          <p:nvPr/>
        </p:nvSpPr>
        <p:spPr bwMode="auto">
          <a:xfrm>
            <a:off x="107950" y="4003675"/>
            <a:ext cx="1295400" cy="214313"/>
          </a:xfrm>
          <a:prstGeom prst="rect">
            <a:avLst/>
          </a:prstGeom>
          <a:solidFill>
            <a:srgbClr val="008000"/>
          </a:solidFill>
          <a:ln w="9525">
            <a:solidFill>
              <a:schemeClr val="tx1"/>
            </a:solidFill>
            <a:miter lim="800000"/>
            <a:headEnd/>
            <a:tailEnd/>
          </a:ln>
          <a:effectLst/>
        </p:spPr>
        <p:txBody>
          <a:bodyPr anchor="ctr"/>
          <a:lstStyle/>
          <a:p>
            <a:pPr algn="ctr"/>
            <a:r>
              <a:rPr lang="fr-FR" sz="800">
                <a:solidFill>
                  <a:schemeClr val="bg1"/>
                </a:solidFill>
                <a:latin typeface="Arial" charset="0"/>
              </a:rPr>
              <a:t>Indexation</a:t>
            </a:r>
          </a:p>
        </p:txBody>
      </p:sp>
      <p:sp>
        <p:nvSpPr>
          <p:cNvPr id="432206" name="Rectangle 78"/>
          <p:cNvSpPr>
            <a:spLocks noChangeArrowheads="1"/>
          </p:cNvSpPr>
          <p:nvPr/>
        </p:nvSpPr>
        <p:spPr bwMode="auto">
          <a:xfrm>
            <a:off x="107950" y="4292600"/>
            <a:ext cx="1295400" cy="228600"/>
          </a:xfrm>
          <a:prstGeom prst="rect">
            <a:avLst/>
          </a:prstGeom>
          <a:solidFill>
            <a:srgbClr val="000080"/>
          </a:solidFill>
          <a:ln w="9525">
            <a:solidFill>
              <a:srgbClr val="000080"/>
            </a:solidFill>
            <a:miter lim="800000"/>
            <a:headEnd/>
            <a:tailEnd/>
          </a:ln>
          <a:effectLst/>
        </p:spPr>
        <p:txBody>
          <a:bodyPr anchor="ctr"/>
          <a:lstStyle/>
          <a:p>
            <a:pPr algn="ctr"/>
            <a:r>
              <a:rPr lang="fr-FR" sz="800">
                <a:solidFill>
                  <a:srgbClr val="F8F8F8"/>
                </a:solidFill>
                <a:latin typeface="Arial" charset="0"/>
              </a:rPr>
              <a:t>Espace Investisseurs</a:t>
            </a:r>
          </a:p>
        </p:txBody>
      </p:sp>
      <p:sp>
        <p:nvSpPr>
          <p:cNvPr id="432207" name="Rectangle 79"/>
          <p:cNvSpPr>
            <a:spLocks noChangeArrowheads="1"/>
          </p:cNvSpPr>
          <p:nvPr/>
        </p:nvSpPr>
        <p:spPr bwMode="auto">
          <a:xfrm>
            <a:off x="107950" y="4865688"/>
            <a:ext cx="1295400" cy="228600"/>
          </a:xfrm>
          <a:prstGeom prst="rect">
            <a:avLst/>
          </a:prstGeom>
          <a:solidFill>
            <a:srgbClr val="C0C0C0"/>
          </a:solidFill>
          <a:ln w="9525" algn="ctr">
            <a:solidFill>
              <a:srgbClr val="003300"/>
            </a:solidFill>
            <a:miter lim="800000"/>
            <a:headEnd/>
            <a:tailEnd/>
          </a:ln>
          <a:effectLst/>
        </p:spPr>
        <p:txBody>
          <a:bodyPr anchor="ctr"/>
          <a:lstStyle/>
          <a:p>
            <a:pPr algn="ctr"/>
            <a:r>
              <a:rPr lang="fr-FR" sz="800" b="0">
                <a:latin typeface="Arial" charset="0"/>
              </a:rPr>
              <a:t>Services administratifs</a:t>
            </a:r>
          </a:p>
        </p:txBody>
      </p:sp>
      <p:sp>
        <p:nvSpPr>
          <p:cNvPr id="432208" name="Rectangle 80"/>
          <p:cNvSpPr>
            <a:spLocks noChangeArrowheads="1"/>
          </p:cNvSpPr>
          <p:nvPr/>
        </p:nvSpPr>
        <p:spPr bwMode="auto">
          <a:xfrm>
            <a:off x="109538" y="5145088"/>
            <a:ext cx="1295400" cy="228600"/>
          </a:xfrm>
          <a:prstGeom prst="rect">
            <a:avLst/>
          </a:prstGeom>
          <a:solidFill>
            <a:schemeClr val="bg1"/>
          </a:solidFill>
          <a:ln w="9525">
            <a:solidFill>
              <a:schemeClr val="tx1"/>
            </a:solidFill>
            <a:miter lim="800000"/>
            <a:headEnd/>
            <a:tailEnd/>
          </a:ln>
          <a:effectLst/>
        </p:spPr>
        <p:txBody>
          <a:bodyPr wrap="none" anchor="ctr"/>
          <a:lstStyle/>
          <a:p>
            <a:pPr algn="ctr"/>
            <a:r>
              <a:rPr lang="fr-FR" sz="800" b="0">
                <a:latin typeface="Arial" charset="0"/>
              </a:rPr>
              <a:t>La vie de l’entreprise</a:t>
            </a:r>
          </a:p>
        </p:txBody>
      </p:sp>
      <p:sp>
        <p:nvSpPr>
          <p:cNvPr id="432209" name="Rectangle 81"/>
          <p:cNvSpPr>
            <a:spLocks noChangeArrowheads="1"/>
          </p:cNvSpPr>
          <p:nvPr/>
        </p:nvSpPr>
        <p:spPr bwMode="auto">
          <a:xfrm>
            <a:off x="107950" y="4579938"/>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a:t>
            </a:r>
          </a:p>
        </p:txBody>
      </p:sp>
      <p:sp>
        <p:nvSpPr>
          <p:cNvPr id="432221" name="AutoShape 93"/>
          <p:cNvSpPr>
            <a:spLocks noChangeArrowheads="1"/>
          </p:cNvSpPr>
          <p:nvPr/>
        </p:nvSpPr>
        <p:spPr bwMode="auto">
          <a:xfrm>
            <a:off x="2916238" y="4941888"/>
            <a:ext cx="215900" cy="71437"/>
          </a:xfrm>
          <a:prstGeom prst="leftArrow">
            <a:avLst>
              <a:gd name="adj1" fmla="val 50000"/>
              <a:gd name="adj2" fmla="val 75556"/>
            </a:avLst>
          </a:prstGeom>
          <a:solidFill>
            <a:srgbClr val="FF0000"/>
          </a:solidFill>
          <a:ln w="9525">
            <a:solidFill>
              <a:schemeClr val="tx1"/>
            </a:solidFill>
            <a:miter lim="800000"/>
            <a:headEnd/>
            <a:tailEnd/>
          </a:ln>
          <a:effectLst/>
        </p:spPr>
        <p:txBody>
          <a:bodyPr wrap="none" anchor="ctr"/>
          <a:lstStyle/>
          <a:p>
            <a:endParaRPr lang="fr-FR"/>
          </a:p>
        </p:txBody>
      </p:sp>
      <p:sp>
        <p:nvSpPr>
          <p:cNvPr id="432222" name="Rectangle 94"/>
          <p:cNvSpPr>
            <a:spLocks noChangeArrowheads="1"/>
          </p:cNvSpPr>
          <p:nvPr/>
        </p:nvSpPr>
        <p:spPr bwMode="auto">
          <a:xfrm>
            <a:off x="1549400" y="4868863"/>
            <a:ext cx="1293813" cy="215900"/>
          </a:xfrm>
          <a:prstGeom prst="rect">
            <a:avLst/>
          </a:prstGeom>
          <a:solidFill>
            <a:srgbClr val="C0C0C0"/>
          </a:solidFill>
          <a:ln w="9525" algn="ctr">
            <a:solidFill>
              <a:srgbClr val="003300"/>
            </a:solidFill>
            <a:miter lim="800000"/>
            <a:headEnd/>
            <a:tailEnd/>
          </a:ln>
          <a:effectLst/>
        </p:spPr>
        <p:txBody>
          <a:bodyPr anchor="ctr"/>
          <a:lstStyle/>
          <a:p>
            <a:pPr algn="ctr"/>
            <a:r>
              <a:rPr lang="fr-FR" sz="800" b="0">
                <a:latin typeface="Arial" charset="0"/>
              </a:rPr>
              <a:t>Création d’entreprise</a:t>
            </a:r>
          </a:p>
        </p:txBody>
      </p:sp>
      <p:cxnSp>
        <p:nvCxnSpPr>
          <p:cNvPr id="432242" name="AutoShape 114"/>
          <p:cNvCxnSpPr>
            <a:cxnSpLocks noChangeShapeType="1"/>
            <a:stCxn id="432207" idx="3"/>
            <a:endCxn id="432222" idx="1"/>
          </p:cNvCxnSpPr>
          <p:nvPr/>
        </p:nvCxnSpPr>
        <p:spPr bwMode="auto">
          <a:xfrm flipV="1">
            <a:off x="1403350" y="4976813"/>
            <a:ext cx="146050" cy="3175"/>
          </a:xfrm>
          <a:prstGeom prst="straightConnector1">
            <a:avLst/>
          </a:prstGeom>
          <a:noFill/>
          <a:ln w="9525">
            <a:solidFill>
              <a:schemeClr val="tx1"/>
            </a:solidFill>
            <a:round/>
            <a:headEnd/>
            <a:tailEnd/>
          </a:ln>
          <a:effectLst/>
        </p:spPr>
      </p:cxnSp>
      <p:sp>
        <p:nvSpPr>
          <p:cNvPr id="432243" name="Rectangle 115"/>
          <p:cNvSpPr>
            <a:spLocks noChangeArrowheads="1"/>
          </p:cNvSpPr>
          <p:nvPr/>
        </p:nvSpPr>
        <p:spPr bwMode="auto">
          <a:xfrm>
            <a:off x="1549400" y="5157788"/>
            <a:ext cx="1293813" cy="215900"/>
          </a:xfrm>
          <a:prstGeom prst="rect">
            <a:avLst/>
          </a:prstGeom>
          <a:solidFill>
            <a:schemeClr val="bg1"/>
          </a:solidFill>
          <a:ln w="9525">
            <a:solidFill>
              <a:schemeClr val="tx1"/>
            </a:solidFill>
            <a:miter lim="800000"/>
            <a:headEnd/>
            <a:tailEnd/>
          </a:ln>
          <a:effectLst/>
        </p:spPr>
        <p:txBody>
          <a:bodyPr anchor="ctr"/>
          <a:lstStyle/>
          <a:p>
            <a:pPr algn="ctr"/>
            <a:r>
              <a:rPr lang="fr-FR" sz="800" b="0">
                <a:latin typeface="Arial" charset="0"/>
              </a:rPr>
              <a:t>Aide aux investissements</a:t>
            </a:r>
          </a:p>
        </p:txBody>
      </p:sp>
      <p:sp>
        <p:nvSpPr>
          <p:cNvPr id="432244" name="Rectangle 116"/>
          <p:cNvSpPr>
            <a:spLocks noChangeArrowheads="1"/>
          </p:cNvSpPr>
          <p:nvPr/>
        </p:nvSpPr>
        <p:spPr bwMode="auto">
          <a:xfrm>
            <a:off x="1547813" y="5445125"/>
            <a:ext cx="1295400" cy="215900"/>
          </a:xfrm>
          <a:prstGeom prst="rect">
            <a:avLst/>
          </a:prstGeom>
          <a:solidFill>
            <a:schemeClr val="bg1"/>
          </a:solidFill>
          <a:ln w="9525">
            <a:solidFill>
              <a:schemeClr val="tx1"/>
            </a:solidFill>
            <a:miter lim="800000"/>
            <a:headEnd/>
            <a:tailEnd/>
          </a:ln>
          <a:effectLst/>
        </p:spPr>
        <p:txBody>
          <a:bodyPr anchor="ctr"/>
          <a:lstStyle/>
          <a:p>
            <a:pPr algn="ctr"/>
            <a:r>
              <a:rPr lang="fr-FR" sz="800" b="0">
                <a:latin typeface="Arial" charset="0"/>
              </a:rPr>
              <a:t>Cadre législatif et réglementaire</a:t>
            </a:r>
          </a:p>
        </p:txBody>
      </p:sp>
      <p:cxnSp>
        <p:nvCxnSpPr>
          <p:cNvPr id="432245" name="AutoShape 117"/>
          <p:cNvCxnSpPr>
            <a:cxnSpLocks noChangeShapeType="1"/>
            <a:stCxn id="432207" idx="3"/>
            <a:endCxn id="432243" idx="1"/>
          </p:cNvCxnSpPr>
          <p:nvPr/>
        </p:nvCxnSpPr>
        <p:spPr bwMode="auto">
          <a:xfrm>
            <a:off x="1403350" y="4979988"/>
            <a:ext cx="146050" cy="285750"/>
          </a:xfrm>
          <a:prstGeom prst="bentConnector3">
            <a:avLst>
              <a:gd name="adj1" fmla="val 50000"/>
            </a:avLst>
          </a:prstGeom>
          <a:noFill/>
          <a:ln w="9525">
            <a:solidFill>
              <a:schemeClr val="tx1"/>
            </a:solidFill>
            <a:miter lim="800000"/>
            <a:headEnd/>
            <a:tailEnd/>
          </a:ln>
          <a:effectLst/>
        </p:spPr>
      </p:cxnSp>
      <p:cxnSp>
        <p:nvCxnSpPr>
          <p:cNvPr id="432246" name="AutoShape 118"/>
          <p:cNvCxnSpPr>
            <a:cxnSpLocks noChangeShapeType="1"/>
            <a:stCxn id="432207" idx="3"/>
            <a:endCxn id="432244" idx="1"/>
          </p:cNvCxnSpPr>
          <p:nvPr/>
        </p:nvCxnSpPr>
        <p:spPr bwMode="auto">
          <a:xfrm>
            <a:off x="1403350" y="4979988"/>
            <a:ext cx="144463" cy="573087"/>
          </a:xfrm>
          <a:prstGeom prst="bentConnector3">
            <a:avLst>
              <a:gd name="adj1" fmla="val 49449"/>
            </a:avLst>
          </a:prstGeom>
          <a:noFill/>
          <a:ln w="9525">
            <a:solidFill>
              <a:schemeClr val="tx1"/>
            </a:solidFill>
            <a:miter lim="800000"/>
            <a:headEnd/>
            <a:tailEnd/>
          </a:ln>
          <a:effectLst/>
        </p:spPr>
      </p:cxnSp>
      <p:sp>
        <p:nvSpPr>
          <p:cNvPr id="432247" name="Rectangle 119"/>
          <p:cNvSpPr>
            <a:spLocks noChangeArrowheads="1"/>
          </p:cNvSpPr>
          <p:nvPr/>
        </p:nvSpPr>
        <p:spPr bwMode="auto">
          <a:xfrm>
            <a:off x="1547813" y="5734050"/>
            <a:ext cx="1295400" cy="215900"/>
          </a:xfrm>
          <a:prstGeom prst="rect">
            <a:avLst/>
          </a:prstGeom>
          <a:solidFill>
            <a:schemeClr val="bg1"/>
          </a:solidFill>
          <a:ln w="9525">
            <a:solidFill>
              <a:schemeClr val="tx1"/>
            </a:solidFill>
            <a:miter lim="800000"/>
            <a:headEnd/>
            <a:tailEnd/>
          </a:ln>
          <a:effectLst/>
        </p:spPr>
        <p:txBody>
          <a:bodyPr anchor="ctr"/>
          <a:lstStyle/>
          <a:p>
            <a:pPr algn="ctr"/>
            <a:r>
              <a:rPr lang="fr-FR" sz="800" b="0">
                <a:latin typeface="Arial" charset="0"/>
              </a:rPr>
              <a:t>Lignes de financement</a:t>
            </a:r>
          </a:p>
        </p:txBody>
      </p:sp>
      <p:sp>
        <p:nvSpPr>
          <p:cNvPr id="432248" name="Rectangle 120"/>
          <p:cNvSpPr>
            <a:spLocks noChangeArrowheads="1"/>
          </p:cNvSpPr>
          <p:nvPr/>
        </p:nvSpPr>
        <p:spPr bwMode="auto">
          <a:xfrm>
            <a:off x="1547813" y="6021388"/>
            <a:ext cx="1295400" cy="215900"/>
          </a:xfrm>
          <a:prstGeom prst="rect">
            <a:avLst/>
          </a:prstGeom>
          <a:solidFill>
            <a:schemeClr val="bg1"/>
          </a:solidFill>
          <a:ln w="9525">
            <a:solidFill>
              <a:schemeClr val="tx1"/>
            </a:solidFill>
            <a:miter lim="800000"/>
            <a:headEnd/>
            <a:tailEnd/>
          </a:ln>
          <a:effectLst/>
        </p:spPr>
        <p:txBody>
          <a:bodyPr anchor="ctr"/>
          <a:lstStyle/>
          <a:p>
            <a:pPr algn="ctr"/>
            <a:r>
              <a:rPr lang="fr-FR" sz="800" b="0">
                <a:latin typeface="Arial" charset="0"/>
              </a:rPr>
              <a:t>Opérations économiques</a:t>
            </a:r>
          </a:p>
        </p:txBody>
      </p:sp>
      <p:sp>
        <p:nvSpPr>
          <p:cNvPr id="432249" name="Rectangle 121"/>
          <p:cNvSpPr>
            <a:spLocks noChangeArrowheads="1"/>
          </p:cNvSpPr>
          <p:nvPr/>
        </p:nvSpPr>
        <p:spPr bwMode="auto">
          <a:xfrm>
            <a:off x="1547813" y="6310313"/>
            <a:ext cx="1295400" cy="214312"/>
          </a:xfrm>
          <a:prstGeom prst="rect">
            <a:avLst/>
          </a:prstGeom>
          <a:solidFill>
            <a:schemeClr val="bg1"/>
          </a:solidFill>
          <a:ln w="9525">
            <a:solidFill>
              <a:schemeClr val="tx1"/>
            </a:solidFill>
            <a:miter lim="800000"/>
            <a:headEnd/>
            <a:tailEnd/>
          </a:ln>
          <a:effectLst/>
        </p:spPr>
        <p:txBody>
          <a:bodyPr anchor="ctr"/>
          <a:lstStyle/>
          <a:p>
            <a:pPr algn="ctr"/>
            <a:r>
              <a:rPr lang="fr-FR" sz="800" b="0">
                <a:latin typeface="Arial" charset="0"/>
              </a:rPr>
              <a:t>Opérations de construction</a:t>
            </a:r>
          </a:p>
        </p:txBody>
      </p:sp>
      <p:sp>
        <p:nvSpPr>
          <p:cNvPr id="432250" name="Rectangle 122"/>
          <p:cNvSpPr>
            <a:spLocks noChangeArrowheads="1"/>
          </p:cNvSpPr>
          <p:nvPr/>
        </p:nvSpPr>
        <p:spPr bwMode="auto">
          <a:xfrm>
            <a:off x="1547813" y="6597650"/>
            <a:ext cx="1296987"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Où aller ?</a:t>
            </a:r>
          </a:p>
        </p:txBody>
      </p:sp>
      <p:cxnSp>
        <p:nvCxnSpPr>
          <p:cNvPr id="432251" name="AutoShape 123"/>
          <p:cNvCxnSpPr>
            <a:cxnSpLocks noChangeShapeType="1"/>
            <a:stCxn id="432207" idx="3"/>
            <a:endCxn id="432247" idx="1"/>
          </p:cNvCxnSpPr>
          <p:nvPr/>
        </p:nvCxnSpPr>
        <p:spPr bwMode="auto">
          <a:xfrm>
            <a:off x="1403350" y="4979988"/>
            <a:ext cx="144463" cy="862012"/>
          </a:xfrm>
          <a:prstGeom prst="bentConnector3">
            <a:avLst>
              <a:gd name="adj1" fmla="val 49449"/>
            </a:avLst>
          </a:prstGeom>
          <a:noFill/>
          <a:ln w="9525">
            <a:solidFill>
              <a:schemeClr val="tx1"/>
            </a:solidFill>
            <a:miter lim="800000"/>
            <a:headEnd/>
            <a:tailEnd/>
          </a:ln>
          <a:effectLst/>
        </p:spPr>
      </p:cxnSp>
      <p:cxnSp>
        <p:nvCxnSpPr>
          <p:cNvPr id="432252" name="AutoShape 124"/>
          <p:cNvCxnSpPr>
            <a:cxnSpLocks noChangeShapeType="1"/>
            <a:stCxn id="432207" idx="3"/>
            <a:endCxn id="432248" idx="1"/>
          </p:cNvCxnSpPr>
          <p:nvPr/>
        </p:nvCxnSpPr>
        <p:spPr bwMode="auto">
          <a:xfrm>
            <a:off x="1403350" y="4979988"/>
            <a:ext cx="144463" cy="1149350"/>
          </a:xfrm>
          <a:prstGeom prst="bentConnector3">
            <a:avLst>
              <a:gd name="adj1" fmla="val 49449"/>
            </a:avLst>
          </a:prstGeom>
          <a:noFill/>
          <a:ln w="9525">
            <a:solidFill>
              <a:schemeClr val="tx1"/>
            </a:solidFill>
            <a:miter lim="800000"/>
            <a:headEnd/>
            <a:tailEnd/>
          </a:ln>
          <a:effectLst/>
        </p:spPr>
      </p:cxnSp>
      <p:cxnSp>
        <p:nvCxnSpPr>
          <p:cNvPr id="432253" name="AutoShape 125"/>
          <p:cNvCxnSpPr>
            <a:cxnSpLocks noChangeShapeType="1"/>
            <a:stCxn id="432207" idx="3"/>
            <a:endCxn id="432249" idx="1"/>
          </p:cNvCxnSpPr>
          <p:nvPr/>
        </p:nvCxnSpPr>
        <p:spPr bwMode="auto">
          <a:xfrm>
            <a:off x="1403350" y="4979988"/>
            <a:ext cx="144463" cy="1438275"/>
          </a:xfrm>
          <a:prstGeom prst="bentConnector3">
            <a:avLst>
              <a:gd name="adj1" fmla="val 49449"/>
            </a:avLst>
          </a:prstGeom>
          <a:noFill/>
          <a:ln w="9525">
            <a:solidFill>
              <a:schemeClr val="tx1"/>
            </a:solidFill>
            <a:miter lim="800000"/>
            <a:headEnd/>
            <a:tailEnd/>
          </a:ln>
          <a:effectLst/>
        </p:spPr>
      </p:cxnSp>
      <p:cxnSp>
        <p:nvCxnSpPr>
          <p:cNvPr id="432254" name="AutoShape 126"/>
          <p:cNvCxnSpPr>
            <a:cxnSpLocks noChangeShapeType="1"/>
            <a:stCxn id="432207" idx="3"/>
            <a:endCxn id="432250" idx="1"/>
          </p:cNvCxnSpPr>
          <p:nvPr/>
        </p:nvCxnSpPr>
        <p:spPr bwMode="auto">
          <a:xfrm>
            <a:off x="1403350" y="4979988"/>
            <a:ext cx="144463" cy="1725612"/>
          </a:xfrm>
          <a:prstGeom prst="bentConnector3">
            <a:avLst>
              <a:gd name="adj1" fmla="val 49449"/>
            </a:avLst>
          </a:prstGeom>
          <a:noFill/>
          <a:ln w="9525">
            <a:solidFill>
              <a:schemeClr val="tx1"/>
            </a:solidFill>
            <a:miter lim="800000"/>
            <a:headEnd/>
            <a:tailEnd/>
          </a:ln>
          <a:effectLst/>
        </p:spPr>
      </p:cxnSp>
      <p:sp>
        <p:nvSpPr>
          <p:cNvPr id="432255" name="Rectangle 127"/>
          <p:cNvSpPr>
            <a:spLocks noChangeArrowheads="1"/>
          </p:cNvSpPr>
          <p:nvPr/>
        </p:nvSpPr>
        <p:spPr bwMode="auto">
          <a:xfrm>
            <a:off x="107950" y="596900"/>
            <a:ext cx="100806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0</a:t>
            </a:r>
          </a:p>
        </p:txBody>
      </p:sp>
      <p:sp>
        <p:nvSpPr>
          <p:cNvPr id="432256" name="Rectangle 128"/>
          <p:cNvSpPr>
            <a:spLocks noChangeArrowheads="1"/>
          </p:cNvSpPr>
          <p:nvPr/>
        </p:nvSpPr>
        <p:spPr bwMode="auto">
          <a:xfrm>
            <a:off x="1189038" y="596900"/>
            <a:ext cx="1366837"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1</a:t>
            </a:r>
          </a:p>
        </p:txBody>
      </p:sp>
      <p:sp>
        <p:nvSpPr>
          <p:cNvPr id="432257" name="Rectangle 129"/>
          <p:cNvSpPr>
            <a:spLocks noChangeArrowheads="1"/>
          </p:cNvSpPr>
          <p:nvPr/>
        </p:nvSpPr>
        <p:spPr bwMode="auto">
          <a:xfrm>
            <a:off x="2628900" y="596900"/>
            <a:ext cx="1438275"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2</a:t>
            </a:r>
          </a:p>
        </p:txBody>
      </p:sp>
      <p:sp>
        <p:nvSpPr>
          <p:cNvPr id="432258" name="Rectangle 130"/>
          <p:cNvSpPr>
            <a:spLocks noChangeArrowheads="1"/>
          </p:cNvSpPr>
          <p:nvPr/>
        </p:nvSpPr>
        <p:spPr bwMode="auto">
          <a:xfrm>
            <a:off x="4140200" y="596900"/>
            <a:ext cx="143986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3</a:t>
            </a:r>
          </a:p>
        </p:txBody>
      </p:sp>
      <p:sp>
        <p:nvSpPr>
          <p:cNvPr id="432259" name="Rectangle 131"/>
          <p:cNvSpPr>
            <a:spLocks noChangeArrowheads="1"/>
          </p:cNvSpPr>
          <p:nvPr/>
        </p:nvSpPr>
        <p:spPr bwMode="auto">
          <a:xfrm>
            <a:off x="5651500" y="596900"/>
            <a:ext cx="1584325"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4</a:t>
            </a:r>
          </a:p>
        </p:txBody>
      </p:sp>
      <p:sp>
        <p:nvSpPr>
          <p:cNvPr id="432260" name="Rectangle 132"/>
          <p:cNvSpPr>
            <a:spLocks noChangeArrowheads="1"/>
          </p:cNvSpPr>
          <p:nvPr/>
        </p:nvSpPr>
        <p:spPr bwMode="auto">
          <a:xfrm>
            <a:off x="7315200" y="596900"/>
            <a:ext cx="164941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5</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Espace réservé du numéro de diapositive 1"/>
          <p:cNvSpPr>
            <a:spLocks noGrp="1"/>
          </p:cNvSpPr>
          <p:nvPr>
            <p:ph type="sldNum" sz="quarter" idx="10"/>
          </p:nvPr>
        </p:nvSpPr>
        <p:spPr/>
        <p:txBody>
          <a:bodyPr/>
          <a:lstStyle/>
          <a:p>
            <a:fld id="{4A1320A9-3824-40CB-96DB-CCF30B733D53}" type="slidenum">
              <a:rPr lang="fr-FR"/>
              <a:pPr/>
              <a:t>35</a:t>
            </a:fld>
            <a:endParaRPr lang="fr-FR"/>
          </a:p>
        </p:txBody>
      </p:sp>
      <p:sp>
        <p:nvSpPr>
          <p:cNvPr id="433154" name="Rectangle 2"/>
          <p:cNvSpPr>
            <a:spLocks noChangeArrowheads="1"/>
          </p:cNvSpPr>
          <p:nvPr/>
        </p:nvSpPr>
        <p:spPr bwMode="auto">
          <a:xfrm>
            <a:off x="1189038" y="900113"/>
            <a:ext cx="1295400" cy="228600"/>
          </a:xfrm>
          <a:prstGeom prst="rect">
            <a:avLst/>
          </a:prstGeom>
          <a:solidFill>
            <a:srgbClr val="000080"/>
          </a:solidFill>
          <a:ln w="9525">
            <a:solidFill>
              <a:srgbClr val="000080"/>
            </a:solidFill>
            <a:miter lim="800000"/>
            <a:headEnd/>
            <a:tailEnd/>
          </a:ln>
          <a:effectLst/>
        </p:spPr>
        <p:txBody>
          <a:bodyPr anchor="ctr"/>
          <a:lstStyle/>
          <a:p>
            <a:pPr algn="ctr"/>
            <a:r>
              <a:rPr lang="fr-FR" sz="800">
                <a:solidFill>
                  <a:srgbClr val="F8F8F8"/>
                </a:solidFill>
                <a:latin typeface="Arial" charset="0"/>
              </a:rPr>
              <a:t>Espace Investisseurs</a:t>
            </a:r>
          </a:p>
        </p:txBody>
      </p:sp>
      <p:sp>
        <p:nvSpPr>
          <p:cNvPr id="433155" name="Rectangle 3"/>
          <p:cNvSpPr>
            <a:spLocks noChangeArrowheads="1"/>
          </p:cNvSpPr>
          <p:nvPr/>
        </p:nvSpPr>
        <p:spPr bwMode="auto">
          <a:xfrm>
            <a:off x="152400" y="900113"/>
            <a:ext cx="914400" cy="228600"/>
          </a:xfrm>
          <a:prstGeom prst="rect">
            <a:avLst/>
          </a:prstGeom>
          <a:solidFill>
            <a:srgbClr val="000080"/>
          </a:solidFill>
          <a:ln w="9525">
            <a:solidFill>
              <a:srgbClr val="000080"/>
            </a:solidFill>
            <a:miter lim="800000"/>
            <a:headEnd/>
            <a:tailEnd/>
          </a:ln>
          <a:effectLst/>
        </p:spPr>
        <p:txBody>
          <a:bodyPr wrap="none" anchor="ctr"/>
          <a:lstStyle/>
          <a:p>
            <a:pPr algn="ctr"/>
            <a:r>
              <a:rPr lang="fr-FR" sz="800">
                <a:solidFill>
                  <a:srgbClr val="F8F8F8"/>
                </a:solidFill>
                <a:latin typeface="Arial" charset="0"/>
              </a:rPr>
              <a:t>Page d’accueil</a:t>
            </a:r>
          </a:p>
        </p:txBody>
      </p:sp>
      <p:cxnSp>
        <p:nvCxnSpPr>
          <p:cNvPr id="433156" name="AutoShape 4"/>
          <p:cNvCxnSpPr>
            <a:cxnSpLocks noChangeShapeType="1"/>
            <a:stCxn id="433155" idx="3"/>
            <a:endCxn id="433154" idx="1"/>
          </p:cNvCxnSpPr>
          <p:nvPr/>
        </p:nvCxnSpPr>
        <p:spPr bwMode="auto">
          <a:xfrm>
            <a:off x="1066800" y="1014413"/>
            <a:ext cx="122238" cy="0"/>
          </a:xfrm>
          <a:prstGeom prst="straightConnector1">
            <a:avLst/>
          </a:prstGeom>
          <a:noFill/>
          <a:ln w="9525">
            <a:solidFill>
              <a:schemeClr val="tx1"/>
            </a:solidFill>
            <a:round/>
            <a:headEnd/>
            <a:tailEnd/>
          </a:ln>
          <a:effectLst/>
        </p:spPr>
      </p:cxnSp>
      <p:sp>
        <p:nvSpPr>
          <p:cNvPr id="433167" name="Rectangle 15"/>
          <p:cNvSpPr>
            <a:spLocks noChangeArrowheads="1"/>
          </p:cNvSpPr>
          <p:nvPr/>
        </p:nvSpPr>
        <p:spPr bwMode="auto">
          <a:xfrm>
            <a:off x="2627313" y="900113"/>
            <a:ext cx="1296987"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Services administratifs</a:t>
            </a:r>
          </a:p>
        </p:txBody>
      </p:sp>
      <p:cxnSp>
        <p:nvCxnSpPr>
          <p:cNvPr id="433168" name="AutoShape 16"/>
          <p:cNvCxnSpPr>
            <a:cxnSpLocks noChangeShapeType="1"/>
            <a:stCxn id="433154" idx="3"/>
            <a:endCxn id="433167" idx="1"/>
          </p:cNvCxnSpPr>
          <p:nvPr/>
        </p:nvCxnSpPr>
        <p:spPr bwMode="auto">
          <a:xfrm flipV="1">
            <a:off x="2484438" y="1008063"/>
            <a:ext cx="142875" cy="6350"/>
          </a:xfrm>
          <a:prstGeom prst="bentConnector3">
            <a:avLst>
              <a:gd name="adj1" fmla="val 50000"/>
            </a:avLst>
          </a:prstGeom>
          <a:noFill/>
          <a:ln w="9525">
            <a:solidFill>
              <a:schemeClr val="tx1"/>
            </a:solidFill>
            <a:miter lim="800000"/>
            <a:headEnd/>
            <a:tailEnd/>
          </a:ln>
          <a:effectLst/>
        </p:spPr>
      </p:cxnSp>
      <p:sp>
        <p:nvSpPr>
          <p:cNvPr id="433171" name="Rectangle 19"/>
          <p:cNvSpPr>
            <a:spLocks noChangeArrowheads="1"/>
          </p:cNvSpPr>
          <p:nvPr/>
        </p:nvSpPr>
        <p:spPr bwMode="auto">
          <a:xfrm>
            <a:off x="4140200" y="892175"/>
            <a:ext cx="1438275" cy="360363"/>
          </a:xfrm>
          <a:prstGeom prst="rect">
            <a:avLst/>
          </a:prstGeom>
          <a:noFill/>
          <a:ln w="9525">
            <a:solidFill>
              <a:schemeClr val="tx1"/>
            </a:solidFill>
            <a:miter lim="800000"/>
            <a:headEnd/>
            <a:tailEnd/>
          </a:ln>
          <a:effectLst/>
        </p:spPr>
        <p:txBody>
          <a:bodyPr anchor="ctr"/>
          <a:lstStyle/>
          <a:p>
            <a:pPr algn="ctr"/>
            <a:r>
              <a:rPr lang="fr-FR" sz="800" b="0">
                <a:latin typeface="Arial" charset="0"/>
              </a:rPr>
              <a:t>Aide aux investissements</a:t>
            </a:r>
          </a:p>
        </p:txBody>
      </p:sp>
      <p:cxnSp>
        <p:nvCxnSpPr>
          <p:cNvPr id="433173" name="AutoShape 21"/>
          <p:cNvCxnSpPr>
            <a:cxnSpLocks noChangeShapeType="1"/>
            <a:stCxn id="433167" idx="3"/>
            <a:endCxn id="433171" idx="1"/>
          </p:cNvCxnSpPr>
          <p:nvPr/>
        </p:nvCxnSpPr>
        <p:spPr bwMode="auto">
          <a:xfrm>
            <a:off x="3924300" y="1008063"/>
            <a:ext cx="215900" cy="65087"/>
          </a:xfrm>
          <a:prstGeom prst="bentConnector3">
            <a:avLst>
              <a:gd name="adj1" fmla="val 49264"/>
            </a:avLst>
          </a:prstGeom>
          <a:noFill/>
          <a:ln w="9525">
            <a:solidFill>
              <a:schemeClr val="tx1"/>
            </a:solidFill>
            <a:miter lim="800000"/>
            <a:headEnd/>
            <a:tailEnd/>
          </a:ln>
          <a:effectLst/>
        </p:spPr>
      </p:cxnSp>
      <p:sp>
        <p:nvSpPr>
          <p:cNvPr id="433175" name="Rectangle 23"/>
          <p:cNvSpPr>
            <a:spLocks noChangeArrowheads="1"/>
          </p:cNvSpPr>
          <p:nvPr/>
        </p:nvSpPr>
        <p:spPr bwMode="auto">
          <a:xfrm>
            <a:off x="5724525" y="965200"/>
            <a:ext cx="1584325"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Procédures</a:t>
            </a:r>
          </a:p>
        </p:txBody>
      </p:sp>
      <p:cxnSp>
        <p:nvCxnSpPr>
          <p:cNvPr id="433176" name="AutoShape 24"/>
          <p:cNvCxnSpPr>
            <a:cxnSpLocks noChangeShapeType="1"/>
            <a:stCxn id="433171" idx="3"/>
            <a:endCxn id="433175" idx="1"/>
          </p:cNvCxnSpPr>
          <p:nvPr/>
        </p:nvCxnSpPr>
        <p:spPr bwMode="auto">
          <a:xfrm>
            <a:off x="5578475" y="1073150"/>
            <a:ext cx="146050" cy="0"/>
          </a:xfrm>
          <a:prstGeom prst="straightConnector1">
            <a:avLst/>
          </a:prstGeom>
          <a:noFill/>
          <a:ln w="9525">
            <a:solidFill>
              <a:schemeClr val="tx1"/>
            </a:solidFill>
            <a:round/>
            <a:headEnd/>
            <a:tailEnd/>
          </a:ln>
          <a:effectLst/>
        </p:spPr>
      </p:cxnSp>
      <p:sp>
        <p:nvSpPr>
          <p:cNvPr id="433178" name="Rectangle 26"/>
          <p:cNvSpPr>
            <a:spLocks noChangeArrowheads="1"/>
          </p:cNvSpPr>
          <p:nvPr/>
        </p:nvSpPr>
        <p:spPr bwMode="auto">
          <a:xfrm>
            <a:off x="5724525" y="1397000"/>
            <a:ext cx="1584325" cy="215900"/>
          </a:xfrm>
          <a:prstGeom prst="rect">
            <a:avLst/>
          </a:prstGeom>
          <a:solidFill>
            <a:srgbClr val="FF0000"/>
          </a:solidFill>
          <a:ln w="9525" algn="ctr">
            <a:solidFill>
              <a:srgbClr val="003300"/>
            </a:solidFill>
            <a:miter lim="800000"/>
            <a:headEnd/>
            <a:tailEnd/>
          </a:ln>
          <a:effectLst/>
        </p:spPr>
        <p:txBody>
          <a:bodyPr anchor="ctr"/>
          <a:lstStyle/>
          <a:p>
            <a:pPr algn="ctr"/>
            <a:r>
              <a:rPr lang="fr-FR" sz="800" b="0">
                <a:solidFill>
                  <a:srgbClr val="000099"/>
                </a:solidFill>
                <a:latin typeface="Arial" charset="0"/>
              </a:rPr>
              <a:t>Dépôt et suivi des dossiers d’investissement en ligne</a:t>
            </a:r>
          </a:p>
        </p:txBody>
      </p:sp>
      <p:sp>
        <p:nvSpPr>
          <p:cNvPr id="433180" name="Rectangle 28"/>
          <p:cNvSpPr>
            <a:spLocks noChangeArrowheads="1"/>
          </p:cNvSpPr>
          <p:nvPr/>
        </p:nvSpPr>
        <p:spPr bwMode="auto">
          <a:xfrm>
            <a:off x="5724525" y="1828800"/>
            <a:ext cx="1584325"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chemeClr val="accent2"/>
                </a:solidFill>
                <a:latin typeface="Arial" charset="0"/>
              </a:rPr>
              <a:t>Base de données foncières</a:t>
            </a:r>
          </a:p>
          <a:p>
            <a:pPr algn="ctr"/>
            <a:r>
              <a:rPr lang="fr-FR" sz="800" b="0">
                <a:solidFill>
                  <a:schemeClr val="accent2"/>
                </a:solidFill>
                <a:latin typeface="Arial" charset="0"/>
              </a:rPr>
              <a:t>[ Carte interactive ]</a:t>
            </a:r>
          </a:p>
        </p:txBody>
      </p:sp>
      <p:cxnSp>
        <p:nvCxnSpPr>
          <p:cNvPr id="433181" name="AutoShape 29"/>
          <p:cNvCxnSpPr>
            <a:cxnSpLocks noChangeShapeType="1"/>
            <a:stCxn id="433171" idx="3"/>
            <a:endCxn id="433178" idx="1"/>
          </p:cNvCxnSpPr>
          <p:nvPr/>
        </p:nvCxnSpPr>
        <p:spPr bwMode="auto">
          <a:xfrm>
            <a:off x="5578475" y="1073150"/>
            <a:ext cx="146050" cy="431800"/>
          </a:xfrm>
          <a:prstGeom prst="bentConnector3">
            <a:avLst>
              <a:gd name="adj1" fmla="val 50000"/>
            </a:avLst>
          </a:prstGeom>
          <a:noFill/>
          <a:ln w="9525">
            <a:solidFill>
              <a:schemeClr val="tx1"/>
            </a:solidFill>
            <a:miter lim="800000"/>
            <a:headEnd/>
            <a:tailEnd/>
          </a:ln>
          <a:effectLst/>
        </p:spPr>
      </p:cxnSp>
      <p:cxnSp>
        <p:nvCxnSpPr>
          <p:cNvPr id="433182" name="AutoShape 30"/>
          <p:cNvCxnSpPr>
            <a:cxnSpLocks noChangeShapeType="1"/>
            <a:stCxn id="433171" idx="3"/>
            <a:endCxn id="433180" idx="1"/>
          </p:cNvCxnSpPr>
          <p:nvPr/>
        </p:nvCxnSpPr>
        <p:spPr bwMode="auto">
          <a:xfrm>
            <a:off x="5578475" y="1073150"/>
            <a:ext cx="146050" cy="863600"/>
          </a:xfrm>
          <a:prstGeom prst="bentConnector3">
            <a:avLst>
              <a:gd name="adj1" fmla="val 50000"/>
            </a:avLst>
          </a:prstGeom>
          <a:noFill/>
          <a:ln w="9525">
            <a:solidFill>
              <a:schemeClr val="tx1"/>
            </a:solidFill>
            <a:miter lim="800000"/>
            <a:headEnd/>
            <a:tailEnd/>
          </a:ln>
          <a:effectLst/>
        </p:spPr>
      </p:cxnSp>
      <p:sp>
        <p:nvSpPr>
          <p:cNvPr id="433184" name="Rectangle 32"/>
          <p:cNvSpPr>
            <a:spLocks noChangeArrowheads="1"/>
          </p:cNvSpPr>
          <p:nvPr/>
        </p:nvSpPr>
        <p:spPr bwMode="auto">
          <a:xfrm>
            <a:off x="5724525" y="2259013"/>
            <a:ext cx="1584325"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000099"/>
                </a:solidFill>
                <a:latin typeface="Arial" charset="0"/>
              </a:rPr>
              <a:t>Statistiques</a:t>
            </a:r>
          </a:p>
        </p:txBody>
      </p:sp>
      <p:sp>
        <p:nvSpPr>
          <p:cNvPr id="433185" name="AutoShape 33"/>
          <p:cNvSpPr>
            <a:spLocks noChangeArrowheads="1"/>
          </p:cNvSpPr>
          <p:nvPr/>
        </p:nvSpPr>
        <p:spPr bwMode="auto">
          <a:xfrm>
            <a:off x="7885113" y="2124075"/>
            <a:ext cx="576262" cy="433388"/>
          </a:xfrm>
          <a:prstGeom prst="can">
            <a:avLst>
              <a:gd name="adj" fmla="val 25000"/>
            </a:avLst>
          </a:prstGeom>
          <a:solidFill>
            <a:srgbClr val="CC99FF"/>
          </a:solidFill>
          <a:ln w="9525">
            <a:solidFill>
              <a:schemeClr val="tx1"/>
            </a:solidFill>
            <a:round/>
            <a:headEnd/>
            <a:tailEnd/>
          </a:ln>
          <a:effectLst/>
        </p:spPr>
        <p:txBody>
          <a:bodyPr wrap="none" anchor="ctr"/>
          <a:lstStyle/>
          <a:p>
            <a:pPr algn="ctr"/>
            <a:r>
              <a:rPr lang="fr-FR" sz="1000">
                <a:solidFill>
                  <a:schemeClr val="bg1"/>
                </a:solidFill>
                <a:latin typeface="Arial" charset="0"/>
              </a:rPr>
              <a:t>E-Invest</a:t>
            </a:r>
          </a:p>
        </p:txBody>
      </p:sp>
      <p:cxnSp>
        <p:nvCxnSpPr>
          <p:cNvPr id="433186" name="AutoShape 34"/>
          <p:cNvCxnSpPr>
            <a:cxnSpLocks noChangeShapeType="1"/>
            <a:stCxn id="433184" idx="3"/>
            <a:endCxn id="433185" idx="2"/>
          </p:cNvCxnSpPr>
          <p:nvPr/>
        </p:nvCxnSpPr>
        <p:spPr bwMode="auto">
          <a:xfrm flipV="1">
            <a:off x="7308850" y="2341563"/>
            <a:ext cx="576263" cy="25400"/>
          </a:xfrm>
          <a:prstGeom prst="bentConnector3">
            <a:avLst>
              <a:gd name="adj1" fmla="val 49861"/>
            </a:avLst>
          </a:prstGeom>
          <a:noFill/>
          <a:ln w="9525">
            <a:solidFill>
              <a:schemeClr val="tx1"/>
            </a:solidFill>
            <a:miter lim="800000"/>
            <a:headEnd type="triangle" w="med" len="med"/>
            <a:tailEnd type="triangle" w="med" len="med"/>
          </a:ln>
          <a:effectLst/>
        </p:spPr>
      </p:cxnSp>
      <p:sp>
        <p:nvSpPr>
          <p:cNvPr id="433188" name="Rectangle 36"/>
          <p:cNvSpPr>
            <a:spLocks noChangeArrowheads="1"/>
          </p:cNvSpPr>
          <p:nvPr/>
        </p:nvSpPr>
        <p:spPr bwMode="auto">
          <a:xfrm>
            <a:off x="5724525" y="2773363"/>
            <a:ext cx="1584325"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000099"/>
                </a:solidFill>
                <a:latin typeface="Arial" charset="0"/>
              </a:rPr>
              <a:t>Infos pratiques</a:t>
            </a:r>
          </a:p>
        </p:txBody>
      </p:sp>
      <p:sp>
        <p:nvSpPr>
          <p:cNvPr id="433189" name="Rectangle 37"/>
          <p:cNvSpPr>
            <a:spLocks noChangeArrowheads="1"/>
          </p:cNvSpPr>
          <p:nvPr/>
        </p:nvSpPr>
        <p:spPr bwMode="auto">
          <a:xfrm>
            <a:off x="7380288" y="2773363"/>
            <a:ext cx="1584325" cy="215900"/>
          </a:xfrm>
          <a:prstGeom prst="rect">
            <a:avLst/>
          </a:prstGeom>
          <a:solidFill>
            <a:schemeClr val="bg1"/>
          </a:solidFill>
          <a:ln w="9525" algn="ctr">
            <a:solidFill>
              <a:srgbClr val="003300"/>
            </a:solidFill>
            <a:prstDash val="dash"/>
            <a:miter lim="800000"/>
            <a:headEnd/>
            <a:tailEnd/>
          </a:ln>
          <a:effectLst/>
        </p:spPr>
        <p:txBody>
          <a:bodyPr anchor="ctr"/>
          <a:lstStyle/>
          <a:p>
            <a:pPr algn="ctr"/>
            <a:r>
              <a:rPr lang="fr-FR" sz="800" b="0">
                <a:solidFill>
                  <a:srgbClr val="000099"/>
                </a:solidFill>
                <a:latin typeface="Arial" charset="0"/>
              </a:rPr>
              <a:t>Fiche professionnel</a:t>
            </a:r>
          </a:p>
        </p:txBody>
      </p:sp>
      <p:cxnSp>
        <p:nvCxnSpPr>
          <p:cNvPr id="433190" name="AutoShape 38"/>
          <p:cNvCxnSpPr>
            <a:cxnSpLocks noChangeShapeType="1"/>
            <a:stCxn id="433188" idx="3"/>
            <a:endCxn id="433189" idx="1"/>
          </p:cNvCxnSpPr>
          <p:nvPr/>
        </p:nvCxnSpPr>
        <p:spPr bwMode="auto">
          <a:xfrm>
            <a:off x="7308850" y="2881313"/>
            <a:ext cx="71438" cy="0"/>
          </a:xfrm>
          <a:prstGeom prst="straightConnector1">
            <a:avLst/>
          </a:prstGeom>
          <a:noFill/>
          <a:ln w="9525">
            <a:solidFill>
              <a:schemeClr val="tx1"/>
            </a:solidFill>
            <a:round/>
            <a:headEnd/>
            <a:tailEnd/>
          </a:ln>
          <a:effectLst/>
        </p:spPr>
      </p:cxnSp>
      <p:cxnSp>
        <p:nvCxnSpPr>
          <p:cNvPr id="433191" name="AutoShape 39"/>
          <p:cNvCxnSpPr>
            <a:cxnSpLocks noChangeShapeType="1"/>
            <a:stCxn id="433171" idx="3"/>
            <a:endCxn id="433184" idx="1"/>
          </p:cNvCxnSpPr>
          <p:nvPr/>
        </p:nvCxnSpPr>
        <p:spPr bwMode="auto">
          <a:xfrm>
            <a:off x="5578475" y="1073150"/>
            <a:ext cx="146050" cy="1293813"/>
          </a:xfrm>
          <a:prstGeom prst="bentConnector3">
            <a:avLst>
              <a:gd name="adj1" fmla="val 50000"/>
            </a:avLst>
          </a:prstGeom>
          <a:noFill/>
          <a:ln w="9525">
            <a:solidFill>
              <a:schemeClr val="tx1"/>
            </a:solidFill>
            <a:miter lim="800000"/>
            <a:headEnd/>
            <a:tailEnd/>
          </a:ln>
          <a:effectLst/>
        </p:spPr>
      </p:cxnSp>
      <p:cxnSp>
        <p:nvCxnSpPr>
          <p:cNvPr id="433192" name="AutoShape 40"/>
          <p:cNvCxnSpPr>
            <a:cxnSpLocks noChangeShapeType="1"/>
            <a:stCxn id="433171" idx="3"/>
            <a:endCxn id="433188" idx="1"/>
          </p:cNvCxnSpPr>
          <p:nvPr/>
        </p:nvCxnSpPr>
        <p:spPr bwMode="auto">
          <a:xfrm>
            <a:off x="5578475" y="1073150"/>
            <a:ext cx="146050" cy="1808163"/>
          </a:xfrm>
          <a:prstGeom prst="bentConnector3">
            <a:avLst>
              <a:gd name="adj1" fmla="val 50000"/>
            </a:avLst>
          </a:prstGeom>
          <a:noFill/>
          <a:ln w="9525">
            <a:solidFill>
              <a:schemeClr val="tx1"/>
            </a:solidFill>
            <a:miter lim="800000"/>
            <a:headEnd/>
            <a:tailEnd/>
          </a:ln>
          <a:effectLst/>
        </p:spPr>
      </p:cxnSp>
      <p:sp>
        <p:nvSpPr>
          <p:cNvPr id="433194" name="AutoShape 42"/>
          <p:cNvSpPr>
            <a:spLocks noChangeArrowheads="1"/>
          </p:cNvSpPr>
          <p:nvPr/>
        </p:nvSpPr>
        <p:spPr bwMode="auto">
          <a:xfrm>
            <a:off x="7812088" y="1260475"/>
            <a:ext cx="576262" cy="433388"/>
          </a:xfrm>
          <a:prstGeom prst="can">
            <a:avLst>
              <a:gd name="adj" fmla="val 25000"/>
            </a:avLst>
          </a:prstGeom>
          <a:solidFill>
            <a:srgbClr val="CC99FF"/>
          </a:solidFill>
          <a:ln w="9525">
            <a:solidFill>
              <a:schemeClr val="tx1"/>
            </a:solidFill>
            <a:round/>
            <a:headEnd/>
            <a:tailEnd/>
          </a:ln>
          <a:effectLst/>
        </p:spPr>
        <p:txBody>
          <a:bodyPr wrap="none" anchor="ctr"/>
          <a:lstStyle/>
          <a:p>
            <a:pPr algn="ctr"/>
            <a:r>
              <a:rPr lang="fr-FR" sz="1000">
                <a:solidFill>
                  <a:schemeClr val="bg1"/>
                </a:solidFill>
                <a:latin typeface="Arial" charset="0"/>
              </a:rPr>
              <a:t>E-Invest</a:t>
            </a:r>
          </a:p>
        </p:txBody>
      </p:sp>
      <p:cxnSp>
        <p:nvCxnSpPr>
          <p:cNvPr id="433195" name="AutoShape 43"/>
          <p:cNvCxnSpPr>
            <a:cxnSpLocks noChangeShapeType="1"/>
            <a:stCxn id="433178" idx="3"/>
            <a:endCxn id="433194" idx="2"/>
          </p:cNvCxnSpPr>
          <p:nvPr/>
        </p:nvCxnSpPr>
        <p:spPr bwMode="auto">
          <a:xfrm flipV="1">
            <a:off x="7308850" y="1477963"/>
            <a:ext cx="503238" cy="26987"/>
          </a:xfrm>
          <a:prstGeom prst="bentConnector3">
            <a:avLst>
              <a:gd name="adj1" fmla="val 49843"/>
            </a:avLst>
          </a:prstGeom>
          <a:noFill/>
          <a:ln w="9525">
            <a:solidFill>
              <a:schemeClr val="tx1"/>
            </a:solidFill>
            <a:miter lim="800000"/>
            <a:headEnd type="triangle" w="med" len="med"/>
            <a:tailEnd type="triangle" w="med" len="med"/>
          </a:ln>
          <a:effectLst/>
        </p:spPr>
      </p:cxnSp>
      <p:sp>
        <p:nvSpPr>
          <p:cNvPr id="433196" name="Rectangle 44"/>
          <p:cNvSpPr>
            <a:spLocks noChangeArrowheads="1"/>
          </p:cNvSpPr>
          <p:nvPr/>
        </p:nvSpPr>
        <p:spPr bwMode="auto">
          <a:xfrm>
            <a:off x="7380288" y="1836738"/>
            <a:ext cx="1584325" cy="215900"/>
          </a:xfrm>
          <a:prstGeom prst="rect">
            <a:avLst/>
          </a:prstGeom>
          <a:solidFill>
            <a:schemeClr val="bg1"/>
          </a:solidFill>
          <a:ln w="9525" algn="ctr">
            <a:solidFill>
              <a:srgbClr val="003300"/>
            </a:solidFill>
            <a:prstDash val="dash"/>
            <a:miter lim="800000"/>
            <a:headEnd/>
            <a:tailEnd/>
          </a:ln>
          <a:effectLst/>
        </p:spPr>
        <p:txBody>
          <a:bodyPr anchor="ctr"/>
          <a:lstStyle/>
          <a:p>
            <a:pPr algn="ctr"/>
            <a:r>
              <a:rPr lang="fr-FR" sz="800" b="0">
                <a:solidFill>
                  <a:srgbClr val="000099"/>
                </a:solidFill>
                <a:latin typeface="Arial" charset="0"/>
              </a:rPr>
              <a:t>Fiche Foncière</a:t>
            </a:r>
          </a:p>
        </p:txBody>
      </p:sp>
      <p:cxnSp>
        <p:nvCxnSpPr>
          <p:cNvPr id="433197" name="AutoShape 45"/>
          <p:cNvCxnSpPr>
            <a:cxnSpLocks noChangeShapeType="1"/>
            <a:endCxn id="433196" idx="1"/>
          </p:cNvCxnSpPr>
          <p:nvPr/>
        </p:nvCxnSpPr>
        <p:spPr bwMode="auto">
          <a:xfrm>
            <a:off x="7308850" y="1944688"/>
            <a:ext cx="71438" cy="0"/>
          </a:xfrm>
          <a:prstGeom prst="straightConnector1">
            <a:avLst/>
          </a:prstGeom>
          <a:noFill/>
          <a:ln w="9525">
            <a:solidFill>
              <a:schemeClr val="tx1"/>
            </a:solidFill>
            <a:round/>
            <a:headEnd/>
            <a:tailEnd/>
          </a:ln>
          <a:effectLst/>
        </p:spPr>
      </p:cxnSp>
      <p:sp>
        <p:nvSpPr>
          <p:cNvPr id="433198" name="Rectangle 46"/>
          <p:cNvSpPr>
            <a:spLocks noChangeArrowheads="1"/>
          </p:cNvSpPr>
          <p:nvPr/>
        </p:nvSpPr>
        <p:spPr bwMode="auto">
          <a:xfrm>
            <a:off x="4140200" y="3213100"/>
            <a:ext cx="1295400" cy="215900"/>
          </a:xfrm>
          <a:prstGeom prst="rect">
            <a:avLst/>
          </a:prstGeom>
          <a:noFill/>
          <a:ln w="9525">
            <a:solidFill>
              <a:schemeClr val="tx1"/>
            </a:solidFill>
            <a:miter lim="800000"/>
            <a:headEnd/>
            <a:tailEnd/>
          </a:ln>
          <a:effectLst/>
        </p:spPr>
        <p:txBody>
          <a:bodyPr anchor="ctr"/>
          <a:lstStyle/>
          <a:p>
            <a:pPr algn="ctr"/>
            <a:r>
              <a:rPr lang="fr-FR" sz="800" b="0">
                <a:latin typeface="Arial" charset="0"/>
              </a:rPr>
              <a:t>Cadre législatif et réglementaire</a:t>
            </a:r>
          </a:p>
        </p:txBody>
      </p:sp>
      <p:cxnSp>
        <p:nvCxnSpPr>
          <p:cNvPr id="433200" name="AutoShape 48"/>
          <p:cNvCxnSpPr>
            <a:cxnSpLocks noChangeShapeType="1"/>
            <a:stCxn id="433167" idx="3"/>
            <a:endCxn id="433198" idx="1"/>
          </p:cNvCxnSpPr>
          <p:nvPr/>
        </p:nvCxnSpPr>
        <p:spPr bwMode="auto">
          <a:xfrm>
            <a:off x="3924300" y="1008063"/>
            <a:ext cx="215900" cy="2312987"/>
          </a:xfrm>
          <a:prstGeom prst="bentConnector3">
            <a:avLst>
              <a:gd name="adj1" fmla="val 49264"/>
            </a:avLst>
          </a:prstGeom>
          <a:noFill/>
          <a:ln w="9525">
            <a:solidFill>
              <a:schemeClr val="tx1"/>
            </a:solidFill>
            <a:miter lim="800000"/>
            <a:headEnd/>
            <a:tailEnd/>
          </a:ln>
          <a:effectLst/>
        </p:spPr>
      </p:cxnSp>
      <p:sp>
        <p:nvSpPr>
          <p:cNvPr id="433201" name="Rectangle 49"/>
          <p:cNvSpPr>
            <a:spLocks noChangeArrowheads="1"/>
          </p:cNvSpPr>
          <p:nvPr/>
        </p:nvSpPr>
        <p:spPr bwMode="auto">
          <a:xfrm>
            <a:off x="5654675" y="3213100"/>
            <a:ext cx="1438275" cy="215900"/>
          </a:xfrm>
          <a:prstGeom prst="rect">
            <a:avLst/>
          </a:prstGeom>
          <a:noFill/>
          <a:ln w="9525">
            <a:solidFill>
              <a:schemeClr val="tx1"/>
            </a:solidFill>
            <a:miter lim="800000"/>
            <a:headEnd/>
            <a:tailEnd/>
          </a:ln>
          <a:effectLst/>
        </p:spPr>
        <p:txBody>
          <a:bodyPr anchor="ctr"/>
          <a:lstStyle/>
          <a:p>
            <a:pPr algn="ctr"/>
            <a:r>
              <a:rPr lang="fr-FR" sz="800" b="0">
                <a:latin typeface="Arial" charset="0"/>
              </a:rPr>
              <a:t>Régime fiscal et douanier</a:t>
            </a:r>
          </a:p>
        </p:txBody>
      </p:sp>
      <p:sp>
        <p:nvSpPr>
          <p:cNvPr id="433203" name="Rectangle 51"/>
          <p:cNvSpPr>
            <a:spLocks noChangeArrowheads="1"/>
          </p:cNvSpPr>
          <p:nvPr/>
        </p:nvSpPr>
        <p:spPr bwMode="auto">
          <a:xfrm>
            <a:off x="5651500" y="3502025"/>
            <a:ext cx="1438275" cy="215900"/>
          </a:xfrm>
          <a:prstGeom prst="rect">
            <a:avLst/>
          </a:prstGeom>
          <a:noFill/>
          <a:ln w="9525">
            <a:solidFill>
              <a:schemeClr val="tx1"/>
            </a:solidFill>
            <a:miter lim="800000"/>
            <a:headEnd/>
            <a:tailEnd/>
          </a:ln>
          <a:effectLst/>
        </p:spPr>
        <p:txBody>
          <a:bodyPr anchor="ctr"/>
          <a:lstStyle/>
          <a:p>
            <a:pPr algn="ctr"/>
            <a:r>
              <a:rPr lang="fr-FR" sz="800" b="0">
                <a:latin typeface="Arial" charset="0"/>
              </a:rPr>
              <a:t>Régime des investissements extérieurs</a:t>
            </a:r>
          </a:p>
        </p:txBody>
      </p:sp>
      <p:sp>
        <p:nvSpPr>
          <p:cNvPr id="433205" name="Rectangle 53"/>
          <p:cNvSpPr>
            <a:spLocks noChangeArrowheads="1"/>
          </p:cNvSpPr>
          <p:nvPr/>
        </p:nvSpPr>
        <p:spPr bwMode="auto">
          <a:xfrm>
            <a:off x="5651500" y="3789363"/>
            <a:ext cx="1438275" cy="215900"/>
          </a:xfrm>
          <a:prstGeom prst="rect">
            <a:avLst/>
          </a:prstGeom>
          <a:noFill/>
          <a:ln w="9525">
            <a:solidFill>
              <a:schemeClr val="tx1"/>
            </a:solidFill>
            <a:miter lim="800000"/>
            <a:headEnd/>
            <a:tailEnd/>
          </a:ln>
          <a:effectLst/>
        </p:spPr>
        <p:txBody>
          <a:bodyPr anchor="ctr"/>
          <a:lstStyle/>
          <a:p>
            <a:pPr algn="ctr"/>
            <a:r>
              <a:rPr lang="fr-FR" sz="800" b="0">
                <a:latin typeface="Arial" charset="0"/>
              </a:rPr>
              <a:t>Législation du travail</a:t>
            </a:r>
          </a:p>
        </p:txBody>
      </p:sp>
      <p:sp>
        <p:nvSpPr>
          <p:cNvPr id="433207" name="Rectangle 55"/>
          <p:cNvSpPr>
            <a:spLocks noChangeArrowheads="1"/>
          </p:cNvSpPr>
          <p:nvPr/>
        </p:nvSpPr>
        <p:spPr bwMode="auto">
          <a:xfrm>
            <a:off x="5651500" y="4076700"/>
            <a:ext cx="1438275" cy="215900"/>
          </a:xfrm>
          <a:prstGeom prst="rect">
            <a:avLst/>
          </a:prstGeom>
          <a:noFill/>
          <a:ln w="9525">
            <a:solidFill>
              <a:schemeClr val="tx1"/>
            </a:solidFill>
            <a:miter lim="800000"/>
            <a:headEnd/>
            <a:tailEnd/>
          </a:ln>
          <a:effectLst/>
        </p:spPr>
        <p:txBody>
          <a:bodyPr anchor="ctr"/>
          <a:lstStyle/>
          <a:p>
            <a:pPr algn="ctr"/>
            <a:r>
              <a:rPr lang="fr-FR" sz="800" b="0">
                <a:latin typeface="Arial" charset="0"/>
              </a:rPr>
              <a:t>Article 5 de la loi de finances</a:t>
            </a:r>
          </a:p>
        </p:txBody>
      </p:sp>
      <p:sp>
        <p:nvSpPr>
          <p:cNvPr id="433209" name="Rectangle 57"/>
          <p:cNvSpPr>
            <a:spLocks noChangeArrowheads="1"/>
          </p:cNvSpPr>
          <p:nvPr/>
        </p:nvSpPr>
        <p:spPr bwMode="auto">
          <a:xfrm>
            <a:off x="5651500" y="4365625"/>
            <a:ext cx="1438275" cy="215900"/>
          </a:xfrm>
          <a:prstGeom prst="rect">
            <a:avLst/>
          </a:prstGeom>
          <a:noFill/>
          <a:ln w="9525">
            <a:solidFill>
              <a:schemeClr val="tx1"/>
            </a:solidFill>
            <a:miter lim="800000"/>
            <a:headEnd/>
            <a:tailEnd/>
          </a:ln>
          <a:effectLst/>
        </p:spPr>
        <p:txBody>
          <a:bodyPr anchor="ctr"/>
          <a:lstStyle/>
          <a:p>
            <a:pPr algn="ctr"/>
            <a:r>
              <a:rPr lang="fr-FR" sz="800" b="0">
                <a:latin typeface="Arial" charset="0"/>
              </a:rPr>
              <a:t>Charte de l’investissement</a:t>
            </a:r>
          </a:p>
        </p:txBody>
      </p:sp>
      <p:sp>
        <p:nvSpPr>
          <p:cNvPr id="433211" name="Rectangle 59"/>
          <p:cNvSpPr>
            <a:spLocks noChangeArrowheads="1"/>
          </p:cNvSpPr>
          <p:nvPr/>
        </p:nvSpPr>
        <p:spPr bwMode="auto">
          <a:xfrm>
            <a:off x="5651500" y="4652963"/>
            <a:ext cx="1438275" cy="215900"/>
          </a:xfrm>
          <a:prstGeom prst="rect">
            <a:avLst/>
          </a:prstGeom>
          <a:noFill/>
          <a:ln w="9525">
            <a:solidFill>
              <a:schemeClr val="tx1"/>
            </a:solidFill>
            <a:miter lim="800000"/>
            <a:headEnd/>
            <a:tailEnd/>
          </a:ln>
          <a:effectLst/>
        </p:spPr>
        <p:txBody>
          <a:bodyPr anchor="ctr"/>
          <a:lstStyle/>
          <a:p>
            <a:pPr algn="ctr"/>
            <a:r>
              <a:rPr lang="fr-FR" sz="800" b="0">
                <a:latin typeface="Arial" charset="0"/>
              </a:rPr>
              <a:t>Article 17-19 de la charte de l’investissement</a:t>
            </a:r>
          </a:p>
        </p:txBody>
      </p:sp>
      <p:sp>
        <p:nvSpPr>
          <p:cNvPr id="433213" name="Rectangle 61"/>
          <p:cNvSpPr>
            <a:spLocks noChangeArrowheads="1"/>
          </p:cNvSpPr>
          <p:nvPr/>
        </p:nvSpPr>
        <p:spPr bwMode="auto">
          <a:xfrm>
            <a:off x="5651500" y="4941888"/>
            <a:ext cx="1438275" cy="215900"/>
          </a:xfrm>
          <a:prstGeom prst="rect">
            <a:avLst/>
          </a:prstGeom>
          <a:noFill/>
          <a:ln w="9525">
            <a:solidFill>
              <a:schemeClr val="tx1"/>
            </a:solidFill>
            <a:miter lim="800000"/>
            <a:headEnd/>
            <a:tailEnd/>
          </a:ln>
          <a:effectLst/>
        </p:spPr>
        <p:txBody>
          <a:bodyPr anchor="ctr"/>
          <a:lstStyle/>
          <a:p>
            <a:pPr algn="ctr"/>
            <a:r>
              <a:rPr lang="fr-FR" sz="800" b="0">
                <a:latin typeface="Arial" charset="0"/>
              </a:rPr>
              <a:t>Incitations fiscales</a:t>
            </a:r>
          </a:p>
        </p:txBody>
      </p:sp>
      <p:sp>
        <p:nvSpPr>
          <p:cNvPr id="433215" name="Rectangle 63"/>
          <p:cNvSpPr>
            <a:spLocks noChangeArrowheads="1"/>
          </p:cNvSpPr>
          <p:nvPr/>
        </p:nvSpPr>
        <p:spPr bwMode="auto">
          <a:xfrm>
            <a:off x="5651500" y="5229225"/>
            <a:ext cx="1438275" cy="215900"/>
          </a:xfrm>
          <a:prstGeom prst="rect">
            <a:avLst/>
          </a:prstGeom>
          <a:noFill/>
          <a:ln w="9525">
            <a:solidFill>
              <a:schemeClr val="tx1"/>
            </a:solidFill>
            <a:miter lim="800000"/>
            <a:headEnd/>
            <a:tailEnd/>
          </a:ln>
          <a:effectLst/>
        </p:spPr>
        <p:txBody>
          <a:bodyPr anchor="ctr"/>
          <a:lstStyle/>
          <a:p>
            <a:pPr algn="ctr"/>
            <a:r>
              <a:rPr lang="fr-FR" sz="800" b="0">
                <a:latin typeface="Arial" charset="0"/>
              </a:rPr>
              <a:t>Incitations financières</a:t>
            </a:r>
          </a:p>
        </p:txBody>
      </p:sp>
      <p:sp>
        <p:nvSpPr>
          <p:cNvPr id="433217" name="Rectangle 65"/>
          <p:cNvSpPr>
            <a:spLocks noChangeArrowheads="1"/>
          </p:cNvSpPr>
          <p:nvPr/>
        </p:nvSpPr>
        <p:spPr bwMode="auto">
          <a:xfrm>
            <a:off x="5651500" y="5518150"/>
            <a:ext cx="1438275" cy="215900"/>
          </a:xfrm>
          <a:prstGeom prst="rect">
            <a:avLst/>
          </a:prstGeom>
          <a:noFill/>
          <a:ln w="9525">
            <a:solidFill>
              <a:schemeClr val="tx1"/>
            </a:solidFill>
            <a:miter lim="800000"/>
            <a:headEnd/>
            <a:tailEnd/>
          </a:ln>
          <a:effectLst/>
        </p:spPr>
        <p:txBody>
          <a:bodyPr anchor="ctr"/>
          <a:lstStyle/>
          <a:p>
            <a:pPr algn="ctr"/>
            <a:r>
              <a:rPr lang="fr-FR" sz="800" b="0">
                <a:latin typeface="Arial" charset="0"/>
              </a:rPr>
              <a:t>Réglementation des changes</a:t>
            </a:r>
          </a:p>
        </p:txBody>
      </p:sp>
      <p:sp>
        <p:nvSpPr>
          <p:cNvPr id="433219" name="Rectangle 67"/>
          <p:cNvSpPr>
            <a:spLocks noChangeArrowheads="1"/>
          </p:cNvSpPr>
          <p:nvPr/>
        </p:nvSpPr>
        <p:spPr bwMode="auto">
          <a:xfrm>
            <a:off x="5651500" y="5805488"/>
            <a:ext cx="1438275" cy="215900"/>
          </a:xfrm>
          <a:prstGeom prst="rect">
            <a:avLst/>
          </a:prstGeom>
          <a:noFill/>
          <a:ln w="9525">
            <a:solidFill>
              <a:schemeClr val="tx1"/>
            </a:solidFill>
            <a:miter lim="800000"/>
            <a:headEnd/>
            <a:tailEnd/>
          </a:ln>
          <a:effectLst/>
        </p:spPr>
        <p:txBody>
          <a:bodyPr anchor="ctr"/>
          <a:lstStyle/>
          <a:p>
            <a:pPr algn="ctr"/>
            <a:r>
              <a:rPr lang="fr-FR" sz="800" b="0">
                <a:latin typeface="Arial" charset="0"/>
              </a:rPr>
              <a:t>Avantages additionnels</a:t>
            </a:r>
          </a:p>
        </p:txBody>
      </p:sp>
      <p:cxnSp>
        <p:nvCxnSpPr>
          <p:cNvPr id="433221" name="AutoShape 69"/>
          <p:cNvCxnSpPr>
            <a:cxnSpLocks noChangeShapeType="1"/>
            <a:stCxn id="433198" idx="3"/>
            <a:endCxn id="433201" idx="1"/>
          </p:cNvCxnSpPr>
          <p:nvPr/>
        </p:nvCxnSpPr>
        <p:spPr bwMode="auto">
          <a:xfrm>
            <a:off x="5435600" y="3321050"/>
            <a:ext cx="219075" cy="0"/>
          </a:xfrm>
          <a:prstGeom prst="straightConnector1">
            <a:avLst/>
          </a:prstGeom>
          <a:noFill/>
          <a:ln w="9525">
            <a:solidFill>
              <a:schemeClr val="tx1"/>
            </a:solidFill>
            <a:round/>
            <a:headEnd/>
            <a:tailEnd/>
          </a:ln>
          <a:effectLst/>
        </p:spPr>
      </p:cxnSp>
      <p:cxnSp>
        <p:nvCxnSpPr>
          <p:cNvPr id="433222" name="AutoShape 70"/>
          <p:cNvCxnSpPr>
            <a:cxnSpLocks noChangeShapeType="1"/>
            <a:stCxn id="433198" idx="3"/>
            <a:endCxn id="433203" idx="1"/>
          </p:cNvCxnSpPr>
          <p:nvPr/>
        </p:nvCxnSpPr>
        <p:spPr bwMode="auto">
          <a:xfrm>
            <a:off x="5435600" y="3321050"/>
            <a:ext cx="215900" cy="288925"/>
          </a:xfrm>
          <a:prstGeom prst="bentConnector3">
            <a:avLst>
              <a:gd name="adj1" fmla="val 50000"/>
            </a:avLst>
          </a:prstGeom>
          <a:noFill/>
          <a:ln w="9525">
            <a:solidFill>
              <a:schemeClr val="tx1"/>
            </a:solidFill>
            <a:miter lim="800000"/>
            <a:headEnd/>
            <a:tailEnd/>
          </a:ln>
          <a:effectLst/>
        </p:spPr>
      </p:cxnSp>
      <p:cxnSp>
        <p:nvCxnSpPr>
          <p:cNvPr id="433223" name="AutoShape 71"/>
          <p:cNvCxnSpPr>
            <a:cxnSpLocks noChangeShapeType="1"/>
            <a:stCxn id="433198" idx="3"/>
            <a:endCxn id="433205" idx="1"/>
          </p:cNvCxnSpPr>
          <p:nvPr/>
        </p:nvCxnSpPr>
        <p:spPr bwMode="auto">
          <a:xfrm>
            <a:off x="5435600" y="3321050"/>
            <a:ext cx="215900" cy="576263"/>
          </a:xfrm>
          <a:prstGeom prst="bentConnector3">
            <a:avLst>
              <a:gd name="adj1" fmla="val 50000"/>
            </a:avLst>
          </a:prstGeom>
          <a:noFill/>
          <a:ln w="9525">
            <a:solidFill>
              <a:schemeClr val="tx1"/>
            </a:solidFill>
            <a:miter lim="800000"/>
            <a:headEnd/>
            <a:tailEnd/>
          </a:ln>
          <a:effectLst/>
        </p:spPr>
      </p:cxnSp>
      <p:cxnSp>
        <p:nvCxnSpPr>
          <p:cNvPr id="433224" name="AutoShape 72"/>
          <p:cNvCxnSpPr>
            <a:cxnSpLocks noChangeShapeType="1"/>
            <a:stCxn id="433198" idx="3"/>
            <a:endCxn id="433207" idx="1"/>
          </p:cNvCxnSpPr>
          <p:nvPr/>
        </p:nvCxnSpPr>
        <p:spPr bwMode="auto">
          <a:xfrm>
            <a:off x="5435600" y="3321050"/>
            <a:ext cx="215900" cy="863600"/>
          </a:xfrm>
          <a:prstGeom prst="bentConnector3">
            <a:avLst>
              <a:gd name="adj1" fmla="val 50000"/>
            </a:avLst>
          </a:prstGeom>
          <a:noFill/>
          <a:ln w="9525">
            <a:solidFill>
              <a:schemeClr val="tx1"/>
            </a:solidFill>
            <a:miter lim="800000"/>
            <a:headEnd/>
            <a:tailEnd/>
          </a:ln>
          <a:effectLst/>
        </p:spPr>
      </p:cxnSp>
      <p:cxnSp>
        <p:nvCxnSpPr>
          <p:cNvPr id="433225" name="AutoShape 73"/>
          <p:cNvCxnSpPr>
            <a:cxnSpLocks noChangeShapeType="1"/>
            <a:stCxn id="433198" idx="3"/>
            <a:endCxn id="433209" idx="1"/>
          </p:cNvCxnSpPr>
          <p:nvPr/>
        </p:nvCxnSpPr>
        <p:spPr bwMode="auto">
          <a:xfrm>
            <a:off x="5435600" y="3321050"/>
            <a:ext cx="215900" cy="1152525"/>
          </a:xfrm>
          <a:prstGeom prst="bentConnector3">
            <a:avLst>
              <a:gd name="adj1" fmla="val 50000"/>
            </a:avLst>
          </a:prstGeom>
          <a:noFill/>
          <a:ln w="9525">
            <a:solidFill>
              <a:schemeClr val="tx1"/>
            </a:solidFill>
            <a:miter lim="800000"/>
            <a:headEnd/>
            <a:tailEnd/>
          </a:ln>
          <a:effectLst/>
        </p:spPr>
      </p:cxnSp>
      <p:cxnSp>
        <p:nvCxnSpPr>
          <p:cNvPr id="433226" name="AutoShape 74"/>
          <p:cNvCxnSpPr>
            <a:cxnSpLocks noChangeShapeType="1"/>
            <a:stCxn id="433198" idx="3"/>
            <a:endCxn id="433211" idx="1"/>
          </p:cNvCxnSpPr>
          <p:nvPr/>
        </p:nvCxnSpPr>
        <p:spPr bwMode="auto">
          <a:xfrm>
            <a:off x="5435600" y="3321050"/>
            <a:ext cx="215900" cy="1439863"/>
          </a:xfrm>
          <a:prstGeom prst="bentConnector3">
            <a:avLst>
              <a:gd name="adj1" fmla="val 50000"/>
            </a:avLst>
          </a:prstGeom>
          <a:noFill/>
          <a:ln w="9525">
            <a:solidFill>
              <a:schemeClr val="tx1"/>
            </a:solidFill>
            <a:miter lim="800000"/>
            <a:headEnd/>
            <a:tailEnd/>
          </a:ln>
          <a:effectLst/>
        </p:spPr>
      </p:cxnSp>
      <p:cxnSp>
        <p:nvCxnSpPr>
          <p:cNvPr id="433227" name="AutoShape 75"/>
          <p:cNvCxnSpPr>
            <a:cxnSpLocks noChangeShapeType="1"/>
            <a:stCxn id="433198" idx="3"/>
            <a:endCxn id="433213" idx="1"/>
          </p:cNvCxnSpPr>
          <p:nvPr/>
        </p:nvCxnSpPr>
        <p:spPr bwMode="auto">
          <a:xfrm>
            <a:off x="5435600" y="3321050"/>
            <a:ext cx="215900" cy="1728788"/>
          </a:xfrm>
          <a:prstGeom prst="bentConnector3">
            <a:avLst>
              <a:gd name="adj1" fmla="val 50000"/>
            </a:avLst>
          </a:prstGeom>
          <a:noFill/>
          <a:ln w="9525">
            <a:solidFill>
              <a:schemeClr val="tx1"/>
            </a:solidFill>
            <a:miter lim="800000"/>
            <a:headEnd/>
            <a:tailEnd/>
          </a:ln>
          <a:effectLst/>
        </p:spPr>
      </p:cxnSp>
      <p:cxnSp>
        <p:nvCxnSpPr>
          <p:cNvPr id="433228" name="AutoShape 76"/>
          <p:cNvCxnSpPr>
            <a:cxnSpLocks noChangeShapeType="1"/>
            <a:stCxn id="433198" idx="3"/>
            <a:endCxn id="433215" idx="1"/>
          </p:cNvCxnSpPr>
          <p:nvPr/>
        </p:nvCxnSpPr>
        <p:spPr bwMode="auto">
          <a:xfrm>
            <a:off x="5435600" y="3321050"/>
            <a:ext cx="215900" cy="2016125"/>
          </a:xfrm>
          <a:prstGeom prst="bentConnector3">
            <a:avLst>
              <a:gd name="adj1" fmla="val 50000"/>
            </a:avLst>
          </a:prstGeom>
          <a:noFill/>
          <a:ln w="9525">
            <a:solidFill>
              <a:schemeClr val="tx1"/>
            </a:solidFill>
            <a:miter lim="800000"/>
            <a:headEnd/>
            <a:tailEnd/>
          </a:ln>
          <a:effectLst/>
        </p:spPr>
      </p:cxnSp>
      <p:cxnSp>
        <p:nvCxnSpPr>
          <p:cNvPr id="433229" name="AutoShape 77"/>
          <p:cNvCxnSpPr>
            <a:cxnSpLocks noChangeShapeType="1"/>
            <a:stCxn id="433198" idx="3"/>
            <a:endCxn id="433217" idx="1"/>
          </p:cNvCxnSpPr>
          <p:nvPr/>
        </p:nvCxnSpPr>
        <p:spPr bwMode="auto">
          <a:xfrm>
            <a:off x="5435600" y="3321050"/>
            <a:ext cx="215900" cy="2305050"/>
          </a:xfrm>
          <a:prstGeom prst="bentConnector3">
            <a:avLst>
              <a:gd name="adj1" fmla="val 50000"/>
            </a:avLst>
          </a:prstGeom>
          <a:noFill/>
          <a:ln w="9525">
            <a:solidFill>
              <a:schemeClr val="tx1"/>
            </a:solidFill>
            <a:miter lim="800000"/>
            <a:headEnd/>
            <a:tailEnd/>
          </a:ln>
          <a:effectLst/>
        </p:spPr>
      </p:cxnSp>
      <p:cxnSp>
        <p:nvCxnSpPr>
          <p:cNvPr id="433230" name="AutoShape 78"/>
          <p:cNvCxnSpPr>
            <a:cxnSpLocks noChangeShapeType="1"/>
            <a:stCxn id="433198" idx="3"/>
            <a:endCxn id="433219" idx="1"/>
          </p:cNvCxnSpPr>
          <p:nvPr/>
        </p:nvCxnSpPr>
        <p:spPr bwMode="auto">
          <a:xfrm>
            <a:off x="5435600" y="3321050"/>
            <a:ext cx="215900" cy="2592388"/>
          </a:xfrm>
          <a:prstGeom prst="bentConnector3">
            <a:avLst>
              <a:gd name="adj1" fmla="val 50000"/>
            </a:avLst>
          </a:prstGeom>
          <a:noFill/>
          <a:ln w="9525">
            <a:solidFill>
              <a:schemeClr val="tx1"/>
            </a:solidFill>
            <a:miter lim="800000"/>
            <a:headEnd/>
            <a:tailEnd/>
          </a:ln>
          <a:effectLst/>
        </p:spPr>
      </p:cxnSp>
      <p:sp>
        <p:nvSpPr>
          <p:cNvPr id="433231" name="Rectangle 79"/>
          <p:cNvSpPr>
            <a:spLocks noChangeArrowheads="1"/>
          </p:cNvSpPr>
          <p:nvPr/>
        </p:nvSpPr>
        <p:spPr bwMode="auto">
          <a:xfrm>
            <a:off x="7631113" y="4508500"/>
            <a:ext cx="1189037"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663300"/>
                </a:solidFill>
                <a:latin typeface="Arial" charset="0"/>
              </a:rPr>
              <a:t>Document téléchargé</a:t>
            </a:r>
          </a:p>
        </p:txBody>
      </p:sp>
      <p:cxnSp>
        <p:nvCxnSpPr>
          <p:cNvPr id="433232" name="AutoShape 80"/>
          <p:cNvCxnSpPr>
            <a:cxnSpLocks noChangeShapeType="1"/>
            <a:stCxn id="433201" idx="3"/>
            <a:endCxn id="433231" idx="1"/>
          </p:cNvCxnSpPr>
          <p:nvPr/>
        </p:nvCxnSpPr>
        <p:spPr bwMode="auto">
          <a:xfrm>
            <a:off x="7092950" y="3321050"/>
            <a:ext cx="538163" cy="1295400"/>
          </a:xfrm>
          <a:prstGeom prst="bentConnector3">
            <a:avLst>
              <a:gd name="adj1" fmla="val 49852"/>
            </a:avLst>
          </a:prstGeom>
          <a:noFill/>
          <a:ln w="9525">
            <a:solidFill>
              <a:schemeClr val="tx1"/>
            </a:solidFill>
            <a:miter lim="800000"/>
            <a:headEnd/>
            <a:tailEnd/>
          </a:ln>
          <a:effectLst/>
        </p:spPr>
      </p:cxnSp>
      <p:cxnSp>
        <p:nvCxnSpPr>
          <p:cNvPr id="433233" name="AutoShape 81"/>
          <p:cNvCxnSpPr>
            <a:cxnSpLocks noChangeShapeType="1"/>
            <a:stCxn id="433203" idx="3"/>
            <a:endCxn id="433231" idx="1"/>
          </p:cNvCxnSpPr>
          <p:nvPr/>
        </p:nvCxnSpPr>
        <p:spPr bwMode="auto">
          <a:xfrm>
            <a:off x="7089775" y="3609975"/>
            <a:ext cx="541338" cy="1006475"/>
          </a:xfrm>
          <a:prstGeom prst="bentConnector3">
            <a:avLst>
              <a:gd name="adj1" fmla="val 49852"/>
            </a:avLst>
          </a:prstGeom>
          <a:noFill/>
          <a:ln w="9525">
            <a:solidFill>
              <a:schemeClr val="tx1"/>
            </a:solidFill>
            <a:miter lim="800000"/>
            <a:headEnd/>
            <a:tailEnd/>
          </a:ln>
          <a:effectLst/>
        </p:spPr>
      </p:cxnSp>
      <p:cxnSp>
        <p:nvCxnSpPr>
          <p:cNvPr id="433234" name="AutoShape 82"/>
          <p:cNvCxnSpPr>
            <a:cxnSpLocks noChangeShapeType="1"/>
            <a:stCxn id="433205" idx="3"/>
            <a:endCxn id="433231" idx="1"/>
          </p:cNvCxnSpPr>
          <p:nvPr/>
        </p:nvCxnSpPr>
        <p:spPr bwMode="auto">
          <a:xfrm>
            <a:off x="7089775" y="3897313"/>
            <a:ext cx="541338" cy="719137"/>
          </a:xfrm>
          <a:prstGeom prst="bentConnector3">
            <a:avLst>
              <a:gd name="adj1" fmla="val 49852"/>
            </a:avLst>
          </a:prstGeom>
          <a:noFill/>
          <a:ln w="9525">
            <a:solidFill>
              <a:schemeClr val="tx1"/>
            </a:solidFill>
            <a:miter lim="800000"/>
            <a:headEnd/>
            <a:tailEnd/>
          </a:ln>
          <a:effectLst/>
        </p:spPr>
      </p:cxnSp>
      <p:cxnSp>
        <p:nvCxnSpPr>
          <p:cNvPr id="433235" name="AutoShape 83"/>
          <p:cNvCxnSpPr>
            <a:cxnSpLocks noChangeShapeType="1"/>
            <a:stCxn id="433207" idx="3"/>
            <a:endCxn id="433231" idx="1"/>
          </p:cNvCxnSpPr>
          <p:nvPr/>
        </p:nvCxnSpPr>
        <p:spPr bwMode="auto">
          <a:xfrm>
            <a:off x="7089775" y="4184650"/>
            <a:ext cx="541338" cy="431800"/>
          </a:xfrm>
          <a:prstGeom prst="bentConnector3">
            <a:avLst>
              <a:gd name="adj1" fmla="val 49852"/>
            </a:avLst>
          </a:prstGeom>
          <a:noFill/>
          <a:ln w="9525">
            <a:solidFill>
              <a:schemeClr val="tx1"/>
            </a:solidFill>
            <a:miter lim="800000"/>
            <a:headEnd/>
            <a:tailEnd/>
          </a:ln>
          <a:effectLst/>
        </p:spPr>
      </p:cxnSp>
      <p:cxnSp>
        <p:nvCxnSpPr>
          <p:cNvPr id="433236" name="AutoShape 84"/>
          <p:cNvCxnSpPr>
            <a:cxnSpLocks noChangeShapeType="1"/>
            <a:stCxn id="433209" idx="3"/>
            <a:endCxn id="433231" idx="1"/>
          </p:cNvCxnSpPr>
          <p:nvPr/>
        </p:nvCxnSpPr>
        <p:spPr bwMode="auto">
          <a:xfrm>
            <a:off x="7089775" y="4473575"/>
            <a:ext cx="541338" cy="142875"/>
          </a:xfrm>
          <a:prstGeom prst="bentConnector3">
            <a:avLst>
              <a:gd name="adj1" fmla="val 49852"/>
            </a:avLst>
          </a:prstGeom>
          <a:noFill/>
          <a:ln w="9525">
            <a:solidFill>
              <a:schemeClr val="tx1"/>
            </a:solidFill>
            <a:miter lim="800000"/>
            <a:headEnd/>
            <a:tailEnd/>
          </a:ln>
          <a:effectLst/>
        </p:spPr>
      </p:cxnSp>
      <p:cxnSp>
        <p:nvCxnSpPr>
          <p:cNvPr id="433237" name="AutoShape 85"/>
          <p:cNvCxnSpPr>
            <a:cxnSpLocks noChangeShapeType="1"/>
            <a:stCxn id="433211" idx="3"/>
            <a:endCxn id="433231" idx="1"/>
          </p:cNvCxnSpPr>
          <p:nvPr/>
        </p:nvCxnSpPr>
        <p:spPr bwMode="auto">
          <a:xfrm flipV="1">
            <a:off x="7089775" y="4616450"/>
            <a:ext cx="541338" cy="144463"/>
          </a:xfrm>
          <a:prstGeom prst="bentConnector3">
            <a:avLst>
              <a:gd name="adj1" fmla="val 49852"/>
            </a:avLst>
          </a:prstGeom>
          <a:noFill/>
          <a:ln w="9525">
            <a:solidFill>
              <a:schemeClr val="tx1"/>
            </a:solidFill>
            <a:miter lim="800000"/>
            <a:headEnd/>
            <a:tailEnd/>
          </a:ln>
          <a:effectLst/>
        </p:spPr>
      </p:cxnSp>
      <p:cxnSp>
        <p:nvCxnSpPr>
          <p:cNvPr id="433238" name="AutoShape 86"/>
          <p:cNvCxnSpPr>
            <a:cxnSpLocks noChangeShapeType="1"/>
            <a:stCxn id="433213" idx="3"/>
            <a:endCxn id="433231" idx="1"/>
          </p:cNvCxnSpPr>
          <p:nvPr/>
        </p:nvCxnSpPr>
        <p:spPr bwMode="auto">
          <a:xfrm flipV="1">
            <a:off x="7089775" y="4616450"/>
            <a:ext cx="541338" cy="433388"/>
          </a:xfrm>
          <a:prstGeom prst="bentConnector3">
            <a:avLst>
              <a:gd name="adj1" fmla="val 49852"/>
            </a:avLst>
          </a:prstGeom>
          <a:noFill/>
          <a:ln w="9525">
            <a:solidFill>
              <a:schemeClr val="tx1"/>
            </a:solidFill>
            <a:miter lim="800000"/>
            <a:headEnd/>
            <a:tailEnd/>
          </a:ln>
          <a:effectLst/>
        </p:spPr>
      </p:cxnSp>
      <p:cxnSp>
        <p:nvCxnSpPr>
          <p:cNvPr id="433239" name="AutoShape 87"/>
          <p:cNvCxnSpPr>
            <a:cxnSpLocks noChangeShapeType="1"/>
            <a:stCxn id="433215" idx="3"/>
            <a:endCxn id="433231" idx="1"/>
          </p:cNvCxnSpPr>
          <p:nvPr/>
        </p:nvCxnSpPr>
        <p:spPr bwMode="auto">
          <a:xfrm flipV="1">
            <a:off x="7089775" y="4616450"/>
            <a:ext cx="541338" cy="720725"/>
          </a:xfrm>
          <a:prstGeom prst="bentConnector3">
            <a:avLst>
              <a:gd name="adj1" fmla="val 49852"/>
            </a:avLst>
          </a:prstGeom>
          <a:noFill/>
          <a:ln w="9525">
            <a:solidFill>
              <a:schemeClr val="tx1"/>
            </a:solidFill>
            <a:miter lim="800000"/>
            <a:headEnd/>
            <a:tailEnd/>
          </a:ln>
          <a:effectLst/>
        </p:spPr>
      </p:cxnSp>
      <p:cxnSp>
        <p:nvCxnSpPr>
          <p:cNvPr id="433240" name="AutoShape 88"/>
          <p:cNvCxnSpPr>
            <a:cxnSpLocks noChangeShapeType="1"/>
            <a:stCxn id="433217" idx="3"/>
            <a:endCxn id="433231" idx="1"/>
          </p:cNvCxnSpPr>
          <p:nvPr/>
        </p:nvCxnSpPr>
        <p:spPr bwMode="auto">
          <a:xfrm flipV="1">
            <a:off x="7089775" y="4616450"/>
            <a:ext cx="541338" cy="1009650"/>
          </a:xfrm>
          <a:prstGeom prst="bentConnector3">
            <a:avLst>
              <a:gd name="adj1" fmla="val 49852"/>
            </a:avLst>
          </a:prstGeom>
          <a:noFill/>
          <a:ln w="9525">
            <a:solidFill>
              <a:schemeClr val="tx1"/>
            </a:solidFill>
            <a:miter lim="800000"/>
            <a:headEnd/>
            <a:tailEnd/>
          </a:ln>
          <a:effectLst/>
        </p:spPr>
      </p:cxnSp>
      <p:cxnSp>
        <p:nvCxnSpPr>
          <p:cNvPr id="433241" name="AutoShape 89"/>
          <p:cNvCxnSpPr>
            <a:cxnSpLocks noChangeShapeType="1"/>
            <a:stCxn id="433219" idx="3"/>
            <a:endCxn id="433231" idx="1"/>
          </p:cNvCxnSpPr>
          <p:nvPr/>
        </p:nvCxnSpPr>
        <p:spPr bwMode="auto">
          <a:xfrm flipV="1">
            <a:off x="7089775" y="4616450"/>
            <a:ext cx="541338" cy="1296988"/>
          </a:xfrm>
          <a:prstGeom prst="bentConnector3">
            <a:avLst>
              <a:gd name="adj1" fmla="val 49852"/>
            </a:avLst>
          </a:prstGeom>
          <a:noFill/>
          <a:ln w="9525">
            <a:solidFill>
              <a:schemeClr val="tx1"/>
            </a:solidFill>
            <a:miter lim="800000"/>
            <a:headEnd/>
            <a:tailEnd/>
          </a:ln>
          <a:effectLst/>
        </p:spPr>
      </p:cxnSp>
      <p:sp>
        <p:nvSpPr>
          <p:cNvPr id="433244" name="Rectangle 92"/>
          <p:cNvSpPr>
            <a:spLocks noChangeArrowheads="1"/>
          </p:cNvSpPr>
          <p:nvPr/>
        </p:nvSpPr>
        <p:spPr bwMode="auto">
          <a:xfrm>
            <a:off x="5651500" y="6094413"/>
            <a:ext cx="1438275" cy="215900"/>
          </a:xfrm>
          <a:prstGeom prst="rect">
            <a:avLst/>
          </a:prstGeom>
          <a:noFill/>
          <a:ln w="9525">
            <a:solidFill>
              <a:schemeClr val="tx1"/>
            </a:solidFill>
            <a:miter lim="800000"/>
            <a:headEnd/>
            <a:tailEnd/>
          </a:ln>
          <a:effectLst/>
        </p:spPr>
        <p:txBody>
          <a:bodyPr anchor="ctr"/>
          <a:lstStyle/>
          <a:p>
            <a:pPr algn="ctr"/>
            <a:r>
              <a:rPr lang="fr-FR" sz="800" b="0">
                <a:latin typeface="Arial" charset="0"/>
              </a:rPr>
              <a:t>Création d’entreprise</a:t>
            </a:r>
          </a:p>
        </p:txBody>
      </p:sp>
      <p:cxnSp>
        <p:nvCxnSpPr>
          <p:cNvPr id="433245" name="AutoShape 93"/>
          <p:cNvCxnSpPr>
            <a:cxnSpLocks noChangeShapeType="1"/>
            <a:stCxn id="433198" idx="3"/>
            <a:endCxn id="433244" idx="1"/>
          </p:cNvCxnSpPr>
          <p:nvPr/>
        </p:nvCxnSpPr>
        <p:spPr bwMode="auto">
          <a:xfrm>
            <a:off x="5435600" y="3321050"/>
            <a:ext cx="215900" cy="2881313"/>
          </a:xfrm>
          <a:prstGeom prst="bentConnector3">
            <a:avLst>
              <a:gd name="adj1" fmla="val 50000"/>
            </a:avLst>
          </a:prstGeom>
          <a:noFill/>
          <a:ln w="9525">
            <a:solidFill>
              <a:schemeClr val="tx1"/>
            </a:solidFill>
            <a:miter lim="800000"/>
            <a:headEnd/>
            <a:tailEnd/>
          </a:ln>
          <a:effectLst/>
        </p:spPr>
      </p:cxnSp>
      <p:cxnSp>
        <p:nvCxnSpPr>
          <p:cNvPr id="433247" name="AutoShape 95"/>
          <p:cNvCxnSpPr>
            <a:cxnSpLocks noChangeShapeType="1"/>
            <a:stCxn id="433244" idx="3"/>
            <a:endCxn id="433231" idx="1"/>
          </p:cNvCxnSpPr>
          <p:nvPr/>
        </p:nvCxnSpPr>
        <p:spPr bwMode="auto">
          <a:xfrm flipV="1">
            <a:off x="7089775" y="4616450"/>
            <a:ext cx="541338" cy="1585913"/>
          </a:xfrm>
          <a:prstGeom prst="bentConnector3">
            <a:avLst>
              <a:gd name="adj1" fmla="val 49852"/>
            </a:avLst>
          </a:prstGeom>
          <a:noFill/>
          <a:ln w="9525">
            <a:solidFill>
              <a:schemeClr val="tx1"/>
            </a:solidFill>
            <a:miter lim="800000"/>
            <a:headEnd/>
            <a:tailEnd/>
          </a:ln>
          <a:effectLst/>
        </p:spPr>
      </p:cxnSp>
      <p:sp>
        <p:nvSpPr>
          <p:cNvPr id="433248" name="Rectangle 96"/>
          <p:cNvSpPr>
            <a:spLocks noChangeArrowheads="1"/>
          </p:cNvSpPr>
          <p:nvPr/>
        </p:nvSpPr>
        <p:spPr bwMode="auto">
          <a:xfrm>
            <a:off x="107950" y="4003675"/>
            <a:ext cx="1295400" cy="214313"/>
          </a:xfrm>
          <a:prstGeom prst="rect">
            <a:avLst/>
          </a:prstGeom>
          <a:solidFill>
            <a:srgbClr val="008000"/>
          </a:solidFill>
          <a:ln w="9525">
            <a:solidFill>
              <a:schemeClr val="tx1"/>
            </a:solidFill>
            <a:miter lim="800000"/>
            <a:headEnd/>
            <a:tailEnd/>
          </a:ln>
          <a:effectLst/>
        </p:spPr>
        <p:txBody>
          <a:bodyPr anchor="ctr"/>
          <a:lstStyle/>
          <a:p>
            <a:pPr algn="ctr"/>
            <a:r>
              <a:rPr lang="fr-FR" sz="800">
                <a:solidFill>
                  <a:schemeClr val="bg1"/>
                </a:solidFill>
                <a:latin typeface="Arial" charset="0"/>
              </a:rPr>
              <a:t>Indexation</a:t>
            </a:r>
          </a:p>
        </p:txBody>
      </p:sp>
      <p:sp>
        <p:nvSpPr>
          <p:cNvPr id="433249" name="Rectangle 97"/>
          <p:cNvSpPr>
            <a:spLocks noChangeArrowheads="1"/>
          </p:cNvSpPr>
          <p:nvPr/>
        </p:nvSpPr>
        <p:spPr bwMode="auto">
          <a:xfrm>
            <a:off x="107950" y="4292600"/>
            <a:ext cx="1295400" cy="228600"/>
          </a:xfrm>
          <a:prstGeom prst="rect">
            <a:avLst/>
          </a:prstGeom>
          <a:solidFill>
            <a:srgbClr val="000080"/>
          </a:solidFill>
          <a:ln w="9525">
            <a:solidFill>
              <a:srgbClr val="000080"/>
            </a:solidFill>
            <a:miter lim="800000"/>
            <a:headEnd/>
            <a:tailEnd/>
          </a:ln>
          <a:effectLst/>
        </p:spPr>
        <p:txBody>
          <a:bodyPr anchor="ctr"/>
          <a:lstStyle/>
          <a:p>
            <a:pPr algn="ctr"/>
            <a:r>
              <a:rPr lang="fr-FR" sz="800">
                <a:solidFill>
                  <a:srgbClr val="F8F8F8"/>
                </a:solidFill>
                <a:latin typeface="Arial" charset="0"/>
              </a:rPr>
              <a:t>Espace Investisseurs</a:t>
            </a:r>
          </a:p>
        </p:txBody>
      </p:sp>
      <p:sp>
        <p:nvSpPr>
          <p:cNvPr id="433250" name="Rectangle 98"/>
          <p:cNvSpPr>
            <a:spLocks noChangeArrowheads="1"/>
          </p:cNvSpPr>
          <p:nvPr/>
        </p:nvSpPr>
        <p:spPr bwMode="auto">
          <a:xfrm>
            <a:off x="107950" y="4865688"/>
            <a:ext cx="1295400" cy="228600"/>
          </a:xfrm>
          <a:prstGeom prst="rect">
            <a:avLst/>
          </a:prstGeom>
          <a:solidFill>
            <a:srgbClr val="C0C0C0"/>
          </a:solidFill>
          <a:ln w="9525" algn="ctr">
            <a:solidFill>
              <a:srgbClr val="003300"/>
            </a:solidFill>
            <a:miter lim="800000"/>
            <a:headEnd/>
            <a:tailEnd/>
          </a:ln>
          <a:effectLst/>
        </p:spPr>
        <p:txBody>
          <a:bodyPr anchor="ctr"/>
          <a:lstStyle/>
          <a:p>
            <a:pPr algn="ctr"/>
            <a:r>
              <a:rPr lang="fr-FR" sz="800" b="0">
                <a:latin typeface="Arial" charset="0"/>
              </a:rPr>
              <a:t>Services administratifs</a:t>
            </a:r>
          </a:p>
        </p:txBody>
      </p:sp>
      <p:sp>
        <p:nvSpPr>
          <p:cNvPr id="433251" name="Rectangle 99"/>
          <p:cNvSpPr>
            <a:spLocks noChangeArrowheads="1"/>
          </p:cNvSpPr>
          <p:nvPr/>
        </p:nvSpPr>
        <p:spPr bwMode="auto">
          <a:xfrm>
            <a:off x="109538" y="5145088"/>
            <a:ext cx="1295400" cy="228600"/>
          </a:xfrm>
          <a:prstGeom prst="rect">
            <a:avLst/>
          </a:prstGeom>
          <a:solidFill>
            <a:schemeClr val="bg1"/>
          </a:solidFill>
          <a:ln w="9525">
            <a:solidFill>
              <a:schemeClr val="tx1"/>
            </a:solidFill>
            <a:miter lim="800000"/>
            <a:headEnd/>
            <a:tailEnd/>
          </a:ln>
          <a:effectLst/>
        </p:spPr>
        <p:txBody>
          <a:bodyPr wrap="none" anchor="ctr"/>
          <a:lstStyle/>
          <a:p>
            <a:pPr algn="ctr"/>
            <a:r>
              <a:rPr lang="fr-FR" sz="800" b="0">
                <a:latin typeface="Arial" charset="0"/>
              </a:rPr>
              <a:t>La vie de l’entreprise</a:t>
            </a:r>
          </a:p>
        </p:txBody>
      </p:sp>
      <p:sp>
        <p:nvSpPr>
          <p:cNvPr id="433252" name="Rectangle 100"/>
          <p:cNvSpPr>
            <a:spLocks noChangeArrowheads="1"/>
          </p:cNvSpPr>
          <p:nvPr/>
        </p:nvSpPr>
        <p:spPr bwMode="auto">
          <a:xfrm>
            <a:off x="107950" y="4579938"/>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a:t>
            </a:r>
          </a:p>
        </p:txBody>
      </p:sp>
      <p:sp>
        <p:nvSpPr>
          <p:cNvPr id="433253" name="AutoShape 101"/>
          <p:cNvSpPr>
            <a:spLocks noChangeArrowheads="1"/>
          </p:cNvSpPr>
          <p:nvPr/>
        </p:nvSpPr>
        <p:spPr bwMode="auto">
          <a:xfrm>
            <a:off x="2916238" y="5229225"/>
            <a:ext cx="215900" cy="71438"/>
          </a:xfrm>
          <a:prstGeom prst="leftArrow">
            <a:avLst>
              <a:gd name="adj1" fmla="val 50000"/>
              <a:gd name="adj2" fmla="val 75555"/>
            </a:avLst>
          </a:prstGeom>
          <a:solidFill>
            <a:srgbClr val="FF0000"/>
          </a:solidFill>
          <a:ln w="9525">
            <a:solidFill>
              <a:schemeClr val="tx1"/>
            </a:solidFill>
            <a:miter lim="800000"/>
            <a:headEnd/>
            <a:tailEnd/>
          </a:ln>
          <a:effectLst/>
        </p:spPr>
        <p:txBody>
          <a:bodyPr wrap="none" anchor="ctr"/>
          <a:lstStyle/>
          <a:p>
            <a:endParaRPr lang="fr-FR"/>
          </a:p>
        </p:txBody>
      </p:sp>
      <p:sp>
        <p:nvSpPr>
          <p:cNvPr id="433254" name="Rectangle 102"/>
          <p:cNvSpPr>
            <a:spLocks noChangeArrowheads="1"/>
          </p:cNvSpPr>
          <p:nvPr/>
        </p:nvSpPr>
        <p:spPr bwMode="auto">
          <a:xfrm>
            <a:off x="1549400" y="4868863"/>
            <a:ext cx="1293813" cy="215900"/>
          </a:xfrm>
          <a:prstGeom prst="rect">
            <a:avLst/>
          </a:prstGeom>
          <a:solidFill>
            <a:schemeClr val="bg1"/>
          </a:solidFill>
          <a:ln w="9525">
            <a:solidFill>
              <a:schemeClr val="tx1"/>
            </a:solidFill>
            <a:miter lim="800000"/>
            <a:headEnd/>
            <a:tailEnd/>
          </a:ln>
          <a:effectLst/>
        </p:spPr>
        <p:txBody>
          <a:bodyPr anchor="ctr"/>
          <a:lstStyle/>
          <a:p>
            <a:pPr algn="ctr"/>
            <a:r>
              <a:rPr lang="fr-FR" sz="800" b="0">
                <a:latin typeface="Arial" charset="0"/>
              </a:rPr>
              <a:t>Création d’entreprise</a:t>
            </a:r>
          </a:p>
        </p:txBody>
      </p:sp>
      <p:cxnSp>
        <p:nvCxnSpPr>
          <p:cNvPr id="433255" name="AutoShape 103"/>
          <p:cNvCxnSpPr>
            <a:cxnSpLocks noChangeShapeType="1"/>
            <a:stCxn id="433250" idx="3"/>
            <a:endCxn id="433254" idx="1"/>
          </p:cNvCxnSpPr>
          <p:nvPr/>
        </p:nvCxnSpPr>
        <p:spPr bwMode="auto">
          <a:xfrm flipV="1">
            <a:off x="1403350" y="4976813"/>
            <a:ext cx="146050" cy="3175"/>
          </a:xfrm>
          <a:prstGeom prst="straightConnector1">
            <a:avLst/>
          </a:prstGeom>
          <a:noFill/>
          <a:ln w="9525">
            <a:solidFill>
              <a:schemeClr val="tx1"/>
            </a:solidFill>
            <a:round/>
            <a:headEnd/>
            <a:tailEnd/>
          </a:ln>
          <a:effectLst/>
        </p:spPr>
      </p:cxnSp>
      <p:sp>
        <p:nvSpPr>
          <p:cNvPr id="433256" name="Rectangle 104"/>
          <p:cNvSpPr>
            <a:spLocks noChangeArrowheads="1"/>
          </p:cNvSpPr>
          <p:nvPr/>
        </p:nvSpPr>
        <p:spPr bwMode="auto">
          <a:xfrm>
            <a:off x="1549400" y="5157788"/>
            <a:ext cx="1293813" cy="215900"/>
          </a:xfrm>
          <a:prstGeom prst="rect">
            <a:avLst/>
          </a:prstGeom>
          <a:solidFill>
            <a:srgbClr val="C0C0C0"/>
          </a:solidFill>
          <a:ln w="9525" algn="ctr">
            <a:solidFill>
              <a:srgbClr val="003300"/>
            </a:solidFill>
            <a:miter lim="800000"/>
            <a:headEnd/>
            <a:tailEnd/>
          </a:ln>
          <a:effectLst/>
        </p:spPr>
        <p:txBody>
          <a:bodyPr anchor="ctr"/>
          <a:lstStyle/>
          <a:p>
            <a:pPr algn="ctr"/>
            <a:r>
              <a:rPr lang="fr-FR" sz="800" b="0">
                <a:latin typeface="Arial" charset="0"/>
              </a:rPr>
              <a:t>Aide aux investissements</a:t>
            </a:r>
          </a:p>
        </p:txBody>
      </p:sp>
      <p:sp>
        <p:nvSpPr>
          <p:cNvPr id="433257" name="Rectangle 105"/>
          <p:cNvSpPr>
            <a:spLocks noChangeArrowheads="1"/>
          </p:cNvSpPr>
          <p:nvPr/>
        </p:nvSpPr>
        <p:spPr bwMode="auto">
          <a:xfrm>
            <a:off x="1547813" y="5445125"/>
            <a:ext cx="1295400" cy="215900"/>
          </a:xfrm>
          <a:prstGeom prst="rect">
            <a:avLst/>
          </a:prstGeom>
          <a:solidFill>
            <a:srgbClr val="C0C0C0"/>
          </a:solidFill>
          <a:ln w="9525" algn="ctr">
            <a:solidFill>
              <a:srgbClr val="003300"/>
            </a:solidFill>
            <a:miter lim="800000"/>
            <a:headEnd/>
            <a:tailEnd/>
          </a:ln>
          <a:effectLst/>
        </p:spPr>
        <p:txBody>
          <a:bodyPr anchor="ctr"/>
          <a:lstStyle/>
          <a:p>
            <a:pPr algn="ctr"/>
            <a:r>
              <a:rPr lang="fr-FR" sz="800" b="0">
                <a:latin typeface="Arial" charset="0"/>
              </a:rPr>
              <a:t>Cadre législatif et réglementaire</a:t>
            </a:r>
          </a:p>
        </p:txBody>
      </p:sp>
      <p:cxnSp>
        <p:nvCxnSpPr>
          <p:cNvPr id="433258" name="AutoShape 106"/>
          <p:cNvCxnSpPr>
            <a:cxnSpLocks noChangeShapeType="1"/>
            <a:stCxn id="433250" idx="3"/>
            <a:endCxn id="433256" idx="1"/>
          </p:cNvCxnSpPr>
          <p:nvPr/>
        </p:nvCxnSpPr>
        <p:spPr bwMode="auto">
          <a:xfrm>
            <a:off x="1403350" y="4979988"/>
            <a:ext cx="146050" cy="285750"/>
          </a:xfrm>
          <a:prstGeom prst="bentConnector3">
            <a:avLst>
              <a:gd name="adj1" fmla="val 50000"/>
            </a:avLst>
          </a:prstGeom>
          <a:noFill/>
          <a:ln w="9525">
            <a:solidFill>
              <a:schemeClr val="tx1"/>
            </a:solidFill>
            <a:miter lim="800000"/>
            <a:headEnd/>
            <a:tailEnd/>
          </a:ln>
          <a:effectLst/>
        </p:spPr>
      </p:cxnSp>
      <p:cxnSp>
        <p:nvCxnSpPr>
          <p:cNvPr id="433259" name="AutoShape 107"/>
          <p:cNvCxnSpPr>
            <a:cxnSpLocks noChangeShapeType="1"/>
            <a:stCxn id="433250" idx="3"/>
            <a:endCxn id="433257" idx="1"/>
          </p:cNvCxnSpPr>
          <p:nvPr/>
        </p:nvCxnSpPr>
        <p:spPr bwMode="auto">
          <a:xfrm>
            <a:off x="1403350" y="4979988"/>
            <a:ext cx="144463" cy="573087"/>
          </a:xfrm>
          <a:prstGeom prst="bentConnector3">
            <a:avLst>
              <a:gd name="adj1" fmla="val 49449"/>
            </a:avLst>
          </a:prstGeom>
          <a:noFill/>
          <a:ln w="9525">
            <a:solidFill>
              <a:schemeClr val="tx1"/>
            </a:solidFill>
            <a:miter lim="800000"/>
            <a:headEnd/>
            <a:tailEnd/>
          </a:ln>
          <a:effectLst/>
        </p:spPr>
      </p:cxnSp>
      <p:sp>
        <p:nvSpPr>
          <p:cNvPr id="433260" name="Rectangle 108"/>
          <p:cNvSpPr>
            <a:spLocks noChangeArrowheads="1"/>
          </p:cNvSpPr>
          <p:nvPr/>
        </p:nvSpPr>
        <p:spPr bwMode="auto">
          <a:xfrm>
            <a:off x="1547813" y="5734050"/>
            <a:ext cx="1295400" cy="215900"/>
          </a:xfrm>
          <a:prstGeom prst="rect">
            <a:avLst/>
          </a:prstGeom>
          <a:solidFill>
            <a:schemeClr val="bg1"/>
          </a:solidFill>
          <a:ln w="9525">
            <a:solidFill>
              <a:schemeClr val="tx1"/>
            </a:solidFill>
            <a:miter lim="800000"/>
            <a:headEnd/>
            <a:tailEnd/>
          </a:ln>
          <a:effectLst/>
        </p:spPr>
        <p:txBody>
          <a:bodyPr anchor="ctr"/>
          <a:lstStyle/>
          <a:p>
            <a:pPr algn="ctr"/>
            <a:r>
              <a:rPr lang="fr-FR" sz="800" b="0">
                <a:latin typeface="Arial" charset="0"/>
              </a:rPr>
              <a:t>Lignes de financement</a:t>
            </a:r>
          </a:p>
        </p:txBody>
      </p:sp>
      <p:sp>
        <p:nvSpPr>
          <p:cNvPr id="433261" name="Rectangle 109"/>
          <p:cNvSpPr>
            <a:spLocks noChangeArrowheads="1"/>
          </p:cNvSpPr>
          <p:nvPr/>
        </p:nvSpPr>
        <p:spPr bwMode="auto">
          <a:xfrm>
            <a:off x="1547813" y="6021388"/>
            <a:ext cx="1295400" cy="215900"/>
          </a:xfrm>
          <a:prstGeom prst="rect">
            <a:avLst/>
          </a:prstGeom>
          <a:solidFill>
            <a:schemeClr val="bg1"/>
          </a:solidFill>
          <a:ln w="9525">
            <a:solidFill>
              <a:schemeClr val="tx1"/>
            </a:solidFill>
            <a:miter lim="800000"/>
            <a:headEnd/>
            <a:tailEnd/>
          </a:ln>
          <a:effectLst/>
        </p:spPr>
        <p:txBody>
          <a:bodyPr anchor="ctr"/>
          <a:lstStyle/>
          <a:p>
            <a:pPr algn="ctr"/>
            <a:r>
              <a:rPr lang="fr-FR" sz="800" b="0">
                <a:latin typeface="Arial" charset="0"/>
              </a:rPr>
              <a:t>Opérations économiques</a:t>
            </a:r>
          </a:p>
        </p:txBody>
      </p:sp>
      <p:sp>
        <p:nvSpPr>
          <p:cNvPr id="433262" name="Rectangle 110"/>
          <p:cNvSpPr>
            <a:spLocks noChangeArrowheads="1"/>
          </p:cNvSpPr>
          <p:nvPr/>
        </p:nvSpPr>
        <p:spPr bwMode="auto">
          <a:xfrm>
            <a:off x="1547813" y="6310313"/>
            <a:ext cx="1295400" cy="214312"/>
          </a:xfrm>
          <a:prstGeom prst="rect">
            <a:avLst/>
          </a:prstGeom>
          <a:solidFill>
            <a:schemeClr val="bg1"/>
          </a:solidFill>
          <a:ln w="9525">
            <a:solidFill>
              <a:schemeClr val="tx1"/>
            </a:solidFill>
            <a:miter lim="800000"/>
            <a:headEnd/>
            <a:tailEnd/>
          </a:ln>
          <a:effectLst/>
        </p:spPr>
        <p:txBody>
          <a:bodyPr anchor="ctr"/>
          <a:lstStyle/>
          <a:p>
            <a:pPr algn="ctr"/>
            <a:r>
              <a:rPr lang="fr-FR" sz="800" b="0">
                <a:latin typeface="Arial" charset="0"/>
              </a:rPr>
              <a:t>Opérations de construction</a:t>
            </a:r>
          </a:p>
        </p:txBody>
      </p:sp>
      <p:cxnSp>
        <p:nvCxnSpPr>
          <p:cNvPr id="433263" name="AutoShape 111"/>
          <p:cNvCxnSpPr>
            <a:cxnSpLocks noChangeShapeType="1"/>
            <a:stCxn id="433250" idx="3"/>
            <a:endCxn id="433260" idx="1"/>
          </p:cNvCxnSpPr>
          <p:nvPr/>
        </p:nvCxnSpPr>
        <p:spPr bwMode="auto">
          <a:xfrm>
            <a:off x="1403350" y="4979988"/>
            <a:ext cx="144463" cy="862012"/>
          </a:xfrm>
          <a:prstGeom prst="bentConnector3">
            <a:avLst>
              <a:gd name="adj1" fmla="val 49449"/>
            </a:avLst>
          </a:prstGeom>
          <a:noFill/>
          <a:ln w="9525">
            <a:solidFill>
              <a:schemeClr val="tx1"/>
            </a:solidFill>
            <a:miter lim="800000"/>
            <a:headEnd/>
            <a:tailEnd/>
          </a:ln>
          <a:effectLst/>
        </p:spPr>
      </p:cxnSp>
      <p:cxnSp>
        <p:nvCxnSpPr>
          <p:cNvPr id="433264" name="AutoShape 112"/>
          <p:cNvCxnSpPr>
            <a:cxnSpLocks noChangeShapeType="1"/>
            <a:stCxn id="433250" idx="3"/>
            <a:endCxn id="433261" idx="1"/>
          </p:cNvCxnSpPr>
          <p:nvPr/>
        </p:nvCxnSpPr>
        <p:spPr bwMode="auto">
          <a:xfrm>
            <a:off x="1403350" y="4979988"/>
            <a:ext cx="144463" cy="1149350"/>
          </a:xfrm>
          <a:prstGeom prst="bentConnector3">
            <a:avLst>
              <a:gd name="adj1" fmla="val 49449"/>
            </a:avLst>
          </a:prstGeom>
          <a:noFill/>
          <a:ln w="9525">
            <a:solidFill>
              <a:schemeClr val="tx1"/>
            </a:solidFill>
            <a:miter lim="800000"/>
            <a:headEnd/>
            <a:tailEnd/>
          </a:ln>
          <a:effectLst/>
        </p:spPr>
      </p:cxnSp>
      <p:cxnSp>
        <p:nvCxnSpPr>
          <p:cNvPr id="433265" name="AutoShape 113"/>
          <p:cNvCxnSpPr>
            <a:cxnSpLocks noChangeShapeType="1"/>
            <a:stCxn id="433250" idx="3"/>
            <a:endCxn id="433262" idx="1"/>
          </p:cNvCxnSpPr>
          <p:nvPr/>
        </p:nvCxnSpPr>
        <p:spPr bwMode="auto">
          <a:xfrm>
            <a:off x="1403350" y="4979988"/>
            <a:ext cx="144463" cy="1438275"/>
          </a:xfrm>
          <a:prstGeom prst="bentConnector3">
            <a:avLst>
              <a:gd name="adj1" fmla="val 49449"/>
            </a:avLst>
          </a:prstGeom>
          <a:noFill/>
          <a:ln w="9525">
            <a:solidFill>
              <a:schemeClr val="tx1"/>
            </a:solidFill>
            <a:miter lim="800000"/>
            <a:headEnd/>
            <a:tailEnd/>
          </a:ln>
          <a:effectLst/>
        </p:spPr>
      </p:cxnSp>
      <p:cxnSp>
        <p:nvCxnSpPr>
          <p:cNvPr id="433266" name="AutoShape 114"/>
          <p:cNvCxnSpPr>
            <a:cxnSpLocks noChangeShapeType="1"/>
            <a:stCxn id="433250" idx="3"/>
          </p:cNvCxnSpPr>
          <p:nvPr/>
        </p:nvCxnSpPr>
        <p:spPr bwMode="auto">
          <a:xfrm>
            <a:off x="1403350" y="4979988"/>
            <a:ext cx="144463" cy="1725612"/>
          </a:xfrm>
          <a:prstGeom prst="bentConnector3">
            <a:avLst>
              <a:gd name="adj1" fmla="val 49449"/>
            </a:avLst>
          </a:prstGeom>
          <a:noFill/>
          <a:ln w="9525">
            <a:solidFill>
              <a:schemeClr val="tx1"/>
            </a:solidFill>
            <a:miter lim="800000"/>
            <a:headEnd/>
            <a:tailEnd/>
          </a:ln>
          <a:effectLst/>
        </p:spPr>
      </p:cxnSp>
      <p:sp>
        <p:nvSpPr>
          <p:cNvPr id="433267" name="Rectangle 115"/>
          <p:cNvSpPr>
            <a:spLocks noChangeArrowheads="1"/>
          </p:cNvSpPr>
          <p:nvPr/>
        </p:nvSpPr>
        <p:spPr bwMode="auto">
          <a:xfrm>
            <a:off x="1547813" y="6597650"/>
            <a:ext cx="1296987"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Où aller ?</a:t>
            </a:r>
          </a:p>
        </p:txBody>
      </p:sp>
      <p:sp>
        <p:nvSpPr>
          <p:cNvPr id="433268" name="AutoShape 116"/>
          <p:cNvSpPr>
            <a:spLocks noChangeArrowheads="1"/>
          </p:cNvSpPr>
          <p:nvPr/>
        </p:nvSpPr>
        <p:spPr bwMode="auto">
          <a:xfrm>
            <a:off x="2916238" y="5518150"/>
            <a:ext cx="215900" cy="71438"/>
          </a:xfrm>
          <a:prstGeom prst="leftArrow">
            <a:avLst>
              <a:gd name="adj1" fmla="val 50000"/>
              <a:gd name="adj2" fmla="val 75555"/>
            </a:avLst>
          </a:prstGeom>
          <a:solidFill>
            <a:srgbClr val="FF0000"/>
          </a:solidFill>
          <a:ln w="9525">
            <a:solidFill>
              <a:schemeClr val="tx1"/>
            </a:solidFill>
            <a:miter lim="800000"/>
            <a:headEnd/>
            <a:tailEnd/>
          </a:ln>
          <a:effectLst/>
        </p:spPr>
        <p:txBody>
          <a:bodyPr wrap="none" anchor="ctr"/>
          <a:lstStyle/>
          <a:p>
            <a:endParaRPr lang="fr-FR"/>
          </a:p>
        </p:txBody>
      </p:sp>
      <p:sp>
        <p:nvSpPr>
          <p:cNvPr id="433269" name="Rectangle 117"/>
          <p:cNvSpPr>
            <a:spLocks noChangeArrowheads="1"/>
          </p:cNvSpPr>
          <p:nvPr/>
        </p:nvSpPr>
        <p:spPr bwMode="auto">
          <a:xfrm>
            <a:off x="107950" y="596900"/>
            <a:ext cx="100806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0</a:t>
            </a:r>
          </a:p>
        </p:txBody>
      </p:sp>
      <p:sp>
        <p:nvSpPr>
          <p:cNvPr id="433270" name="Rectangle 118"/>
          <p:cNvSpPr>
            <a:spLocks noChangeArrowheads="1"/>
          </p:cNvSpPr>
          <p:nvPr/>
        </p:nvSpPr>
        <p:spPr bwMode="auto">
          <a:xfrm>
            <a:off x="1189038" y="596900"/>
            <a:ext cx="1366837"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1</a:t>
            </a:r>
          </a:p>
        </p:txBody>
      </p:sp>
      <p:sp>
        <p:nvSpPr>
          <p:cNvPr id="433271" name="Rectangle 119"/>
          <p:cNvSpPr>
            <a:spLocks noChangeArrowheads="1"/>
          </p:cNvSpPr>
          <p:nvPr/>
        </p:nvSpPr>
        <p:spPr bwMode="auto">
          <a:xfrm>
            <a:off x="2628900" y="596900"/>
            <a:ext cx="1438275"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2</a:t>
            </a:r>
          </a:p>
        </p:txBody>
      </p:sp>
      <p:sp>
        <p:nvSpPr>
          <p:cNvPr id="433272" name="Rectangle 120"/>
          <p:cNvSpPr>
            <a:spLocks noChangeArrowheads="1"/>
          </p:cNvSpPr>
          <p:nvPr/>
        </p:nvSpPr>
        <p:spPr bwMode="auto">
          <a:xfrm>
            <a:off x="4140200" y="596900"/>
            <a:ext cx="143986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3</a:t>
            </a:r>
          </a:p>
        </p:txBody>
      </p:sp>
      <p:sp>
        <p:nvSpPr>
          <p:cNvPr id="433273" name="Rectangle 121"/>
          <p:cNvSpPr>
            <a:spLocks noChangeArrowheads="1"/>
          </p:cNvSpPr>
          <p:nvPr/>
        </p:nvSpPr>
        <p:spPr bwMode="auto">
          <a:xfrm>
            <a:off x="5651500" y="596900"/>
            <a:ext cx="1584325"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4</a:t>
            </a:r>
          </a:p>
        </p:txBody>
      </p:sp>
      <p:sp>
        <p:nvSpPr>
          <p:cNvPr id="433274" name="Rectangle 122"/>
          <p:cNvSpPr>
            <a:spLocks noChangeArrowheads="1"/>
          </p:cNvSpPr>
          <p:nvPr/>
        </p:nvSpPr>
        <p:spPr bwMode="auto">
          <a:xfrm>
            <a:off x="7315200" y="596900"/>
            <a:ext cx="164941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5</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Espace réservé du numéro de diapositive 1"/>
          <p:cNvSpPr>
            <a:spLocks noGrp="1"/>
          </p:cNvSpPr>
          <p:nvPr>
            <p:ph type="sldNum" sz="quarter" idx="10"/>
          </p:nvPr>
        </p:nvSpPr>
        <p:spPr/>
        <p:txBody>
          <a:bodyPr/>
          <a:lstStyle/>
          <a:p>
            <a:fld id="{0D965EAB-9838-43D3-A6F1-4575674B022E}" type="slidenum">
              <a:rPr lang="fr-FR"/>
              <a:pPr/>
              <a:t>36</a:t>
            </a:fld>
            <a:endParaRPr lang="fr-FR"/>
          </a:p>
        </p:txBody>
      </p:sp>
      <p:sp>
        <p:nvSpPr>
          <p:cNvPr id="434178" name="Rectangle 2"/>
          <p:cNvSpPr>
            <a:spLocks noChangeArrowheads="1"/>
          </p:cNvSpPr>
          <p:nvPr/>
        </p:nvSpPr>
        <p:spPr bwMode="auto">
          <a:xfrm>
            <a:off x="1189038" y="908050"/>
            <a:ext cx="1295400" cy="228600"/>
          </a:xfrm>
          <a:prstGeom prst="rect">
            <a:avLst/>
          </a:prstGeom>
          <a:solidFill>
            <a:srgbClr val="000080"/>
          </a:solidFill>
          <a:ln w="9525">
            <a:solidFill>
              <a:srgbClr val="000080"/>
            </a:solidFill>
            <a:miter lim="800000"/>
            <a:headEnd/>
            <a:tailEnd/>
          </a:ln>
          <a:effectLst/>
        </p:spPr>
        <p:txBody>
          <a:bodyPr anchor="ctr"/>
          <a:lstStyle/>
          <a:p>
            <a:pPr algn="ctr"/>
            <a:r>
              <a:rPr lang="fr-FR" sz="800">
                <a:solidFill>
                  <a:srgbClr val="F8F8F8"/>
                </a:solidFill>
                <a:latin typeface="Arial" charset="0"/>
              </a:rPr>
              <a:t>Espace Investisseurs</a:t>
            </a:r>
          </a:p>
        </p:txBody>
      </p:sp>
      <p:sp>
        <p:nvSpPr>
          <p:cNvPr id="434179" name="Rectangle 3"/>
          <p:cNvSpPr>
            <a:spLocks noChangeArrowheads="1"/>
          </p:cNvSpPr>
          <p:nvPr/>
        </p:nvSpPr>
        <p:spPr bwMode="auto">
          <a:xfrm>
            <a:off x="152400" y="908050"/>
            <a:ext cx="914400" cy="228600"/>
          </a:xfrm>
          <a:prstGeom prst="rect">
            <a:avLst/>
          </a:prstGeom>
          <a:solidFill>
            <a:srgbClr val="000080"/>
          </a:solidFill>
          <a:ln w="9525">
            <a:solidFill>
              <a:srgbClr val="000080"/>
            </a:solidFill>
            <a:miter lim="800000"/>
            <a:headEnd/>
            <a:tailEnd/>
          </a:ln>
          <a:effectLst/>
        </p:spPr>
        <p:txBody>
          <a:bodyPr wrap="none" anchor="ctr"/>
          <a:lstStyle/>
          <a:p>
            <a:pPr algn="ctr"/>
            <a:r>
              <a:rPr lang="fr-FR" sz="800">
                <a:solidFill>
                  <a:srgbClr val="F8F8F8"/>
                </a:solidFill>
                <a:latin typeface="Arial" charset="0"/>
              </a:rPr>
              <a:t>Page d’accueil</a:t>
            </a:r>
          </a:p>
        </p:txBody>
      </p:sp>
      <p:cxnSp>
        <p:nvCxnSpPr>
          <p:cNvPr id="434180" name="AutoShape 4"/>
          <p:cNvCxnSpPr>
            <a:cxnSpLocks noChangeShapeType="1"/>
            <a:stCxn id="434179" idx="3"/>
            <a:endCxn id="434178" idx="1"/>
          </p:cNvCxnSpPr>
          <p:nvPr/>
        </p:nvCxnSpPr>
        <p:spPr bwMode="auto">
          <a:xfrm>
            <a:off x="1066800" y="1022350"/>
            <a:ext cx="122238" cy="0"/>
          </a:xfrm>
          <a:prstGeom prst="straightConnector1">
            <a:avLst/>
          </a:prstGeom>
          <a:noFill/>
          <a:ln w="9525">
            <a:solidFill>
              <a:schemeClr val="tx1"/>
            </a:solidFill>
            <a:round/>
            <a:headEnd/>
            <a:tailEnd/>
          </a:ln>
          <a:effectLst/>
        </p:spPr>
      </p:cxnSp>
      <p:sp>
        <p:nvSpPr>
          <p:cNvPr id="434191" name="Rectangle 15"/>
          <p:cNvSpPr>
            <a:spLocks noChangeArrowheads="1"/>
          </p:cNvSpPr>
          <p:nvPr/>
        </p:nvSpPr>
        <p:spPr bwMode="auto">
          <a:xfrm>
            <a:off x="2627313" y="908050"/>
            <a:ext cx="1296987"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Services administratifs</a:t>
            </a:r>
          </a:p>
        </p:txBody>
      </p:sp>
      <p:cxnSp>
        <p:nvCxnSpPr>
          <p:cNvPr id="434192" name="AutoShape 16"/>
          <p:cNvCxnSpPr>
            <a:cxnSpLocks noChangeShapeType="1"/>
            <a:stCxn id="434178" idx="3"/>
            <a:endCxn id="434191" idx="1"/>
          </p:cNvCxnSpPr>
          <p:nvPr/>
        </p:nvCxnSpPr>
        <p:spPr bwMode="auto">
          <a:xfrm flipV="1">
            <a:off x="2484438" y="1016000"/>
            <a:ext cx="142875" cy="6350"/>
          </a:xfrm>
          <a:prstGeom prst="bentConnector3">
            <a:avLst>
              <a:gd name="adj1" fmla="val 50000"/>
            </a:avLst>
          </a:prstGeom>
          <a:noFill/>
          <a:ln w="9525">
            <a:solidFill>
              <a:schemeClr val="tx1"/>
            </a:solidFill>
            <a:miter lim="800000"/>
            <a:headEnd/>
            <a:tailEnd/>
          </a:ln>
          <a:effectLst/>
        </p:spPr>
      </p:cxnSp>
      <p:sp>
        <p:nvSpPr>
          <p:cNvPr id="434195" name="Rectangle 19"/>
          <p:cNvSpPr>
            <a:spLocks noChangeArrowheads="1"/>
          </p:cNvSpPr>
          <p:nvPr/>
        </p:nvSpPr>
        <p:spPr bwMode="auto">
          <a:xfrm>
            <a:off x="4140200" y="908050"/>
            <a:ext cx="1295400" cy="215900"/>
          </a:xfrm>
          <a:prstGeom prst="rect">
            <a:avLst/>
          </a:prstGeom>
          <a:noFill/>
          <a:ln w="9525">
            <a:solidFill>
              <a:schemeClr val="tx1"/>
            </a:solidFill>
            <a:miter lim="800000"/>
            <a:headEnd/>
            <a:tailEnd/>
          </a:ln>
          <a:effectLst/>
        </p:spPr>
        <p:txBody>
          <a:bodyPr anchor="ctr"/>
          <a:lstStyle/>
          <a:p>
            <a:pPr algn="ctr"/>
            <a:r>
              <a:rPr lang="fr-FR" sz="800" b="0">
                <a:solidFill>
                  <a:srgbClr val="006600"/>
                </a:solidFill>
                <a:latin typeface="Arial" charset="0"/>
              </a:rPr>
              <a:t>Lignes de financement</a:t>
            </a:r>
          </a:p>
        </p:txBody>
      </p:sp>
      <p:cxnSp>
        <p:nvCxnSpPr>
          <p:cNvPr id="434197" name="AutoShape 21"/>
          <p:cNvCxnSpPr>
            <a:cxnSpLocks noChangeShapeType="1"/>
            <a:stCxn id="434191" idx="3"/>
            <a:endCxn id="434195" idx="1"/>
          </p:cNvCxnSpPr>
          <p:nvPr/>
        </p:nvCxnSpPr>
        <p:spPr bwMode="auto">
          <a:xfrm>
            <a:off x="3924300" y="1016000"/>
            <a:ext cx="215900" cy="0"/>
          </a:xfrm>
          <a:prstGeom prst="straightConnector1">
            <a:avLst/>
          </a:prstGeom>
          <a:noFill/>
          <a:ln w="9525">
            <a:solidFill>
              <a:schemeClr val="tx1"/>
            </a:solidFill>
            <a:round/>
            <a:headEnd/>
            <a:tailEnd/>
          </a:ln>
          <a:effectLst/>
        </p:spPr>
      </p:cxnSp>
      <p:sp>
        <p:nvSpPr>
          <p:cNvPr id="434198" name="Rectangle 22"/>
          <p:cNvSpPr>
            <a:spLocks noChangeArrowheads="1"/>
          </p:cNvSpPr>
          <p:nvPr/>
        </p:nvSpPr>
        <p:spPr bwMode="auto">
          <a:xfrm>
            <a:off x="5654675" y="1411288"/>
            <a:ext cx="1438275" cy="215900"/>
          </a:xfrm>
          <a:prstGeom prst="rect">
            <a:avLst/>
          </a:prstGeom>
          <a:noFill/>
          <a:ln w="9525">
            <a:solidFill>
              <a:schemeClr val="tx1"/>
            </a:solidFill>
            <a:miter lim="800000"/>
            <a:headEnd/>
            <a:tailEnd/>
          </a:ln>
          <a:effectLst/>
        </p:spPr>
        <p:txBody>
          <a:bodyPr anchor="ctr"/>
          <a:lstStyle/>
          <a:p>
            <a:pPr algn="ctr"/>
            <a:r>
              <a:rPr lang="fr-FR" sz="800" b="0">
                <a:solidFill>
                  <a:srgbClr val="006600"/>
                </a:solidFill>
                <a:latin typeface="Arial" charset="0"/>
              </a:rPr>
              <a:t>Lignes étrangères</a:t>
            </a:r>
          </a:p>
        </p:txBody>
      </p:sp>
      <p:sp>
        <p:nvSpPr>
          <p:cNvPr id="434200" name="Rectangle 24"/>
          <p:cNvSpPr>
            <a:spLocks noChangeArrowheads="1"/>
          </p:cNvSpPr>
          <p:nvPr/>
        </p:nvSpPr>
        <p:spPr bwMode="auto">
          <a:xfrm>
            <a:off x="5651500" y="1700213"/>
            <a:ext cx="1438275" cy="215900"/>
          </a:xfrm>
          <a:prstGeom prst="rect">
            <a:avLst/>
          </a:prstGeom>
          <a:noFill/>
          <a:ln w="9525">
            <a:solidFill>
              <a:schemeClr val="tx1"/>
            </a:solidFill>
            <a:miter lim="800000"/>
            <a:headEnd/>
            <a:tailEnd/>
          </a:ln>
          <a:effectLst/>
        </p:spPr>
        <p:txBody>
          <a:bodyPr anchor="ctr"/>
          <a:lstStyle/>
          <a:p>
            <a:pPr algn="ctr"/>
            <a:r>
              <a:rPr lang="fr-FR" sz="800" b="0">
                <a:solidFill>
                  <a:srgbClr val="006600"/>
                </a:solidFill>
                <a:latin typeface="Arial" charset="0"/>
              </a:rPr>
              <a:t>Fonds de garantie</a:t>
            </a:r>
          </a:p>
        </p:txBody>
      </p:sp>
      <p:sp>
        <p:nvSpPr>
          <p:cNvPr id="434202" name="Rectangle 26"/>
          <p:cNvSpPr>
            <a:spLocks noChangeArrowheads="1"/>
          </p:cNvSpPr>
          <p:nvPr/>
        </p:nvSpPr>
        <p:spPr bwMode="auto">
          <a:xfrm>
            <a:off x="5651500" y="908050"/>
            <a:ext cx="1438275" cy="431800"/>
          </a:xfrm>
          <a:prstGeom prst="rect">
            <a:avLst/>
          </a:prstGeom>
          <a:noFill/>
          <a:ln w="9525">
            <a:solidFill>
              <a:schemeClr val="tx1"/>
            </a:solidFill>
            <a:miter lim="800000"/>
            <a:headEnd/>
            <a:tailEnd/>
          </a:ln>
          <a:effectLst/>
        </p:spPr>
        <p:txBody>
          <a:bodyPr anchor="ctr"/>
          <a:lstStyle/>
          <a:p>
            <a:pPr algn="ctr"/>
            <a:r>
              <a:rPr lang="fr-FR" sz="800" b="0">
                <a:solidFill>
                  <a:srgbClr val="006600"/>
                </a:solidFill>
                <a:latin typeface="Arial" charset="0"/>
              </a:rPr>
              <a:t>Système bancaire marocain (liens vers différentes banques)</a:t>
            </a:r>
          </a:p>
        </p:txBody>
      </p:sp>
      <p:sp>
        <p:nvSpPr>
          <p:cNvPr id="434204" name="Rectangle 28"/>
          <p:cNvSpPr>
            <a:spLocks noChangeArrowheads="1"/>
          </p:cNvSpPr>
          <p:nvPr/>
        </p:nvSpPr>
        <p:spPr bwMode="auto">
          <a:xfrm>
            <a:off x="5651500" y="1989138"/>
            <a:ext cx="1438275" cy="215900"/>
          </a:xfrm>
          <a:prstGeom prst="rect">
            <a:avLst/>
          </a:prstGeom>
          <a:noFill/>
          <a:ln w="9525">
            <a:solidFill>
              <a:schemeClr val="tx1"/>
            </a:solidFill>
            <a:miter lim="800000"/>
            <a:headEnd/>
            <a:tailEnd/>
          </a:ln>
          <a:effectLst/>
        </p:spPr>
        <p:txBody>
          <a:bodyPr anchor="ctr"/>
          <a:lstStyle/>
          <a:p>
            <a:pPr algn="ctr"/>
            <a:r>
              <a:rPr lang="fr-FR" sz="800" b="0">
                <a:solidFill>
                  <a:srgbClr val="006600"/>
                </a:solidFill>
                <a:latin typeface="Arial" charset="0"/>
              </a:rPr>
              <a:t>Crédit bail (leasing)</a:t>
            </a:r>
          </a:p>
        </p:txBody>
      </p:sp>
      <p:sp>
        <p:nvSpPr>
          <p:cNvPr id="434206" name="Rectangle 30"/>
          <p:cNvSpPr>
            <a:spLocks noChangeArrowheads="1"/>
          </p:cNvSpPr>
          <p:nvPr/>
        </p:nvSpPr>
        <p:spPr bwMode="auto">
          <a:xfrm>
            <a:off x="5651500" y="2278063"/>
            <a:ext cx="1438275" cy="215900"/>
          </a:xfrm>
          <a:prstGeom prst="rect">
            <a:avLst/>
          </a:prstGeom>
          <a:noFill/>
          <a:ln w="9525">
            <a:solidFill>
              <a:schemeClr val="tx1"/>
            </a:solidFill>
            <a:miter lim="800000"/>
            <a:headEnd/>
            <a:tailEnd/>
          </a:ln>
          <a:effectLst/>
        </p:spPr>
        <p:txBody>
          <a:bodyPr anchor="ctr"/>
          <a:lstStyle/>
          <a:p>
            <a:pPr algn="ctr"/>
            <a:r>
              <a:rPr lang="fr-FR" sz="800" b="0">
                <a:solidFill>
                  <a:srgbClr val="006600"/>
                </a:solidFill>
                <a:latin typeface="Arial" charset="0"/>
              </a:rPr>
              <a:t>Fonds Hassan II</a:t>
            </a:r>
          </a:p>
        </p:txBody>
      </p:sp>
      <p:cxnSp>
        <p:nvCxnSpPr>
          <p:cNvPr id="434208" name="AutoShape 32"/>
          <p:cNvCxnSpPr>
            <a:cxnSpLocks noChangeShapeType="1"/>
            <a:stCxn id="434195" idx="3"/>
            <a:endCxn id="434200" idx="1"/>
          </p:cNvCxnSpPr>
          <p:nvPr/>
        </p:nvCxnSpPr>
        <p:spPr bwMode="auto">
          <a:xfrm>
            <a:off x="5435600" y="1016000"/>
            <a:ext cx="215900" cy="792163"/>
          </a:xfrm>
          <a:prstGeom prst="bentConnector3">
            <a:avLst>
              <a:gd name="adj1" fmla="val 50000"/>
            </a:avLst>
          </a:prstGeom>
          <a:noFill/>
          <a:ln w="9525">
            <a:solidFill>
              <a:schemeClr val="tx1"/>
            </a:solidFill>
            <a:miter lim="800000"/>
            <a:headEnd/>
            <a:tailEnd/>
          </a:ln>
          <a:effectLst/>
        </p:spPr>
      </p:cxnSp>
      <p:cxnSp>
        <p:nvCxnSpPr>
          <p:cNvPr id="434209" name="AutoShape 33"/>
          <p:cNvCxnSpPr>
            <a:cxnSpLocks noChangeShapeType="1"/>
            <a:stCxn id="434195" idx="3"/>
            <a:endCxn id="434202" idx="1"/>
          </p:cNvCxnSpPr>
          <p:nvPr/>
        </p:nvCxnSpPr>
        <p:spPr bwMode="auto">
          <a:xfrm>
            <a:off x="5435600" y="1016000"/>
            <a:ext cx="215900" cy="107950"/>
          </a:xfrm>
          <a:prstGeom prst="bentConnector3">
            <a:avLst>
              <a:gd name="adj1" fmla="val 50000"/>
            </a:avLst>
          </a:prstGeom>
          <a:noFill/>
          <a:ln w="9525">
            <a:solidFill>
              <a:schemeClr val="tx1"/>
            </a:solidFill>
            <a:miter lim="800000"/>
            <a:headEnd/>
            <a:tailEnd/>
          </a:ln>
          <a:effectLst/>
        </p:spPr>
      </p:cxnSp>
      <p:cxnSp>
        <p:nvCxnSpPr>
          <p:cNvPr id="434210" name="AutoShape 34"/>
          <p:cNvCxnSpPr>
            <a:cxnSpLocks noChangeShapeType="1"/>
            <a:stCxn id="434195" idx="3"/>
            <a:endCxn id="434204" idx="1"/>
          </p:cNvCxnSpPr>
          <p:nvPr/>
        </p:nvCxnSpPr>
        <p:spPr bwMode="auto">
          <a:xfrm>
            <a:off x="5435600" y="1016000"/>
            <a:ext cx="215900" cy="1081088"/>
          </a:xfrm>
          <a:prstGeom prst="bentConnector3">
            <a:avLst>
              <a:gd name="adj1" fmla="val 50000"/>
            </a:avLst>
          </a:prstGeom>
          <a:noFill/>
          <a:ln w="9525">
            <a:solidFill>
              <a:schemeClr val="tx1"/>
            </a:solidFill>
            <a:miter lim="800000"/>
            <a:headEnd/>
            <a:tailEnd/>
          </a:ln>
          <a:effectLst/>
        </p:spPr>
      </p:cxnSp>
      <p:cxnSp>
        <p:nvCxnSpPr>
          <p:cNvPr id="434211" name="AutoShape 35"/>
          <p:cNvCxnSpPr>
            <a:cxnSpLocks noChangeShapeType="1"/>
            <a:stCxn id="434195" idx="3"/>
            <a:endCxn id="434206" idx="1"/>
          </p:cNvCxnSpPr>
          <p:nvPr/>
        </p:nvCxnSpPr>
        <p:spPr bwMode="auto">
          <a:xfrm>
            <a:off x="5435600" y="1016000"/>
            <a:ext cx="215900" cy="1370013"/>
          </a:xfrm>
          <a:prstGeom prst="bentConnector3">
            <a:avLst>
              <a:gd name="adj1" fmla="val 50000"/>
            </a:avLst>
          </a:prstGeom>
          <a:noFill/>
          <a:ln w="9525">
            <a:solidFill>
              <a:schemeClr val="tx1"/>
            </a:solidFill>
            <a:miter lim="800000"/>
            <a:headEnd/>
            <a:tailEnd/>
          </a:ln>
          <a:effectLst/>
        </p:spPr>
      </p:cxnSp>
      <p:sp>
        <p:nvSpPr>
          <p:cNvPr id="434212" name="Rectangle 36"/>
          <p:cNvSpPr>
            <a:spLocks noChangeArrowheads="1"/>
          </p:cNvSpPr>
          <p:nvPr/>
        </p:nvSpPr>
        <p:spPr bwMode="auto">
          <a:xfrm>
            <a:off x="7631113" y="1557338"/>
            <a:ext cx="1404937"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663300"/>
                </a:solidFill>
                <a:latin typeface="Arial" charset="0"/>
              </a:rPr>
              <a:t>Document téléchargé</a:t>
            </a:r>
          </a:p>
        </p:txBody>
      </p:sp>
      <p:cxnSp>
        <p:nvCxnSpPr>
          <p:cNvPr id="434213" name="AutoShape 37"/>
          <p:cNvCxnSpPr>
            <a:cxnSpLocks noChangeShapeType="1"/>
            <a:stCxn id="434202" idx="3"/>
            <a:endCxn id="434212" idx="1"/>
          </p:cNvCxnSpPr>
          <p:nvPr/>
        </p:nvCxnSpPr>
        <p:spPr bwMode="auto">
          <a:xfrm>
            <a:off x="7089775" y="1123950"/>
            <a:ext cx="541338" cy="541338"/>
          </a:xfrm>
          <a:prstGeom prst="bentConnector3">
            <a:avLst>
              <a:gd name="adj1" fmla="val 49852"/>
            </a:avLst>
          </a:prstGeom>
          <a:noFill/>
          <a:ln w="9525">
            <a:solidFill>
              <a:schemeClr val="tx1"/>
            </a:solidFill>
            <a:miter lim="800000"/>
            <a:headEnd/>
            <a:tailEnd/>
          </a:ln>
          <a:effectLst/>
        </p:spPr>
      </p:cxnSp>
      <p:cxnSp>
        <p:nvCxnSpPr>
          <p:cNvPr id="434214" name="AutoShape 38"/>
          <p:cNvCxnSpPr>
            <a:cxnSpLocks noChangeShapeType="1"/>
            <a:stCxn id="434198" idx="3"/>
            <a:endCxn id="434212" idx="1"/>
          </p:cNvCxnSpPr>
          <p:nvPr/>
        </p:nvCxnSpPr>
        <p:spPr bwMode="auto">
          <a:xfrm>
            <a:off x="7092950" y="1519238"/>
            <a:ext cx="538163" cy="146050"/>
          </a:xfrm>
          <a:prstGeom prst="bentConnector3">
            <a:avLst>
              <a:gd name="adj1" fmla="val 49852"/>
            </a:avLst>
          </a:prstGeom>
          <a:noFill/>
          <a:ln w="9525">
            <a:solidFill>
              <a:schemeClr val="tx1"/>
            </a:solidFill>
            <a:miter lim="800000"/>
            <a:headEnd/>
            <a:tailEnd/>
          </a:ln>
          <a:effectLst/>
        </p:spPr>
      </p:cxnSp>
      <p:cxnSp>
        <p:nvCxnSpPr>
          <p:cNvPr id="434215" name="AutoShape 39"/>
          <p:cNvCxnSpPr>
            <a:cxnSpLocks noChangeShapeType="1"/>
            <a:stCxn id="434200" idx="3"/>
            <a:endCxn id="434212" idx="1"/>
          </p:cNvCxnSpPr>
          <p:nvPr/>
        </p:nvCxnSpPr>
        <p:spPr bwMode="auto">
          <a:xfrm flipV="1">
            <a:off x="7089775" y="1665288"/>
            <a:ext cx="541338" cy="142875"/>
          </a:xfrm>
          <a:prstGeom prst="bentConnector3">
            <a:avLst>
              <a:gd name="adj1" fmla="val 49852"/>
            </a:avLst>
          </a:prstGeom>
          <a:noFill/>
          <a:ln w="9525">
            <a:solidFill>
              <a:schemeClr val="tx1"/>
            </a:solidFill>
            <a:miter lim="800000"/>
            <a:headEnd/>
            <a:tailEnd/>
          </a:ln>
          <a:effectLst/>
        </p:spPr>
      </p:cxnSp>
      <p:cxnSp>
        <p:nvCxnSpPr>
          <p:cNvPr id="434216" name="AutoShape 40"/>
          <p:cNvCxnSpPr>
            <a:cxnSpLocks noChangeShapeType="1"/>
            <a:stCxn id="434204" idx="3"/>
            <a:endCxn id="434212" idx="1"/>
          </p:cNvCxnSpPr>
          <p:nvPr/>
        </p:nvCxnSpPr>
        <p:spPr bwMode="auto">
          <a:xfrm flipV="1">
            <a:off x="7089775" y="1665288"/>
            <a:ext cx="541338" cy="431800"/>
          </a:xfrm>
          <a:prstGeom prst="bentConnector3">
            <a:avLst>
              <a:gd name="adj1" fmla="val 49852"/>
            </a:avLst>
          </a:prstGeom>
          <a:noFill/>
          <a:ln w="9525">
            <a:solidFill>
              <a:schemeClr val="tx1"/>
            </a:solidFill>
            <a:miter lim="800000"/>
            <a:headEnd/>
            <a:tailEnd/>
          </a:ln>
          <a:effectLst/>
        </p:spPr>
      </p:cxnSp>
      <p:cxnSp>
        <p:nvCxnSpPr>
          <p:cNvPr id="434217" name="AutoShape 41"/>
          <p:cNvCxnSpPr>
            <a:cxnSpLocks noChangeShapeType="1"/>
            <a:stCxn id="434206" idx="3"/>
            <a:endCxn id="434212" idx="1"/>
          </p:cNvCxnSpPr>
          <p:nvPr/>
        </p:nvCxnSpPr>
        <p:spPr bwMode="auto">
          <a:xfrm flipV="1">
            <a:off x="7089775" y="1665288"/>
            <a:ext cx="541338" cy="720725"/>
          </a:xfrm>
          <a:prstGeom prst="bentConnector3">
            <a:avLst>
              <a:gd name="adj1" fmla="val 49852"/>
            </a:avLst>
          </a:prstGeom>
          <a:noFill/>
          <a:ln w="9525">
            <a:solidFill>
              <a:schemeClr val="tx1"/>
            </a:solidFill>
            <a:miter lim="800000"/>
            <a:headEnd/>
            <a:tailEnd/>
          </a:ln>
          <a:effectLst/>
        </p:spPr>
      </p:cxnSp>
      <p:sp>
        <p:nvSpPr>
          <p:cNvPr id="434221" name="Rectangle 45"/>
          <p:cNvSpPr>
            <a:spLocks noChangeArrowheads="1"/>
          </p:cNvSpPr>
          <p:nvPr/>
        </p:nvSpPr>
        <p:spPr bwMode="auto">
          <a:xfrm>
            <a:off x="5651500" y="2565400"/>
            <a:ext cx="1438275" cy="215900"/>
          </a:xfrm>
          <a:prstGeom prst="rect">
            <a:avLst/>
          </a:prstGeom>
          <a:noFill/>
          <a:ln w="9525">
            <a:solidFill>
              <a:schemeClr val="tx1"/>
            </a:solidFill>
            <a:miter lim="800000"/>
            <a:headEnd/>
            <a:tailEnd/>
          </a:ln>
          <a:effectLst/>
        </p:spPr>
        <p:txBody>
          <a:bodyPr anchor="ctr"/>
          <a:lstStyle/>
          <a:p>
            <a:pPr algn="ctr"/>
            <a:r>
              <a:rPr lang="fr-FR" sz="800" b="0">
                <a:solidFill>
                  <a:srgbClr val="006600"/>
                </a:solidFill>
                <a:latin typeface="Arial" charset="0"/>
              </a:rPr>
              <a:t>Mise à niveau</a:t>
            </a:r>
          </a:p>
        </p:txBody>
      </p:sp>
      <p:sp>
        <p:nvSpPr>
          <p:cNvPr id="434222" name="Rectangle 46"/>
          <p:cNvSpPr>
            <a:spLocks noChangeArrowheads="1"/>
          </p:cNvSpPr>
          <p:nvPr/>
        </p:nvSpPr>
        <p:spPr bwMode="auto">
          <a:xfrm>
            <a:off x="7596188" y="2493963"/>
            <a:ext cx="1404937" cy="431800"/>
          </a:xfrm>
          <a:prstGeom prst="rect">
            <a:avLst/>
          </a:prstGeom>
          <a:noFill/>
          <a:ln w="9525">
            <a:noFill/>
            <a:miter lim="800000"/>
            <a:headEnd/>
            <a:tailEnd/>
          </a:ln>
          <a:effectLst/>
        </p:spPr>
        <p:txBody>
          <a:bodyPr wrap="none" anchor="ctr"/>
          <a:lstStyle/>
          <a:p>
            <a:r>
              <a:rPr lang="fr-FR" sz="800" b="0">
                <a:solidFill>
                  <a:srgbClr val="800080"/>
                </a:solidFill>
                <a:latin typeface="Arial" charset="0"/>
              </a:rPr>
              <a:t>Lien URL vers site Internet</a:t>
            </a:r>
          </a:p>
          <a:p>
            <a:r>
              <a:rPr lang="fr-FR" sz="800" b="0">
                <a:solidFill>
                  <a:srgbClr val="800080"/>
                </a:solidFill>
                <a:latin typeface="Arial" charset="0"/>
              </a:rPr>
              <a:t>de DIE et mise à niveau</a:t>
            </a:r>
          </a:p>
          <a:p>
            <a:r>
              <a:rPr lang="fr-FR" sz="800" b="0">
                <a:solidFill>
                  <a:srgbClr val="800080"/>
                </a:solidFill>
                <a:latin typeface="Arial" charset="0"/>
              </a:rPr>
              <a:t>www.miseaniveau.gov.ma</a:t>
            </a:r>
          </a:p>
        </p:txBody>
      </p:sp>
      <p:cxnSp>
        <p:nvCxnSpPr>
          <p:cNvPr id="434223" name="AutoShape 47"/>
          <p:cNvCxnSpPr>
            <a:cxnSpLocks noChangeShapeType="1"/>
            <a:stCxn id="434221" idx="3"/>
            <a:endCxn id="434222" idx="1"/>
          </p:cNvCxnSpPr>
          <p:nvPr/>
        </p:nvCxnSpPr>
        <p:spPr bwMode="auto">
          <a:xfrm>
            <a:off x="7089775" y="2673350"/>
            <a:ext cx="506413" cy="36513"/>
          </a:xfrm>
          <a:prstGeom prst="bentConnector3">
            <a:avLst>
              <a:gd name="adj1" fmla="val 49843"/>
            </a:avLst>
          </a:prstGeom>
          <a:noFill/>
          <a:ln w="9525">
            <a:solidFill>
              <a:srgbClr val="800080"/>
            </a:solidFill>
            <a:miter lim="800000"/>
            <a:headEnd/>
            <a:tailEnd type="triangle" w="med" len="med"/>
          </a:ln>
          <a:effectLst/>
        </p:spPr>
      </p:cxnSp>
      <p:sp>
        <p:nvSpPr>
          <p:cNvPr id="434224" name="Rectangle 48"/>
          <p:cNvSpPr>
            <a:spLocks noChangeArrowheads="1"/>
          </p:cNvSpPr>
          <p:nvPr/>
        </p:nvSpPr>
        <p:spPr bwMode="auto">
          <a:xfrm>
            <a:off x="5651500" y="2854325"/>
            <a:ext cx="1438275" cy="215900"/>
          </a:xfrm>
          <a:prstGeom prst="rect">
            <a:avLst/>
          </a:prstGeom>
          <a:noFill/>
          <a:ln w="9525">
            <a:solidFill>
              <a:schemeClr val="tx1"/>
            </a:solidFill>
            <a:miter lim="800000"/>
            <a:headEnd/>
            <a:tailEnd/>
          </a:ln>
          <a:effectLst/>
        </p:spPr>
        <p:txBody>
          <a:bodyPr anchor="ctr"/>
          <a:lstStyle/>
          <a:p>
            <a:pPr algn="ctr"/>
            <a:r>
              <a:rPr lang="fr-FR" sz="800" b="0">
                <a:solidFill>
                  <a:srgbClr val="006600"/>
                </a:solidFill>
                <a:latin typeface="Arial" charset="0"/>
              </a:rPr>
              <a:t>Capital risque</a:t>
            </a:r>
          </a:p>
        </p:txBody>
      </p:sp>
      <p:cxnSp>
        <p:nvCxnSpPr>
          <p:cNvPr id="434225" name="AutoShape 49"/>
          <p:cNvCxnSpPr>
            <a:cxnSpLocks noChangeShapeType="1"/>
            <a:stCxn id="434195" idx="3"/>
            <a:endCxn id="434198" idx="1"/>
          </p:cNvCxnSpPr>
          <p:nvPr/>
        </p:nvCxnSpPr>
        <p:spPr bwMode="auto">
          <a:xfrm>
            <a:off x="5435600" y="1016000"/>
            <a:ext cx="219075" cy="503238"/>
          </a:xfrm>
          <a:prstGeom prst="bentConnector3">
            <a:avLst>
              <a:gd name="adj1" fmla="val 50000"/>
            </a:avLst>
          </a:prstGeom>
          <a:noFill/>
          <a:ln w="9525">
            <a:solidFill>
              <a:schemeClr val="tx1"/>
            </a:solidFill>
            <a:miter lim="800000"/>
            <a:headEnd/>
            <a:tailEnd/>
          </a:ln>
          <a:effectLst/>
        </p:spPr>
      </p:cxnSp>
      <p:cxnSp>
        <p:nvCxnSpPr>
          <p:cNvPr id="434226" name="AutoShape 50"/>
          <p:cNvCxnSpPr>
            <a:cxnSpLocks noChangeShapeType="1"/>
            <a:stCxn id="434195" idx="3"/>
            <a:endCxn id="434221" idx="1"/>
          </p:cNvCxnSpPr>
          <p:nvPr/>
        </p:nvCxnSpPr>
        <p:spPr bwMode="auto">
          <a:xfrm>
            <a:off x="5435600" y="1016000"/>
            <a:ext cx="215900" cy="1657350"/>
          </a:xfrm>
          <a:prstGeom prst="bentConnector3">
            <a:avLst>
              <a:gd name="adj1" fmla="val 50000"/>
            </a:avLst>
          </a:prstGeom>
          <a:noFill/>
          <a:ln w="9525">
            <a:solidFill>
              <a:schemeClr val="tx1"/>
            </a:solidFill>
            <a:miter lim="800000"/>
            <a:headEnd/>
            <a:tailEnd/>
          </a:ln>
          <a:effectLst/>
        </p:spPr>
      </p:cxnSp>
      <p:cxnSp>
        <p:nvCxnSpPr>
          <p:cNvPr id="434227" name="AutoShape 51"/>
          <p:cNvCxnSpPr>
            <a:cxnSpLocks noChangeShapeType="1"/>
            <a:stCxn id="434195" idx="3"/>
            <a:endCxn id="434224" idx="1"/>
          </p:cNvCxnSpPr>
          <p:nvPr/>
        </p:nvCxnSpPr>
        <p:spPr bwMode="auto">
          <a:xfrm>
            <a:off x="5435600" y="1016000"/>
            <a:ext cx="215900" cy="1946275"/>
          </a:xfrm>
          <a:prstGeom prst="bentConnector3">
            <a:avLst>
              <a:gd name="adj1" fmla="val 50000"/>
            </a:avLst>
          </a:prstGeom>
          <a:noFill/>
          <a:ln w="9525">
            <a:solidFill>
              <a:schemeClr val="tx1"/>
            </a:solidFill>
            <a:miter lim="800000"/>
            <a:headEnd/>
            <a:tailEnd/>
          </a:ln>
          <a:effectLst/>
        </p:spPr>
      </p:cxnSp>
      <p:sp>
        <p:nvSpPr>
          <p:cNvPr id="434230" name="Rectangle 54"/>
          <p:cNvSpPr>
            <a:spLocks noChangeArrowheads="1"/>
          </p:cNvSpPr>
          <p:nvPr/>
        </p:nvSpPr>
        <p:spPr bwMode="auto">
          <a:xfrm>
            <a:off x="107950" y="4003675"/>
            <a:ext cx="1295400" cy="214313"/>
          </a:xfrm>
          <a:prstGeom prst="rect">
            <a:avLst/>
          </a:prstGeom>
          <a:solidFill>
            <a:srgbClr val="008000"/>
          </a:solidFill>
          <a:ln w="9525">
            <a:solidFill>
              <a:schemeClr val="tx1"/>
            </a:solidFill>
            <a:miter lim="800000"/>
            <a:headEnd/>
            <a:tailEnd/>
          </a:ln>
          <a:effectLst/>
        </p:spPr>
        <p:txBody>
          <a:bodyPr anchor="ctr"/>
          <a:lstStyle/>
          <a:p>
            <a:pPr algn="ctr"/>
            <a:r>
              <a:rPr lang="fr-FR" sz="800">
                <a:solidFill>
                  <a:schemeClr val="bg1"/>
                </a:solidFill>
                <a:latin typeface="Arial" charset="0"/>
              </a:rPr>
              <a:t>Indexation</a:t>
            </a:r>
          </a:p>
        </p:txBody>
      </p:sp>
      <p:sp>
        <p:nvSpPr>
          <p:cNvPr id="434231" name="Rectangle 55"/>
          <p:cNvSpPr>
            <a:spLocks noChangeArrowheads="1"/>
          </p:cNvSpPr>
          <p:nvPr/>
        </p:nvSpPr>
        <p:spPr bwMode="auto">
          <a:xfrm>
            <a:off x="107950" y="4292600"/>
            <a:ext cx="1295400" cy="228600"/>
          </a:xfrm>
          <a:prstGeom prst="rect">
            <a:avLst/>
          </a:prstGeom>
          <a:solidFill>
            <a:srgbClr val="000080"/>
          </a:solidFill>
          <a:ln w="9525">
            <a:solidFill>
              <a:srgbClr val="000080"/>
            </a:solidFill>
            <a:miter lim="800000"/>
            <a:headEnd/>
            <a:tailEnd/>
          </a:ln>
          <a:effectLst/>
        </p:spPr>
        <p:txBody>
          <a:bodyPr anchor="ctr"/>
          <a:lstStyle/>
          <a:p>
            <a:pPr algn="ctr"/>
            <a:r>
              <a:rPr lang="fr-FR" sz="800">
                <a:solidFill>
                  <a:srgbClr val="F8F8F8"/>
                </a:solidFill>
                <a:latin typeface="Arial" charset="0"/>
              </a:rPr>
              <a:t>Espace Investisseurs</a:t>
            </a:r>
          </a:p>
        </p:txBody>
      </p:sp>
      <p:sp>
        <p:nvSpPr>
          <p:cNvPr id="434232" name="Rectangle 56"/>
          <p:cNvSpPr>
            <a:spLocks noChangeArrowheads="1"/>
          </p:cNvSpPr>
          <p:nvPr/>
        </p:nvSpPr>
        <p:spPr bwMode="auto">
          <a:xfrm>
            <a:off x="107950" y="4865688"/>
            <a:ext cx="1295400" cy="228600"/>
          </a:xfrm>
          <a:prstGeom prst="rect">
            <a:avLst/>
          </a:prstGeom>
          <a:solidFill>
            <a:srgbClr val="C0C0C0"/>
          </a:solidFill>
          <a:ln w="9525" algn="ctr">
            <a:solidFill>
              <a:srgbClr val="003300"/>
            </a:solidFill>
            <a:miter lim="800000"/>
            <a:headEnd/>
            <a:tailEnd/>
          </a:ln>
          <a:effectLst/>
        </p:spPr>
        <p:txBody>
          <a:bodyPr anchor="ctr"/>
          <a:lstStyle/>
          <a:p>
            <a:pPr algn="ctr"/>
            <a:r>
              <a:rPr lang="fr-FR" sz="800" b="0">
                <a:latin typeface="Arial" charset="0"/>
              </a:rPr>
              <a:t>Services administratifs</a:t>
            </a:r>
          </a:p>
        </p:txBody>
      </p:sp>
      <p:sp>
        <p:nvSpPr>
          <p:cNvPr id="434233" name="Rectangle 57"/>
          <p:cNvSpPr>
            <a:spLocks noChangeArrowheads="1"/>
          </p:cNvSpPr>
          <p:nvPr/>
        </p:nvSpPr>
        <p:spPr bwMode="auto">
          <a:xfrm>
            <a:off x="109538" y="5145088"/>
            <a:ext cx="1295400" cy="228600"/>
          </a:xfrm>
          <a:prstGeom prst="rect">
            <a:avLst/>
          </a:prstGeom>
          <a:solidFill>
            <a:schemeClr val="bg1"/>
          </a:solidFill>
          <a:ln w="9525">
            <a:solidFill>
              <a:schemeClr val="tx1"/>
            </a:solidFill>
            <a:miter lim="800000"/>
            <a:headEnd/>
            <a:tailEnd/>
          </a:ln>
          <a:effectLst/>
        </p:spPr>
        <p:txBody>
          <a:bodyPr wrap="none" anchor="ctr"/>
          <a:lstStyle/>
          <a:p>
            <a:pPr algn="ctr"/>
            <a:r>
              <a:rPr lang="fr-FR" sz="800" b="0">
                <a:latin typeface="Arial" charset="0"/>
              </a:rPr>
              <a:t>La vie de l’entreprise</a:t>
            </a:r>
          </a:p>
        </p:txBody>
      </p:sp>
      <p:sp>
        <p:nvSpPr>
          <p:cNvPr id="434234" name="Rectangle 58"/>
          <p:cNvSpPr>
            <a:spLocks noChangeArrowheads="1"/>
          </p:cNvSpPr>
          <p:nvPr/>
        </p:nvSpPr>
        <p:spPr bwMode="auto">
          <a:xfrm>
            <a:off x="107950" y="4579938"/>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a:t>
            </a:r>
          </a:p>
        </p:txBody>
      </p:sp>
      <p:sp>
        <p:nvSpPr>
          <p:cNvPr id="434236" name="Rectangle 60"/>
          <p:cNvSpPr>
            <a:spLocks noChangeArrowheads="1"/>
          </p:cNvSpPr>
          <p:nvPr/>
        </p:nvSpPr>
        <p:spPr bwMode="auto">
          <a:xfrm>
            <a:off x="1549400" y="4868863"/>
            <a:ext cx="1293813" cy="215900"/>
          </a:xfrm>
          <a:prstGeom prst="rect">
            <a:avLst/>
          </a:prstGeom>
          <a:solidFill>
            <a:schemeClr val="bg1"/>
          </a:solidFill>
          <a:ln w="9525">
            <a:solidFill>
              <a:schemeClr val="tx1"/>
            </a:solidFill>
            <a:miter lim="800000"/>
            <a:headEnd/>
            <a:tailEnd/>
          </a:ln>
          <a:effectLst/>
        </p:spPr>
        <p:txBody>
          <a:bodyPr anchor="ctr"/>
          <a:lstStyle/>
          <a:p>
            <a:pPr algn="ctr"/>
            <a:r>
              <a:rPr lang="fr-FR" sz="800" b="0">
                <a:latin typeface="Arial" charset="0"/>
              </a:rPr>
              <a:t>Création d’entreprise</a:t>
            </a:r>
          </a:p>
        </p:txBody>
      </p:sp>
      <p:cxnSp>
        <p:nvCxnSpPr>
          <p:cNvPr id="434237" name="AutoShape 61"/>
          <p:cNvCxnSpPr>
            <a:cxnSpLocks noChangeShapeType="1"/>
            <a:stCxn id="434232" idx="3"/>
            <a:endCxn id="434236" idx="1"/>
          </p:cNvCxnSpPr>
          <p:nvPr/>
        </p:nvCxnSpPr>
        <p:spPr bwMode="auto">
          <a:xfrm flipV="1">
            <a:off x="1403350" y="4976813"/>
            <a:ext cx="146050" cy="3175"/>
          </a:xfrm>
          <a:prstGeom prst="straightConnector1">
            <a:avLst/>
          </a:prstGeom>
          <a:noFill/>
          <a:ln w="9525">
            <a:solidFill>
              <a:schemeClr val="tx1"/>
            </a:solidFill>
            <a:round/>
            <a:headEnd/>
            <a:tailEnd/>
          </a:ln>
          <a:effectLst/>
        </p:spPr>
      </p:cxnSp>
      <p:sp>
        <p:nvSpPr>
          <p:cNvPr id="434238" name="Rectangle 62"/>
          <p:cNvSpPr>
            <a:spLocks noChangeArrowheads="1"/>
          </p:cNvSpPr>
          <p:nvPr/>
        </p:nvSpPr>
        <p:spPr bwMode="auto">
          <a:xfrm>
            <a:off x="1549400" y="5157788"/>
            <a:ext cx="1293813" cy="215900"/>
          </a:xfrm>
          <a:prstGeom prst="rect">
            <a:avLst/>
          </a:prstGeom>
          <a:solidFill>
            <a:schemeClr val="bg1"/>
          </a:solidFill>
          <a:ln w="9525" algn="ctr">
            <a:solidFill>
              <a:schemeClr val="tx1"/>
            </a:solidFill>
            <a:miter lim="800000"/>
            <a:headEnd/>
            <a:tailEnd/>
          </a:ln>
          <a:effectLst/>
        </p:spPr>
        <p:txBody>
          <a:bodyPr anchor="ctr"/>
          <a:lstStyle/>
          <a:p>
            <a:pPr algn="ctr"/>
            <a:r>
              <a:rPr lang="fr-FR" sz="800" b="0">
                <a:latin typeface="Arial" charset="0"/>
              </a:rPr>
              <a:t>Aide aux investissements</a:t>
            </a:r>
          </a:p>
        </p:txBody>
      </p:sp>
      <p:sp>
        <p:nvSpPr>
          <p:cNvPr id="434239" name="Rectangle 63"/>
          <p:cNvSpPr>
            <a:spLocks noChangeArrowheads="1"/>
          </p:cNvSpPr>
          <p:nvPr/>
        </p:nvSpPr>
        <p:spPr bwMode="auto">
          <a:xfrm>
            <a:off x="1547813" y="5445125"/>
            <a:ext cx="1295400" cy="215900"/>
          </a:xfrm>
          <a:prstGeom prst="rect">
            <a:avLst/>
          </a:prstGeom>
          <a:solidFill>
            <a:schemeClr val="bg1"/>
          </a:solidFill>
          <a:ln w="9525" algn="ctr">
            <a:solidFill>
              <a:schemeClr val="tx1"/>
            </a:solidFill>
            <a:miter lim="800000"/>
            <a:headEnd/>
            <a:tailEnd/>
          </a:ln>
          <a:effectLst/>
        </p:spPr>
        <p:txBody>
          <a:bodyPr anchor="ctr"/>
          <a:lstStyle/>
          <a:p>
            <a:pPr algn="ctr"/>
            <a:r>
              <a:rPr lang="fr-FR" sz="800" b="0">
                <a:latin typeface="Arial" charset="0"/>
              </a:rPr>
              <a:t>Cadre législatif et réglementaire</a:t>
            </a:r>
          </a:p>
        </p:txBody>
      </p:sp>
      <p:cxnSp>
        <p:nvCxnSpPr>
          <p:cNvPr id="434240" name="AutoShape 64"/>
          <p:cNvCxnSpPr>
            <a:cxnSpLocks noChangeShapeType="1"/>
            <a:stCxn id="434232" idx="3"/>
            <a:endCxn id="434238" idx="1"/>
          </p:cNvCxnSpPr>
          <p:nvPr/>
        </p:nvCxnSpPr>
        <p:spPr bwMode="auto">
          <a:xfrm>
            <a:off x="1403350" y="4979988"/>
            <a:ext cx="146050" cy="285750"/>
          </a:xfrm>
          <a:prstGeom prst="bentConnector3">
            <a:avLst>
              <a:gd name="adj1" fmla="val 50000"/>
            </a:avLst>
          </a:prstGeom>
          <a:noFill/>
          <a:ln w="9525">
            <a:solidFill>
              <a:schemeClr val="tx1"/>
            </a:solidFill>
            <a:miter lim="800000"/>
            <a:headEnd/>
            <a:tailEnd/>
          </a:ln>
          <a:effectLst/>
        </p:spPr>
      </p:cxnSp>
      <p:cxnSp>
        <p:nvCxnSpPr>
          <p:cNvPr id="434241" name="AutoShape 65"/>
          <p:cNvCxnSpPr>
            <a:cxnSpLocks noChangeShapeType="1"/>
            <a:stCxn id="434232" idx="3"/>
            <a:endCxn id="434239" idx="1"/>
          </p:cNvCxnSpPr>
          <p:nvPr/>
        </p:nvCxnSpPr>
        <p:spPr bwMode="auto">
          <a:xfrm>
            <a:off x="1403350" y="4979988"/>
            <a:ext cx="144463" cy="573087"/>
          </a:xfrm>
          <a:prstGeom prst="bentConnector3">
            <a:avLst>
              <a:gd name="adj1" fmla="val 49449"/>
            </a:avLst>
          </a:prstGeom>
          <a:noFill/>
          <a:ln w="9525">
            <a:solidFill>
              <a:schemeClr val="tx1"/>
            </a:solidFill>
            <a:miter lim="800000"/>
            <a:headEnd/>
            <a:tailEnd/>
          </a:ln>
          <a:effectLst/>
        </p:spPr>
      </p:cxnSp>
      <p:sp>
        <p:nvSpPr>
          <p:cNvPr id="434242" name="Rectangle 66"/>
          <p:cNvSpPr>
            <a:spLocks noChangeArrowheads="1"/>
          </p:cNvSpPr>
          <p:nvPr/>
        </p:nvSpPr>
        <p:spPr bwMode="auto">
          <a:xfrm>
            <a:off x="1547813" y="5734050"/>
            <a:ext cx="1295400" cy="215900"/>
          </a:xfrm>
          <a:prstGeom prst="rect">
            <a:avLst/>
          </a:prstGeom>
          <a:solidFill>
            <a:srgbClr val="C0C0C0"/>
          </a:solidFill>
          <a:ln w="9525" algn="ctr">
            <a:solidFill>
              <a:srgbClr val="003300"/>
            </a:solidFill>
            <a:miter lim="800000"/>
            <a:headEnd/>
            <a:tailEnd/>
          </a:ln>
          <a:effectLst/>
        </p:spPr>
        <p:txBody>
          <a:bodyPr anchor="ctr"/>
          <a:lstStyle/>
          <a:p>
            <a:pPr algn="ctr"/>
            <a:r>
              <a:rPr lang="fr-FR" sz="800" b="0">
                <a:latin typeface="Arial" charset="0"/>
              </a:rPr>
              <a:t>Lignes de financement</a:t>
            </a:r>
          </a:p>
        </p:txBody>
      </p:sp>
      <p:sp>
        <p:nvSpPr>
          <p:cNvPr id="434243" name="Rectangle 67"/>
          <p:cNvSpPr>
            <a:spLocks noChangeArrowheads="1"/>
          </p:cNvSpPr>
          <p:nvPr/>
        </p:nvSpPr>
        <p:spPr bwMode="auto">
          <a:xfrm>
            <a:off x="1547813" y="6021388"/>
            <a:ext cx="1295400" cy="215900"/>
          </a:xfrm>
          <a:prstGeom prst="rect">
            <a:avLst/>
          </a:prstGeom>
          <a:solidFill>
            <a:schemeClr val="bg1"/>
          </a:solidFill>
          <a:ln w="9525">
            <a:solidFill>
              <a:schemeClr val="tx1"/>
            </a:solidFill>
            <a:miter lim="800000"/>
            <a:headEnd/>
            <a:tailEnd/>
          </a:ln>
          <a:effectLst/>
        </p:spPr>
        <p:txBody>
          <a:bodyPr anchor="ctr"/>
          <a:lstStyle/>
          <a:p>
            <a:pPr algn="ctr"/>
            <a:r>
              <a:rPr lang="fr-FR" sz="800" b="0">
                <a:latin typeface="Arial" charset="0"/>
              </a:rPr>
              <a:t>Opérations économiques</a:t>
            </a:r>
          </a:p>
        </p:txBody>
      </p:sp>
      <p:sp>
        <p:nvSpPr>
          <p:cNvPr id="434244" name="Rectangle 68"/>
          <p:cNvSpPr>
            <a:spLocks noChangeArrowheads="1"/>
          </p:cNvSpPr>
          <p:nvPr/>
        </p:nvSpPr>
        <p:spPr bwMode="auto">
          <a:xfrm>
            <a:off x="1547813" y="6310313"/>
            <a:ext cx="1295400" cy="214312"/>
          </a:xfrm>
          <a:prstGeom prst="rect">
            <a:avLst/>
          </a:prstGeom>
          <a:solidFill>
            <a:schemeClr val="bg1"/>
          </a:solidFill>
          <a:ln w="9525">
            <a:solidFill>
              <a:schemeClr val="tx1"/>
            </a:solidFill>
            <a:miter lim="800000"/>
            <a:headEnd/>
            <a:tailEnd/>
          </a:ln>
          <a:effectLst/>
        </p:spPr>
        <p:txBody>
          <a:bodyPr anchor="ctr"/>
          <a:lstStyle/>
          <a:p>
            <a:pPr algn="ctr"/>
            <a:r>
              <a:rPr lang="fr-FR" sz="800" b="0">
                <a:latin typeface="Arial" charset="0"/>
              </a:rPr>
              <a:t>Opérations de construction</a:t>
            </a:r>
          </a:p>
        </p:txBody>
      </p:sp>
      <p:cxnSp>
        <p:nvCxnSpPr>
          <p:cNvPr id="434245" name="AutoShape 69"/>
          <p:cNvCxnSpPr>
            <a:cxnSpLocks noChangeShapeType="1"/>
            <a:stCxn id="434232" idx="3"/>
            <a:endCxn id="434242" idx="1"/>
          </p:cNvCxnSpPr>
          <p:nvPr/>
        </p:nvCxnSpPr>
        <p:spPr bwMode="auto">
          <a:xfrm>
            <a:off x="1403350" y="4979988"/>
            <a:ext cx="144463" cy="862012"/>
          </a:xfrm>
          <a:prstGeom prst="bentConnector3">
            <a:avLst>
              <a:gd name="adj1" fmla="val 49449"/>
            </a:avLst>
          </a:prstGeom>
          <a:noFill/>
          <a:ln w="9525">
            <a:solidFill>
              <a:schemeClr val="tx1"/>
            </a:solidFill>
            <a:miter lim="800000"/>
            <a:headEnd/>
            <a:tailEnd/>
          </a:ln>
          <a:effectLst/>
        </p:spPr>
      </p:cxnSp>
      <p:cxnSp>
        <p:nvCxnSpPr>
          <p:cNvPr id="434246" name="AutoShape 70"/>
          <p:cNvCxnSpPr>
            <a:cxnSpLocks noChangeShapeType="1"/>
            <a:stCxn id="434232" idx="3"/>
            <a:endCxn id="434243" idx="1"/>
          </p:cNvCxnSpPr>
          <p:nvPr/>
        </p:nvCxnSpPr>
        <p:spPr bwMode="auto">
          <a:xfrm>
            <a:off x="1403350" y="4979988"/>
            <a:ext cx="144463" cy="1149350"/>
          </a:xfrm>
          <a:prstGeom prst="bentConnector3">
            <a:avLst>
              <a:gd name="adj1" fmla="val 49449"/>
            </a:avLst>
          </a:prstGeom>
          <a:noFill/>
          <a:ln w="9525">
            <a:solidFill>
              <a:schemeClr val="tx1"/>
            </a:solidFill>
            <a:miter lim="800000"/>
            <a:headEnd/>
            <a:tailEnd/>
          </a:ln>
          <a:effectLst/>
        </p:spPr>
      </p:cxnSp>
      <p:cxnSp>
        <p:nvCxnSpPr>
          <p:cNvPr id="434247" name="AutoShape 71"/>
          <p:cNvCxnSpPr>
            <a:cxnSpLocks noChangeShapeType="1"/>
            <a:stCxn id="434232" idx="3"/>
            <a:endCxn id="434244" idx="1"/>
          </p:cNvCxnSpPr>
          <p:nvPr/>
        </p:nvCxnSpPr>
        <p:spPr bwMode="auto">
          <a:xfrm>
            <a:off x="1403350" y="4979988"/>
            <a:ext cx="144463" cy="1438275"/>
          </a:xfrm>
          <a:prstGeom prst="bentConnector3">
            <a:avLst>
              <a:gd name="adj1" fmla="val 49449"/>
            </a:avLst>
          </a:prstGeom>
          <a:noFill/>
          <a:ln w="9525">
            <a:solidFill>
              <a:schemeClr val="tx1"/>
            </a:solidFill>
            <a:miter lim="800000"/>
            <a:headEnd/>
            <a:tailEnd/>
          </a:ln>
          <a:effectLst/>
        </p:spPr>
      </p:cxnSp>
      <p:cxnSp>
        <p:nvCxnSpPr>
          <p:cNvPr id="434248" name="AutoShape 72"/>
          <p:cNvCxnSpPr>
            <a:cxnSpLocks noChangeShapeType="1"/>
            <a:stCxn id="434232" idx="3"/>
          </p:cNvCxnSpPr>
          <p:nvPr/>
        </p:nvCxnSpPr>
        <p:spPr bwMode="auto">
          <a:xfrm>
            <a:off x="1403350" y="4979988"/>
            <a:ext cx="144463" cy="1725612"/>
          </a:xfrm>
          <a:prstGeom prst="bentConnector3">
            <a:avLst>
              <a:gd name="adj1" fmla="val 49449"/>
            </a:avLst>
          </a:prstGeom>
          <a:noFill/>
          <a:ln w="9525">
            <a:solidFill>
              <a:schemeClr val="tx1"/>
            </a:solidFill>
            <a:miter lim="800000"/>
            <a:headEnd/>
            <a:tailEnd/>
          </a:ln>
          <a:effectLst/>
        </p:spPr>
      </p:cxnSp>
      <p:sp>
        <p:nvSpPr>
          <p:cNvPr id="434249" name="Rectangle 73"/>
          <p:cNvSpPr>
            <a:spLocks noChangeArrowheads="1"/>
          </p:cNvSpPr>
          <p:nvPr/>
        </p:nvSpPr>
        <p:spPr bwMode="auto">
          <a:xfrm>
            <a:off x="1547813" y="6597650"/>
            <a:ext cx="1296987"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Où aller ?</a:t>
            </a:r>
          </a:p>
        </p:txBody>
      </p:sp>
      <p:sp>
        <p:nvSpPr>
          <p:cNvPr id="434250" name="AutoShape 74"/>
          <p:cNvSpPr>
            <a:spLocks noChangeArrowheads="1"/>
          </p:cNvSpPr>
          <p:nvPr/>
        </p:nvSpPr>
        <p:spPr bwMode="auto">
          <a:xfrm>
            <a:off x="2916238" y="5805488"/>
            <a:ext cx="215900" cy="71437"/>
          </a:xfrm>
          <a:prstGeom prst="leftArrow">
            <a:avLst>
              <a:gd name="adj1" fmla="val 50000"/>
              <a:gd name="adj2" fmla="val 75556"/>
            </a:avLst>
          </a:prstGeom>
          <a:solidFill>
            <a:srgbClr val="FF0000"/>
          </a:solidFill>
          <a:ln w="9525">
            <a:solidFill>
              <a:schemeClr val="tx1"/>
            </a:solidFill>
            <a:miter lim="800000"/>
            <a:headEnd/>
            <a:tailEnd/>
          </a:ln>
          <a:effectLst/>
        </p:spPr>
        <p:txBody>
          <a:bodyPr wrap="none" anchor="ctr"/>
          <a:lstStyle/>
          <a:p>
            <a:endParaRPr lang="fr-FR"/>
          </a:p>
        </p:txBody>
      </p:sp>
      <p:sp>
        <p:nvSpPr>
          <p:cNvPr id="434251" name="Rectangle 75"/>
          <p:cNvSpPr>
            <a:spLocks noChangeArrowheads="1"/>
          </p:cNvSpPr>
          <p:nvPr/>
        </p:nvSpPr>
        <p:spPr bwMode="auto">
          <a:xfrm>
            <a:off x="107950" y="596900"/>
            <a:ext cx="100806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0</a:t>
            </a:r>
          </a:p>
        </p:txBody>
      </p:sp>
      <p:sp>
        <p:nvSpPr>
          <p:cNvPr id="434252" name="Rectangle 76"/>
          <p:cNvSpPr>
            <a:spLocks noChangeArrowheads="1"/>
          </p:cNvSpPr>
          <p:nvPr/>
        </p:nvSpPr>
        <p:spPr bwMode="auto">
          <a:xfrm>
            <a:off x="1189038" y="596900"/>
            <a:ext cx="1366837"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1</a:t>
            </a:r>
          </a:p>
        </p:txBody>
      </p:sp>
      <p:sp>
        <p:nvSpPr>
          <p:cNvPr id="434253" name="Rectangle 77"/>
          <p:cNvSpPr>
            <a:spLocks noChangeArrowheads="1"/>
          </p:cNvSpPr>
          <p:nvPr/>
        </p:nvSpPr>
        <p:spPr bwMode="auto">
          <a:xfrm>
            <a:off x="2628900" y="596900"/>
            <a:ext cx="1438275"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2</a:t>
            </a:r>
          </a:p>
        </p:txBody>
      </p:sp>
      <p:sp>
        <p:nvSpPr>
          <p:cNvPr id="434254" name="Rectangle 78"/>
          <p:cNvSpPr>
            <a:spLocks noChangeArrowheads="1"/>
          </p:cNvSpPr>
          <p:nvPr/>
        </p:nvSpPr>
        <p:spPr bwMode="auto">
          <a:xfrm>
            <a:off x="4140200" y="596900"/>
            <a:ext cx="143986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3</a:t>
            </a:r>
          </a:p>
        </p:txBody>
      </p:sp>
      <p:sp>
        <p:nvSpPr>
          <p:cNvPr id="434255" name="Rectangle 79"/>
          <p:cNvSpPr>
            <a:spLocks noChangeArrowheads="1"/>
          </p:cNvSpPr>
          <p:nvPr/>
        </p:nvSpPr>
        <p:spPr bwMode="auto">
          <a:xfrm>
            <a:off x="5651500" y="596900"/>
            <a:ext cx="1584325"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4</a:t>
            </a:r>
          </a:p>
        </p:txBody>
      </p:sp>
      <p:sp>
        <p:nvSpPr>
          <p:cNvPr id="434256" name="Rectangle 80"/>
          <p:cNvSpPr>
            <a:spLocks noChangeArrowheads="1"/>
          </p:cNvSpPr>
          <p:nvPr/>
        </p:nvSpPr>
        <p:spPr bwMode="auto">
          <a:xfrm>
            <a:off x="7315200" y="596900"/>
            <a:ext cx="164941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5</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Espace réservé du numéro de diapositive 1"/>
          <p:cNvSpPr>
            <a:spLocks noGrp="1"/>
          </p:cNvSpPr>
          <p:nvPr>
            <p:ph type="sldNum" sz="quarter" idx="10"/>
          </p:nvPr>
        </p:nvSpPr>
        <p:spPr/>
        <p:txBody>
          <a:bodyPr/>
          <a:lstStyle/>
          <a:p>
            <a:fld id="{BD8F9207-8B8B-40C6-92CE-0719D558207E}" type="slidenum">
              <a:rPr lang="fr-FR"/>
              <a:pPr/>
              <a:t>37</a:t>
            </a:fld>
            <a:endParaRPr lang="fr-FR"/>
          </a:p>
        </p:txBody>
      </p:sp>
      <p:sp>
        <p:nvSpPr>
          <p:cNvPr id="435202" name="Rectangle 2"/>
          <p:cNvSpPr>
            <a:spLocks noChangeArrowheads="1"/>
          </p:cNvSpPr>
          <p:nvPr/>
        </p:nvSpPr>
        <p:spPr bwMode="auto">
          <a:xfrm>
            <a:off x="1189038" y="908050"/>
            <a:ext cx="1295400" cy="228600"/>
          </a:xfrm>
          <a:prstGeom prst="rect">
            <a:avLst/>
          </a:prstGeom>
          <a:solidFill>
            <a:srgbClr val="000080"/>
          </a:solidFill>
          <a:ln w="9525">
            <a:solidFill>
              <a:srgbClr val="000080"/>
            </a:solidFill>
            <a:miter lim="800000"/>
            <a:headEnd/>
            <a:tailEnd/>
          </a:ln>
          <a:effectLst/>
        </p:spPr>
        <p:txBody>
          <a:bodyPr anchor="ctr"/>
          <a:lstStyle/>
          <a:p>
            <a:pPr algn="ctr"/>
            <a:r>
              <a:rPr lang="fr-FR" sz="800">
                <a:solidFill>
                  <a:srgbClr val="F8F8F8"/>
                </a:solidFill>
                <a:latin typeface="Arial" charset="0"/>
              </a:rPr>
              <a:t>Espace Investisseurs</a:t>
            </a:r>
          </a:p>
        </p:txBody>
      </p:sp>
      <p:sp>
        <p:nvSpPr>
          <p:cNvPr id="435203" name="Rectangle 3"/>
          <p:cNvSpPr>
            <a:spLocks noChangeArrowheads="1"/>
          </p:cNvSpPr>
          <p:nvPr/>
        </p:nvSpPr>
        <p:spPr bwMode="auto">
          <a:xfrm>
            <a:off x="152400" y="908050"/>
            <a:ext cx="914400" cy="228600"/>
          </a:xfrm>
          <a:prstGeom prst="rect">
            <a:avLst/>
          </a:prstGeom>
          <a:solidFill>
            <a:srgbClr val="000080"/>
          </a:solidFill>
          <a:ln w="9525">
            <a:solidFill>
              <a:srgbClr val="000080"/>
            </a:solidFill>
            <a:miter lim="800000"/>
            <a:headEnd/>
            <a:tailEnd/>
          </a:ln>
          <a:effectLst/>
        </p:spPr>
        <p:txBody>
          <a:bodyPr wrap="none" anchor="ctr"/>
          <a:lstStyle/>
          <a:p>
            <a:pPr algn="ctr"/>
            <a:r>
              <a:rPr lang="fr-FR" sz="800">
                <a:solidFill>
                  <a:srgbClr val="F8F8F8"/>
                </a:solidFill>
                <a:latin typeface="Arial" charset="0"/>
              </a:rPr>
              <a:t>Page d’accueil</a:t>
            </a:r>
          </a:p>
        </p:txBody>
      </p:sp>
      <p:cxnSp>
        <p:nvCxnSpPr>
          <p:cNvPr id="435204" name="AutoShape 4"/>
          <p:cNvCxnSpPr>
            <a:cxnSpLocks noChangeShapeType="1"/>
            <a:stCxn id="435203" idx="3"/>
            <a:endCxn id="435202" idx="1"/>
          </p:cNvCxnSpPr>
          <p:nvPr/>
        </p:nvCxnSpPr>
        <p:spPr bwMode="auto">
          <a:xfrm>
            <a:off x="1066800" y="1022350"/>
            <a:ext cx="122238" cy="0"/>
          </a:xfrm>
          <a:prstGeom prst="straightConnector1">
            <a:avLst/>
          </a:prstGeom>
          <a:noFill/>
          <a:ln w="9525">
            <a:solidFill>
              <a:schemeClr val="tx1"/>
            </a:solidFill>
            <a:round/>
            <a:headEnd/>
            <a:tailEnd/>
          </a:ln>
          <a:effectLst/>
        </p:spPr>
      </p:cxnSp>
      <p:sp>
        <p:nvSpPr>
          <p:cNvPr id="435215" name="Rectangle 15"/>
          <p:cNvSpPr>
            <a:spLocks noChangeArrowheads="1"/>
          </p:cNvSpPr>
          <p:nvPr/>
        </p:nvSpPr>
        <p:spPr bwMode="auto">
          <a:xfrm>
            <a:off x="2627313" y="908050"/>
            <a:ext cx="1296987"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Services administratifs</a:t>
            </a:r>
          </a:p>
        </p:txBody>
      </p:sp>
      <p:cxnSp>
        <p:nvCxnSpPr>
          <p:cNvPr id="435216" name="AutoShape 16"/>
          <p:cNvCxnSpPr>
            <a:cxnSpLocks noChangeShapeType="1"/>
            <a:stCxn id="435202" idx="3"/>
            <a:endCxn id="435215" idx="1"/>
          </p:cNvCxnSpPr>
          <p:nvPr/>
        </p:nvCxnSpPr>
        <p:spPr bwMode="auto">
          <a:xfrm flipV="1">
            <a:off x="2484438" y="1016000"/>
            <a:ext cx="142875" cy="6350"/>
          </a:xfrm>
          <a:prstGeom prst="bentConnector3">
            <a:avLst>
              <a:gd name="adj1" fmla="val 50000"/>
            </a:avLst>
          </a:prstGeom>
          <a:noFill/>
          <a:ln w="9525">
            <a:solidFill>
              <a:schemeClr val="tx1"/>
            </a:solidFill>
            <a:miter lim="800000"/>
            <a:headEnd/>
            <a:tailEnd/>
          </a:ln>
          <a:effectLst/>
        </p:spPr>
      </p:cxnSp>
      <p:sp>
        <p:nvSpPr>
          <p:cNvPr id="435220" name="Rectangle 20"/>
          <p:cNvSpPr>
            <a:spLocks noChangeArrowheads="1"/>
          </p:cNvSpPr>
          <p:nvPr/>
        </p:nvSpPr>
        <p:spPr bwMode="auto">
          <a:xfrm>
            <a:off x="4140200" y="908050"/>
            <a:ext cx="1295400" cy="215900"/>
          </a:xfrm>
          <a:prstGeom prst="rect">
            <a:avLst/>
          </a:prstGeom>
          <a:noFill/>
          <a:ln w="9525">
            <a:solidFill>
              <a:schemeClr val="tx1"/>
            </a:solidFill>
            <a:miter lim="800000"/>
            <a:headEnd/>
            <a:tailEnd/>
          </a:ln>
          <a:effectLst/>
        </p:spPr>
        <p:txBody>
          <a:bodyPr anchor="ctr"/>
          <a:lstStyle/>
          <a:p>
            <a:pPr algn="ctr"/>
            <a:r>
              <a:rPr lang="fr-FR" sz="800" b="0">
                <a:latin typeface="Arial" charset="0"/>
              </a:rPr>
              <a:t>Opérations économiques</a:t>
            </a:r>
          </a:p>
        </p:txBody>
      </p:sp>
      <p:cxnSp>
        <p:nvCxnSpPr>
          <p:cNvPr id="435222" name="AutoShape 22"/>
          <p:cNvCxnSpPr>
            <a:cxnSpLocks noChangeShapeType="1"/>
            <a:stCxn id="435215" idx="3"/>
            <a:endCxn id="435220" idx="1"/>
          </p:cNvCxnSpPr>
          <p:nvPr/>
        </p:nvCxnSpPr>
        <p:spPr bwMode="auto">
          <a:xfrm>
            <a:off x="3924300" y="1016000"/>
            <a:ext cx="215900" cy="0"/>
          </a:xfrm>
          <a:prstGeom prst="straightConnector1">
            <a:avLst/>
          </a:prstGeom>
          <a:noFill/>
          <a:ln w="9525">
            <a:solidFill>
              <a:schemeClr val="tx1"/>
            </a:solidFill>
            <a:round/>
            <a:headEnd/>
            <a:tailEnd/>
          </a:ln>
          <a:effectLst/>
        </p:spPr>
      </p:cxnSp>
      <p:sp>
        <p:nvSpPr>
          <p:cNvPr id="435224" name="Rectangle 24"/>
          <p:cNvSpPr>
            <a:spLocks noChangeArrowheads="1"/>
          </p:cNvSpPr>
          <p:nvPr/>
        </p:nvSpPr>
        <p:spPr bwMode="auto">
          <a:xfrm>
            <a:off x="5651500" y="908050"/>
            <a:ext cx="1296988" cy="358775"/>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Autorisation d’exploitation commerciale</a:t>
            </a:r>
          </a:p>
        </p:txBody>
      </p:sp>
      <p:sp>
        <p:nvSpPr>
          <p:cNvPr id="435242" name="Rectangle 42"/>
          <p:cNvSpPr>
            <a:spLocks noChangeArrowheads="1"/>
          </p:cNvSpPr>
          <p:nvPr/>
        </p:nvSpPr>
        <p:spPr bwMode="auto">
          <a:xfrm>
            <a:off x="5651500" y="1484313"/>
            <a:ext cx="1296988" cy="358775"/>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Exploitation du domaine public</a:t>
            </a:r>
          </a:p>
        </p:txBody>
      </p:sp>
      <p:cxnSp>
        <p:nvCxnSpPr>
          <p:cNvPr id="435243" name="AutoShape 43"/>
          <p:cNvCxnSpPr>
            <a:cxnSpLocks noChangeShapeType="1"/>
            <a:stCxn id="435220" idx="3"/>
            <a:endCxn id="435242" idx="1"/>
          </p:cNvCxnSpPr>
          <p:nvPr/>
        </p:nvCxnSpPr>
        <p:spPr bwMode="auto">
          <a:xfrm>
            <a:off x="5435600" y="1016000"/>
            <a:ext cx="215900" cy="647700"/>
          </a:xfrm>
          <a:prstGeom prst="bentConnector3">
            <a:avLst>
              <a:gd name="adj1" fmla="val 50000"/>
            </a:avLst>
          </a:prstGeom>
          <a:noFill/>
          <a:ln w="9525">
            <a:solidFill>
              <a:schemeClr val="tx1"/>
            </a:solidFill>
            <a:miter lim="800000"/>
            <a:headEnd/>
            <a:tailEnd/>
          </a:ln>
          <a:effectLst/>
        </p:spPr>
      </p:cxnSp>
      <p:sp>
        <p:nvSpPr>
          <p:cNvPr id="435245" name="Rectangle 45"/>
          <p:cNvSpPr>
            <a:spLocks noChangeArrowheads="1"/>
          </p:cNvSpPr>
          <p:nvPr/>
        </p:nvSpPr>
        <p:spPr bwMode="auto">
          <a:xfrm>
            <a:off x="5651500" y="2058988"/>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Enseignes et stores</a:t>
            </a:r>
          </a:p>
        </p:txBody>
      </p:sp>
      <p:cxnSp>
        <p:nvCxnSpPr>
          <p:cNvPr id="435246" name="AutoShape 46"/>
          <p:cNvCxnSpPr>
            <a:cxnSpLocks noChangeShapeType="1"/>
            <a:stCxn id="435220" idx="3"/>
            <a:endCxn id="435245" idx="1"/>
          </p:cNvCxnSpPr>
          <p:nvPr/>
        </p:nvCxnSpPr>
        <p:spPr bwMode="auto">
          <a:xfrm>
            <a:off x="5435600" y="1016000"/>
            <a:ext cx="215900" cy="1150938"/>
          </a:xfrm>
          <a:prstGeom prst="bentConnector3">
            <a:avLst>
              <a:gd name="adj1" fmla="val 50000"/>
            </a:avLst>
          </a:prstGeom>
          <a:noFill/>
          <a:ln w="9525">
            <a:solidFill>
              <a:schemeClr val="tx1"/>
            </a:solidFill>
            <a:miter lim="800000"/>
            <a:headEnd/>
            <a:tailEnd/>
          </a:ln>
          <a:effectLst/>
        </p:spPr>
      </p:cxnSp>
      <p:sp>
        <p:nvSpPr>
          <p:cNvPr id="435248" name="Rectangle 48"/>
          <p:cNvSpPr>
            <a:spLocks noChangeArrowheads="1"/>
          </p:cNvSpPr>
          <p:nvPr/>
        </p:nvSpPr>
        <p:spPr bwMode="auto">
          <a:xfrm>
            <a:off x="5651500" y="4003675"/>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Déclarations fiscales et sociales en ligne</a:t>
            </a:r>
          </a:p>
        </p:txBody>
      </p:sp>
      <p:cxnSp>
        <p:nvCxnSpPr>
          <p:cNvPr id="435249" name="AutoShape 49"/>
          <p:cNvCxnSpPr>
            <a:cxnSpLocks noChangeShapeType="1"/>
            <a:stCxn id="435220" idx="3"/>
            <a:endCxn id="435248" idx="1"/>
          </p:cNvCxnSpPr>
          <p:nvPr/>
        </p:nvCxnSpPr>
        <p:spPr bwMode="auto">
          <a:xfrm>
            <a:off x="5435600" y="1016000"/>
            <a:ext cx="215900" cy="3095625"/>
          </a:xfrm>
          <a:prstGeom prst="bentConnector3">
            <a:avLst>
              <a:gd name="adj1" fmla="val 50000"/>
            </a:avLst>
          </a:prstGeom>
          <a:noFill/>
          <a:ln w="9525">
            <a:solidFill>
              <a:schemeClr val="tx1"/>
            </a:solidFill>
            <a:miter lim="800000"/>
            <a:headEnd/>
            <a:tailEnd/>
          </a:ln>
          <a:effectLst/>
        </p:spPr>
      </p:cxnSp>
      <p:sp>
        <p:nvSpPr>
          <p:cNvPr id="435251" name="Rectangle 51"/>
          <p:cNvSpPr>
            <a:spLocks noChangeArrowheads="1"/>
          </p:cNvSpPr>
          <p:nvPr/>
        </p:nvSpPr>
        <p:spPr bwMode="auto">
          <a:xfrm>
            <a:off x="5651500" y="4435475"/>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Douane</a:t>
            </a:r>
          </a:p>
        </p:txBody>
      </p:sp>
      <p:sp>
        <p:nvSpPr>
          <p:cNvPr id="435252" name="Rectangle 52"/>
          <p:cNvSpPr>
            <a:spLocks noChangeArrowheads="1"/>
          </p:cNvSpPr>
          <p:nvPr/>
        </p:nvSpPr>
        <p:spPr bwMode="auto">
          <a:xfrm>
            <a:off x="7223125" y="4292600"/>
            <a:ext cx="1404938" cy="431800"/>
          </a:xfrm>
          <a:prstGeom prst="rect">
            <a:avLst/>
          </a:prstGeom>
          <a:noFill/>
          <a:ln w="9525">
            <a:noFill/>
            <a:miter lim="800000"/>
            <a:headEnd/>
            <a:tailEnd/>
          </a:ln>
          <a:effectLst/>
        </p:spPr>
        <p:txBody>
          <a:bodyPr wrap="none" anchor="ctr"/>
          <a:lstStyle/>
          <a:p>
            <a:r>
              <a:rPr lang="fr-FR" sz="800" b="0">
                <a:solidFill>
                  <a:srgbClr val="800080"/>
                </a:solidFill>
                <a:latin typeface="Arial" charset="0"/>
              </a:rPr>
              <a:t>Lien URL vers site Internet</a:t>
            </a:r>
          </a:p>
          <a:p>
            <a:r>
              <a:rPr lang="fr-FR" sz="800" b="0">
                <a:solidFill>
                  <a:srgbClr val="800080"/>
                </a:solidFill>
                <a:latin typeface="Arial" charset="0"/>
              </a:rPr>
              <a:t>de la  Douane :</a:t>
            </a:r>
          </a:p>
          <a:p>
            <a:r>
              <a:rPr lang="fr-FR" sz="800" b="0">
                <a:solidFill>
                  <a:srgbClr val="800080"/>
                </a:solidFill>
                <a:latin typeface="Arial" charset="0"/>
              </a:rPr>
              <a:t>www.douane.gov.ma</a:t>
            </a:r>
          </a:p>
        </p:txBody>
      </p:sp>
      <p:cxnSp>
        <p:nvCxnSpPr>
          <p:cNvPr id="435253" name="AutoShape 53"/>
          <p:cNvCxnSpPr>
            <a:cxnSpLocks noChangeShapeType="1"/>
            <a:endCxn id="435252" idx="1"/>
          </p:cNvCxnSpPr>
          <p:nvPr/>
        </p:nvCxnSpPr>
        <p:spPr bwMode="auto">
          <a:xfrm flipV="1">
            <a:off x="6948488" y="4508500"/>
            <a:ext cx="274637" cy="4763"/>
          </a:xfrm>
          <a:prstGeom prst="bentConnector3">
            <a:avLst>
              <a:gd name="adj1" fmla="val 49713"/>
            </a:avLst>
          </a:prstGeom>
          <a:noFill/>
          <a:ln w="9525">
            <a:solidFill>
              <a:srgbClr val="800080"/>
            </a:solidFill>
            <a:miter lim="800000"/>
            <a:headEnd/>
            <a:tailEnd type="triangle" w="med" len="med"/>
          </a:ln>
          <a:effectLst/>
        </p:spPr>
      </p:cxnSp>
      <p:sp>
        <p:nvSpPr>
          <p:cNvPr id="435255" name="Rectangle 55"/>
          <p:cNvSpPr>
            <a:spLocks noChangeArrowheads="1"/>
          </p:cNvSpPr>
          <p:nvPr/>
        </p:nvSpPr>
        <p:spPr bwMode="auto">
          <a:xfrm>
            <a:off x="5651500" y="4932363"/>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Propriété industrielle</a:t>
            </a:r>
          </a:p>
        </p:txBody>
      </p:sp>
      <p:sp>
        <p:nvSpPr>
          <p:cNvPr id="435256" name="Rectangle 56"/>
          <p:cNvSpPr>
            <a:spLocks noChangeArrowheads="1"/>
          </p:cNvSpPr>
          <p:nvPr/>
        </p:nvSpPr>
        <p:spPr bwMode="auto">
          <a:xfrm>
            <a:off x="7223125" y="4789488"/>
            <a:ext cx="1404938" cy="431800"/>
          </a:xfrm>
          <a:prstGeom prst="rect">
            <a:avLst/>
          </a:prstGeom>
          <a:noFill/>
          <a:ln w="9525">
            <a:noFill/>
            <a:miter lim="800000"/>
            <a:headEnd/>
            <a:tailEnd/>
          </a:ln>
          <a:effectLst/>
        </p:spPr>
        <p:txBody>
          <a:bodyPr wrap="none" anchor="ctr"/>
          <a:lstStyle/>
          <a:p>
            <a:r>
              <a:rPr lang="fr-FR" sz="800" b="0">
                <a:solidFill>
                  <a:srgbClr val="800080"/>
                </a:solidFill>
                <a:latin typeface="Arial" charset="0"/>
              </a:rPr>
              <a:t>Lien URL vers site Internet</a:t>
            </a:r>
          </a:p>
          <a:p>
            <a:r>
              <a:rPr lang="fr-FR" sz="800" b="0">
                <a:solidFill>
                  <a:srgbClr val="800080"/>
                </a:solidFill>
                <a:latin typeface="Arial" charset="0"/>
              </a:rPr>
              <a:t>de l’OMPIC :</a:t>
            </a:r>
          </a:p>
          <a:p>
            <a:r>
              <a:rPr lang="fr-FR" sz="800" b="0">
                <a:solidFill>
                  <a:srgbClr val="800080"/>
                </a:solidFill>
                <a:latin typeface="Arial" charset="0"/>
              </a:rPr>
              <a:t>www.ompic.org.ma</a:t>
            </a:r>
          </a:p>
        </p:txBody>
      </p:sp>
      <p:cxnSp>
        <p:nvCxnSpPr>
          <p:cNvPr id="435257" name="AutoShape 57"/>
          <p:cNvCxnSpPr>
            <a:cxnSpLocks noChangeShapeType="1"/>
            <a:endCxn id="435256" idx="1"/>
          </p:cNvCxnSpPr>
          <p:nvPr/>
        </p:nvCxnSpPr>
        <p:spPr bwMode="auto">
          <a:xfrm flipV="1">
            <a:off x="6948488" y="5005388"/>
            <a:ext cx="274637" cy="4762"/>
          </a:xfrm>
          <a:prstGeom prst="bentConnector3">
            <a:avLst>
              <a:gd name="adj1" fmla="val 49713"/>
            </a:avLst>
          </a:prstGeom>
          <a:noFill/>
          <a:ln w="9525">
            <a:solidFill>
              <a:srgbClr val="800080"/>
            </a:solidFill>
            <a:miter lim="800000"/>
            <a:headEnd/>
            <a:tailEnd type="triangle" w="med" len="med"/>
          </a:ln>
          <a:effectLst/>
        </p:spPr>
      </p:cxnSp>
      <p:sp>
        <p:nvSpPr>
          <p:cNvPr id="435258" name="Rectangle 58"/>
          <p:cNvSpPr>
            <a:spLocks noChangeArrowheads="1"/>
          </p:cNvSpPr>
          <p:nvPr/>
        </p:nvSpPr>
        <p:spPr bwMode="auto">
          <a:xfrm>
            <a:off x="7223125" y="3859213"/>
            <a:ext cx="1404938" cy="431800"/>
          </a:xfrm>
          <a:prstGeom prst="rect">
            <a:avLst/>
          </a:prstGeom>
          <a:noFill/>
          <a:ln w="9525">
            <a:noFill/>
            <a:miter lim="800000"/>
            <a:headEnd/>
            <a:tailEnd/>
          </a:ln>
          <a:effectLst/>
        </p:spPr>
        <p:txBody>
          <a:bodyPr wrap="none" anchor="ctr"/>
          <a:lstStyle/>
          <a:p>
            <a:r>
              <a:rPr lang="fr-FR" sz="800" b="0">
                <a:solidFill>
                  <a:srgbClr val="800080"/>
                </a:solidFill>
                <a:latin typeface="Arial" charset="0"/>
              </a:rPr>
              <a:t>Lien URL vers site Internet</a:t>
            </a:r>
          </a:p>
          <a:p>
            <a:r>
              <a:rPr lang="fr-FR" sz="800" b="0">
                <a:solidFill>
                  <a:srgbClr val="800080"/>
                </a:solidFill>
                <a:latin typeface="Arial" charset="0"/>
              </a:rPr>
              <a:t>de la  CNSS :</a:t>
            </a:r>
          </a:p>
          <a:p>
            <a:r>
              <a:rPr lang="fr-FR" sz="800" b="0">
                <a:solidFill>
                  <a:srgbClr val="800080"/>
                </a:solidFill>
                <a:latin typeface="Arial" charset="0"/>
              </a:rPr>
              <a:t>www.cnss.org.ma</a:t>
            </a:r>
          </a:p>
        </p:txBody>
      </p:sp>
      <p:cxnSp>
        <p:nvCxnSpPr>
          <p:cNvPr id="435259" name="AutoShape 59"/>
          <p:cNvCxnSpPr>
            <a:cxnSpLocks noChangeShapeType="1"/>
            <a:endCxn id="435258" idx="1"/>
          </p:cNvCxnSpPr>
          <p:nvPr/>
        </p:nvCxnSpPr>
        <p:spPr bwMode="auto">
          <a:xfrm flipV="1">
            <a:off x="6948488" y="4075113"/>
            <a:ext cx="274637" cy="4762"/>
          </a:xfrm>
          <a:prstGeom prst="bentConnector3">
            <a:avLst>
              <a:gd name="adj1" fmla="val 49713"/>
            </a:avLst>
          </a:prstGeom>
          <a:noFill/>
          <a:ln w="9525">
            <a:solidFill>
              <a:srgbClr val="800080"/>
            </a:solidFill>
            <a:miter lim="800000"/>
            <a:headEnd/>
            <a:tailEnd type="triangle" w="med" len="med"/>
          </a:ln>
          <a:effectLst/>
        </p:spPr>
      </p:cxnSp>
      <p:cxnSp>
        <p:nvCxnSpPr>
          <p:cNvPr id="435260" name="AutoShape 60"/>
          <p:cNvCxnSpPr>
            <a:cxnSpLocks noChangeShapeType="1"/>
            <a:stCxn id="435220" idx="3"/>
            <a:endCxn id="435251" idx="1"/>
          </p:cNvCxnSpPr>
          <p:nvPr/>
        </p:nvCxnSpPr>
        <p:spPr bwMode="auto">
          <a:xfrm>
            <a:off x="5435600" y="1016000"/>
            <a:ext cx="215900" cy="3527425"/>
          </a:xfrm>
          <a:prstGeom prst="bentConnector3">
            <a:avLst>
              <a:gd name="adj1" fmla="val 50000"/>
            </a:avLst>
          </a:prstGeom>
          <a:noFill/>
          <a:ln w="9525">
            <a:solidFill>
              <a:schemeClr val="tx1"/>
            </a:solidFill>
            <a:miter lim="800000"/>
            <a:headEnd/>
            <a:tailEnd/>
          </a:ln>
          <a:effectLst/>
        </p:spPr>
      </p:cxnSp>
      <p:cxnSp>
        <p:nvCxnSpPr>
          <p:cNvPr id="435261" name="AutoShape 61"/>
          <p:cNvCxnSpPr>
            <a:cxnSpLocks noChangeShapeType="1"/>
            <a:stCxn id="435220" idx="3"/>
            <a:endCxn id="435255" idx="1"/>
          </p:cNvCxnSpPr>
          <p:nvPr/>
        </p:nvCxnSpPr>
        <p:spPr bwMode="auto">
          <a:xfrm>
            <a:off x="5435600" y="1016000"/>
            <a:ext cx="215900" cy="4024313"/>
          </a:xfrm>
          <a:prstGeom prst="bentConnector3">
            <a:avLst>
              <a:gd name="adj1" fmla="val 50000"/>
            </a:avLst>
          </a:prstGeom>
          <a:noFill/>
          <a:ln w="9525">
            <a:solidFill>
              <a:schemeClr val="tx1"/>
            </a:solidFill>
            <a:miter lim="800000"/>
            <a:headEnd/>
            <a:tailEnd/>
          </a:ln>
          <a:effectLst/>
        </p:spPr>
      </p:cxnSp>
      <p:sp>
        <p:nvSpPr>
          <p:cNvPr id="435266" name="Rectangle 66"/>
          <p:cNvSpPr>
            <a:spLocks noChangeArrowheads="1"/>
          </p:cNvSpPr>
          <p:nvPr/>
        </p:nvSpPr>
        <p:spPr bwMode="auto">
          <a:xfrm>
            <a:off x="7451725" y="908050"/>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663300"/>
                </a:solidFill>
                <a:latin typeface="Arial" charset="0"/>
              </a:rPr>
              <a:t>Formulaire téléchargeable</a:t>
            </a:r>
          </a:p>
        </p:txBody>
      </p:sp>
      <p:sp>
        <p:nvSpPr>
          <p:cNvPr id="435268" name="Rectangle 68"/>
          <p:cNvSpPr>
            <a:spLocks noChangeArrowheads="1"/>
          </p:cNvSpPr>
          <p:nvPr/>
        </p:nvSpPr>
        <p:spPr bwMode="auto">
          <a:xfrm>
            <a:off x="7450138" y="1341438"/>
            <a:ext cx="1296987" cy="215900"/>
          </a:xfrm>
          <a:prstGeom prst="rect">
            <a:avLst/>
          </a:prstGeom>
          <a:solidFill>
            <a:schemeClr val="bg1"/>
          </a:solidFill>
          <a:ln w="9525" algn="ctr">
            <a:solidFill>
              <a:srgbClr val="003300"/>
            </a:solidFill>
            <a:prstDash val="dash"/>
            <a:miter lim="800000"/>
            <a:headEnd/>
            <a:tailEnd/>
          </a:ln>
          <a:effectLst/>
        </p:spPr>
        <p:txBody>
          <a:bodyPr anchor="ctr"/>
          <a:lstStyle/>
          <a:p>
            <a:pPr algn="ctr"/>
            <a:r>
              <a:rPr lang="fr-FR" sz="800" b="0">
                <a:solidFill>
                  <a:srgbClr val="006600"/>
                </a:solidFill>
                <a:latin typeface="Arial" charset="0"/>
              </a:rPr>
              <a:t>Texte de loi de référence</a:t>
            </a:r>
          </a:p>
        </p:txBody>
      </p:sp>
      <p:sp>
        <p:nvSpPr>
          <p:cNvPr id="435270" name="Rectangle 70"/>
          <p:cNvSpPr>
            <a:spLocks noChangeArrowheads="1"/>
          </p:cNvSpPr>
          <p:nvPr/>
        </p:nvSpPr>
        <p:spPr bwMode="auto">
          <a:xfrm>
            <a:off x="7451725" y="1773238"/>
            <a:ext cx="1296988" cy="215900"/>
          </a:xfrm>
          <a:prstGeom prst="rect">
            <a:avLst/>
          </a:prstGeom>
          <a:solidFill>
            <a:schemeClr val="bg1"/>
          </a:solidFill>
          <a:ln w="9525" algn="ctr">
            <a:solidFill>
              <a:schemeClr val="tx1"/>
            </a:solidFill>
            <a:miter lim="800000"/>
            <a:headEnd/>
            <a:tailEnd/>
          </a:ln>
          <a:effectLst/>
        </p:spPr>
        <p:txBody>
          <a:bodyPr anchor="ctr"/>
          <a:lstStyle/>
          <a:p>
            <a:pPr algn="ctr"/>
            <a:r>
              <a:rPr lang="fr-FR" sz="800" b="0">
                <a:solidFill>
                  <a:srgbClr val="000099"/>
                </a:solidFill>
                <a:latin typeface="Arial" charset="0"/>
              </a:rPr>
              <a:t>Adresses utiles par zone sélectionnée</a:t>
            </a:r>
          </a:p>
        </p:txBody>
      </p:sp>
      <p:sp>
        <p:nvSpPr>
          <p:cNvPr id="435272" name="Rectangle 72"/>
          <p:cNvSpPr>
            <a:spLocks noChangeArrowheads="1"/>
          </p:cNvSpPr>
          <p:nvPr/>
        </p:nvSpPr>
        <p:spPr bwMode="auto">
          <a:xfrm>
            <a:off x="7451725" y="2205038"/>
            <a:ext cx="1296988" cy="215900"/>
          </a:xfrm>
          <a:prstGeom prst="rect">
            <a:avLst/>
          </a:prstGeom>
          <a:solidFill>
            <a:schemeClr val="bg1"/>
          </a:solidFill>
          <a:ln w="9525" algn="ctr">
            <a:solidFill>
              <a:srgbClr val="003300"/>
            </a:solidFill>
            <a:prstDash val="dash"/>
            <a:miter lim="800000"/>
            <a:headEnd/>
            <a:tailEnd/>
          </a:ln>
          <a:effectLst/>
        </p:spPr>
        <p:txBody>
          <a:bodyPr anchor="ctr"/>
          <a:lstStyle/>
          <a:p>
            <a:pPr algn="ctr"/>
            <a:r>
              <a:rPr lang="fr-FR" sz="800" b="0">
                <a:solidFill>
                  <a:srgbClr val="006600"/>
                </a:solidFill>
                <a:latin typeface="Arial" charset="0"/>
              </a:rPr>
              <a:t>Question cliquée</a:t>
            </a:r>
          </a:p>
        </p:txBody>
      </p:sp>
      <p:sp>
        <p:nvSpPr>
          <p:cNvPr id="435273" name="Rectangle 73"/>
          <p:cNvSpPr>
            <a:spLocks noChangeArrowheads="1"/>
          </p:cNvSpPr>
          <p:nvPr/>
        </p:nvSpPr>
        <p:spPr bwMode="auto">
          <a:xfrm>
            <a:off x="7451725" y="2636838"/>
            <a:ext cx="1296988" cy="287337"/>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663300"/>
                </a:solidFill>
                <a:latin typeface="Arial" charset="0"/>
              </a:rPr>
              <a:t>Télécharger la carte du Grand Casablanca</a:t>
            </a:r>
          </a:p>
        </p:txBody>
      </p:sp>
      <p:sp>
        <p:nvSpPr>
          <p:cNvPr id="435275" name="Rectangle 75"/>
          <p:cNvSpPr>
            <a:spLocks noChangeArrowheads="1"/>
          </p:cNvSpPr>
          <p:nvPr/>
        </p:nvSpPr>
        <p:spPr bwMode="auto">
          <a:xfrm>
            <a:off x="7451725" y="3140075"/>
            <a:ext cx="1296988" cy="433388"/>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663300"/>
                </a:solidFill>
                <a:latin typeface="Arial" charset="0"/>
              </a:rPr>
              <a:t>Télécharger la carte administrative du Grand Casablanca</a:t>
            </a:r>
          </a:p>
        </p:txBody>
      </p:sp>
      <p:cxnSp>
        <p:nvCxnSpPr>
          <p:cNvPr id="435277" name="AutoShape 77"/>
          <p:cNvCxnSpPr>
            <a:cxnSpLocks noChangeShapeType="1"/>
            <a:stCxn id="435224" idx="3"/>
            <a:endCxn id="435266" idx="1"/>
          </p:cNvCxnSpPr>
          <p:nvPr/>
        </p:nvCxnSpPr>
        <p:spPr bwMode="auto">
          <a:xfrm flipV="1">
            <a:off x="6948488" y="1016000"/>
            <a:ext cx="503237" cy="71438"/>
          </a:xfrm>
          <a:prstGeom prst="bentConnector3">
            <a:avLst>
              <a:gd name="adj1" fmla="val 49843"/>
            </a:avLst>
          </a:prstGeom>
          <a:noFill/>
          <a:ln w="9525">
            <a:solidFill>
              <a:schemeClr val="tx1"/>
            </a:solidFill>
            <a:miter lim="800000"/>
            <a:headEnd/>
            <a:tailEnd/>
          </a:ln>
          <a:effectLst/>
        </p:spPr>
      </p:cxnSp>
      <p:cxnSp>
        <p:nvCxnSpPr>
          <p:cNvPr id="435278" name="AutoShape 78"/>
          <p:cNvCxnSpPr>
            <a:cxnSpLocks noChangeShapeType="1"/>
            <a:stCxn id="435224" idx="3"/>
            <a:endCxn id="435268" idx="1"/>
          </p:cNvCxnSpPr>
          <p:nvPr/>
        </p:nvCxnSpPr>
        <p:spPr bwMode="auto">
          <a:xfrm>
            <a:off x="6948488" y="1087438"/>
            <a:ext cx="501650" cy="361950"/>
          </a:xfrm>
          <a:prstGeom prst="bentConnector3">
            <a:avLst>
              <a:gd name="adj1" fmla="val 49685"/>
            </a:avLst>
          </a:prstGeom>
          <a:noFill/>
          <a:ln w="9525">
            <a:solidFill>
              <a:schemeClr val="tx1"/>
            </a:solidFill>
            <a:miter lim="800000"/>
            <a:headEnd/>
            <a:tailEnd/>
          </a:ln>
          <a:effectLst/>
        </p:spPr>
      </p:cxnSp>
      <p:cxnSp>
        <p:nvCxnSpPr>
          <p:cNvPr id="435279" name="AutoShape 79"/>
          <p:cNvCxnSpPr>
            <a:cxnSpLocks noChangeShapeType="1"/>
            <a:stCxn id="435224" idx="3"/>
            <a:endCxn id="435270" idx="1"/>
          </p:cNvCxnSpPr>
          <p:nvPr/>
        </p:nvCxnSpPr>
        <p:spPr bwMode="auto">
          <a:xfrm>
            <a:off x="6948488" y="1087438"/>
            <a:ext cx="503237" cy="793750"/>
          </a:xfrm>
          <a:prstGeom prst="bentConnector3">
            <a:avLst>
              <a:gd name="adj1" fmla="val 49843"/>
            </a:avLst>
          </a:prstGeom>
          <a:noFill/>
          <a:ln w="9525">
            <a:solidFill>
              <a:schemeClr val="tx1"/>
            </a:solidFill>
            <a:miter lim="800000"/>
            <a:headEnd/>
            <a:tailEnd/>
          </a:ln>
          <a:effectLst/>
        </p:spPr>
      </p:cxnSp>
      <p:cxnSp>
        <p:nvCxnSpPr>
          <p:cNvPr id="435280" name="AutoShape 80"/>
          <p:cNvCxnSpPr>
            <a:cxnSpLocks noChangeShapeType="1"/>
            <a:stCxn id="435224" idx="3"/>
            <a:endCxn id="435272" idx="1"/>
          </p:cNvCxnSpPr>
          <p:nvPr/>
        </p:nvCxnSpPr>
        <p:spPr bwMode="auto">
          <a:xfrm>
            <a:off x="6948488" y="1087438"/>
            <a:ext cx="503237" cy="1225550"/>
          </a:xfrm>
          <a:prstGeom prst="bentConnector3">
            <a:avLst>
              <a:gd name="adj1" fmla="val 49843"/>
            </a:avLst>
          </a:prstGeom>
          <a:noFill/>
          <a:ln w="9525">
            <a:solidFill>
              <a:schemeClr val="tx1"/>
            </a:solidFill>
            <a:miter lim="800000"/>
            <a:headEnd/>
            <a:tailEnd/>
          </a:ln>
          <a:effectLst/>
        </p:spPr>
      </p:cxnSp>
      <p:cxnSp>
        <p:nvCxnSpPr>
          <p:cNvPr id="435281" name="AutoShape 81"/>
          <p:cNvCxnSpPr>
            <a:cxnSpLocks noChangeShapeType="1"/>
            <a:stCxn id="435224" idx="3"/>
            <a:endCxn id="435273" idx="1"/>
          </p:cNvCxnSpPr>
          <p:nvPr/>
        </p:nvCxnSpPr>
        <p:spPr bwMode="auto">
          <a:xfrm>
            <a:off x="6948488" y="1087438"/>
            <a:ext cx="503237" cy="1693862"/>
          </a:xfrm>
          <a:prstGeom prst="bentConnector3">
            <a:avLst>
              <a:gd name="adj1" fmla="val 49843"/>
            </a:avLst>
          </a:prstGeom>
          <a:noFill/>
          <a:ln w="9525">
            <a:solidFill>
              <a:schemeClr val="tx1"/>
            </a:solidFill>
            <a:miter lim="800000"/>
            <a:headEnd/>
            <a:tailEnd/>
          </a:ln>
          <a:effectLst/>
        </p:spPr>
      </p:cxnSp>
      <p:cxnSp>
        <p:nvCxnSpPr>
          <p:cNvPr id="435282" name="AutoShape 82"/>
          <p:cNvCxnSpPr>
            <a:cxnSpLocks noChangeShapeType="1"/>
            <a:stCxn id="435224" idx="3"/>
            <a:endCxn id="435275" idx="1"/>
          </p:cNvCxnSpPr>
          <p:nvPr/>
        </p:nvCxnSpPr>
        <p:spPr bwMode="auto">
          <a:xfrm>
            <a:off x="6948488" y="1087438"/>
            <a:ext cx="503237" cy="2270125"/>
          </a:xfrm>
          <a:prstGeom prst="bentConnector3">
            <a:avLst>
              <a:gd name="adj1" fmla="val 49843"/>
            </a:avLst>
          </a:prstGeom>
          <a:noFill/>
          <a:ln w="9525">
            <a:solidFill>
              <a:schemeClr val="tx1"/>
            </a:solidFill>
            <a:miter lim="800000"/>
            <a:headEnd/>
            <a:tailEnd/>
          </a:ln>
          <a:effectLst/>
        </p:spPr>
      </p:cxnSp>
      <p:cxnSp>
        <p:nvCxnSpPr>
          <p:cNvPr id="435283" name="AutoShape 83"/>
          <p:cNvCxnSpPr>
            <a:cxnSpLocks noChangeShapeType="1"/>
            <a:stCxn id="435242" idx="3"/>
            <a:endCxn id="435268" idx="1"/>
          </p:cNvCxnSpPr>
          <p:nvPr/>
        </p:nvCxnSpPr>
        <p:spPr bwMode="auto">
          <a:xfrm flipV="1">
            <a:off x="6948488" y="1449388"/>
            <a:ext cx="501650" cy="214312"/>
          </a:xfrm>
          <a:prstGeom prst="bentConnector3">
            <a:avLst>
              <a:gd name="adj1" fmla="val 49685"/>
            </a:avLst>
          </a:prstGeom>
          <a:noFill/>
          <a:ln w="9525">
            <a:solidFill>
              <a:schemeClr val="tx1"/>
            </a:solidFill>
            <a:miter lim="800000"/>
            <a:headEnd/>
            <a:tailEnd/>
          </a:ln>
          <a:effectLst/>
        </p:spPr>
      </p:cxnSp>
      <p:cxnSp>
        <p:nvCxnSpPr>
          <p:cNvPr id="435284" name="AutoShape 84"/>
          <p:cNvCxnSpPr>
            <a:cxnSpLocks noChangeShapeType="1"/>
            <a:stCxn id="435245" idx="3"/>
            <a:endCxn id="435275" idx="1"/>
          </p:cNvCxnSpPr>
          <p:nvPr/>
        </p:nvCxnSpPr>
        <p:spPr bwMode="auto">
          <a:xfrm>
            <a:off x="6948488" y="2166938"/>
            <a:ext cx="503237" cy="1190625"/>
          </a:xfrm>
          <a:prstGeom prst="bentConnector3">
            <a:avLst>
              <a:gd name="adj1" fmla="val 49843"/>
            </a:avLst>
          </a:prstGeom>
          <a:noFill/>
          <a:ln w="9525">
            <a:solidFill>
              <a:schemeClr val="tx1"/>
            </a:solidFill>
            <a:miter lim="800000"/>
            <a:headEnd/>
            <a:tailEnd/>
          </a:ln>
          <a:effectLst/>
        </p:spPr>
      </p:cxnSp>
      <p:sp>
        <p:nvSpPr>
          <p:cNvPr id="435285" name="Rectangle 85"/>
          <p:cNvSpPr>
            <a:spLocks noChangeArrowheads="1"/>
          </p:cNvSpPr>
          <p:nvPr/>
        </p:nvSpPr>
        <p:spPr bwMode="auto">
          <a:xfrm>
            <a:off x="107950" y="4003675"/>
            <a:ext cx="1295400" cy="214313"/>
          </a:xfrm>
          <a:prstGeom prst="rect">
            <a:avLst/>
          </a:prstGeom>
          <a:solidFill>
            <a:srgbClr val="008000"/>
          </a:solidFill>
          <a:ln w="9525">
            <a:solidFill>
              <a:schemeClr val="tx1"/>
            </a:solidFill>
            <a:miter lim="800000"/>
            <a:headEnd/>
            <a:tailEnd/>
          </a:ln>
          <a:effectLst/>
        </p:spPr>
        <p:txBody>
          <a:bodyPr anchor="ctr"/>
          <a:lstStyle/>
          <a:p>
            <a:pPr algn="ctr"/>
            <a:r>
              <a:rPr lang="fr-FR" sz="800">
                <a:solidFill>
                  <a:schemeClr val="bg1"/>
                </a:solidFill>
                <a:latin typeface="Arial" charset="0"/>
              </a:rPr>
              <a:t>Indexation</a:t>
            </a:r>
          </a:p>
        </p:txBody>
      </p:sp>
      <p:sp>
        <p:nvSpPr>
          <p:cNvPr id="435286" name="Rectangle 86"/>
          <p:cNvSpPr>
            <a:spLocks noChangeArrowheads="1"/>
          </p:cNvSpPr>
          <p:nvPr/>
        </p:nvSpPr>
        <p:spPr bwMode="auto">
          <a:xfrm>
            <a:off x="107950" y="4292600"/>
            <a:ext cx="1295400" cy="228600"/>
          </a:xfrm>
          <a:prstGeom prst="rect">
            <a:avLst/>
          </a:prstGeom>
          <a:solidFill>
            <a:srgbClr val="000080"/>
          </a:solidFill>
          <a:ln w="9525">
            <a:solidFill>
              <a:srgbClr val="000080"/>
            </a:solidFill>
            <a:miter lim="800000"/>
            <a:headEnd/>
            <a:tailEnd/>
          </a:ln>
          <a:effectLst/>
        </p:spPr>
        <p:txBody>
          <a:bodyPr anchor="ctr"/>
          <a:lstStyle/>
          <a:p>
            <a:pPr algn="ctr"/>
            <a:r>
              <a:rPr lang="fr-FR" sz="800">
                <a:solidFill>
                  <a:srgbClr val="F8F8F8"/>
                </a:solidFill>
                <a:latin typeface="Arial" charset="0"/>
              </a:rPr>
              <a:t>Espace Investisseurs</a:t>
            </a:r>
          </a:p>
        </p:txBody>
      </p:sp>
      <p:sp>
        <p:nvSpPr>
          <p:cNvPr id="435287" name="Rectangle 87"/>
          <p:cNvSpPr>
            <a:spLocks noChangeArrowheads="1"/>
          </p:cNvSpPr>
          <p:nvPr/>
        </p:nvSpPr>
        <p:spPr bwMode="auto">
          <a:xfrm>
            <a:off x="107950" y="4865688"/>
            <a:ext cx="1295400" cy="228600"/>
          </a:xfrm>
          <a:prstGeom prst="rect">
            <a:avLst/>
          </a:prstGeom>
          <a:solidFill>
            <a:srgbClr val="C0C0C0"/>
          </a:solidFill>
          <a:ln w="9525" algn="ctr">
            <a:solidFill>
              <a:srgbClr val="003300"/>
            </a:solidFill>
            <a:miter lim="800000"/>
            <a:headEnd/>
            <a:tailEnd/>
          </a:ln>
          <a:effectLst/>
        </p:spPr>
        <p:txBody>
          <a:bodyPr anchor="ctr"/>
          <a:lstStyle/>
          <a:p>
            <a:pPr algn="ctr"/>
            <a:r>
              <a:rPr lang="fr-FR" sz="800" b="0">
                <a:latin typeface="Arial" charset="0"/>
              </a:rPr>
              <a:t>Services administratifs</a:t>
            </a:r>
          </a:p>
        </p:txBody>
      </p:sp>
      <p:sp>
        <p:nvSpPr>
          <p:cNvPr id="435288" name="Rectangle 88"/>
          <p:cNvSpPr>
            <a:spLocks noChangeArrowheads="1"/>
          </p:cNvSpPr>
          <p:nvPr/>
        </p:nvSpPr>
        <p:spPr bwMode="auto">
          <a:xfrm>
            <a:off x="109538" y="5145088"/>
            <a:ext cx="1295400" cy="228600"/>
          </a:xfrm>
          <a:prstGeom prst="rect">
            <a:avLst/>
          </a:prstGeom>
          <a:solidFill>
            <a:schemeClr val="bg1"/>
          </a:solidFill>
          <a:ln w="9525">
            <a:solidFill>
              <a:schemeClr val="tx1"/>
            </a:solidFill>
            <a:miter lim="800000"/>
            <a:headEnd/>
            <a:tailEnd/>
          </a:ln>
          <a:effectLst/>
        </p:spPr>
        <p:txBody>
          <a:bodyPr wrap="none" anchor="ctr"/>
          <a:lstStyle/>
          <a:p>
            <a:pPr algn="ctr"/>
            <a:r>
              <a:rPr lang="fr-FR" sz="800" b="0">
                <a:latin typeface="Arial" charset="0"/>
              </a:rPr>
              <a:t>La vie de l’entreprise</a:t>
            </a:r>
          </a:p>
        </p:txBody>
      </p:sp>
      <p:sp>
        <p:nvSpPr>
          <p:cNvPr id="435289" name="Rectangle 89"/>
          <p:cNvSpPr>
            <a:spLocks noChangeArrowheads="1"/>
          </p:cNvSpPr>
          <p:nvPr/>
        </p:nvSpPr>
        <p:spPr bwMode="auto">
          <a:xfrm>
            <a:off x="107950" y="4579938"/>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a:t>
            </a:r>
          </a:p>
        </p:txBody>
      </p:sp>
      <p:sp>
        <p:nvSpPr>
          <p:cNvPr id="435290" name="Rectangle 90"/>
          <p:cNvSpPr>
            <a:spLocks noChangeArrowheads="1"/>
          </p:cNvSpPr>
          <p:nvPr/>
        </p:nvSpPr>
        <p:spPr bwMode="auto">
          <a:xfrm>
            <a:off x="1549400" y="4868863"/>
            <a:ext cx="1293813" cy="215900"/>
          </a:xfrm>
          <a:prstGeom prst="rect">
            <a:avLst/>
          </a:prstGeom>
          <a:solidFill>
            <a:schemeClr val="bg1"/>
          </a:solidFill>
          <a:ln w="9525">
            <a:solidFill>
              <a:schemeClr val="tx1"/>
            </a:solidFill>
            <a:miter lim="800000"/>
            <a:headEnd/>
            <a:tailEnd/>
          </a:ln>
          <a:effectLst/>
        </p:spPr>
        <p:txBody>
          <a:bodyPr anchor="ctr"/>
          <a:lstStyle/>
          <a:p>
            <a:pPr algn="ctr"/>
            <a:r>
              <a:rPr lang="fr-FR" sz="800" b="0">
                <a:latin typeface="Arial" charset="0"/>
              </a:rPr>
              <a:t>Création d’entreprise</a:t>
            </a:r>
          </a:p>
        </p:txBody>
      </p:sp>
      <p:cxnSp>
        <p:nvCxnSpPr>
          <p:cNvPr id="435291" name="AutoShape 91"/>
          <p:cNvCxnSpPr>
            <a:cxnSpLocks noChangeShapeType="1"/>
            <a:stCxn id="435287" idx="3"/>
            <a:endCxn id="435290" idx="1"/>
          </p:cNvCxnSpPr>
          <p:nvPr/>
        </p:nvCxnSpPr>
        <p:spPr bwMode="auto">
          <a:xfrm flipV="1">
            <a:off x="1403350" y="4976813"/>
            <a:ext cx="146050" cy="3175"/>
          </a:xfrm>
          <a:prstGeom prst="straightConnector1">
            <a:avLst/>
          </a:prstGeom>
          <a:noFill/>
          <a:ln w="9525">
            <a:solidFill>
              <a:schemeClr val="tx1"/>
            </a:solidFill>
            <a:round/>
            <a:headEnd/>
            <a:tailEnd/>
          </a:ln>
          <a:effectLst/>
        </p:spPr>
      </p:cxnSp>
      <p:sp>
        <p:nvSpPr>
          <p:cNvPr id="435292" name="Rectangle 92"/>
          <p:cNvSpPr>
            <a:spLocks noChangeArrowheads="1"/>
          </p:cNvSpPr>
          <p:nvPr/>
        </p:nvSpPr>
        <p:spPr bwMode="auto">
          <a:xfrm>
            <a:off x="1549400" y="5157788"/>
            <a:ext cx="1293813" cy="215900"/>
          </a:xfrm>
          <a:prstGeom prst="rect">
            <a:avLst/>
          </a:prstGeom>
          <a:solidFill>
            <a:schemeClr val="bg1"/>
          </a:solidFill>
          <a:ln w="9525" algn="ctr">
            <a:solidFill>
              <a:schemeClr val="tx1"/>
            </a:solidFill>
            <a:miter lim="800000"/>
            <a:headEnd/>
            <a:tailEnd/>
          </a:ln>
          <a:effectLst/>
        </p:spPr>
        <p:txBody>
          <a:bodyPr anchor="ctr"/>
          <a:lstStyle/>
          <a:p>
            <a:pPr algn="ctr"/>
            <a:r>
              <a:rPr lang="fr-FR" sz="800" b="0">
                <a:latin typeface="Arial" charset="0"/>
              </a:rPr>
              <a:t>Aide aux investissements</a:t>
            </a:r>
          </a:p>
        </p:txBody>
      </p:sp>
      <p:sp>
        <p:nvSpPr>
          <p:cNvPr id="435293" name="Rectangle 93"/>
          <p:cNvSpPr>
            <a:spLocks noChangeArrowheads="1"/>
          </p:cNvSpPr>
          <p:nvPr/>
        </p:nvSpPr>
        <p:spPr bwMode="auto">
          <a:xfrm>
            <a:off x="1547813" y="5445125"/>
            <a:ext cx="1295400" cy="215900"/>
          </a:xfrm>
          <a:prstGeom prst="rect">
            <a:avLst/>
          </a:prstGeom>
          <a:solidFill>
            <a:schemeClr val="bg1"/>
          </a:solidFill>
          <a:ln w="9525" algn="ctr">
            <a:solidFill>
              <a:schemeClr val="tx1"/>
            </a:solidFill>
            <a:miter lim="800000"/>
            <a:headEnd/>
            <a:tailEnd/>
          </a:ln>
          <a:effectLst/>
        </p:spPr>
        <p:txBody>
          <a:bodyPr anchor="ctr"/>
          <a:lstStyle/>
          <a:p>
            <a:pPr algn="ctr"/>
            <a:r>
              <a:rPr lang="fr-FR" sz="800" b="0">
                <a:latin typeface="Arial" charset="0"/>
              </a:rPr>
              <a:t>Cadre législatif et réglementaire</a:t>
            </a:r>
          </a:p>
        </p:txBody>
      </p:sp>
      <p:cxnSp>
        <p:nvCxnSpPr>
          <p:cNvPr id="435294" name="AutoShape 94"/>
          <p:cNvCxnSpPr>
            <a:cxnSpLocks noChangeShapeType="1"/>
            <a:stCxn id="435287" idx="3"/>
            <a:endCxn id="435292" idx="1"/>
          </p:cNvCxnSpPr>
          <p:nvPr/>
        </p:nvCxnSpPr>
        <p:spPr bwMode="auto">
          <a:xfrm>
            <a:off x="1403350" y="4979988"/>
            <a:ext cx="146050" cy="285750"/>
          </a:xfrm>
          <a:prstGeom prst="bentConnector3">
            <a:avLst>
              <a:gd name="adj1" fmla="val 50000"/>
            </a:avLst>
          </a:prstGeom>
          <a:noFill/>
          <a:ln w="9525">
            <a:solidFill>
              <a:schemeClr val="tx1"/>
            </a:solidFill>
            <a:miter lim="800000"/>
            <a:headEnd/>
            <a:tailEnd/>
          </a:ln>
          <a:effectLst/>
        </p:spPr>
      </p:cxnSp>
      <p:cxnSp>
        <p:nvCxnSpPr>
          <p:cNvPr id="435295" name="AutoShape 95"/>
          <p:cNvCxnSpPr>
            <a:cxnSpLocks noChangeShapeType="1"/>
            <a:stCxn id="435287" idx="3"/>
            <a:endCxn id="435293" idx="1"/>
          </p:cNvCxnSpPr>
          <p:nvPr/>
        </p:nvCxnSpPr>
        <p:spPr bwMode="auto">
          <a:xfrm>
            <a:off x="1403350" y="4979988"/>
            <a:ext cx="144463" cy="573087"/>
          </a:xfrm>
          <a:prstGeom prst="bentConnector3">
            <a:avLst>
              <a:gd name="adj1" fmla="val 49449"/>
            </a:avLst>
          </a:prstGeom>
          <a:noFill/>
          <a:ln w="9525">
            <a:solidFill>
              <a:schemeClr val="tx1"/>
            </a:solidFill>
            <a:miter lim="800000"/>
            <a:headEnd/>
            <a:tailEnd/>
          </a:ln>
          <a:effectLst/>
        </p:spPr>
      </p:cxnSp>
      <p:sp>
        <p:nvSpPr>
          <p:cNvPr id="435296" name="Rectangle 96"/>
          <p:cNvSpPr>
            <a:spLocks noChangeArrowheads="1"/>
          </p:cNvSpPr>
          <p:nvPr/>
        </p:nvSpPr>
        <p:spPr bwMode="auto">
          <a:xfrm>
            <a:off x="1547813" y="5734050"/>
            <a:ext cx="1295400" cy="215900"/>
          </a:xfrm>
          <a:prstGeom prst="rect">
            <a:avLst/>
          </a:prstGeom>
          <a:solidFill>
            <a:schemeClr val="bg1"/>
          </a:solidFill>
          <a:ln w="9525" algn="ctr">
            <a:solidFill>
              <a:schemeClr val="tx1"/>
            </a:solidFill>
            <a:miter lim="800000"/>
            <a:headEnd/>
            <a:tailEnd/>
          </a:ln>
          <a:effectLst/>
        </p:spPr>
        <p:txBody>
          <a:bodyPr anchor="ctr"/>
          <a:lstStyle/>
          <a:p>
            <a:pPr algn="ctr"/>
            <a:r>
              <a:rPr lang="fr-FR" sz="800" b="0">
                <a:latin typeface="Arial" charset="0"/>
              </a:rPr>
              <a:t>Lignes de financement</a:t>
            </a:r>
          </a:p>
        </p:txBody>
      </p:sp>
      <p:sp>
        <p:nvSpPr>
          <p:cNvPr id="435297" name="Rectangle 97"/>
          <p:cNvSpPr>
            <a:spLocks noChangeArrowheads="1"/>
          </p:cNvSpPr>
          <p:nvPr/>
        </p:nvSpPr>
        <p:spPr bwMode="auto">
          <a:xfrm>
            <a:off x="1547813" y="6021388"/>
            <a:ext cx="1295400" cy="215900"/>
          </a:xfrm>
          <a:prstGeom prst="rect">
            <a:avLst/>
          </a:prstGeom>
          <a:solidFill>
            <a:srgbClr val="C0C0C0"/>
          </a:solidFill>
          <a:ln w="9525" algn="ctr">
            <a:solidFill>
              <a:srgbClr val="003300"/>
            </a:solidFill>
            <a:miter lim="800000"/>
            <a:headEnd/>
            <a:tailEnd/>
          </a:ln>
          <a:effectLst/>
        </p:spPr>
        <p:txBody>
          <a:bodyPr anchor="ctr"/>
          <a:lstStyle/>
          <a:p>
            <a:pPr algn="ctr"/>
            <a:r>
              <a:rPr lang="fr-FR" sz="800" b="0">
                <a:latin typeface="Arial" charset="0"/>
              </a:rPr>
              <a:t>Opérations économiques</a:t>
            </a:r>
          </a:p>
        </p:txBody>
      </p:sp>
      <p:sp>
        <p:nvSpPr>
          <p:cNvPr id="435298" name="Rectangle 98"/>
          <p:cNvSpPr>
            <a:spLocks noChangeArrowheads="1"/>
          </p:cNvSpPr>
          <p:nvPr/>
        </p:nvSpPr>
        <p:spPr bwMode="auto">
          <a:xfrm>
            <a:off x="1547813" y="6310313"/>
            <a:ext cx="1295400" cy="214312"/>
          </a:xfrm>
          <a:prstGeom prst="rect">
            <a:avLst/>
          </a:prstGeom>
          <a:solidFill>
            <a:schemeClr val="bg1"/>
          </a:solidFill>
          <a:ln w="9525">
            <a:solidFill>
              <a:schemeClr val="tx1"/>
            </a:solidFill>
            <a:miter lim="800000"/>
            <a:headEnd/>
            <a:tailEnd/>
          </a:ln>
          <a:effectLst/>
        </p:spPr>
        <p:txBody>
          <a:bodyPr anchor="ctr"/>
          <a:lstStyle/>
          <a:p>
            <a:pPr algn="ctr"/>
            <a:r>
              <a:rPr lang="fr-FR" sz="800" b="0">
                <a:latin typeface="Arial" charset="0"/>
              </a:rPr>
              <a:t>Opérations de construction</a:t>
            </a:r>
          </a:p>
        </p:txBody>
      </p:sp>
      <p:cxnSp>
        <p:nvCxnSpPr>
          <p:cNvPr id="435299" name="AutoShape 99"/>
          <p:cNvCxnSpPr>
            <a:cxnSpLocks noChangeShapeType="1"/>
            <a:stCxn id="435287" idx="3"/>
            <a:endCxn id="435296" idx="1"/>
          </p:cNvCxnSpPr>
          <p:nvPr/>
        </p:nvCxnSpPr>
        <p:spPr bwMode="auto">
          <a:xfrm>
            <a:off x="1403350" y="4979988"/>
            <a:ext cx="144463" cy="862012"/>
          </a:xfrm>
          <a:prstGeom prst="bentConnector3">
            <a:avLst>
              <a:gd name="adj1" fmla="val 49449"/>
            </a:avLst>
          </a:prstGeom>
          <a:noFill/>
          <a:ln w="9525">
            <a:solidFill>
              <a:schemeClr val="tx1"/>
            </a:solidFill>
            <a:miter lim="800000"/>
            <a:headEnd/>
            <a:tailEnd/>
          </a:ln>
          <a:effectLst/>
        </p:spPr>
      </p:cxnSp>
      <p:cxnSp>
        <p:nvCxnSpPr>
          <p:cNvPr id="435300" name="AutoShape 100"/>
          <p:cNvCxnSpPr>
            <a:cxnSpLocks noChangeShapeType="1"/>
            <a:stCxn id="435287" idx="3"/>
            <a:endCxn id="435297" idx="1"/>
          </p:cNvCxnSpPr>
          <p:nvPr/>
        </p:nvCxnSpPr>
        <p:spPr bwMode="auto">
          <a:xfrm>
            <a:off x="1403350" y="4979988"/>
            <a:ext cx="144463" cy="1149350"/>
          </a:xfrm>
          <a:prstGeom prst="bentConnector3">
            <a:avLst>
              <a:gd name="adj1" fmla="val 49449"/>
            </a:avLst>
          </a:prstGeom>
          <a:noFill/>
          <a:ln w="9525">
            <a:solidFill>
              <a:schemeClr val="tx1"/>
            </a:solidFill>
            <a:miter lim="800000"/>
            <a:headEnd/>
            <a:tailEnd/>
          </a:ln>
          <a:effectLst/>
        </p:spPr>
      </p:cxnSp>
      <p:cxnSp>
        <p:nvCxnSpPr>
          <p:cNvPr id="435301" name="AutoShape 101"/>
          <p:cNvCxnSpPr>
            <a:cxnSpLocks noChangeShapeType="1"/>
            <a:stCxn id="435287" idx="3"/>
            <a:endCxn id="435298" idx="1"/>
          </p:cNvCxnSpPr>
          <p:nvPr/>
        </p:nvCxnSpPr>
        <p:spPr bwMode="auto">
          <a:xfrm>
            <a:off x="1403350" y="4979988"/>
            <a:ext cx="144463" cy="1438275"/>
          </a:xfrm>
          <a:prstGeom prst="bentConnector3">
            <a:avLst>
              <a:gd name="adj1" fmla="val 49449"/>
            </a:avLst>
          </a:prstGeom>
          <a:noFill/>
          <a:ln w="9525">
            <a:solidFill>
              <a:schemeClr val="tx1"/>
            </a:solidFill>
            <a:miter lim="800000"/>
            <a:headEnd/>
            <a:tailEnd/>
          </a:ln>
          <a:effectLst/>
        </p:spPr>
      </p:cxnSp>
      <p:cxnSp>
        <p:nvCxnSpPr>
          <p:cNvPr id="435302" name="AutoShape 102"/>
          <p:cNvCxnSpPr>
            <a:cxnSpLocks noChangeShapeType="1"/>
            <a:stCxn id="435287" idx="3"/>
          </p:cNvCxnSpPr>
          <p:nvPr/>
        </p:nvCxnSpPr>
        <p:spPr bwMode="auto">
          <a:xfrm>
            <a:off x="1403350" y="4979988"/>
            <a:ext cx="144463" cy="1725612"/>
          </a:xfrm>
          <a:prstGeom prst="bentConnector3">
            <a:avLst>
              <a:gd name="adj1" fmla="val 49449"/>
            </a:avLst>
          </a:prstGeom>
          <a:noFill/>
          <a:ln w="9525">
            <a:solidFill>
              <a:schemeClr val="tx1"/>
            </a:solidFill>
            <a:miter lim="800000"/>
            <a:headEnd/>
            <a:tailEnd/>
          </a:ln>
          <a:effectLst/>
        </p:spPr>
      </p:cxnSp>
      <p:sp>
        <p:nvSpPr>
          <p:cNvPr id="435303" name="Rectangle 103"/>
          <p:cNvSpPr>
            <a:spLocks noChangeArrowheads="1"/>
          </p:cNvSpPr>
          <p:nvPr/>
        </p:nvSpPr>
        <p:spPr bwMode="auto">
          <a:xfrm>
            <a:off x="1547813" y="6597650"/>
            <a:ext cx="1296987"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Où aller ?</a:t>
            </a:r>
          </a:p>
        </p:txBody>
      </p:sp>
      <p:sp>
        <p:nvSpPr>
          <p:cNvPr id="435304" name="AutoShape 104"/>
          <p:cNvSpPr>
            <a:spLocks noChangeArrowheads="1"/>
          </p:cNvSpPr>
          <p:nvPr/>
        </p:nvSpPr>
        <p:spPr bwMode="auto">
          <a:xfrm>
            <a:off x="2916238" y="6094413"/>
            <a:ext cx="215900" cy="71437"/>
          </a:xfrm>
          <a:prstGeom prst="leftArrow">
            <a:avLst>
              <a:gd name="adj1" fmla="val 50000"/>
              <a:gd name="adj2" fmla="val 75556"/>
            </a:avLst>
          </a:prstGeom>
          <a:solidFill>
            <a:srgbClr val="FF0000"/>
          </a:solidFill>
          <a:ln w="9525">
            <a:solidFill>
              <a:schemeClr val="tx1"/>
            </a:solidFill>
            <a:miter lim="800000"/>
            <a:headEnd/>
            <a:tailEnd/>
          </a:ln>
          <a:effectLst/>
        </p:spPr>
        <p:txBody>
          <a:bodyPr wrap="none" anchor="ctr"/>
          <a:lstStyle/>
          <a:p>
            <a:endParaRPr lang="fr-FR"/>
          </a:p>
        </p:txBody>
      </p:sp>
      <p:sp>
        <p:nvSpPr>
          <p:cNvPr id="435305" name="Rectangle 105"/>
          <p:cNvSpPr>
            <a:spLocks noChangeArrowheads="1"/>
          </p:cNvSpPr>
          <p:nvPr/>
        </p:nvSpPr>
        <p:spPr bwMode="auto">
          <a:xfrm>
            <a:off x="107950" y="596900"/>
            <a:ext cx="100806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0</a:t>
            </a:r>
          </a:p>
        </p:txBody>
      </p:sp>
      <p:sp>
        <p:nvSpPr>
          <p:cNvPr id="435306" name="Rectangle 106"/>
          <p:cNvSpPr>
            <a:spLocks noChangeArrowheads="1"/>
          </p:cNvSpPr>
          <p:nvPr/>
        </p:nvSpPr>
        <p:spPr bwMode="auto">
          <a:xfrm>
            <a:off x="1189038" y="596900"/>
            <a:ext cx="1366837"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1</a:t>
            </a:r>
          </a:p>
        </p:txBody>
      </p:sp>
      <p:sp>
        <p:nvSpPr>
          <p:cNvPr id="435307" name="Rectangle 107"/>
          <p:cNvSpPr>
            <a:spLocks noChangeArrowheads="1"/>
          </p:cNvSpPr>
          <p:nvPr/>
        </p:nvSpPr>
        <p:spPr bwMode="auto">
          <a:xfrm>
            <a:off x="2628900" y="596900"/>
            <a:ext cx="1438275"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2</a:t>
            </a:r>
          </a:p>
        </p:txBody>
      </p:sp>
      <p:sp>
        <p:nvSpPr>
          <p:cNvPr id="435308" name="Rectangle 108"/>
          <p:cNvSpPr>
            <a:spLocks noChangeArrowheads="1"/>
          </p:cNvSpPr>
          <p:nvPr/>
        </p:nvSpPr>
        <p:spPr bwMode="auto">
          <a:xfrm>
            <a:off x="4140200" y="596900"/>
            <a:ext cx="143986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3</a:t>
            </a:r>
          </a:p>
        </p:txBody>
      </p:sp>
      <p:sp>
        <p:nvSpPr>
          <p:cNvPr id="435309" name="Rectangle 109"/>
          <p:cNvSpPr>
            <a:spLocks noChangeArrowheads="1"/>
          </p:cNvSpPr>
          <p:nvPr/>
        </p:nvSpPr>
        <p:spPr bwMode="auto">
          <a:xfrm>
            <a:off x="5651500" y="596900"/>
            <a:ext cx="1584325"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4</a:t>
            </a:r>
          </a:p>
        </p:txBody>
      </p:sp>
      <p:sp>
        <p:nvSpPr>
          <p:cNvPr id="435310" name="Rectangle 110"/>
          <p:cNvSpPr>
            <a:spLocks noChangeArrowheads="1"/>
          </p:cNvSpPr>
          <p:nvPr/>
        </p:nvSpPr>
        <p:spPr bwMode="auto">
          <a:xfrm>
            <a:off x="7315200" y="596900"/>
            <a:ext cx="164941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5</a:t>
            </a:r>
          </a:p>
        </p:txBody>
      </p:sp>
      <p:cxnSp>
        <p:nvCxnSpPr>
          <p:cNvPr id="435311" name="AutoShape 111"/>
          <p:cNvCxnSpPr>
            <a:cxnSpLocks noChangeShapeType="1"/>
            <a:stCxn id="435220" idx="3"/>
            <a:endCxn id="435224" idx="1"/>
          </p:cNvCxnSpPr>
          <p:nvPr/>
        </p:nvCxnSpPr>
        <p:spPr bwMode="auto">
          <a:xfrm>
            <a:off x="5435600" y="1016000"/>
            <a:ext cx="215900" cy="71438"/>
          </a:xfrm>
          <a:prstGeom prst="bentConnector3">
            <a:avLst>
              <a:gd name="adj1" fmla="val 50000"/>
            </a:avLst>
          </a:prstGeom>
          <a:noFill/>
          <a:ln w="9525">
            <a:solidFill>
              <a:schemeClr val="tx1"/>
            </a:solidFill>
            <a:miter lim="800000"/>
            <a:headEnd/>
            <a:tailEnd/>
          </a:ln>
          <a:effectLst/>
        </p:spPr>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Espace réservé du numéro de diapositive 1"/>
          <p:cNvSpPr>
            <a:spLocks noGrp="1"/>
          </p:cNvSpPr>
          <p:nvPr>
            <p:ph type="sldNum" sz="quarter" idx="10"/>
          </p:nvPr>
        </p:nvSpPr>
        <p:spPr/>
        <p:txBody>
          <a:bodyPr/>
          <a:lstStyle/>
          <a:p>
            <a:fld id="{72DBC36E-E06A-4122-AD55-AA99A65E73F1}" type="slidenum">
              <a:rPr lang="fr-FR"/>
              <a:pPr/>
              <a:t>38</a:t>
            </a:fld>
            <a:endParaRPr lang="fr-FR"/>
          </a:p>
        </p:txBody>
      </p:sp>
      <p:sp>
        <p:nvSpPr>
          <p:cNvPr id="436226" name="Rectangle 2"/>
          <p:cNvSpPr>
            <a:spLocks noChangeArrowheads="1"/>
          </p:cNvSpPr>
          <p:nvPr/>
        </p:nvSpPr>
        <p:spPr bwMode="auto">
          <a:xfrm>
            <a:off x="1189038" y="908050"/>
            <a:ext cx="1295400" cy="228600"/>
          </a:xfrm>
          <a:prstGeom prst="rect">
            <a:avLst/>
          </a:prstGeom>
          <a:solidFill>
            <a:srgbClr val="000080"/>
          </a:solidFill>
          <a:ln w="9525">
            <a:solidFill>
              <a:srgbClr val="000080"/>
            </a:solidFill>
            <a:miter lim="800000"/>
            <a:headEnd/>
            <a:tailEnd/>
          </a:ln>
          <a:effectLst/>
        </p:spPr>
        <p:txBody>
          <a:bodyPr anchor="ctr"/>
          <a:lstStyle/>
          <a:p>
            <a:pPr algn="ctr"/>
            <a:r>
              <a:rPr lang="fr-FR" sz="800">
                <a:solidFill>
                  <a:srgbClr val="F8F8F8"/>
                </a:solidFill>
                <a:latin typeface="Arial" charset="0"/>
              </a:rPr>
              <a:t>Espace Investisseurs</a:t>
            </a:r>
          </a:p>
        </p:txBody>
      </p:sp>
      <p:sp>
        <p:nvSpPr>
          <p:cNvPr id="436227" name="Rectangle 3"/>
          <p:cNvSpPr>
            <a:spLocks noChangeArrowheads="1"/>
          </p:cNvSpPr>
          <p:nvPr/>
        </p:nvSpPr>
        <p:spPr bwMode="auto">
          <a:xfrm>
            <a:off x="152400" y="908050"/>
            <a:ext cx="914400" cy="228600"/>
          </a:xfrm>
          <a:prstGeom prst="rect">
            <a:avLst/>
          </a:prstGeom>
          <a:solidFill>
            <a:srgbClr val="000080"/>
          </a:solidFill>
          <a:ln w="9525">
            <a:solidFill>
              <a:srgbClr val="000080"/>
            </a:solidFill>
            <a:miter lim="800000"/>
            <a:headEnd/>
            <a:tailEnd/>
          </a:ln>
          <a:effectLst/>
        </p:spPr>
        <p:txBody>
          <a:bodyPr wrap="none" anchor="ctr"/>
          <a:lstStyle/>
          <a:p>
            <a:pPr algn="ctr"/>
            <a:r>
              <a:rPr lang="fr-FR" sz="800">
                <a:solidFill>
                  <a:srgbClr val="F8F8F8"/>
                </a:solidFill>
                <a:latin typeface="Arial" charset="0"/>
              </a:rPr>
              <a:t>Page d’accueil</a:t>
            </a:r>
          </a:p>
        </p:txBody>
      </p:sp>
      <p:cxnSp>
        <p:nvCxnSpPr>
          <p:cNvPr id="436228" name="AutoShape 4"/>
          <p:cNvCxnSpPr>
            <a:cxnSpLocks noChangeShapeType="1"/>
            <a:stCxn id="436227" idx="3"/>
            <a:endCxn id="436226" idx="1"/>
          </p:cNvCxnSpPr>
          <p:nvPr/>
        </p:nvCxnSpPr>
        <p:spPr bwMode="auto">
          <a:xfrm>
            <a:off x="1066800" y="1022350"/>
            <a:ext cx="122238" cy="0"/>
          </a:xfrm>
          <a:prstGeom prst="straightConnector1">
            <a:avLst/>
          </a:prstGeom>
          <a:noFill/>
          <a:ln w="9525">
            <a:solidFill>
              <a:schemeClr val="tx1"/>
            </a:solidFill>
            <a:round/>
            <a:headEnd/>
            <a:tailEnd/>
          </a:ln>
          <a:effectLst/>
        </p:spPr>
      </p:cxnSp>
      <p:sp>
        <p:nvSpPr>
          <p:cNvPr id="436256" name="Rectangle 32"/>
          <p:cNvSpPr>
            <a:spLocks noChangeArrowheads="1"/>
          </p:cNvSpPr>
          <p:nvPr/>
        </p:nvSpPr>
        <p:spPr bwMode="auto">
          <a:xfrm>
            <a:off x="2627313" y="908050"/>
            <a:ext cx="1296987"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Services administratifs</a:t>
            </a:r>
          </a:p>
        </p:txBody>
      </p:sp>
      <p:cxnSp>
        <p:nvCxnSpPr>
          <p:cNvPr id="436257" name="AutoShape 33"/>
          <p:cNvCxnSpPr>
            <a:cxnSpLocks noChangeShapeType="1"/>
            <a:endCxn id="436256" idx="1"/>
          </p:cNvCxnSpPr>
          <p:nvPr/>
        </p:nvCxnSpPr>
        <p:spPr bwMode="auto">
          <a:xfrm flipV="1">
            <a:off x="2484438" y="1016000"/>
            <a:ext cx="142875" cy="6350"/>
          </a:xfrm>
          <a:prstGeom prst="bentConnector3">
            <a:avLst>
              <a:gd name="adj1" fmla="val 50000"/>
            </a:avLst>
          </a:prstGeom>
          <a:noFill/>
          <a:ln w="9525">
            <a:solidFill>
              <a:schemeClr val="tx1"/>
            </a:solidFill>
            <a:miter lim="800000"/>
            <a:headEnd/>
            <a:tailEnd/>
          </a:ln>
          <a:effectLst/>
        </p:spPr>
      </p:cxnSp>
      <p:sp>
        <p:nvSpPr>
          <p:cNvPr id="436288" name="Rectangle 64"/>
          <p:cNvSpPr>
            <a:spLocks noChangeArrowheads="1"/>
          </p:cNvSpPr>
          <p:nvPr/>
        </p:nvSpPr>
        <p:spPr bwMode="auto">
          <a:xfrm>
            <a:off x="4140200" y="908050"/>
            <a:ext cx="1295400" cy="358775"/>
          </a:xfrm>
          <a:prstGeom prst="rect">
            <a:avLst/>
          </a:prstGeom>
          <a:noFill/>
          <a:ln w="9525">
            <a:solidFill>
              <a:schemeClr val="tx1"/>
            </a:solidFill>
            <a:miter lim="800000"/>
            <a:headEnd/>
            <a:tailEnd/>
          </a:ln>
          <a:effectLst/>
        </p:spPr>
        <p:txBody>
          <a:bodyPr anchor="ctr"/>
          <a:lstStyle/>
          <a:p>
            <a:pPr algn="ctr"/>
            <a:r>
              <a:rPr lang="fr-FR" sz="800" b="0">
                <a:latin typeface="Arial" charset="0"/>
              </a:rPr>
              <a:t>Opérations de construction</a:t>
            </a:r>
          </a:p>
        </p:txBody>
      </p:sp>
      <p:sp>
        <p:nvSpPr>
          <p:cNvPr id="436291" name="Rectangle 67"/>
          <p:cNvSpPr>
            <a:spLocks noChangeArrowheads="1"/>
          </p:cNvSpPr>
          <p:nvPr/>
        </p:nvSpPr>
        <p:spPr bwMode="auto">
          <a:xfrm>
            <a:off x="5651500" y="908050"/>
            <a:ext cx="1296988" cy="288925"/>
          </a:xfrm>
          <a:prstGeom prst="rect">
            <a:avLst/>
          </a:prstGeom>
          <a:solidFill>
            <a:srgbClr val="FFFF00"/>
          </a:solidFill>
          <a:ln w="9525" algn="ctr">
            <a:solidFill>
              <a:srgbClr val="003300"/>
            </a:solidFill>
            <a:miter lim="800000"/>
            <a:headEnd/>
            <a:tailEnd/>
          </a:ln>
          <a:effectLst/>
        </p:spPr>
        <p:txBody>
          <a:bodyPr anchor="ctr"/>
          <a:lstStyle/>
          <a:p>
            <a:pPr algn="ctr"/>
            <a:r>
              <a:rPr lang="fr-FR" sz="800" b="0">
                <a:solidFill>
                  <a:srgbClr val="000099"/>
                </a:solidFill>
                <a:latin typeface="Arial" charset="0"/>
              </a:rPr>
              <a:t>Demande autorisation de construction</a:t>
            </a:r>
          </a:p>
        </p:txBody>
      </p:sp>
      <p:sp>
        <p:nvSpPr>
          <p:cNvPr id="436294" name="Rectangle 70"/>
          <p:cNvSpPr>
            <a:spLocks noChangeArrowheads="1"/>
          </p:cNvSpPr>
          <p:nvPr/>
        </p:nvSpPr>
        <p:spPr bwMode="auto">
          <a:xfrm>
            <a:off x="5651500" y="1844675"/>
            <a:ext cx="1296988" cy="358775"/>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Aménagements et travaux divers</a:t>
            </a:r>
          </a:p>
        </p:txBody>
      </p:sp>
      <p:cxnSp>
        <p:nvCxnSpPr>
          <p:cNvPr id="436295" name="AutoShape 71"/>
          <p:cNvCxnSpPr>
            <a:cxnSpLocks noChangeShapeType="1"/>
            <a:stCxn id="436288" idx="3"/>
            <a:endCxn id="436294" idx="1"/>
          </p:cNvCxnSpPr>
          <p:nvPr/>
        </p:nvCxnSpPr>
        <p:spPr bwMode="auto">
          <a:xfrm>
            <a:off x="5435600" y="1087438"/>
            <a:ext cx="215900" cy="936625"/>
          </a:xfrm>
          <a:prstGeom prst="bentConnector3">
            <a:avLst>
              <a:gd name="adj1" fmla="val 50000"/>
            </a:avLst>
          </a:prstGeom>
          <a:noFill/>
          <a:ln w="9525">
            <a:solidFill>
              <a:schemeClr val="tx1"/>
            </a:solidFill>
            <a:miter lim="800000"/>
            <a:headEnd/>
            <a:tailEnd/>
          </a:ln>
          <a:effectLst/>
        </p:spPr>
      </p:cxnSp>
      <p:sp>
        <p:nvSpPr>
          <p:cNvPr id="436297" name="Rectangle 73"/>
          <p:cNvSpPr>
            <a:spLocks noChangeArrowheads="1"/>
          </p:cNvSpPr>
          <p:nvPr/>
        </p:nvSpPr>
        <p:spPr bwMode="auto">
          <a:xfrm>
            <a:off x="5651500" y="2419350"/>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Début des travaux</a:t>
            </a:r>
          </a:p>
        </p:txBody>
      </p:sp>
      <p:cxnSp>
        <p:nvCxnSpPr>
          <p:cNvPr id="436298" name="AutoShape 74"/>
          <p:cNvCxnSpPr>
            <a:cxnSpLocks noChangeShapeType="1"/>
            <a:stCxn id="436288" idx="3"/>
            <a:endCxn id="436297" idx="1"/>
          </p:cNvCxnSpPr>
          <p:nvPr/>
        </p:nvCxnSpPr>
        <p:spPr bwMode="auto">
          <a:xfrm>
            <a:off x="5435600" y="1087438"/>
            <a:ext cx="215900" cy="1439862"/>
          </a:xfrm>
          <a:prstGeom prst="bentConnector3">
            <a:avLst>
              <a:gd name="adj1" fmla="val 50000"/>
            </a:avLst>
          </a:prstGeom>
          <a:noFill/>
          <a:ln w="9525">
            <a:solidFill>
              <a:schemeClr val="tx1"/>
            </a:solidFill>
            <a:miter lim="800000"/>
            <a:headEnd/>
            <a:tailEnd/>
          </a:ln>
          <a:effectLst/>
        </p:spPr>
      </p:cxnSp>
      <p:sp>
        <p:nvSpPr>
          <p:cNvPr id="436300" name="Rectangle 76"/>
          <p:cNvSpPr>
            <a:spLocks noChangeArrowheads="1"/>
          </p:cNvSpPr>
          <p:nvPr/>
        </p:nvSpPr>
        <p:spPr bwMode="auto">
          <a:xfrm>
            <a:off x="5651500" y="2851150"/>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Demande de permis d’habiter</a:t>
            </a:r>
          </a:p>
        </p:txBody>
      </p:sp>
      <p:cxnSp>
        <p:nvCxnSpPr>
          <p:cNvPr id="436301" name="AutoShape 77"/>
          <p:cNvCxnSpPr>
            <a:cxnSpLocks noChangeShapeType="1"/>
            <a:stCxn id="436288" idx="3"/>
            <a:endCxn id="436300" idx="1"/>
          </p:cNvCxnSpPr>
          <p:nvPr/>
        </p:nvCxnSpPr>
        <p:spPr bwMode="auto">
          <a:xfrm>
            <a:off x="5435600" y="1087438"/>
            <a:ext cx="215900" cy="1871662"/>
          </a:xfrm>
          <a:prstGeom prst="bentConnector3">
            <a:avLst>
              <a:gd name="adj1" fmla="val 50000"/>
            </a:avLst>
          </a:prstGeom>
          <a:noFill/>
          <a:ln w="9525">
            <a:solidFill>
              <a:schemeClr val="tx1"/>
            </a:solidFill>
            <a:miter lim="800000"/>
            <a:headEnd/>
            <a:tailEnd/>
          </a:ln>
          <a:effectLst/>
        </p:spPr>
      </p:cxnSp>
      <p:sp>
        <p:nvSpPr>
          <p:cNvPr id="436302" name="AutoShape 78"/>
          <p:cNvSpPr>
            <a:spLocks noChangeArrowheads="1"/>
          </p:cNvSpPr>
          <p:nvPr/>
        </p:nvSpPr>
        <p:spPr bwMode="auto">
          <a:xfrm>
            <a:off x="7667625" y="908050"/>
            <a:ext cx="576263" cy="433388"/>
          </a:xfrm>
          <a:prstGeom prst="can">
            <a:avLst>
              <a:gd name="adj" fmla="val 25000"/>
            </a:avLst>
          </a:prstGeom>
          <a:solidFill>
            <a:srgbClr val="CC99FF"/>
          </a:solidFill>
          <a:ln w="9525">
            <a:solidFill>
              <a:schemeClr val="tx1"/>
            </a:solidFill>
            <a:round/>
            <a:headEnd/>
            <a:tailEnd/>
          </a:ln>
          <a:effectLst/>
        </p:spPr>
        <p:txBody>
          <a:bodyPr wrap="none" anchor="ctr"/>
          <a:lstStyle/>
          <a:p>
            <a:pPr algn="ctr"/>
            <a:r>
              <a:rPr lang="fr-FR" sz="1000">
                <a:solidFill>
                  <a:schemeClr val="bg1"/>
                </a:solidFill>
                <a:latin typeface="Arial" charset="0"/>
              </a:rPr>
              <a:t>E-invest</a:t>
            </a:r>
          </a:p>
        </p:txBody>
      </p:sp>
      <p:sp>
        <p:nvSpPr>
          <p:cNvPr id="436303" name="Rectangle 79"/>
          <p:cNvSpPr>
            <a:spLocks noChangeArrowheads="1"/>
          </p:cNvSpPr>
          <p:nvPr/>
        </p:nvSpPr>
        <p:spPr bwMode="auto">
          <a:xfrm>
            <a:off x="5651500" y="3781425"/>
            <a:ext cx="1368425" cy="433388"/>
          </a:xfrm>
          <a:prstGeom prst="rect">
            <a:avLst/>
          </a:prstGeom>
          <a:noFill/>
          <a:ln w="9525" algn="ctr">
            <a:solidFill>
              <a:schemeClr val="tx1"/>
            </a:solidFill>
            <a:miter lim="800000"/>
            <a:headEnd/>
            <a:tailEnd/>
          </a:ln>
          <a:effectLst/>
        </p:spPr>
        <p:txBody>
          <a:bodyPr anchor="ctr"/>
          <a:lstStyle/>
          <a:p>
            <a:pPr algn="ctr"/>
            <a:r>
              <a:rPr lang="fr-FR" sz="800" b="0">
                <a:solidFill>
                  <a:srgbClr val="663300"/>
                </a:solidFill>
                <a:latin typeface="Arial" charset="0"/>
              </a:rPr>
              <a:t>Télécharger l’extrait du plan d’aménagement du Grand Casablanca</a:t>
            </a:r>
          </a:p>
        </p:txBody>
      </p:sp>
      <p:sp>
        <p:nvSpPr>
          <p:cNvPr id="436305" name="Rectangle 81"/>
          <p:cNvSpPr>
            <a:spLocks noChangeArrowheads="1"/>
          </p:cNvSpPr>
          <p:nvPr/>
        </p:nvSpPr>
        <p:spPr bwMode="auto">
          <a:xfrm>
            <a:off x="5651500" y="1196975"/>
            <a:ext cx="1296988" cy="214313"/>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000099"/>
                </a:solidFill>
                <a:latin typeface="Arial" charset="0"/>
              </a:rPr>
              <a:t>CTP – CPC - CLM</a:t>
            </a:r>
          </a:p>
        </p:txBody>
      </p:sp>
      <p:cxnSp>
        <p:nvCxnSpPr>
          <p:cNvPr id="436306" name="AutoShape 82"/>
          <p:cNvCxnSpPr>
            <a:cxnSpLocks noChangeShapeType="1"/>
            <a:stCxn id="436288" idx="3"/>
            <a:endCxn id="436303" idx="1"/>
          </p:cNvCxnSpPr>
          <p:nvPr/>
        </p:nvCxnSpPr>
        <p:spPr bwMode="auto">
          <a:xfrm>
            <a:off x="5435600" y="1087438"/>
            <a:ext cx="215900" cy="2911475"/>
          </a:xfrm>
          <a:prstGeom prst="bentConnector3">
            <a:avLst>
              <a:gd name="adj1" fmla="val 50000"/>
            </a:avLst>
          </a:prstGeom>
          <a:noFill/>
          <a:ln w="9525">
            <a:solidFill>
              <a:schemeClr val="tx1"/>
            </a:solidFill>
            <a:miter lim="800000"/>
            <a:headEnd/>
            <a:tailEnd/>
          </a:ln>
          <a:effectLst/>
        </p:spPr>
      </p:cxnSp>
      <p:cxnSp>
        <p:nvCxnSpPr>
          <p:cNvPr id="436307" name="AutoShape 83"/>
          <p:cNvCxnSpPr>
            <a:cxnSpLocks noChangeShapeType="1"/>
            <a:stCxn id="436291" idx="3"/>
            <a:endCxn id="436302" idx="2"/>
          </p:cNvCxnSpPr>
          <p:nvPr/>
        </p:nvCxnSpPr>
        <p:spPr bwMode="auto">
          <a:xfrm>
            <a:off x="6948488" y="1052513"/>
            <a:ext cx="719137" cy="73025"/>
          </a:xfrm>
          <a:prstGeom prst="bentConnector3">
            <a:avLst>
              <a:gd name="adj1" fmla="val 49889"/>
            </a:avLst>
          </a:prstGeom>
          <a:noFill/>
          <a:ln w="9525">
            <a:solidFill>
              <a:schemeClr val="tx1"/>
            </a:solidFill>
            <a:miter lim="800000"/>
            <a:headEnd type="triangle" w="med" len="med"/>
            <a:tailEnd type="triangle" w="med" len="med"/>
          </a:ln>
          <a:effectLst/>
        </p:spPr>
      </p:cxnSp>
      <p:sp>
        <p:nvSpPr>
          <p:cNvPr id="436309" name="Rectangle 85"/>
          <p:cNvSpPr>
            <a:spLocks noChangeArrowheads="1"/>
          </p:cNvSpPr>
          <p:nvPr/>
        </p:nvSpPr>
        <p:spPr bwMode="auto">
          <a:xfrm>
            <a:off x="7667625" y="1557338"/>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663300"/>
                </a:solidFill>
                <a:latin typeface="Arial" charset="0"/>
              </a:rPr>
              <a:t>Formulaire téléchargeable</a:t>
            </a:r>
          </a:p>
        </p:txBody>
      </p:sp>
      <p:sp>
        <p:nvSpPr>
          <p:cNvPr id="436311" name="Rectangle 87"/>
          <p:cNvSpPr>
            <a:spLocks noChangeArrowheads="1"/>
          </p:cNvSpPr>
          <p:nvPr/>
        </p:nvSpPr>
        <p:spPr bwMode="auto">
          <a:xfrm>
            <a:off x="7666038" y="1990725"/>
            <a:ext cx="1296987" cy="215900"/>
          </a:xfrm>
          <a:prstGeom prst="rect">
            <a:avLst/>
          </a:prstGeom>
          <a:solidFill>
            <a:schemeClr val="bg1"/>
          </a:solidFill>
          <a:ln w="9525" algn="ctr">
            <a:solidFill>
              <a:srgbClr val="003300"/>
            </a:solidFill>
            <a:prstDash val="dash"/>
            <a:miter lim="800000"/>
            <a:headEnd/>
            <a:tailEnd/>
          </a:ln>
          <a:effectLst/>
        </p:spPr>
        <p:txBody>
          <a:bodyPr anchor="ctr"/>
          <a:lstStyle/>
          <a:p>
            <a:pPr algn="ctr"/>
            <a:r>
              <a:rPr lang="fr-FR" sz="800" b="0">
                <a:solidFill>
                  <a:srgbClr val="006600"/>
                </a:solidFill>
                <a:latin typeface="Arial" charset="0"/>
              </a:rPr>
              <a:t>Texte de loi de référence</a:t>
            </a:r>
          </a:p>
        </p:txBody>
      </p:sp>
      <p:sp>
        <p:nvSpPr>
          <p:cNvPr id="436313" name="Rectangle 89"/>
          <p:cNvSpPr>
            <a:spLocks noChangeArrowheads="1"/>
          </p:cNvSpPr>
          <p:nvPr/>
        </p:nvSpPr>
        <p:spPr bwMode="auto">
          <a:xfrm>
            <a:off x="7667625" y="2422525"/>
            <a:ext cx="1296988" cy="215900"/>
          </a:xfrm>
          <a:prstGeom prst="rect">
            <a:avLst/>
          </a:prstGeom>
          <a:solidFill>
            <a:schemeClr val="bg1"/>
          </a:solidFill>
          <a:ln w="9525" algn="ctr">
            <a:solidFill>
              <a:schemeClr val="tx1"/>
            </a:solidFill>
            <a:miter lim="800000"/>
            <a:headEnd/>
            <a:tailEnd/>
          </a:ln>
          <a:effectLst/>
        </p:spPr>
        <p:txBody>
          <a:bodyPr anchor="ctr"/>
          <a:lstStyle/>
          <a:p>
            <a:pPr algn="ctr"/>
            <a:r>
              <a:rPr lang="fr-FR" sz="800" b="0">
                <a:solidFill>
                  <a:srgbClr val="000099"/>
                </a:solidFill>
                <a:latin typeface="Arial" charset="0"/>
              </a:rPr>
              <a:t>Adresses utiles par zone sélectionnée</a:t>
            </a:r>
          </a:p>
        </p:txBody>
      </p:sp>
      <p:sp>
        <p:nvSpPr>
          <p:cNvPr id="436315" name="Rectangle 91"/>
          <p:cNvSpPr>
            <a:spLocks noChangeArrowheads="1"/>
          </p:cNvSpPr>
          <p:nvPr/>
        </p:nvSpPr>
        <p:spPr bwMode="auto">
          <a:xfrm>
            <a:off x="7667625" y="2854325"/>
            <a:ext cx="1296988" cy="215900"/>
          </a:xfrm>
          <a:prstGeom prst="rect">
            <a:avLst/>
          </a:prstGeom>
          <a:solidFill>
            <a:schemeClr val="bg1"/>
          </a:solidFill>
          <a:ln w="9525" algn="ctr">
            <a:solidFill>
              <a:srgbClr val="003300"/>
            </a:solidFill>
            <a:prstDash val="dash"/>
            <a:miter lim="800000"/>
            <a:headEnd/>
            <a:tailEnd/>
          </a:ln>
          <a:effectLst/>
        </p:spPr>
        <p:txBody>
          <a:bodyPr anchor="ctr"/>
          <a:lstStyle/>
          <a:p>
            <a:pPr algn="ctr"/>
            <a:r>
              <a:rPr lang="fr-FR" sz="800" b="0">
                <a:solidFill>
                  <a:srgbClr val="006600"/>
                </a:solidFill>
                <a:latin typeface="Arial" charset="0"/>
              </a:rPr>
              <a:t>Question cliquée</a:t>
            </a:r>
          </a:p>
        </p:txBody>
      </p:sp>
      <p:sp>
        <p:nvSpPr>
          <p:cNvPr id="436316" name="Rectangle 92"/>
          <p:cNvSpPr>
            <a:spLocks noChangeArrowheads="1"/>
          </p:cNvSpPr>
          <p:nvPr/>
        </p:nvSpPr>
        <p:spPr bwMode="auto">
          <a:xfrm>
            <a:off x="7667625" y="3286125"/>
            <a:ext cx="1296988" cy="287338"/>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663300"/>
                </a:solidFill>
                <a:latin typeface="Arial" charset="0"/>
              </a:rPr>
              <a:t>Télécharger la carte du Grand Casablanca</a:t>
            </a:r>
          </a:p>
        </p:txBody>
      </p:sp>
      <p:sp>
        <p:nvSpPr>
          <p:cNvPr id="436318" name="Rectangle 94"/>
          <p:cNvSpPr>
            <a:spLocks noChangeArrowheads="1"/>
          </p:cNvSpPr>
          <p:nvPr/>
        </p:nvSpPr>
        <p:spPr bwMode="auto">
          <a:xfrm>
            <a:off x="7667625" y="3789363"/>
            <a:ext cx="1296988" cy="433387"/>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663300"/>
                </a:solidFill>
                <a:latin typeface="Arial" charset="0"/>
              </a:rPr>
              <a:t>Télécharger la carte administrative du Grand Casablanca</a:t>
            </a:r>
          </a:p>
        </p:txBody>
      </p:sp>
      <p:cxnSp>
        <p:nvCxnSpPr>
          <p:cNvPr id="436320" name="AutoShape 96"/>
          <p:cNvCxnSpPr>
            <a:cxnSpLocks noChangeShapeType="1"/>
            <a:stCxn id="436294" idx="3"/>
            <a:endCxn id="436309" idx="1"/>
          </p:cNvCxnSpPr>
          <p:nvPr/>
        </p:nvCxnSpPr>
        <p:spPr bwMode="auto">
          <a:xfrm flipV="1">
            <a:off x="6948488" y="1665288"/>
            <a:ext cx="719137" cy="358775"/>
          </a:xfrm>
          <a:prstGeom prst="bentConnector3">
            <a:avLst>
              <a:gd name="adj1" fmla="val 49889"/>
            </a:avLst>
          </a:prstGeom>
          <a:noFill/>
          <a:ln w="9525">
            <a:solidFill>
              <a:schemeClr val="tx1"/>
            </a:solidFill>
            <a:miter lim="800000"/>
            <a:headEnd/>
            <a:tailEnd/>
          </a:ln>
          <a:effectLst/>
        </p:spPr>
      </p:cxnSp>
      <p:cxnSp>
        <p:nvCxnSpPr>
          <p:cNvPr id="436321" name="AutoShape 97"/>
          <p:cNvCxnSpPr>
            <a:cxnSpLocks noChangeShapeType="1"/>
            <a:stCxn id="436294" idx="3"/>
            <a:endCxn id="436311" idx="1"/>
          </p:cNvCxnSpPr>
          <p:nvPr/>
        </p:nvCxnSpPr>
        <p:spPr bwMode="auto">
          <a:xfrm>
            <a:off x="6948488" y="2024063"/>
            <a:ext cx="717550" cy="74612"/>
          </a:xfrm>
          <a:prstGeom prst="bentConnector3">
            <a:avLst>
              <a:gd name="adj1" fmla="val 49778"/>
            </a:avLst>
          </a:prstGeom>
          <a:noFill/>
          <a:ln w="9525">
            <a:solidFill>
              <a:schemeClr val="tx1"/>
            </a:solidFill>
            <a:miter lim="800000"/>
            <a:headEnd/>
            <a:tailEnd/>
          </a:ln>
          <a:effectLst/>
        </p:spPr>
      </p:cxnSp>
      <p:cxnSp>
        <p:nvCxnSpPr>
          <p:cNvPr id="436322" name="AutoShape 98"/>
          <p:cNvCxnSpPr>
            <a:cxnSpLocks noChangeShapeType="1"/>
            <a:stCxn id="436294" idx="3"/>
            <a:endCxn id="436313" idx="1"/>
          </p:cNvCxnSpPr>
          <p:nvPr/>
        </p:nvCxnSpPr>
        <p:spPr bwMode="auto">
          <a:xfrm>
            <a:off x="6948488" y="2024063"/>
            <a:ext cx="719137" cy="506412"/>
          </a:xfrm>
          <a:prstGeom prst="bentConnector3">
            <a:avLst>
              <a:gd name="adj1" fmla="val 49889"/>
            </a:avLst>
          </a:prstGeom>
          <a:noFill/>
          <a:ln w="9525">
            <a:solidFill>
              <a:schemeClr val="tx1"/>
            </a:solidFill>
            <a:miter lim="800000"/>
            <a:headEnd/>
            <a:tailEnd/>
          </a:ln>
          <a:effectLst/>
        </p:spPr>
      </p:cxnSp>
      <p:cxnSp>
        <p:nvCxnSpPr>
          <p:cNvPr id="436323" name="AutoShape 99"/>
          <p:cNvCxnSpPr>
            <a:cxnSpLocks noChangeShapeType="1"/>
            <a:stCxn id="436294" idx="3"/>
            <a:endCxn id="436315" idx="1"/>
          </p:cNvCxnSpPr>
          <p:nvPr/>
        </p:nvCxnSpPr>
        <p:spPr bwMode="auto">
          <a:xfrm>
            <a:off x="6948488" y="2024063"/>
            <a:ext cx="719137" cy="938212"/>
          </a:xfrm>
          <a:prstGeom prst="bentConnector3">
            <a:avLst>
              <a:gd name="adj1" fmla="val 49889"/>
            </a:avLst>
          </a:prstGeom>
          <a:noFill/>
          <a:ln w="9525">
            <a:solidFill>
              <a:schemeClr val="tx1"/>
            </a:solidFill>
            <a:miter lim="800000"/>
            <a:headEnd/>
            <a:tailEnd/>
          </a:ln>
          <a:effectLst/>
        </p:spPr>
      </p:cxnSp>
      <p:cxnSp>
        <p:nvCxnSpPr>
          <p:cNvPr id="436324" name="AutoShape 100"/>
          <p:cNvCxnSpPr>
            <a:cxnSpLocks noChangeShapeType="1"/>
            <a:stCxn id="436294" idx="3"/>
            <a:endCxn id="436316" idx="1"/>
          </p:cNvCxnSpPr>
          <p:nvPr/>
        </p:nvCxnSpPr>
        <p:spPr bwMode="auto">
          <a:xfrm>
            <a:off x="6948488" y="2024063"/>
            <a:ext cx="719137" cy="1406525"/>
          </a:xfrm>
          <a:prstGeom prst="bentConnector3">
            <a:avLst>
              <a:gd name="adj1" fmla="val 49889"/>
            </a:avLst>
          </a:prstGeom>
          <a:noFill/>
          <a:ln w="9525">
            <a:solidFill>
              <a:schemeClr val="tx1"/>
            </a:solidFill>
            <a:miter lim="800000"/>
            <a:headEnd/>
            <a:tailEnd/>
          </a:ln>
          <a:effectLst/>
        </p:spPr>
      </p:cxnSp>
      <p:cxnSp>
        <p:nvCxnSpPr>
          <p:cNvPr id="436325" name="AutoShape 101"/>
          <p:cNvCxnSpPr>
            <a:cxnSpLocks noChangeShapeType="1"/>
            <a:stCxn id="436294" idx="3"/>
            <a:endCxn id="436318" idx="1"/>
          </p:cNvCxnSpPr>
          <p:nvPr/>
        </p:nvCxnSpPr>
        <p:spPr bwMode="auto">
          <a:xfrm>
            <a:off x="6948488" y="2024063"/>
            <a:ext cx="719137" cy="1982787"/>
          </a:xfrm>
          <a:prstGeom prst="bentConnector3">
            <a:avLst>
              <a:gd name="adj1" fmla="val 49889"/>
            </a:avLst>
          </a:prstGeom>
          <a:noFill/>
          <a:ln w="9525">
            <a:solidFill>
              <a:schemeClr val="tx1"/>
            </a:solidFill>
            <a:miter lim="800000"/>
            <a:headEnd/>
            <a:tailEnd/>
          </a:ln>
          <a:effectLst/>
        </p:spPr>
      </p:cxnSp>
      <p:cxnSp>
        <p:nvCxnSpPr>
          <p:cNvPr id="436326" name="AutoShape 102"/>
          <p:cNvCxnSpPr>
            <a:cxnSpLocks noChangeShapeType="1"/>
            <a:stCxn id="436297" idx="3"/>
            <a:endCxn id="436318" idx="1"/>
          </p:cNvCxnSpPr>
          <p:nvPr/>
        </p:nvCxnSpPr>
        <p:spPr bwMode="auto">
          <a:xfrm>
            <a:off x="6948488" y="2527300"/>
            <a:ext cx="719137" cy="1479550"/>
          </a:xfrm>
          <a:prstGeom prst="bentConnector3">
            <a:avLst>
              <a:gd name="adj1" fmla="val 49889"/>
            </a:avLst>
          </a:prstGeom>
          <a:noFill/>
          <a:ln w="9525">
            <a:solidFill>
              <a:schemeClr val="tx1"/>
            </a:solidFill>
            <a:miter lim="800000"/>
            <a:headEnd/>
            <a:tailEnd/>
          </a:ln>
          <a:effectLst/>
        </p:spPr>
      </p:cxnSp>
      <p:cxnSp>
        <p:nvCxnSpPr>
          <p:cNvPr id="436327" name="AutoShape 103"/>
          <p:cNvCxnSpPr>
            <a:cxnSpLocks noChangeShapeType="1"/>
            <a:stCxn id="436300" idx="3"/>
            <a:endCxn id="436318" idx="1"/>
          </p:cNvCxnSpPr>
          <p:nvPr/>
        </p:nvCxnSpPr>
        <p:spPr bwMode="auto">
          <a:xfrm>
            <a:off x="6948488" y="2959100"/>
            <a:ext cx="719137" cy="1047750"/>
          </a:xfrm>
          <a:prstGeom prst="bentConnector3">
            <a:avLst>
              <a:gd name="adj1" fmla="val 49889"/>
            </a:avLst>
          </a:prstGeom>
          <a:noFill/>
          <a:ln w="9525">
            <a:solidFill>
              <a:schemeClr val="tx1"/>
            </a:solidFill>
            <a:miter lim="800000"/>
            <a:headEnd/>
            <a:tailEnd/>
          </a:ln>
          <a:effectLst/>
        </p:spPr>
      </p:cxnSp>
      <p:cxnSp>
        <p:nvCxnSpPr>
          <p:cNvPr id="436328" name="AutoShape 104"/>
          <p:cNvCxnSpPr>
            <a:cxnSpLocks noChangeShapeType="1"/>
            <a:stCxn id="436256" idx="3"/>
            <a:endCxn id="436288" idx="1"/>
          </p:cNvCxnSpPr>
          <p:nvPr/>
        </p:nvCxnSpPr>
        <p:spPr bwMode="auto">
          <a:xfrm>
            <a:off x="3924300" y="1016000"/>
            <a:ext cx="215900" cy="71438"/>
          </a:xfrm>
          <a:prstGeom prst="bentConnector3">
            <a:avLst>
              <a:gd name="adj1" fmla="val 49264"/>
            </a:avLst>
          </a:prstGeom>
          <a:noFill/>
          <a:ln w="9525">
            <a:solidFill>
              <a:schemeClr val="tx1"/>
            </a:solidFill>
            <a:miter lim="800000"/>
            <a:headEnd/>
            <a:tailEnd/>
          </a:ln>
          <a:effectLst/>
        </p:spPr>
      </p:cxnSp>
      <p:sp>
        <p:nvSpPr>
          <p:cNvPr id="436329" name="Rectangle 105"/>
          <p:cNvSpPr>
            <a:spLocks noChangeArrowheads="1"/>
          </p:cNvSpPr>
          <p:nvPr/>
        </p:nvSpPr>
        <p:spPr bwMode="auto">
          <a:xfrm>
            <a:off x="107950" y="4003675"/>
            <a:ext cx="1295400" cy="214313"/>
          </a:xfrm>
          <a:prstGeom prst="rect">
            <a:avLst/>
          </a:prstGeom>
          <a:solidFill>
            <a:srgbClr val="008000"/>
          </a:solidFill>
          <a:ln w="9525">
            <a:solidFill>
              <a:schemeClr val="tx1"/>
            </a:solidFill>
            <a:miter lim="800000"/>
            <a:headEnd/>
            <a:tailEnd/>
          </a:ln>
          <a:effectLst/>
        </p:spPr>
        <p:txBody>
          <a:bodyPr anchor="ctr"/>
          <a:lstStyle/>
          <a:p>
            <a:pPr algn="ctr"/>
            <a:r>
              <a:rPr lang="fr-FR" sz="800">
                <a:solidFill>
                  <a:schemeClr val="bg1"/>
                </a:solidFill>
                <a:latin typeface="Arial" charset="0"/>
              </a:rPr>
              <a:t>Indexation</a:t>
            </a:r>
          </a:p>
        </p:txBody>
      </p:sp>
      <p:sp>
        <p:nvSpPr>
          <p:cNvPr id="436330" name="Rectangle 106"/>
          <p:cNvSpPr>
            <a:spLocks noChangeArrowheads="1"/>
          </p:cNvSpPr>
          <p:nvPr/>
        </p:nvSpPr>
        <p:spPr bwMode="auto">
          <a:xfrm>
            <a:off x="107950" y="4292600"/>
            <a:ext cx="1295400" cy="228600"/>
          </a:xfrm>
          <a:prstGeom prst="rect">
            <a:avLst/>
          </a:prstGeom>
          <a:solidFill>
            <a:srgbClr val="000080"/>
          </a:solidFill>
          <a:ln w="9525">
            <a:solidFill>
              <a:srgbClr val="000080"/>
            </a:solidFill>
            <a:miter lim="800000"/>
            <a:headEnd/>
            <a:tailEnd/>
          </a:ln>
          <a:effectLst/>
        </p:spPr>
        <p:txBody>
          <a:bodyPr anchor="ctr"/>
          <a:lstStyle/>
          <a:p>
            <a:pPr algn="ctr"/>
            <a:r>
              <a:rPr lang="fr-FR" sz="800">
                <a:solidFill>
                  <a:srgbClr val="F8F8F8"/>
                </a:solidFill>
                <a:latin typeface="Arial" charset="0"/>
              </a:rPr>
              <a:t>Espace Investisseurs</a:t>
            </a:r>
          </a:p>
        </p:txBody>
      </p:sp>
      <p:sp>
        <p:nvSpPr>
          <p:cNvPr id="436331" name="Rectangle 107"/>
          <p:cNvSpPr>
            <a:spLocks noChangeArrowheads="1"/>
          </p:cNvSpPr>
          <p:nvPr/>
        </p:nvSpPr>
        <p:spPr bwMode="auto">
          <a:xfrm>
            <a:off x="107950" y="4865688"/>
            <a:ext cx="1295400" cy="228600"/>
          </a:xfrm>
          <a:prstGeom prst="rect">
            <a:avLst/>
          </a:prstGeom>
          <a:solidFill>
            <a:srgbClr val="C0C0C0"/>
          </a:solidFill>
          <a:ln w="9525" algn="ctr">
            <a:solidFill>
              <a:srgbClr val="003300"/>
            </a:solidFill>
            <a:miter lim="800000"/>
            <a:headEnd/>
            <a:tailEnd/>
          </a:ln>
          <a:effectLst/>
        </p:spPr>
        <p:txBody>
          <a:bodyPr anchor="ctr"/>
          <a:lstStyle/>
          <a:p>
            <a:pPr algn="ctr"/>
            <a:r>
              <a:rPr lang="fr-FR" sz="800" b="0">
                <a:latin typeface="Arial" charset="0"/>
              </a:rPr>
              <a:t>Services administratifs</a:t>
            </a:r>
          </a:p>
        </p:txBody>
      </p:sp>
      <p:sp>
        <p:nvSpPr>
          <p:cNvPr id="436332" name="Rectangle 108"/>
          <p:cNvSpPr>
            <a:spLocks noChangeArrowheads="1"/>
          </p:cNvSpPr>
          <p:nvPr/>
        </p:nvSpPr>
        <p:spPr bwMode="auto">
          <a:xfrm>
            <a:off x="109538" y="5145088"/>
            <a:ext cx="1295400" cy="228600"/>
          </a:xfrm>
          <a:prstGeom prst="rect">
            <a:avLst/>
          </a:prstGeom>
          <a:solidFill>
            <a:schemeClr val="bg1"/>
          </a:solidFill>
          <a:ln w="9525">
            <a:solidFill>
              <a:schemeClr val="tx1"/>
            </a:solidFill>
            <a:miter lim="800000"/>
            <a:headEnd/>
            <a:tailEnd/>
          </a:ln>
          <a:effectLst/>
        </p:spPr>
        <p:txBody>
          <a:bodyPr wrap="none" anchor="ctr"/>
          <a:lstStyle/>
          <a:p>
            <a:pPr algn="ctr"/>
            <a:r>
              <a:rPr lang="fr-FR" sz="800" b="0">
                <a:latin typeface="Arial" charset="0"/>
              </a:rPr>
              <a:t>La vie de l’entreprise</a:t>
            </a:r>
          </a:p>
        </p:txBody>
      </p:sp>
      <p:sp>
        <p:nvSpPr>
          <p:cNvPr id="436333" name="Rectangle 109"/>
          <p:cNvSpPr>
            <a:spLocks noChangeArrowheads="1"/>
          </p:cNvSpPr>
          <p:nvPr/>
        </p:nvSpPr>
        <p:spPr bwMode="auto">
          <a:xfrm>
            <a:off x="107950" y="4579938"/>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a:t>
            </a:r>
          </a:p>
        </p:txBody>
      </p:sp>
      <p:sp>
        <p:nvSpPr>
          <p:cNvPr id="436334" name="Rectangle 110"/>
          <p:cNvSpPr>
            <a:spLocks noChangeArrowheads="1"/>
          </p:cNvSpPr>
          <p:nvPr/>
        </p:nvSpPr>
        <p:spPr bwMode="auto">
          <a:xfrm>
            <a:off x="1549400" y="4868863"/>
            <a:ext cx="1293813" cy="215900"/>
          </a:xfrm>
          <a:prstGeom prst="rect">
            <a:avLst/>
          </a:prstGeom>
          <a:solidFill>
            <a:schemeClr val="bg1"/>
          </a:solidFill>
          <a:ln w="9525">
            <a:solidFill>
              <a:schemeClr val="tx1"/>
            </a:solidFill>
            <a:miter lim="800000"/>
            <a:headEnd/>
            <a:tailEnd/>
          </a:ln>
          <a:effectLst/>
        </p:spPr>
        <p:txBody>
          <a:bodyPr anchor="ctr"/>
          <a:lstStyle/>
          <a:p>
            <a:pPr algn="ctr"/>
            <a:r>
              <a:rPr lang="fr-FR" sz="800" b="0">
                <a:latin typeface="Arial" charset="0"/>
              </a:rPr>
              <a:t>Création d’entreprise</a:t>
            </a:r>
          </a:p>
        </p:txBody>
      </p:sp>
      <p:cxnSp>
        <p:nvCxnSpPr>
          <p:cNvPr id="436335" name="AutoShape 111"/>
          <p:cNvCxnSpPr>
            <a:cxnSpLocks noChangeShapeType="1"/>
            <a:stCxn id="436331" idx="3"/>
            <a:endCxn id="436334" idx="1"/>
          </p:cNvCxnSpPr>
          <p:nvPr/>
        </p:nvCxnSpPr>
        <p:spPr bwMode="auto">
          <a:xfrm flipV="1">
            <a:off x="1403350" y="4976813"/>
            <a:ext cx="146050" cy="3175"/>
          </a:xfrm>
          <a:prstGeom prst="straightConnector1">
            <a:avLst/>
          </a:prstGeom>
          <a:noFill/>
          <a:ln w="9525">
            <a:solidFill>
              <a:schemeClr val="tx1"/>
            </a:solidFill>
            <a:round/>
            <a:headEnd/>
            <a:tailEnd/>
          </a:ln>
          <a:effectLst/>
        </p:spPr>
      </p:cxnSp>
      <p:sp>
        <p:nvSpPr>
          <p:cNvPr id="436336" name="Rectangle 112"/>
          <p:cNvSpPr>
            <a:spLocks noChangeArrowheads="1"/>
          </p:cNvSpPr>
          <p:nvPr/>
        </p:nvSpPr>
        <p:spPr bwMode="auto">
          <a:xfrm>
            <a:off x="1549400" y="5157788"/>
            <a:ext cx="1293813" cy="215900"/>
          </a:xfrm>
          <a:prstGeom prst="rect">
            <a:avLst/>
          </a:prstGeom>
          <a:solidFill>
            <a:schemeClr val="bg1"/>
          </a:solidFill>
          <a:ln w="9525" algn="ctr">
            <a:solidFill>
              <a:schemeClr val="tx1"/>
            </a:solidFill>
            <a:miter lim="800000"/>
            <a:headEnd/>
            <a:tailEnd/>
          </a:ln>
          <a:effectLst/>
        </p:spPr>
        <p:txBody>
          <a:bodyPr anchor="ctr"/>
          <a:lstStyle/>
          <a:p>
            <a:pPr algn="ctr"/>
            <a:r>
              <a:rPr lang="fr-FR" sz="800" b="0">
                <a:latin typeface="Arial" charset="0"/>
              </a:rPr>
              <a:t>Aide aux investissements</a:t>
            </a:r>
          </a:p>
        </p:txBody>
      </p:sp>
      <p:sp>
        <p:nvSpPr>
          <p:cNvPr id="436337" name="Rectangle 113"/>
          <p:cNvSpPr>
            <a:spLocks noChangeArrowheads="1"/>
          </p:cNvSpPr>
          <p:nvPr/>
        </p:nvSpPr>
        <p:spPr bwMode="auto">
          <a:xfrm>
            <a:off x="1547813" y="5445125"/>
            <a:ext cx="1295400" cy="215900"/>
          </a:xfrm>
          <a:prstGeom prst="rect">
            <a:avLst/>
          </a:prstGeom>
          <a:solidFill>
            <a:schemeClr val="bg1"/>
          </a:solidFill>
          <a:ln w="9525" algn="ctr">
            <a:solidFill>
              <a:schemeClr val="tx1"/>
            </a:solidFill>
            <a:miter lim="800000"/>
            <a:headEnd/>
            <a:tailEnd/>
          </a:ln>
          <a:effectLst/>
        </p:spPr>
        <p:txBody>
          <a:bodyPr anchor="ctr"/>
          <a:lstStyle/>
          <a:p>
            <a:pPr algn="ctr"/>
            <a:r>
              <a:rPr lang="fr-FR" sz="800" b="0">
                <a:latin typeface="Arial" charset="0"/>
              </a:rPr>
              <a:t>Cadre législatif et réglementaire</a:t>
            </a:r>
          </a:p>
        </p:txBody>
      </p:sp>
      <p:cxnSp>
        <p:nvCxnSpPr>
          <p:cNvPr id="436338" name="AutoShape 114"/>
          <p:cNvCxnSpPr>
            <a:cxnSpLocks noChangeShapeType="1"/>
            <a:stCxn id="436331" idx="3"/>
            <a:endCxn id="436336" idx="1"/>
          </p:cNvCxnSpPr>
          <p:nvPr/>
        </p:nvCxnSpPr>
        <p:spPr bwMode="auto">
          <a:xfrm>
            <a:off x="1403350" y="4979988"/>
            <a:ext cx="146050" cy="285750"/>
          </a:xfrm>
          <a:prstGeom prst="bentConnector3">
            <a:avLst>
              <a:gd name="adj1" fmla="val 50000"/>
            </a:avLst>
          </a:prstGeom>
          <a:noFill/>
          <a:ln w="9525">
            <a:solidFill>
              <a:schemeClr val="tx1"/>
            </a:solidFill>
            <a:miter lim="800000"/>
            <a:headEnd/>
            <a:tailEnd/>
          </a:ln>
          <a:effectLst/>
        </p:spPr>
      </p:cxnSp>
      <p:cxnSp>
        <p:nvCxnSpPr>
          <p:cNvPr id="436339" name="AutoShape 115"/>
          <p:cNvCxnSpPr>
            <a:cxnSpLocks noChangeShapeType="1"/>
            <a:stCxn id="436331" idx="3"/>
            <a:endCxn id="436337" idx="1"/>
          </p:cNvCxnSpPr>
          <p:nvPr/>
        </p:nvCxnSpPr>
        <p:spPr bwMode="auto">
          <a:xfrm>
            <a:off x="1403350" y="4979988"/>
            <a:ext cx="144463" cy="573087"/>
          </a:xfrm>
          <a:prstGeom prst="bentConnector3">
            <a:avLst>
              <a:gd name="adj1" fmla="val 49449"/>
            </a:avLst>
          </a:prstGeom>
          <a:noFill/>
          <a:ln w="9525">
            <a:solidFill>
              <a:schemeClr val="tx1"/>
            </a:solidFill>
            <a:miter lim="800000"/>
            <a:headEnd/>
            <a:tailEnd/>
          </a:ln>
          <a:effectLst/>
        </p:spPr>
      </p:cxnSp>
      <p:sp>
        <p:nvSpPr>
          <p:cNvPr id="436340" name="Rectangle 116"/>
          <p:cNvSpPr>
            <a:spLocks noChangeArrowheads="1"/>
          </p:cNvSpPr>
          <p:nvPr/>
        </p:nvSpPr>
        <p:spPr bwMode="auto">
          <a:xfrm>
            <a:off x="1547813" y="5734050"/>
            <a:ext cx="1295400" cy="215900"/>
          </a:xfrm>
          <a:prstGeom prst="rect">
            <a:avLst/>
          </a:prstGeom>
          <a:solidFill>
            <a:schemeClr val="bg1"/>
          </a:solidFill>
          <a:ln w="9525" algn="ctr">
            <a:solidFill>
              <a:schemeClr val="tx1"/>
            </a:solidFill>
            <a:miter lim="800000"/>
            <a:headEnd/>
            <a:tailEnd/>
          </a:ln>
          <a:effectLst/>
        </p:spPr>
        <p:txBody>
          <a:bodyPr anchor="ctr"/>
          <a:lstStyle/>
          <a:p>
            <a:pPr algn="ctr"/>
            <a:r>
              <a:rPr lang="fr-FR" sz="800" b="0">
                <a:latin typeface="Arial" charset="0"/>
              </a:rPr>
              <a:t>Lignes de financement</a:t>
            </a:r>
          </a:p>
        </p:txBody>
      </p:sp>
      <p:sp>
        <p:nvSpPr>
          <p:cNvPr id="436341" name="Rectangle 117"/>
          <p:cNvSpPr>
            <a:spLocks noChangeArrowheads="1"/>
          </p:cNvSpPr>
          <p:nvPr/>
        </p:nvSpPr>
        <p:spPr bwMode="auto">
          <a:xfrm>
            <a:off x="1547813" y="6021388"/>
            <a:ext cx="1295400" cy="215900"/>
          </a:xfrm>
          <a:prstGeom prst="rect">
            <a:avLst/>
          </a:prstGeom>
          <a:solidFill>
            <a:schemeClr val="bg1"/>
          </a:solidFill>
          <a:ln w="9525" algn="ctr">
            <a:solidFill>
              <a:schemeClr val="tx1"/>
            </a:solidFill>
            <a:miter lim="800000"/>
            <a:headEnd/>
            <a:tailEnd/>
          </a:ln>
          <a:effectLst/>
        </p:spPr>
        <p:txBody>
          <a:bodyPr anchor="ctr"/>
          <a:lstStyle/>
          <a:p>
            <a:pPr algn="ctr"/>
            <a:r>
              <a:rPr lang="fr-FR" sz="800" b="0">
                <a:latin typeface="Arial" charset="0"/>
              </a:rPr>
              <a:t>Opérations économiques</a:t>
            </a:r>
          </a:p>
        </p:txBody>
      </p:sp>
      <p:sp>
        <p:nvSpPr>
          <p:cNvPr id="436342" name="Rectangle 118"/>
          <p:cNvSpPr>
            <a:spLocks noChangeArrowheads="1"/>
          </p:cNvSpPr>
          <p:nvPr/>
        </p:nvSpPr>
        <p:spPr bwMode="auto">
          <a:xfrm>
            <a:off x="1547813" y="6310313"/>
            <a:ext cx="1295400" cy="214312"/>
          </a:xfrm>
          <a:prstGeom prst="rect">
            <a:avLst/>
          </a:prstGeom>
          <a:solidFill>
            <a:srgbClr val="C0C0C0"/>
          </a:solidFill>
          <a:ln w="9525" algn="ctr">
            <a:solidFill>
              <a:srgbClr val="003300"/>
            </a:solidFill>
            <a:miter lim="800000"/>
            <a:headEnd/>
            <a:tailEnd/>
          </a:ln>
          <a:effectLst/>
        </p:spPr>
        <p:txBody>
          <a:bodyPr anchor="ctr"/>
          <a:lstStyle/>
          <a:p>
            <a:pPr algn="ctr"/>
            <a:r>
              <a:rPr lang="fr-FR" sz="800" b="0">
                <a:latin typeface="Arial" charset="0"/>
              </a:rPr>
              <a:t>Opérations de construction</a:t>
            </a:r>
          </a:p>
        </p:txBody>
      </p:sp>
      <p:cxnSp>
        <p:nvCxnSpPr>
          <p:cNvPr id="436343" name="AutoShape 119"/>
          <p:cNvCxnSpPr>
            <a:cxnSpLocks noChangeShapeType="1"/>
            <a:stCxn id="436331" idx="3"/>
            <a:endCxn id="436340" idx="1"/>
          </p:cNvCxnSpPr>
          <p:nvPr/>
        </p:nvCxnSpPr>
        <p:spPr bwMode="auto">
          <a:xfrm>
            <a:off x="1403350" y="4979988"/>
            <a:ext cx="144463" cy="862012"/>
          </a:xfrm>
          <a:prstGeom prst="bentConnector3">
            <a:avLst>
              <a:gd name="adj1" fmla="val 49449"/>
            </a:avLst>
          </a:prstGeom>
          <a:noFill/>
          <a:ln w="9525">
            <a:solidFill>
              <a:schemeClr val="tx1"/>
            </a:solidFill>
            <a:miter lim="800000"/>
            <a:headEnd/>
            <a:tailEnd/>
          </a:ln>
          <a:effectLst/>
        </p:spPr>
      </p:cxnSp>
      <p:cxnSp>
        <p:nvCxnSpPr>
          <p:cNvPr id="436344" name="AutoShape 120"/>
          <p:cNvCxnSpPr>
            <a:cxnSpLocks noChangeShapeType="1"/>
            <a:stCxn id="436331" idx="3"/>
            <a:endCxn id="436341" idx="1"/>
          </p:cNvCxnSpPr>
          <p:nvPr/>
        </p:nvCxnSpPr>
        <p:spPr bwMode="auto">
          <a:xfrm>
            <a:off x="1403350" y="4979988"/>
            <a:ext cx="144463" cy="1149350"/>
          </a:xfrm>
          <a:prstGeom prst="bentConnector3">
            <a:avLst>
              <a:gd name="adj1" fmla="val 49449"/>
            </a:avLst>
          </a:prstGeom>
          <a:noFill/>
          <a:ln w="9525">
            <a:solidFill>
              <a:schemeClr val="tx1"/>
            </a:solidFill>
            <a:miter lim="800000"/>
            <a:headEnd/>
            <a:tailEnd/>
          </a:ln>
          <a:effectLst/>
        </p:spPr>
      </p:cxnSp>
      <p:cxnSp>
        <p:nvCxnSpPr>
          <p:cNvPr id="436345" name="AutoShape 121"/>
          <p:cNvCxnSpPr>
            <a:cxnSpLocks noChangeShapeType="1"/>
            <a:stCxn id="436331" idx="3"/>
            <a:endCxn id="436342" idx="1"/>
          </p:cNvCxnSpPr>
          <p:nvPr/>
        </p:nvCxnSpPr>
        <p:spPr bwMode="auto">
          <a:xfrm>
            <a:off x="1403350" y="4979988"/>
            <a:ext cx="144463" cy="1438275"/>
          </a:xfrm>
          <a:prstGeom prst="bentConnector3">
            <a:avLst>
              <a:gd name="adj1" fmla="val 49449"/>
            </a:avLst>
          </a:prstGeom>
          <a:noFill/>
          <a:ln w="9525">
            <a:solidFill>
              <a:schemeClr val="tx1"/>
            </a:solidFill>
            <a:miter lim="800000"/>
            <a:headEnd/>
            <a:tailEnd/>
          </a:ln>
          <a:effectLst/>
        </p:spPr>
      </p:cxnSp>
      <p:cxnSp>
        <p:nvCxnSpPr>
          <p:cNvPr id="436346" name="AutoShape 122"/>
          <p:cNvCxnSpPr>
            <a:cxnSpLocks noChangeShapeType="1"/>
            <a:stCxn id="436331" idx="3"/>
          </p:cNvCxnSpPr>
          <p:nvPr/>
        </p:nvCxnSpPr>
        <p:spPr bwMode="auto">
          <a:xfrm>
            <a:off x="1403350" y="4979988"/>
            <a:ext cx="144463" cy="1725612"/>
          </a:xfrm>
          <a:prstGeom prst="bentConnector3">
            <a:avLst>
              <a:gd name="adj1" fmla="val 49449"/>
            </a:avLst>
          </a:prstGeom>
          <a:noFill/>
          <a:ln w="9525">
            <a:solidFill>
              <a:schemeClr val="tx1"/>
            </a:solidFill>
            <a:miter lim="800000"/>
            <a:headEnd/>
            <a:tailEnd/>
          </a:ln>
          <a:effectLst/>
        </p:spPr>
      </p:cxnSp>
      <p:sp>
        <p:nvSpPr>
          <p:cNvPr id="436347" name="Rectangle 123"/>
          <p:cNvSpPr>
            <a:spLocks noChangeArrowheads="1"/>
          </p:cNvSpPr>
          <p:nvPr/>
        </p:nvSpPr>
        <p:spPr bwMode="auto">
          <a:xfrm>
            <a:off x="1547813" y="6597650"/>
            <a:ext cx="1296987" cy="215900"/>
          </a:xfrm>
          <a:prstGeom prst="rect">
            <a:avLst/>
          </a:prstGeom>
          <a:solidFill>
            <a:srgbClr val="C0C0C0"/>
          </a:solidFill>
          <a:ln w="9525" algn="ctr">
            <a:solidFill>
              <a:srgbClr val="003300"/>
            </a:solidFill>
            <a:miter lim="800000"/>
            <a:headEnd/>
            <a:tailEnd/>
          </a:ln>
          <a:effectLst/>
        </p:spPr>
        <p:txBody>
          <a:bodyPr anchor="ctr"/>
          <a:lstStyle/>
          <a:p>
            <a:pPr algn="ctr"/>
            <a:r>
              <a:rPr lang="fr-FR" sz="800" b="0">
                <a:latin typeface="Arial" charset="0"/>
              </a:rPr>
              <a:t>Où aller ?</a:t>
            </a:r>
          </a:p>
        </p:txBody>
      </p:sp>
      <p:sp>
        <p:nvSpPr>
          <p:cNvPr id="436348" name="AutoShape 124"/>
          <p:cNvSpPr>
            <a:spLocks noChangeArrowheads="1"/>
          </p:cNvSpPr>
          <p:nvPr/>
        </p:nvSpPr>
        <p:spPr bwMode="auto">
          <a:xfrm>
            <a:off x="2916238" y="6381750"/>
            <a:ext cx="215900" cy="71438"/>
          </a:xfrm>
          <a:prstGeom prst="leftArrow">
            <a:avLst>
              <a:gd name="adj1" fmla="val 50000"/>
              <a:gd name="adj2" fmla="val 75555"/>
            </a:avLst>
          </a:prstGeom>
          <a:solidFill>
            <a:srgbClr val="FF0000"/>
          </a:solidFill>
          <a:ln w="9525">
            <a:solidFill>
              <a:schemeClr val="tx1"/>
            </a:solidFill>
            <a:miter lim="800000"/>
            <a:headEnd/>
            <a:tailEnd/>
          </a:ln>
          <a:effectLst/>
        </p:spPr>
        <p:txBody>
          <a:bodyPr wrap="none" anchor="ctr"/>
          <a:lstStyle/>
          <a:p>
            <a:endParaRPr lang="fr-FR"/>
          </a:p>
        </p:txBody>
      </p:sp>
      <p:sp>
        <p:nvSpPr>
          <p:cNvPr id="436350" name="Rectangle 126"/>
          <p:cNvSpPr>
            <a:spLocks noChangeArrowheads="1"/>
          </p:cNvSpPr>
          <p:nvPr/>
        </p:nvSpPr>
        <p:spPr bwMode="auto">
          <a:xfrm>
            <a:off x="4140200" y="4652963"/>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Où aller ?</a:t>
            </a:r>
          </a:p>
        </p:txBody>
      </p:sp>
      <p:sp>
        <p:nvSpPr>
          <p:cNvPr id="436352" name="Rectangle 128"/>
          <p:cNvSpPr>
            <a:spLocks noChangeArrowheads="1"/>
          </p:cNvSpPr>
          <p:nvPr/>
        </p:nvSpPr>
        <p:spPr bwMode="auto">
          <a:xfrm>
            <a:off x="5651500" y="4581525"/>
            <a:ext cx="1296988" cy="360363"/>
          </a:xfrm>
          <a:prstGeom prst="rect">
            <a:avLst/>
          </a:prstGeom>
          <a:solidFill>
            <a:schemeClr val="bg1"/>
          </a:solidFill>
          <a:ln w="9525" algn="ctr">
            <a:solidFill>
              <a:schemeClr val="tx1"/>
            </a:solidFill>
            <a:miter lim="800000"/>
            <a:headEnd/>
            <a:tailEnd/>
          </a:ln>
          <a:effectLst/>
        </p:spPr>
        <p:txBody>
          <a:bodyPr anchor="ctr"/>
          <a:lstStyle/>
          <a:p>
            <a:pPr algn="ctr"/>
            <a:r>
              <a:rPr lang="fr-FR" sz="800" b="0">
                <a:solidFill>
                  <a:srgbClr val="000099"/>
                </a:solidFill>
                <a:latin typeface="Arial" charset="0"/>
              </a:rPr>
              <a:t>Adresses utiles par thèmes interrogatifs et zone géographique</a:t>
            </a:r>
          </a:p>
        </p:txBody>
      </p:sp>
      <p:cxnSp>
        <p:nvCxnSpPr>
          <p:cNvPr id="436353" name="AutoShape 129"/>
          <p:cNvCxnSpPr>
            <a:cxnSpLocks noChangeShapeType="1"/>
            <a:stCxn id="436350" idx="3"/>
            <a:endCxn id="436352" idx="1"/>
          </p:cNvCxnSpPr>
          <p:nvPr/>
        </p:nvCxnSpPr>
        <p:spPr bwMode="auto">
          <a:xfrm>
            <a:off x="5437188" y="4760913"/>
            <a:ext cx="214312" cy="1587"/>
          </a:xfrm>
          <a:prstGeom prst="straightConnector1">
            <a:avLst/>
          </a:prstGeom>
          <a:noFill/>
          <a:ln w="9525">
            <a:solidFill>
              <a:schemeClr val="tx1"/>
            </a:solidFill>
            <a:round/>
            <a:headEnd/>
            <a:tailEnd/>
          </a:ln>
          <a:effectLst/>
        </p:spPr>
      </p:cxnSp>
      <p:sp>
        <p:nvSpPr>
          <p:cNvPr id="436355" name="Rectangle 131"/>
          <p:cNvSpPr>
            <a:spLocks noChangeArrowheads="1"/>
          </p:cNvSpPr>
          <p:nvPr/>
        </p:nvSpPr>
        <p:spPr bwMode="auto">
          <a:xfrm>
            <a:off x="7308850" y="4652963"/>
            <a:ext cx="1296988" cy="215900"/>
          </a:xfrm>
          <a:prstGeom prst="rect">
            <a:avLst/>
          </a:prstGeom>
          <a:solidFill>
            <a:schemeClr val="bg1"/>
          </a:solidFill>
          <a:ln w="9525" algn="ctr">
            <a:solidFill>
              <a:schemeClr val="tx1"/>
            </a:solidFill>
            <a:miter lim="800000"/>
            <a:headEnd/>
            <a:tailEnd/>
          </a:ln>
          <a:effectLst/>
        </p:spPr>
        <p:txBody>
          <a:bodyPr anchor="ctr"/>
          <a:lstStyle/>
          <a:p>
            <a:pPr algn="ctr"/>
            <a:r>
              <a:rPr lang="fr-FR" sz="800" b="0">
                <a:solidFill>
                  <a:srgbClr val="000099"/>
                </a:solidFill>
                <a:latin typeface="Arial" charset="0"/>
              </a:rPr>
              <a:t>Adresse utile cliquée</a:t>
            </a:r>
          </a:p>
        </p:txBody>
      </p:sp>
      <p:cxnSp>
        <p:nvCxnSpPr>
          <p:cNvPr id="436356" name="AutoShape 132"/>
          <p:cNvCxnSpPr>
            <a:cxnSpLocks noChangeShapeType="1"/>
            <a:stCxn id="436352" idx="3"/>
            <a:endCxn id="436355" idx="1"/>
          </p:cNvCxnSpPr>
          <p:nvPr/>
        </p:nvCxnSpPr>
        <p:spPr bwMode="auto">
          <a:xfrm flipV="1">
            <a:off x="6948488" y="4760913"/>
            <a:ext cx="360362" cy="1587"/>
          </a:xfrm>
          <a:prstGeom prst="straightConnector1">
            <a:avLst/>
          </a:prstGeom>
          <a:noFill/>
          <a:ln w="9525">
            <a:solidFill>
              <a:schemeClr val="tx1"/>
            </a:solidFill>
            <a:round/>
            <a:headEnd/>
            <a:tailEnd/>
          </a:ln>
          <a:effectLst/>
        </p:spPr>
      </p:cxnSp>
      <p:sp>
        <p:nvSpPr>
          <p:cNvPr id="436357" name="Rectangle 133"/>
          <p:cNvSpPr>
            <a:spLocks noChangeArrowheads="1"/>
          </p:cNvSpPr>
          <p:nvPr/>
        </p:nvSpPr>
        <p:spPr bwMode="auto">
          <a:xfrm>
            <a:off x="5651500" y="5157788"/>
            <a:ext cx="1296988" cy="287337"/>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663300"/>
                </a:solidFill>
                <a:latin typeface="Arial" charset="0"/>
              </a:rPr>
              <a:t>Télécharger la carte du Grand Casablanca</a:t>
            </a:r>
          </a:p>
        </p:txBody>
      </p:sp>
      <p:sp>
        <p:nvSpPr>
          <p:cNvPr id="436359" name="Rectangle 135"/>
          <p:cNvSpPr>
            <a:spLocks noChangeArrowheads="1"/>
          </p:cNvSpPr>
          <p:nvPr/>
        </p:nvSpPr>
        <p:spPr bwMode="auto">
          <a:xfrm>
            <a:off x="5651500" y="5661025"/>
            <a:ext cx="1296988" cy="433388"/>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663300"/>
                </a:solidFill>
                <a:latin typeface="Arial" charset="0"/>
              </a:rPr>
              <a:t>Télécharger la carte administrative du Grand Casablanca</a:t>
            </a:r>
          </a:p>
        </p:txBody>
      </p:sp>
      <p:cxnSp>
        <p:nvCxnSpPr>
          <p:cNvPr id="436360" name="AutoShape 136"/>
          <p:cNvCxnSpPr>
            <a:cxnSpLocks noChangeShapeType="1"/>
            <a:stCxn id="436350" idx="3"/>
            <a:endCxn id="436357" idx="1"/>
          </p:cNvCxnSpPr>
          <p:nvPr/>
        </p:nvCxnSpPr>
        <p:spPr bwMode="auto">
          <a:xfrm>
            <a:off x="5437188" y="4760913"/>
            <a:ext cx="214312" cy="541337"/>
          </a:xfrm>
          <a:prstGeom prst="bentConnector3">
            <a:avLst>
              <a:gd name="adj1" fmla="val 49630"/>
            </a:avLst>
          </a:prstGeom>
          <a:noFill/>
          <a:ln w="9525">
            <a:solidFill>
              <a:schemeClr val="tx1"/>
            </a:solidFill>
            <a:miter lim="800000"/>
            <a:headEnd/>
            <a:tailEnd/>
          </a:ln>
          <a:effectLst/>
        </p:spPr>
      </p:cxnSp>
      <p:cxnSp>
        <p:nvCxnSpPr>
          <p:cNvPr id="436361" name="AutoShape 137"/>
          <p:cNvCxnSpPr>
            <a:cxnSpLocks noChangeShapeType="1"/>
            <a:stCxn id="436350" idx="3"/>
            <a:endCxn id="436359" idx="1"/>
          </p:cNvCxnSpPr>
          <p:nvPr/>
        </p:nvCxnSpPr>
        <p:spPr bwMode="auto">
          <a:xfrm>
            <a:off x="5437188" y="4760913"/>
            <a:ext cx="214312" cy="1117600"/>
          </a:xfrm>
          <a:prstGeom prst="bentConnector3">
            <a:avLst>
              <a:gd name="adj1" fmla="val 49630"/>
            </a:avLst>
          </a:prstGeom>
          <a:noFill/>
          <a:ln w="9525">
            <a:solidFill>
              <a:schemeClr val="tx1"/>
            </a:solidFill>
            <a:miter lim="800000"/>
            <a:headEnd/>
            <a:tailEnd/>
          </a:ln>
          <a:effectLst/>
        </p:spPr>
      </p:cxnSp>
      <p:cxnSp>
        <p:nvCxnSpPr>
          <p:cNvPr id="436362" name="AutoShape 138"/>
          <p:cNvCxnSpPr>
            <a:cxnSpLocks noChangeShapeType="1"/>
            <a:stCxn id="436256" idx="3"/>
            <a:endCxn id="436350" idx="1"/>
          </p:cNvCxnSpPr>
          <p:nvPr/>
        </p:nvCxnSpPr>
        <p:spPr bwMode="auto">
          <a:xfrm>
            <a:off x="3924300" y="1016000"/>
            <a:ext cx="215900" cy="3744913"/>
          </a:xfrm>
          <a:prstGeom prst="bentConnector3">
            <a:avLst>
              <a:gd name="adj1" fmla="val 49264"/>
            </a:avLst>
          </a:prstGeom>
          <a:noFill/>
          <a:ln w="9525">
            <a:solidFill>
              <a:schemeClr val="tx1"/>
            </a:solidFill>
            <a:miter lim="800000"/>
            <a:headEnd/>
            <a:tailEnd/>
          </a:ln>
          <a:effectLst/>
        </p:spPr>
      </p:cxnSp>
      <p:sp>
        <p:nvSpPr>
          <p:cNvPr id="436364" name="AutoShape 140"/>
          <p:cNvSpPr>
            <a:spLocks noChangeArrowheads="1"/>
          </p:cNvSpPr>
          <p:nvPr/>
        </p:nvSpPr>
        <p:spPr bwMode="auto">
          <a:xfrm>
            <a:off x="2916238" y="6670675"/>
            <a:ext cx="215900" cy="71438"/>
          </a:xfrm>
          <a:prstGeom prst="leftArrow">
            <a:avLst>
              <a:gd name="adj1" fmla="val 50000"/>
              <a:gd name="adj2" fmla="val 75555"/>
            </a:avLst>
          </a:prstGeom>
          <a:solidFill>
            <a:srgbClr val="FF0000"/>
          </a:solidFill>
          <a:ln w="9525">
            <a:solidFill>
              <a:schemeClr val="tx1"/>
            </a:solidFill>
            <a:miter lim="800000"/>
            <a:headEnd/>
            <a:tailEnd/>
          </a:ln>
          <a:effectLst/>
        </p:spPr>
        <p:txBody>
          <a:bodyPr wrap="none" anchor="ctr"/>
          <a:lstStyle/>
          <a:p>
            <a:endParaRPr lang="fr-FR"/>
          </a:p>
        </p:txBody>
      </p:sp>
      <p:sp>
        <p:nvSpPr>
          <p:cNvPr id="436365" name="Rectangle 141"/>
          <p:cNvSpPr>
            <a:spLocks noChangeArrowheads="1"/>
          </p:cNvSpPr>
          <p:nvPr/>
        </p:nvSpPr>
        <p:spPr bwMode="auto">
          <a:xfrm>
            <a:off x="107950" y="596900"/>
            <a:ext cx="100806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0</a:t>
            </a:r>
          </a:p>
        </p:txBody>
      </p:sp>
      <p:sp>
        <p:nvSpPr>
          <p:cNvPr id="436366" name="Rectangle 142"/>
          <p:cNvSpPr>
            <a:spLocks noChangeArrowheads="1"/>
          </p:cNvSpPr>
          <p:nvPr/>
        </p:nvSpPr>
        <p:spPr bwMode="auto">
          <a:xfrm>
            <a:off x="1189038" y="596900"/>
            <a:ext cx="1366837"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1</a:t>
            </a:r>
          </a:p>
        </p:txBody>
      </p:sp>
      <p:sp>
        <p:nvSpPr>
          <p:cNvPr id="436367" name="Rectangle 143"/>
          <p:cNvSpPr>
            <a:spLocks noChangeArrowheads="1"/>
          </p:cNvSpPr>
          <p:nvPr/>
        </p:nvSpPr>
        <p:spPr bwMode="auto">
          <a:xfrm>
            <a:off x="2628900" y="596900"/>
            <a:ext cx="1438275"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2</a:t>
            </a:r>
          </a:p>
        </p:txBody>
      </p:sp>
      <p:sp>
        <p:nvSpPr>
          <p:cNvPr id="436368" name="Rectangle 144"/>
          <p:cNvSpPr>
            <a:spLocks noChangeArrowheads="1"/>
          </p:cNvSpPr>
          <p:nvPr/>
        </p:nvSpPr>
        <p:spPr bwMode="auto">
          <a:xfrm>
            <a:off x="4140200" y="596900"/>
            <a:ext cx="143986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3</a:t>
            </a:r>
          </a:p>
        </p:txBody>
      </p:sp>
      <p:sp>
        <p:nvSpPr>
          <p:cNvPr id="436369" name="Rectangle 145"/>
          <p:cNvSpPr>
            <a:spLocks noChangeArrowheads="1"/>
          </p:cNvSpPr>
          <p:nvPr/>
        </p:nvSpPr>
        <p:spPr bwMode="auto">
          <a:xfrm>
            <a:off x="5651500" y="596900"/>
            <a:ext cx="1584325"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4</a:t>
            </a:r>
          </a:p>
        </p:txBody>
      </p:sp>
      <p:sp>
        <p:nvSpPr>
          <p:cNvPr id="436370" name="Rectangle 146"/>
          <p:cNvSpPr>
            <a:spLocks noChangeArrowheads="1"/>
          </p:cNvSpPr>
          <p:nvPr/>
        </p:nvSpPr>
        <p:spPr bwMode="auto">
          <a:xfrm>
            <a:off x="7315200" y="596900"/>
            <a:ext cx="164941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5</a:t>
            </a:r>
          </a:p>
        </p:txBody>
      </p:sp>
      <p:cxnSp>
        <p:nvCxnSpPr>
          <p:cNvPr id="436371" name="AutoShape 147"/>
          <p:cNvCxnSpPr>
            <a:cxnSpLocks noChangeShapeType="1"/>
            <a:stCxn id="436288" idx="3"/>
            <a:endCxn id="436291" idx="1"/>
          </p:cNvCxnSpPr>
          <p:nvPr/>
        </p:nvCxnSpPr>
        <p:spPr bwMode="auto">
          <a:xfrm flipV="1">
            <a:off x="5435600" y="1052513"/>
            <a:ext cx="215900" cy="34925"/>
          </a:xfrm>
          <a:prstGeom prst="bentConnector3">
            <a:avLst>
              <a:gd name="adj1" fmla="val 50000"/>
            </a:avLst>
          </a:prstGeom>
          <a:noFill/>
          <a:ln w="9525">
            <a:solidFill>
              <a:schemeClr val="tx1"/>
            </a:solidFill>
            <a:miter lim="800000"/>
            <a:headEnd/>
            <a:tailEnd/>
          </a:ln>
          <a:effectLst/>
        </p:spPr>
      </p:cxnSp>
      <p:cxnSp>
        <p:nvCxnSpPr>
          <p:cNvPr id="436372" name="AutoShape 148"/>
          <p:cNvCxnSpPr>
            <a:cxnSpLocks noChangeShapeType="1"/>
            <a:stCxn id="436305" idx="3"/>
            <a:endCxn id="436309" idx="1"/>
          </p:cNvCxnSpPr>
          <p:nvPr/>
        </p:nvCxnSpPr>
        <p:spPr bwMode="auto">
          <a:xfrm>
            <a:off x="6948488" y="1304925"/>
            <a:ext cx="719137" cy="360363"/>
          </a:xfrm>
          <a:prstGeom prst="bentConnector3">
            <a:avLst>
              <a:gd name="adj1" fmla="val 49889"/>
            </a:avLst>
          </a:prstGeom>
          <a:noFill/>
          <a:ln w="9525">
            <a:solidFill>
              <a:schemeClr val="tx1"/>
            </a:solidFill>
            <a:miter lim="800000"/>
            <a:headEnd/>
            <a:tailEnd/>
          </a:ln>
          <a:effectLst/>
        </p:spPr>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Espace réservé du numéro de diapositive 1"/>
          <p:cNvSpPr>
            <a:spLocks noGrp="1"/>
          </p:cNvSpPr>
          <p:nvPr>
            <p:ph type="sldNum" sz="quarter" idx="10"/>
          </p:nvPr>
        </p:nvSpPr>
        <p:spPr/>
        <p:txBody>
          <a:bodyPr/>
          <a:lstStyle/>
          <a:p>
            <a:fld id="{6BD91541-ADA3-4A4F-A2CA-E3F34555CF96}" type="slidenum">
              <a:rPr lang="fr-FR"/>
              <a:pPr/>
              <a:t>39</a:t>
            </a:fld>
            <a:endParaRPr lang="fr-FR"/>
          </a:p>
        </p:txBody>
      </p:sp>
      <p:sp>
        <p:nvSpPr>
          <p:cNvPr id="437250" name="Rectangle 2"/>
          <p:cNvSpPr>
            <a:spLocks noChangeArrowheads="1"/>
          </p:cNvSpPr>
          <p:nvPr/>
        </p:nvSpPr>
        <p:spPr bwMode="auto">
          <a:xfrm>
            <a:off x="1189038" y="908050"/>
            <a:ext cx="1295400" cy="228600"/>
          </a:xfrm>
          <a:prstGeom prst="rect">
            <a:avLst/>
          </a:prstGeom>
          <a:solidFill>
            <a:srgbClr val="000080"/>
          </a:solidFill>
          <a:ln w="9525">
            <a:solidFill>
              <a:srgbClr val="000080"/>
            </a:solidFill>
            <a:miter lim="800000"/>
            <a:headEnd/>
            <a:tailEnd/>
          </a:ln>
          <a:effectLst/>
        </p:spPr>
        <p:txBody>
          <a:bodyPr anchor="ctr"/>
          <a:lstStyle/>
          <a:p>
            <a:pPr algn="ctr"/>
            <a:r>
              <a:rPr lang="fr-FR" sz="800">
                <a:solidFill>
                  <a:srgbClr val="F8F8F8"/>
                </a:solidFill>
                <a:latin typeface="Arial" charset="0"/>
              </a:rPr>
              <a:t>Espace Investisseurs</a:t>
            </a:r>
          </a:p>
        </p:txBody>
      </p:sp>
      <p:sp>
        <p:nvSpPr>
          <p:cNvPr id="437251" name="Rectangle 3"/>
          <p:cNvSpPr>
            <a:spLocks noChangeArrowheads="1"/>
          </p:cNvSpPr>
          <p:nvPr/>
        </p:nvSpPr>
        <p:spPr bwMode="auto">
          <a:xfrm>
            <a:off x="152400" y="908050"/>
            <a:ext cx="914400" cy="228600"/>
          </a:xfrm>
          <a:prstGeom prst="rect">
            <a:avLst/>
          </a:prstGeom>
          <a:solidFill>
            <a:srgbClr val="000080"/>
          </a:solidFill>
          <a:ln w="9525">
            <a:solidFill>
              <a:srgbClr val="000080"/>
            </a:solidFill>
            <a:miter lim="800000"/>
            <a:headEnd/>
            <a:tailEnd/>
          </a:ln>
          <a:effectLst/>
        </p:spPr>
        <p:txBody>
          <a:bodyPr wrap="none" anchor="ctr"/>
          <a:lstStyle/>
          <a:p>
            <a:pPr algn="ctr"/>
            <a:r>
              <a:rPr lang="fr-FR" sz="800">
                <a:solidFill>
                  <a:srgbClr val="F8F8F8"/>
                </a:solidFill>
                <a:latin typeface="Arial" charset="0"/>
              </a:rPr>
              <a:t>Page d’accueil</a:t>
            </a:r>
          </a:p>
        </p:txBody>
      </p:sp>
      <p:cxnSp>
        <p:nvCxnSpPr>
          <p:cNvPr id="437252" name="AutoShape 4"/>
          <p:cNvCxnSpPr>
            <a:cxnSpLocks noChangeShapeType="1"/>
            <a:stCxn id="437251" idx="3"/>
            <a:endCxn id="437250" idx="1"/>
          </p:cNvCxnSpPr>
          <p:nvPr/>
        </p:nvCxnSpPr>
        <p:spPr bwMode="auto">
          <a:xfrm>
            <a:off x="1066800" y="1022350"/>
            <a:ext cx="122238" cy="0"/>
          </a:xfrm>
          <a:prstGeom prst="straightConnector1">
            <a:avLst/>
          </a:prstGeom>
          <a:noFill/>
          <a:ln w="9525">
            <a:solidFill>
              <a:schemeClr val="tx1"/>
            </a:solidFill>
            <a:round/>
            <a:headEnd/>
            <a:tailEnd/>
          </a:ln>
          <a:effectLst/>
        </p:spPr>
      </p:cxnSp>
      <p:sp>
        <p:nvSpPr>
          <p:cNvPr id="437265" name="Rectangle 17"/>
          <p:cNvSpPr>
            <a:spLocks noChangeArrowheads="1"/>
          </p:cNvSpPr>
          <p:nvPr/>
        </p:nvSpPr>
        <p:spPr bwMode="auto">
          <a:xfrm>
            <a:off x="2627313" y="908050"/>
            <a:ext cx="1296987"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006600"/>
                </a:solidFill>
                <a:latin typeface="Arial" charset="0"/>
              </a:rPr>
              <a:t>La vie de l’entreprise</a:t>
            </a:r>
          </a:p>
        </p:txBody>
      </p:sp>
      <p:cxnSp>
        <p:nvCxnSpPr>
          <p:cNvPr id="437266" name="AutoShape 18"/>
          <p:cNvCxnSpPr>
            <a:cxnSpLocks noChangeShapeType="1"/>
            <a:endCxn id="437265" idx="1"/>
          </p:cNvCxnSpPr>
          <p:nvPr/>
        </p:nvCxnSpPr>
        <p:spPr bwMode="auto">
          <a:xfrm flipV="1">
            <a:off x="2484438" y="1016000"/>
            <a:ext cx="142875" cy="6350"/>
          </a:xfrm>
          <a:prstGeom prst="bentConnector3">
            <a:avLst>
              <a:gd name="adj1" fmla="val 50000"/>
            </a:avLst>
          </a:prstGeom>
          <a:noFill/>
          <a:ln w="9525">
            <a:solidFill>
              <a:schemeClr val="tx1"/>
            </a:solidFill>
            <a:miter lim="800000"/>
            <a:headEnd/>
            <a:tailEnd/>
          </a:ln>
          <a:effectLst/>
        </p:spPr>
      </p:cxnSp>
      <p:sp>
        <p:nvSpPr>
          <p:cNvPr id="437267" name="Rectangle 19"/>
          <p:cNvSpPr>
            <a:spLocks noChangeArrowheads="1"/>
          </p:cNvSpPr>
          <p:nvPr/>
        </p:nvSpPr>
        <p:spPr bwMode="auto">
          <a:xfrm>
            <a:off x="7537450" y="981075"/>
            <a:ext cx="1404938" cy="358775"/>
          </a:xfrm>
          <a:prstGeom prst="rect">
            <a:avLst/>
          </a:prstGeom>
          <a:noFill/>
          <a:ln w="9525">
            <a:noFill/>
            <a:miter lim="800000"/>
            <a:headEnd/>
            <a:tailEnd/>
          </a:ln>
          <a:effectLst/>
        </p:spPr>
        <p:txBody>
          <a:bodyPr wrap="none" anchor="ctr"/>
          <a:lstStyle/>
          <a:p>
            <a:r>
              <a:rPr lang="fr-FR" sz="800" b="0">
                <a:solidFill>
                  <a:srgbClr val="800080"/>
                </a:solidFill>
                <a:latin typeface="Arial" charset="0"/>
              </a:rPr>
              <a:t>Lien URL vers site Internet</a:t>
            </a:r>
          </a:p>
          <a:p>
            <a:r>
              <a:rPr lang="fr-FR" sz="800" b="0">
                <a:solidFill>
                  <a:srgbClr val="800080"/>
                </a:solidFill>
                <a:latin typeface="Arial" charset="0"/>
              </a:rPr>
              <a:t>Ministère de la Justice :</a:t>
            </a:r>
          </a:p>
          <a:p>
            <a:r>
              <a:rPr lang="fr-FR" sz="800" b="0">
                <a:solidFill>
                  <a:srgbClr val="800080"/>
                </a:solidFill>
                <a:latin typeface="Arial" charset="0"/>
              </a:rPr>
              <a:t>www.justice.org.ma</a:t>
            </a:r>
          </a:p>
        </p:txBody>
      </p:sp>
      <p:cxnSp>
        <p:nvCxnSpPr>
          <p:cNvPr id="437268" name="AutoShape 20"/>
          <p:cNvCxnSpPr>
            <a:cxnSpLocks noChangeShapeType="1"/>
            <a:endCxn id="437269" idx="1"/>
          </p:cNvCxnSpPr>
          <p:nvPr/>
        </p:nvCxnSpPr>
        <p:spPr bwMode="auto">
          <a:xfrm>
            <a:off x="5508625" y="1022350"/>
            <a:ext cx="142875" cy="0"/>
          </a:xfrm>
          <a:prstGeom prst="straightConnector1">
            <a:avLst/>
          </a:prstGeom>
          <a:noFill/>
          <a:ln w="9525">
            <a:solidFill>
              <a:schemeClr val="tx1"/>
            </a:solidFill>
            <a:round/>
            <a:headEnd/>
            <a:tailEnd/>
          </a:ln>
          <a:effectLst/>
        </p:spPr>
      </p:cxnSp>
      <p:sp>
        <p:nvSpPr>
          <p:cNvPr id="437269" name="Rectangle 21"/>
          <p:cNvSpPr>
            <a:spLocks noChangeArrowheads="1"/>
          </p:cNvSpPr>
          <p:nvPr/>
        </p:nvSpPr>
        <p:spPr bwMode="auto">
          <a:xfrm>
            <a:off x="5651500" y="908050"/>
            <a:ext cx="1584325" cy="228600"/>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Informations sur le cadre judiciaire</a:t>
            </a:r>
          </a:p>
        </p:txBody>
      </p:sp>
      <p:sp>
        <p:nvSpPr>
          <p:cNvPr id="437271" name="Rectangle 23"/>
          <p:cNvSpPr>
            <a:spLocks noChangeArrowheads="1"/>
          </p:cNvSpPr>
          <p:nvPr/>
        </p:nvSpPr>
        <p:spPr bwMode="auto">
          <a:xfrm>
            <a:off x="5651500" y="1196975"/>
            <a:ext cx="1584325" cy="228600"/>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Moteur de recherche sur les avocats et experts</a:t>
            </a:r>
          </a:p>
        </p:txBody>
      </p:sp>
      <p:sp>
        <p:nvSpPr>
          <p:cNvPr id="437273" name="Rectangle 25"/>
          <p:cNvSpPr>
            <a:spLocks noChangeArrowheads="1"/>
          </p:cNvSpPr>
          <p:nvPr/>
        </p:nvSpPr>
        <p:spPr bwMode="auto">
          <a:xfrm>
            <a:off x="5651500" y="1536700"/>
            <a:ext cx="1584325" cy="228600"/>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Législation</a:t>
            </a:r>
          </a:p>
        </p:txBody>
      </p:sp>
      <p:cxnSp>
        <p:nvCxnSpPr>
          <p:cNvPr id="437275" name="AutoShape 27"/>
          <p:cNvCxnSpPr>
            <a:cxnSpLocks noChangeShapeType="1"/>
            <a:stCxn id="437269" idx="3"/>
            <a:endCxn id="437267" idx="1"/>
          </p:cNvCxnSpPr>
          <p:nvPr/>
        </p:nvCxnSpPr>
        <p:spPr bwMode="auto">
          <a:xfrm>
            <a:off x="7235825" y="1022350"/>
            <a:ext cx="301625" cy="138113"/>
          </a:xfrm>
          <a:prstGeom prst="bentConnector3">
            <a:avLst>
              <a:gd name="adj1" fmla="val 50000"/>
            </a:avLst>
          </a:prstGeom>
          <a:noFill/>
          <a:ln w="9525">
            <a:solidFill>
              <a:srgbClr val="800080"/>
            </a:solidFill>
            <a:miter lim="800000"/>
            <a:headEnd/>
            <a:tailEnd type="triangle" w="med" len="med"/>
          </a:ln>
          <a:effectLst/>
        </p:spPr>
      </p:cxnSp>
      <p:cxnSp>
        <p:nvCxnSpPr>
          <p:cNvPr id="437276" name="AutoShape 28"/>
          <p:cNvCxnSpPr>
            <a:cxnSpLocks noChangeShapeType="1"/>
            <a:stCxn id="437280" idx="3"/>
            <a:endCxn id="437271" idx="1"/>
          </p:cNvCxnSpPr>
          <p:nvPr/>
        </p:nvCxnSpPr>
        <p:spPr bwMode="auto">
          <a:xfrm>
            <a:off x="5437188" y="1016000"/>
            <a:ext cx="214312" cy="295275"/>
          </a:xfrm>
          <a:prstGeom prst="bentConnector3">
            <a:avLst>
              <a:gd name="adj1" fmla="val 49630"/>
            </a:avLst>
          </a:prstGeom>
          <a:noFill/>
          <a:ln w="9525">
            <a:solidFill>
              <a:schemeClr val="tx1"/>
            </a:solidFill>
            <a:miter lim="800000"/>
            <a:headEnd/>
            <a:tailEnd/>
          </a:ln>
          <a:effectLst/>
        </p:spPr>
      </p:cxnSp>
      <p:cxnSp>
        <p:nvCxnSpPr>
          <p:cNvPr id="437277" name="AutoShape 29"/>
          <p:cNvCxnSpPr>
            <a:cxnSpLocks noChangeShapeType="1"/>
            <a:stCxn id="437280" idx="3"/>
            <a:endCxn id="437273" idx="1"/>
          </p:cNvCxnSpPr>
          <p:nvPr/>
        </p:nvCxnSpPr>
        <p:spPr bwMode="auto">
          <a:xfrm>
            <a:off x="5437188" y="1016000"/>
            <a:ext cx="214312" cy="635000"/>
          </a:xfrm>
          <a:prstGeom prst="bentConnector3">
            <a:avLst>
              <a:gd name="adj1" fmla="val 49630"/>
            </a:avLst>
          </a:prstGeom>
          <a:noFill/>
          <a:ln w="9525">
            <a:solidFill>
              <a:schemeClr val="tx1"/>
            </a:solidFill>
            <a:miter lim="800000"/>
            <a:headEnd/>
            <a:tailEnd/>
          </a:ln>
          <a:effectLst/>
        </p:spPr>
      </p:cxnSp>
      <p:cxnSp>
        <p:nvCxnSpPr>
          <p:cNvPr id="437278" name="AutoShape 30"/>
          <p:cNvCxnSpPr>
            <a:cxnSpLocks noChangeShapeType="1"/>
            <a:stCxn id="437271" idx="3"/>
            <a:endCxn id="437267" idx="1"/>
          </p:cNvCxnSpPr>
          <p:nvPr/>
        </p:nvCxnSpPr>
        <p:spPr bwMode="auto">
          <a:xfrm flipV="1">
            <a:off x="7235825" y="1160463"/>
            <a:ext cx="301625" cy="150812"/>
          </a:xfrm>
          <a:prstGeom prst="bentConnector3">
            <a:avLst>
              <a:gd name="adj1" fmla="val 50000"/>
            </a:avLst>
          </a:prstGeom>
          <a:noFill/>
          <a:ln w="9525">
            <a:solidFill>
              <a:srgbClr val="800080"/>
            </a:solidFill>
            <a:miter lim="800000"/>
            <a:headEnd/>
            <a:tailEnd type="triangle" w="med" len="med"/>
          </a:ln>
          <a:effectLst/>
        </p:spPr>
      </p:cxnSp>
      <p:sp>
        <p:nvSpPr>
          <p:cNvPr id="437280" name="Rectangle 32"/>
          <p:cNvSpPr>
            <a:spLocks noChangeArrowheads="1"/>
          </p:cNvSpPr>
          <p:nvPr/>
        </p:nvSpPr>
        <p:spPr bwMode="auto">
          <a:xfrm>
            <a:off x="4140200" y="908050"/>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006600"/>
                </a:solidFill>
                <a:latin typeface="Arial" charset="0"/>
              </a:rPr>
              <a:t>Le droit marocain</a:t>
            </a:r>
          </a:p>
        </p:txBody>
      </p:sp>
      <p:cxnSp>
        <p:nvCxnSpPr>
          <p:cNvPr id="437281" name="AutoShape 33"/>
          <p:cNvCxnSpPr>
            <a:cxnSpLocks noChangeShapeType="1"/>
            <a:stCxn id="437265" idx="3"/>
            <a:endCxn id="437280" idx="1"/>
          </p:cNvCxnSpPr>
          <p:nvPr/>
        </p:nvCxnSpPr>
        <p:spPr bwMode="auto">
          <a:xfrm>
            <a:off x="3924300" y="1016000"/>
            <a:ext cx="215900" cy="0"/>
          </a:xfrm>
          <a:prstGeom prst="straightConnector1">
            <a:avLst/>
          </a:prstGeom>
          <a:noFill/>
          <a:ln w="9525">
            <a:solidFill>
              <a:schemeClr val="tx1"/>
            </a:solidFill>
            <a:round/>
            <a:headEnd/>
            <a:tailEnd/>
          </a:ln>
          <a:effectLst/>
        </p:spPr>
      </p:cxnSp>
      <p:sp>
        <p:nvSpPr>
          <p:cNvPr id="437283" name="Rectangle 35"/>
          <p:cNvSpPr>
            <a:spLocks noChangeArrowheads="1"/>
          </p:cNvSpPr>
          <p:nvPr/>
        </p:nvSpPr>
        <p:spPr bwMode="auto">
          <a:xfrm>
            <a:off x="5651500" y="1824038"/>
            <a:ext cx="1584325" cy="228600"/>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Réglementation</a:t>
            </a:r>
          </a:p>
        </p:txBody>
      </p:sp>
      <p:sp>
        <p:nvSpPr>
          <p:cNvPr id="437285" name="Rectangle 37"/>
          <p:cNvSpPr>
            <a:spLocks noChangeArrowheads="1"/>
          </p:cNvSpPr>
          <p:nvPr/>
        </p:nvSpPr>
        <p:spPr bwMode="auto">
          <a:xfrm>
            <a:off x="5651500" y="2112963"/>
            <a:ext cx="1584325" cy="228600"/>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Actualités du Parlement</a:t>
            </a:r>
          </a:p>
        </p:txBody>
      </p:sp>
      <p:sp>
        <p:nvSpPr>
          <p:cNvPr id="437287" name="Rectangle 39"/>
          <p:cNvSpPr>
            <a:spLocks noChangeArrowheads="1"/>
          </p:cNvSpPr>
          <p:nvPr/>
        </p:nvSpPr>
        <p:spPr bwMode="auto">
          <a:xfrm>
            <a:off x="5653088" y="2400300"/>
            <a:ext cx="1584325" cy="228600"/>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Lois organiques</a:t>
            </a:r>
          </a:p>
        </p:txBody>
      </p:sp>
      <p:cxnSp>
        <p:nvCxnSpPr>
          <p:cNvPr id="437289" name="AutoShape 41"/>
          <p:cNvCxnSpPr>
            <a:cxnSpLocks noChangeShapeType="1"/>
            <a:stCxn id="437280" idx="3"/>
            <a:endCxn id="437283" idx="1"/>
          </p:cNvCxnSpPr>
          <p:nvPr/>
        </p:nvCxnSpPr>
        <p:spPr bwMode="auto">
          <a:xfrm>
            <a:off x="5437188" y="1016000"/>
            <a:ext cx="214312" cy="922338"/>
          </a:xfrm>
          <a:prstGeom prst="bentConnector3">
            <a:avLst>
              <a:gd name="adj1" fmla="val 49630"/>
            </a:avLst>
          </a:prstGeom>
          <a:noFill/>
          <a:ln w="9525">
            <a:solidFill>
              <a:schemeClr val="tx1"/>
            </a:solidFill>
            <a:miter lim="800000"/>
            <a:headEnd/>
            <a:tailEnd/>
          </a:ln>
          <a:effectLst/>
        </p:spPr>
      </p:cxnSp>
      <p:cxnSp>
        <p:nvCxnSpPr>
          <p:cNvPr id="437290" name="AutoShape 42"/>
          <p:cNvCxnSpPr>
            <a:cxnSpLocks noChangeShapeType="1"/>
            <a:stCxn id="437280" idx="3"/>
            <a:endCxn id="437285" idx="1"/>
          </p:cNvCxnSpPr>
          <p:nvPr/>
        </p:nvCxnSpPr>
        <p:spPr bwMode="auto">
          <a:xfrm>
            <a:off x="5437188" y="1016000"/>
            <a:ext cx="214312" cy="1211263"/>
          </a:xfrm>
          <a:prstGeom prst="bentConnector3">
            <a:avLst>
              <a:gd name="adj1" fmla="val 49630"/>
            </a:avLst>
          </a:prstGeom>
          <a:noFill/>
          <a:ln w="9525">
            <a:solidFill>
              <a:schemeClr val="tx1"/>
            </a:solidFill>
            <a:miter lim="800000"/>
            <a:headEnd/>
            <a:tailEnd/>
          </a:ln>
          <a:effectLst/>
        </p:spPr>
      </p:cxnSp>
      <p:cxnSp>
        <p:nvCxnSpPr>
          <p:cNvPr id="437291" name="AutoShape 43"/>
          <p:cNvCxnSpPr>
            <a:cxnSpLocks noChangeShapeType="1"/>
            <a:stCxn id="437280" idx="3"/>
            <a:endCxn id="437287" idx="1"/>
          </p:cNvCxnSpPr>
          <p:nvPr/>
        </p:nvCxnSpPr>
        <p:spPr bwMode="auto">
          <a:xfrm>
            <a:off x="5437188" y="1016000"/>
            <a:ext cx="215900" cy="1498600"/>
          </a:xfrm>
          <a:prstGeom prst="bentConnector3">
            <a:avLst>
              <a:gd name="adj1" fmla="val 49264"/>
            </a:avLst>
          </a:prstGeom>
          <a:noFill/>
          <a:ln w="9525">
            <a:solidFill>
              <a:schemeClr val="tx1"/>
            </a:solidFill>
            <a:miter lim="800000"/>
            <a:headEnd/>
            <a:tailEnd/>
          </a:ln>
          <a:effectLst/>
        </p:spPr>
      </p:cxnSp>
      <p:sp>
        <p:nvSpPr>
          <p:cNvPr id="437292" name="Rectangle 44"/>
          <p:cNvSpPr>
            <a:spLocks noChangeArrowheads="1"/>
          </p:cNvSpPr>
          <p:nvPr/>
        </p:nvSpPr>
        <p:spPr bwMode="auto">
          <a:xfrm>
            <a:off x="5651500" y="2708275"/>
            <a:ext cx="1584325" cy="228600"/>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Liste des députés</a:t>
            </a:r>
          </a:p>
        </p:txBody>
      </p:sp>
      <p:sp>
        <p:nvSpPr>
          <p:cNvPr id="437294" name="Rectangle 46"/>
          <p:cNvSpPr>
            <a:spLocks noChangeArrowheads="1"/>
          </p:cNvSpPr>
          <p:nvPr/>
        </p:nvSpPr>
        <p:spPr bwMode="auto">
          <a:xfrm>
            <a:off x="5651500" y="2997200"/>
            <a:ext cx="1584325" cy="228600"/>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La Constitution</a:t>
            </a:r>
          </a:p>
        </p:txBody>
      </p:sp>
      <p:sp>
        <p:nvSpPr>
          <p:cNvPr id="437296" name="Rectangle 48"/>
          <p:cNvSpPr>
            <a:spLocks noChangeArrowheads="1"/>
          </p:cNvSpPr>
          <p:nvPr/>
        </p:nvSpPr>
        <p:spPr bwMode="auto">
          <a:xfrm>
            <a:off x="5651500" y="3284538"/>
            <a:ext cx="1584325" cy="228600"/>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Le Gouvernement marocain</a:t>
            </a:r>
          </a:p>
        </p:txBody>
      </p:sp>
      <p:cxnSp>
        <p:nvCxnSpPr>
          <p:cNvPr id="437298" name="AutoShape 50"/>
          <p:cNvCxnSpPr>
            <a:cxnSpLocks noChangeShapeType="1"/>
            <a:stCxn id="437280" idx="3"/>
            <a:endCxn id="437292" idx="1"/>
          </p:cNvCxnSpPr>
          <p:nvPr/>
        </p:nvCxnSpPr>
        <p:spPr bwMode="auto">
          <a:xfrm>
            <a:off x="5437188" y="1016000"/>
            <a:ext cx="214312" cy="1806575"/>
          </a:xfrm>
          <a:prstGeom prst="bentConnector3">
            <a:avLst>
              <a:gd name="adj1" fmla="val 49630"/>
            </a:avLst>
          </a:prstGeom>
          <a:noFill/>
          <a:ln w="9525">
            <a:solidFill>
              <a:schemeClr val="tx1"/>
            </a:solidFill>
            <a:miter lim="800000"/>
            <a:headEnd/>
            <a:tailEnd/>
          </a:ln>
          <a:effectLst/>
        </p:spPr>
      </p:cxnSp>
      <p:cxnSp>
        <p:nvCxnSpPr>
          <p:cNvPr id="437299" name="AutoShape 51"/>
          <p:cNvCxnSpPr>
            <a:cxnSpLocks noChangeShapeType="1"/>
            <a:stCxn id="437280" idx="3"/>
            <a:endCxn id="437294" idx="1"/>
          </p:cNvCxnSpPr>
          <p:nvPr/>
        </p:nvCxnSpPr>
        <p:spPr bwMode="auto">
          <a:xfrm>
            <a:off x="5437188" y="1016000"/>
            <a:ext cx="214312" cy="2095500"/>
          </a:xfrm>
          <a:prstGeom prst="bentConnector3">
            <a:avLst>
              <a:gd name="adj1" fmla="val 49630"/>
            </a:avLst>
          </a:prstGeom>
          <a:noFill/>
          <a:ln w="9525">
            <a:solidFill>
              <a:schemeClr val="tx1"/>
            </a:solidFill>
            <a:miter lim="800000"/>
            <a:headEnd/>
            <a:tailEnd/>
          </a:ln>
          <a:effectLst/>
        </p:spPr>
      </p:cxnSp>
      <p:cxnSp>
        <p:nvCxnSpPr>
          <p:cNvPr id="437300" name="AutoShape 52"/>
          <p:cNvCxnSpPr>
            <a:cxnSpLocks noChangeShapeType="1"/>
            <a:stCxn id="437280" idx="3"/>
            <a:endCxn id="437296" idx="1"/>
          </p:cNvCxnSpPr>
          <p:nvPr/>
        </p:nvCxnSpPr>
        <p:spPr bwMode="auto">
          <a:xfrm>
            <a:off x="5437188" y="1016000"/>
            <a:ext cx="214312" cy="2382838"/>
          </a:xfrm>
          <a:prstGeom prst="bentConnector3">
            <a:avLst>
              <a:gd name="adj1" fmla="val 49630"/>
            </a:avLst>
          </a:prstGeom>
          <a:noFill/>
          <a:ln w="9525">
            <a:solidFill>
              <a:schemeClr val="tx1"/>
            </a:solidFill>
            <a:miter lim="800000"/>
            <a:headEnd/>
            <a:tailEnd/>
          </a:ln>
          <a:effectLst/>
        </p:spPr>
      </p:cxnSp>
      <p:sp>
        <p:nvSpPr>
          <p:cNvPr id="437301" name="Rectangle 53"/>
          <p:cNvSpPr>
            <a:spLocks noChangeArrowheads="1"/>
          </p:cNvSpPr>
          <p:nvPr/>
        </p:nvSpPr>
        <p:spPr bwMode="auto">
          <a:xfrm>
            <a:off x="7539038" y="2205038"/>
            <a:ext cx="1404937" cy="358775"/>
          </a:xfrm>
          <a:prstGeom prst="rect">
            <a:avLst/>
          </a:prstGeom>
          <a:noFill/>
          <a:ln w="9525">
            <a:noFill/>
            <a:miter lim="800000"/>
            <a:headEnd/>
            <a:tailEnd/>
          </a:ln>
          <a:effectLst/>
        </p:spPr>
        <p:txBody>
          <a:bodyPr wrap="none" anchor="ctr"/>
          <a:lstStyle/>
          <a:p>
            <a:r>
              <a:rPr lang="fr-FR" sz="800" b="0">
                <a:solidFill>
                  <a:srgbClr val="800080"/>
                </a:solidFill>
                <a:latin typeface="Arial" charset="0"/>
              </a:rPr>
              <a:t>Lien URL vers site Internet</a:t>
            </a:r>
          </a:p>
          <a:p>
            <a:r>
              <a:rPr lang="fr-FR" sz="800" b="0">
                <a:solidFill>
                  <a:srgbClr val="800080"/>
                </a:solidFill>
                <a:latin typeface="Arial" charset="0"/>
              </a:rPr>
              <a:t>Parlement :</a:t>
            </a:r>
          </a:p>
          <a:p>
            <a:r>
              <a:rPr lang="fr-FR" sz="800" b="0">
                <a:solidFill>
                  <a:srgbClr val="800080"/>
                </a:solidFill>
                <a:latin typeface="Arial" charset="0"/>
              </a:rPr>
              <a:t>www.majiss.annouwab.ma</a:t>
            </a:r>
          </a:p>
        </p:txBody>
      </p:sp>
      <p:cxnSp>
        <p:nvCxnSpPr>
          <p:cNvPr id="437302" name="AutoShape 54"/>
          <p:cNvCxnSpPr>
            <a:cxnSpLocks noChangeShapeType="1"/>
            <a:stCxn id="437273" idx="3"/>
            <a:endCxn id="437301" idx="1"/>
          </p:cNvCxnSpPr>
          <p:nvPr/>
        </p:nvCxnSpPr>
        <p:spPr bwMode="auto">
          <a:xfrm>
            <a:off x="7235825" y="1651000"/>
            <a:ext cx="303213" cy="733425"/>
          </a:xfrm>
          <a:prstGeom prst="bentConnector3">
            <a:avLst>
              <a:gd name="adj1" fmla="val 49736"/>
            </a:avLst>
          </a:prstGeom>
          <a:noFill/>
          <a:ln w="9525">
            <a:solidFill>
              <a:srgbClr val="800080"/>
            </a:solidFill>
            <a:miter lim="800000"/>
            <a:headEnd/>
            <a:tailEnd type="triangle" w="med" len="med"/>
          </a:ln>
          <a:effectLst/>
        </p:spPr>
      </p:cxnSp>
      <p:cxnSp>
        <p:nvCxnSpPr>
          <p:cNvPr id="437303" name="AutoShape 55"/>
          <p:cNvCxnSpPr>
            <a:cxnSpLocks noChangeShapeType="1"/>
            <a:stCxn id="437283" idx="3"/>
            <a:endCxn id="437301" idx="1"/>
          </p:cNvCxnSpPr>
          <p:nvPr/>
        </p:nvCxnSpPr>
        <p:spPr bwMode="auto">
          <a:xfrm>
            <a:off x="7235825" y="1938338"/>
            <a:ext cx="303213" cy="446087"/>
          </a:xfrm>
          <a:prstGeom prst="bentConnector3">
            <a:avLst>
              <a:gd name="adj1" fmla="val 49736"/>
            </a:avLst>
          </a:prstGeom>
          <a:noFill/>
          <a:ln w="9525">
            <a:solidFill>
              <a:srgbClr val="800080"/>
            </a:solidFill>
            <a:miter lim="800000"/>
            <a:headEnd/>
            <a:tailEnd type="triangle" w="med" len="med"/>
          </a:ln>
          <a:effectLst/>
        </p:spPr>
      </p:cxnSp>
      <p:cxnSp>
        <p:nvCxnSpPr>
          <p:cNvPr id="437304" name="AutoShape 56"/>
          <p:cNvCxnSpPr>
            <a:cxnSpLocks noChangeShapeType="1"/>
            <a:stCxn id="437285" idx="3"/>
            <a:endCxn id="437301" idx="1"/>
          </p:cNvCxnSpPr>
          <p:nvPr/>
        </p:nvCxnSpPr>
        <p:spPr bwMode="auto">
          <a:xfrm>
            <a:off x="7235825" y="2227263"/>
            <a:ext cx="303213" cy="157162"/>
          </a:xfrm>
          <a:prstGeom prst="bentConnector3">
            <a:avLst>
              <a:gd name="adj1" fmla="val 49736"/>
            </a:avLst>
          </a:prstGeom>
          <a:noFill/>
          <a:ln w="9525">
            <a:solidFill>
              <a:srgbClr val="800080"/>
            </a:solidFill>
            <a:miter lim="800000"/>
            <a:headEnd/>
            <a:tailEnd type="triangle" w="med" len="med"/>
          </a:ln>
          <a:effectLst/>
        </p:spPr>
      </p:cxnSp>
      <p:cxnSp>
        <p:nvCxnSpPr>
          <p:cNvPr id="437305" name="AutoShape 57"/>
          <p:cNvCxnSpPr>
            <a:cxnSpLocks noChangeShapeType="1"/>
            <a:stCxn id="437287" idx="3"/>
            <a:endCxn id="437301" idx="1"/>
          </p:cNvCxnSpPr>
          <p:nvPr/>
        </p:nvCxnSpPr>
        <p:spPr bwMode="auto">
          <a:xfrm flipV="1">
            <a:off x="7237413" y="2384425"/>
            <a:ext cx="301625" cy="130175"/>
          </a:xfrm>
          <a:prstGeom prst="bentConnector3">
            <a:avLst>
              <a:gd name="adj1" fmla="val 50000"/>
            </a:avLst>
          </a:prstGeom>
          <a:noFill/>
          <a:ln w="9525">
            <a:solidFill>
              <a:srgbClr val="800080"/>
            </a:solidFill>
            <a:miter lim="800000"/>
            <a:headEnd/>
            <a:tailEnd type="triangle" w="med" len="med"/>
          </a:ln>
          <a:effectLst/>
        </p:spPr>
      </p:cxnSp>
      <p:cxnSp>
        <p:nvCxnSpPr>
          <p:cNvPr id="437306" name="AutoShape 58"/>
          <p:cNvCxnSpPr>
            <a:cxnSpLocks noChangeShapeType="1"/>
            <a:stCxn id="437292" idx="3"/>
            <a:endCxn id="437301" idx="1"/>
          </p:cNvCxnSpPr>
          <p:nvPr/>
        </p:nvCxnSpPr>
        <p:spPr bwMode="auto">
          <a:xfrm flipV="1">
            <a:off x="7235825" y="2384425"/>
            <a:ext cx="303213" cy="438150"/>
          </a:xfrm>
          <a:prstGeom prst="bentConnector3">
            <a:avLst>
              <a:gd name="adj1" fmla="val 49736"/>
            </a:avLst>
          </a:prstGeom>
          <a:noFill/>
          <a:ln w="9525">
            <a:solidFill>
              <a:srgbClr val="800080"/>
            </a:solidFill>
            <a:miter lim="800000"/>
            <a:headEnd/>
            <a:tailEnd type="triangle" w="med" len="med"/>
          </a:ln>
          <a:effectLst/>
        </p:spPr>
      </p:cxnSp>
      <p:cxnSp>
        <p:nvCxnSpPr>
          <p:cNvPr id="437307" name="AutoShape 59"/>
          <p:cNvCxnSpPr>
            <a:cxnSpLocks noChangeShapeType="1"/>
            <a:stCxn id="437294" idx="3"/>
            <a:endCxn id="437301" idx="1"/>
          </p:cNvCxnSpPr>
          <p:nvPr/>
        </p:nvCxnSpPr>
        <p:spPr bwMode="auto">
          <a:xfrm flipV="1">
            <a:off x="7235825" y="2384425"/>
            <a:ext cx="303213" cy="727075"/>
          </a:xfrm>
          <a:prstGeom prst="bentConnector3">
            <a:avLst>
              <a:gd name="adj1" fmla="val 49736"/>
            </a:avLst>
          </a:prstGeom>
          <a:noFill/>
          <a:ln w="9525">
            <a:solidFill>
              <a:srgbClr val="800080"/>
            </a:solidFill>
            <a:miter lim="800000"/>
            <a:headEnd/>
            <a:tailEnd type="triangle" w="med" len="med"/>
          </a:ln>
          <a:effectLst/>
        </p:spPr>
      </p:cxnSp>
      <p:sp>
        <p:nvSpPr>
          <p:cNvPr id="437308" name="Rectangle 60"/>
          <p:cNvSpPr>
            <a:spLocks noChangeArrowheads="1"/>
          </p:cNvSpPr>
          <p:nvPr/>
        </p:nvSpPr>
        <p:spPr bwMode="auto">
          <a:xfrm>
            <a:off x="7539038" y="3213100"/>
            <a:ext cx="1404937" cy="431800"/>
          </a:xfrm>
          <a:prstGeom prst="rect">
            <a:avLst/>
          </a:prstGeom>
          <a:noFill/>
          <a:ln w="9525">
            <a:noFill/>
            <a:miter lim="800000"/>
            <a:headEnd/>
            <a:tailEnd/>
          </a:ln>
          <a:effectLst/>
        </p:spPr>
        <p:txBody>
          <a:bodyPr wrap="none" anchor="ctr"/>
          <a:lstStyle/>
          <a:p>
            <a:r>
              <a:rPr lang="fr-FR" sz="800" b="0">
                <a:solidFill>
                  <a:srgbClr val="800080"/>
                </a:solidFill>
                <a:latin typeface="Arial" charset="0"/>
              </a:rPr>
              <a:t>Lien URL vers site Internet</a:t>
            </a:r>
          </a:p>
          <a:p>
            <a:r>
              <a:rPr lang="fr-FR" sz="800" b="0">
                <a:solidFill>
                  <a:srgbClr val="800080"/>
                </a:solidFill>
                <a:latin typeface="Arial" charset="0"/>
              </a:rPr>
              <a:t>du 1</a:t>
            </a:r>
            <a:r>
              <a:rPr lang="fr-FR" sz="800" b="0" baseline="30000">
                <a:solidFill>
                  <a:srgbClr val="800080"/>
                </a:solidFill>
                <a:latin typeface="Arial" charset="0"/>
              </a:rPr>
              <a:t>er</a:t>
            </a:r>
            <a:r>
              <a:rPr lang="fr-FR" sz="800" b="0">
                <a:solidFill>
                  <a:srgbClr val="800080"/>
                </a:solidFill>
                <a:latin typeface="Arial" charset="0"/>
              </a:rPr>
              <a:t> Ministre :</a:t>
            </a:r>
          </a:p>
          <a:p>
            <a:r>
              <a:rPr lang="fr-FR" sz="800" b="0">
                <a:solidFill>
                  <a:srgbClr val="800080"/>
                </a:solidFill>
                <a:latin typeface="Arial" charset="0"/>
              </a:rPr>
              <a:t>www.pm.gov.ma</a:t>
            </a:r>
          </a:p>
        </p:txBody>
      </p:sp>
      <p:cxnSp>
        <p:nvCxnSpPr>
          <p:cNvPr id="437309" name="AutoShape 61"/>
          <p:cNvCxnSpPr>
            <a:cxnSpLocks noChangeShapeType="1"/>
            <a:stCxn id="437296" idx="3"/>
            <a:endCxn id="437308" idx="1"/>
          </p:cNvCxnSpPr>
          <p:nvPr/>
        </p:nvCxnSpPr>
        <p:spPr bwMode="auto">
          <a:xfrm>
            <a:off x="7235825" y="3398838"/>
            <a:ext cx="303213" cy="30162"/>
          </a:xfrm>
          <a:prstGeom prst="bentConnector3">
            <a:avLst>
              <a:gd name="adj1" fmla="val 49736"/>
            </a:avLst>
          </a:prstGeom>
          <a:noFill/>
          <a:ln w="9525">
            <a:solidFill>
              <a:srgbClr val="800080"/>
            </a:solidFill>
            <a:miter lim="800000"/>
            <a:headEnd/>
            <a:tailEnd type="triangle" w="med" len="med"/>
          </a:ln>
          <a:effectLst/>
        </p:spPr>
      </p:cxnSp>
      <p:sp>
        <p:nvSpPr>
          <p:cNvPr id="437310" name="Rectangle 62"/>
          <p:cNvSpPr>
            <a:spLocks noChangeArrowheads="1"/>
          </p:cNvSpPr>
          <p:nvPr/>
        </p:nvSpPr>
        <p:spPr bwMode="auto">
          <a:xfrm>
            <a:off x="5651500" y="3848100"/>
            <a:ext cx="1584325" cy="228600"/>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Le Parlement marocain</a:t>
            </a:r>
          </a:p>
        </p:txBody>
      </p:sp>
      <p:cxnSp>
        <p:nvCxnSpPr>
          <p:cNvPr id="437312" name="AutoShape 64"/>
          <p:cNvCxnSpPr>
            <a:cxnSpLocks noChangeShapeType="1"/>
            <a:stCxn id="437280" idx="3"/>
            <a:endCxn id="437310" idx="1"/>
          </p:cNvCxnSpPr>
          <p:nvPr/>
        </p:nvCxnSpPr>
        <p:spPr bwMode="auto">
          <a:xfrm>
            <a:off x="5437188" y="1016000"/>
            <a:ext cx="214312" cy="2946400"/>
          </a:xfrm>
          <a:prstGeom prst="bentConnector3">
            <a:avLst>
              <a:gd name="adj1" fmla="val 49630"/>
            </a:avLst>
          </a:prstGeom>
          <a:noFill/>
          <a:ln w="9525">
            <a:solidFill>
              <a:schemeClr val="tx1"/>
            </a:solidFill>
            <a:miter lim="800000"/>
            <a:headEnd/>
            <a:tailEnd/>
          </a:ln>
          <a:effectLst/>
        </p:spPr>
      </p:cxnSp>
      <p:sp>
        <p:nvSpPr>
          <p:cNvPr id="437313" name="Rectangle 65"/>
          <p:cNvSpPr>
            <a:spLocks noChangeArrowheads="1"/>
          </p:cNvSpPr>
          <p:nvPr/>
        </p:nvSpPr>
        <p:spPr bwMode="auto">
          <a:xfrm>
            <a:off x="7524750" y="3789363"/>
            <a:ext cx="1404938" cy="431800"/>
          </a:xfrm>
          <a:prstGeom prst="rect">
            <a:avLst/>
          </a:prstGeom>
          <a:noFill/>
          <a:ln w="9525">
            <a:noFill/>
            <a:miter lim="800000"/>
            <a:headEnd/>
            <a:tailEnd/>
          </a:ln>
          <a:effectLst/>
        </p:spPr>
        <p:txBody>
          <a:bodyPr wrap="none" anchor="ctr"/>
          <a:lstStyle/>
          <a:p>
            <a:r>
              <a:rPr lang="fr-FR" sz="800" b="0">
                <a:solidFill>
                  <a:srgbClr val="800080"/>
                </a:solidFill>
                <a:latin typeface="Arial" charset="0"/>
              </a:rPr>
              <a:t>Lien URL vers site Internet</a:t>
            </a:r>
          </a:p>
          <a:p>
            <a:r>
              <a:rPr lang="fr-FR" sz="800" b="0">
                <a:solidFill>
                  <a:srgbClr val="800080"/>
                </a:solidFill>
                <a:latin typeface="Arial" charset="0"/>
              </a:rPr>
              <a:t>Ministère chargé des</a:t>
            </a:r>
          </a:p>
          <a:p>
            <a:r>
              <a:rPr lang="fr-FR" sz="800" b="0">
                <a:solidFill>
                  <a:srgbClr val="800080"/>
                </a:solidFill>
                <a:latin typeface="Arial" charset="0"/>
              </a:rPr>
              <a:t>relations avec le Parlement :</a:t>
            </a:r>
          </a:p>
          <a:p>
            <a:r>
              <a:rPr lang="fr-FR" sz="800" b="0">
                <a:solidFill>
                  <a:srgbClr val="800080"/>
                </a:solidFill>
                <a:latin typeface="Arial" charset="0"/>
              </a:rPr>
              <a:t>www.mcrp.gov.ma</a:t>
            </a:r>
          </a:p>
        </p:txBody>
      </p:sp>
      <p:cxnSp>
        <p:nvCxnSpPr>
          <p:cNvPr id="437314" name="AutoShape 66"/>
          <p:cNvCxnSpPr>
            <a:cxnSpLocks noChangeShapeType="1"/>
            <a:stCxn id="437310" idx="3"/>
            <a:endCxn id="437313" idx="1"/>
          </p:cNvCxnSpPr>
          <p:nvPr/>
        </p:nvCxnSpPr>
        <p:spPr bwMode="auto">
          <a:xfrm>
            <a:off x="7235825" y="3962400"/>
            <a:ext cx="288925" cy="42863"/>
          </a:xfrm>
          <a:prstGeom prst="bentConnector3">
            <a:avLst>
              <a:gd name="adj1" fmla="val 50000"/>
            </a:avLst>
          </a:prstGeom>
          <a:noFill/>
          <a:ln w="9525">
            <a:solidFill>
              <a:srgbClr val="800080"/>
            </a:solidFill>
            <a:miter lim="800000"/>
            <a:headEnd/>
            <a:tailEnd type="triangle" w="med" len="med"/>
          </a:ln>
          <a:effectLst/>
        </p:spPr>
      </p:cxnSp>
      <p:sp>
        <p:nvSpPr>
          <p:cNvPr id="437315" name="Rectangle 67"/>
          <p:cNvSpPr>
            <a:spLocks noChangeArrowheads="1"/>
          </p:cNvSpPr>
          <p:nvPr/>
        </p:nvSpPr>
        <p:spPr bwMode="auto">
          <a:xfrm>
            <a:off x="5651500" y="4221163"/>
            <a:ext cx="1584325" cy="228600"/>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Jurisprudence marocaine</a:t>
            </a:r>
          </a:p>
        </p:txBody>
      </p:sp>
      <p:sp>
        <p:nvSpPr>
          <p:cNvPr id="437317" name="Rectangle 69"/>
          <p:cNvSpPr>
            <a:spLocks noChangeArrowheads="1"/>
          </p:cNvSpPr>
          <p:nvPr/>
        </p:nvSpPr>
        <p:spPr bwMode="auto">
          <a:xfrm>
            <a:off x="7524750" y="4581525"/>
            <a:ext cx="1404938" cy="431800"/>
          </a:xfrm>
          <a:prstGeom prst="rect">
            <a:avLst/>
          </a:prstGeom>
          <a:noFill/>
          <a:ln w="9525">
            <a:noFill/>
            <a:miter lim="800000"/>
            <a:headEnd/>
            <a:tailEnd/>
          </a:ln>
          <a:effectLst/>
        </p:spPr>
        <p:txBody>
          <a:bodyPr wrap="none" anchor="ctr"/>
          <a:lstStyle/>
          <a:p>
            <a:r>
              <a:rPr lang="fr-FR" sz="800" b="0">
                <a:solidFill>
                  <a:srgbClr val="800080"/>
                </a:solidFill>
                <a:latin typeface="Arial" charset="0"/>
              </a:rPr>
              <a:t>Lien URL vers site Internet</a:t>
            </a:r>
          </a:p>
          <a:p>
            <a:r>
              <a:rPr lang="fr-FR" sz="800" b="0">
                <a:solidFill>
                  <a:srgbClr val="800080"/>
                </a:solidFill>
                <a:latin typeface="Arial" charset="0"/>
              </a:rPr>
              <a:t>Artémis :</a:t>
            </a:r>
          </a:p>
          <a:p>
            <a:r>
              <a:rPr lang="fr-FR" sz="800" b="0">
                <a:solidFill>
                  <a:srgbClr val="800080"/>
                </a:solidFill>
                <a:latin typeface="Arial" charset="0"/>
              </a:rPr>
              <a:t>www.artemis.ma</a:t>
            </a:r>
          </a:p>
        </p:txBody>
      </p:sp>
      <p:cxnSp>
        <p:nvCxnSpPr>
          <p:cNvPr id="437318" name="AutoShape 70"/>
          <p:cNvCxnSpPr>
            <a:cxnSpLocks noChangeShapeType="1"/>
            <a:stCxn id="437315" idx="3"/>
            <a:endCxn id="437317" idx="1"/>
          </p:cNvCxnSpPr>
          <p:nvPr/>
        </p:nvCxnSpPr>
        <p:spPr bwMode="auto">
          <a:xfrm>
            <a:off x="7235825" y="4335463"/>
            <a:ext cx="288925" cy="461962"/>
          </a:xfrm>
          <a:prstGeom prst="bentConnector3">
            <a:avLst>
              <a:gd name="adj1" fmla="val 50000"/>
            </a:avLst>
          </a:prstGeom>
          <a:noFill/>
          <a:ln w="9525">
            <a:solidFill>
              <a:srgbClr val="800080"/>
            </a:solidFill>
            <a:miter lim="800000"/>
            <a:headEnd/>
            <a:tailEnd type="triangle" w="med" len="med"/>
          </a:ln>
          <a:effectLst/>
        </p:spPr>
      </p:cxnSp>
      <p:sp>
        <p:nvSpPr>
          <p:cNvPr id="437319" name="Rectangle 71"/>
          <p:cNvSpPr>
            <a:spLocks noChangeArrowheads="1"/>
          </p:cNvSpPr>
          <p:nvPr/>
        </p:nvSpPr>
        <p:spPr bwMode="auto">
          <a:xfrm>
            <a:off x="5651500" y="4508500"/>
            <a:ext cx="1584325" cy="228600"/>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Base fiscale</a:t>
            </a:r>
          </a:p>
        </p:txBody>
      </p:sp>
      <p:sp>
        <p:nvSpPr>
          <p:cNvPr id="437321" name="Rectangle 73"/>
          <p:cNvSpPr>
            <a:spLocks noChangeArrowheads="1"/>
          </p:cNvSpPr>
          <p:nvPr/>
        </p:nvSpPr>
        <p:spPr bwMode="auto">
          <a:xfrm>
            <a:off x="5651500" y="4797425"/>
            <a:ext cx="1584325" cy="228600"/>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Base du Bulletin Officiel</a:t>
            </a:r>
          </a:p>
        </p:txBody>
      </p:sp>
      <p:sp>
        <p:nvSpPr>
          <p:cNvPr id="437323" name="Rectangle 75"/>
          <p:cNvSpPr>
            <a:spLocks noChangeArrowheads="1"/>
          </p:cNvSpPr>
          <p:nvPr/>
        </p:nvSpPr>
        <p:spPr bwMode="auto">
          <a:xfrm>
            <a:off x="5651500" y="5084763"/>
            <a:ext cx="1584325" cy="228600"/>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Base du Juris-Classeur marocain</a:t>
            </a:r>
          </a:p>
        </p:txBody>
      </p:sp>
      <p:cxnSp>
        <p:nvCxnSpPr>
          <p:cNvPr id="437325" name="AutoShape 77"/>
          <p:cNvCxnSpPr>
            <a:cxnSpLocks noChangeShapeType="1"/>
            <a:stCxn id="437280" idx="3"/>
            <a:endCxn id="437315" idx="1"/>
          </p:cNvCxnSpPr>
          <p:nvPr/>
        </p:nvCxnSpPr>
        <p:spPr bwMode="auto">
          <a:xfrm>
            <a:off x="5437188" y="1016000"/>
            <a:ext cx="214312" cy="3319463"/>
          </a:xfrm>
          <a:prstGeom prst="bentConnector3">
            <a:avLst>
              <a:gd name="adj1" fmla="val 49630"/>
            </a:avLst>
          </a:prstGeom>
          <a:noFill/>
          <a:ln w="9525">
            <a:solidFill>
              <a:schemeClr val="tx1"/>
            </a:solidFill>
            <a:miter lim="800000"/>
            <a:headEnd/>
            <a:tailEnd/>
          </a:ln>
          <a:effectLst/>
        </p:spPr>
      </p:cxnSp>
      <p:cxnSp>
        <p:nvCxnSpPr>
          <p:cNvPr id="437326" name="AutoShape 78"/>
          <p:cNvCxnSpPr>
            <a:cxnSpLocks noChangeShapeType="1"/>
            <a:stCxn id="437280" idx="3"/>
            <a:endCxn id="437319" idx="1"/>
          </p:cNvCxnSpPr>
          <p:nvPr/>
        </p:nvCxnSpPr>
        <p:spPr bwMode="auto">
          <a:xfrm>
            <a:off x="5437188" y="1016000"/>
            <a:ext cx="214312" cy="3606800"/>
          </a:xfrm>
          <a:prstGeom prst="bentConnector3">
            <a:avLst>
              <a:gd name="adj1" fmla="val 49630"/>
            </a:avLst>
          </a:prstGeom>
          <a:noFill/>
          <a:ln w="9525">
            <a:solidFill>
              <a:schemeClr val="tx1"/>
            </a:solidFill>
            <a:miter lim="800000"/>
            <a:headEnd/>
            <a:tailEnd/>
          </a:ln>
          <a:effectLst/>
        </p:spPr>
      </p:cxnSp>
      <p:cxnSp>
        <p:nvCxnSpPr>
          <p:cNvPr id="437327" name="AutoShape 79"/>
          <p:cNvCxnSpPr>
            <a:cxnSpLocks noChangeShapeType="1"/>
            <a:stCxn id="437280" idx="3"/>
            <a:endCxn id="437321" idx="1"/>
          </p:cNvCxnSpPr>
          <p:nvPr/>
        </p:nvCxnSpPr>
        <p:spPr bwMode="auto">
          <a:xfrm>
            <a:off x="5437188" y="1016000"/>
            <a:ext cx="214312" cy="3895725"/>
          </a:xfrm>
          <a:prstGeom prst="bentConnector3">
            <a:avLst>
              <a:gd name="adj1" fmla="val 49630"/>
            </a:avLst>
          </a:prstGeom>
          <a:noFill/>
          <a:ln w="9525">
            <a:solidFill>
              <a:schemeClr val="tx1"/>
            </a:solidFill>
            <a:miter lim="800000"/>
            <a:headEnd/>
            <a:tailEnd/>
          </a:ln>
          <a:effectLst/>
        </p:spPr>
      </p:cxnSp>
      <p:cxnSp>
        <p:nvCxnSpPr>
          <p:cNvPr id="437328" name="AutoShape 80"/>
          <p:cNvCxnSpPr>
            <a:cxnSpLocks noChangeShapeType="1"/>
            <a:stCxn id="437280" idx="3"/>
            <a:endCxn id="437323" idx="1"/>
          </p:cNvCxnSpPr>
          <p:nvPr/>
        </p:nvCxnSpPr>
        <p:spPr bwMode="auto">
          <a:xfrm>
            <a:off x="5437188" y="1016000"/>
            <a:ext cx="214312" cy="4183063"/>
          </a:xfrm>
          <a:prstGeom prst="bentConnector3">
            <a:avLst>
              <a:gd name="adj1" fmla="val 49630"/>
            </a:avLst>
          </a:prstGeom>
          <a:noFill/>
          <a:ln w="9525">
            <a:solidFill>
              <a:schemeClr val="tx1"/>
            </a:solidFill>
            <a:miter lim="800000"/>
            <a:headEnd/>
            <a:tailEnd/>
          </a:ln>
          <a:effectLst/>
        </p:spPr>
      </p:cxnSp>
      <p:cxnSp>
        <p:nvCxnSpPr>
          <p:cNvPr id="437352" name="AutoShape 104"/>
          <p:cNvCxnSpPr>
            <a:cxnSpLocks noChangeShapeType="1"/>
            <a:stCxn id="437319" idx="3"/>
            <a:endCxn id="437317" idx="1"/>
          </p:cNvCxnSpPr>
          <p:nvPr/>
        </p:nvCxnSpPr>
        <p:spPr bwMode="auto">
          <a:xfrm>
            <a:off x="7235825" y="4622800"/>
            <a:ext cx="288925" cy="174625"/>
          </a:xfrm>
          <a:prstGeom prst="bentConnector3">
            <a:avLst>
              <a:gd name="adj1" fmla="val 50000"/>
            </a:avLst>
          </a:prstGeom>
          <a:noFill/>
          <a:ln w="9525">
            <a:solidFill>
              <a:srgbClr val="800080"/>
            </a:solidFill>
            <a:miter lim="800000"/>
            <a:headEnd/>
            <a:tailEnd type="triangle" w="med" len="med"/>
          </a:ln>
          <a:effectLst/>
        </p:spPr>
      </p:cxnSp>
      <p:cxnSp>
        <p:nvCxnSpPr>
          <p:cNvPr id="437353" name="AutoShape 105"/>
          <p:cNvCxnSpPr>
            <a:cxnSpLocks noChangeShapeType="1"/>
            <a:stCxn id="437321" idx="3"/>
            <a:endCxn id="437317" idx="1"/>
          </p:cNvCxnSpPr>
          <p:nvPr/>
        </p:nvCxnSpPr>
        <p:spPr bwMode="auto">
          <a:xfrm flipV="1">
            <a:off x="7235825" y="4797425"/>
            <a:ext cx="288925" cy="114300"/>
          </a:xfrm>
          <a:prstGeom prst="bentConnector3">
            <a:avLst>
              <a:gd name="adj1" fmla="val 50000"/>
            </a:avLst>
          </a:prstGeom>
          <a:noFill/>
          <a:ln w="9525">
            <a:solidFill>
              <a:srgbClr val="800080"/>
            </a:solidFill>
            <a:miter lim="800000"/>
            <a:headEnd/>
            <a:tailEnd type="triangle" w="med" len="med"/>
          </a:ln>
          <a:effectLst/>
        </p:spPr>
      </p:cxnSp>
      <p:cxnSp>
        <p:nvCxnSpPr>
          <p:cNvPr id="437354" name="AutoShape 106"/>
          <p:cNvCxnSpPr>
            <a:cxnSpLocks noChangeShapeType="1"/>
            <a:stCxn id="437323" idx="3"/>
            <a:endCxn id="437317" idx="1"/>
          </p:cNvCxnSpPr>
          <p:nvPr/>
        </p:nvCxnSpPr>
        <p:spPr bwMode="auto">
          <a:xfrm flipV="1">
            <a:off x="7235825" y="4797425"/>
            <a:ext cx="288925" cy="401638"/>
          </a:xfrm>
          <a:prstGeom prst="bentConnector3">
            <a:avLst>
              <a:gd name="adj1" fmla="val 50000"/>
            </a:avLst>
          </a:prstGeom>
          <a:noFill/>
          <a:ln w="9525">
            <a:solidFill>
              <a:srgbClr val="800080"/>
            </a:solidFill>
            <a:miter lim="800000"/>
            <a:headEnd/>
            <a:tailEnd type="triangle" w="med" len="med"/>
          </a:ln>
          <a:effectLst/>
        </p:spPr>
      </p:cxnSp>
      <p:sp>
        <p:nvSpPr>
          <p:cNvPr id="437377" name="Rectangle 129"/>
          <p:cNvSpPr>
            <a:spLocks noChangeArrowheads="1"/>
          </p:cNvSpPr>
          <p:nvPr/>
        </p:nvSpPr>
        <p:spPr bwMode="auto">
          <a:xfrm>
            <a:off x="107950" y="2852738"/>
            <a:ext cx="1295400" cy="214312"/>
          </a:xfrm>
          <a:prstGeom prst="rect">
            <a:avLst/>
          </a:prstGeom>
          <a:solidFill>
            <a:srgbClr val="008000"/>
          </a:solidFill>
          <a:ln w="9525">
            <a:solidFill>
              <a:schemeClr val="tx1"/>
            </a:solidFill>
            <a:miter lim="800000"/>
            <a:headEnd/>
            <a:tailEnd/>
          </a:ln>
          <a:effectLst/>
        </p:spPr>
        <p:txBody>
          <a:bodyPr anchor="ctr"/>
          <a:lstStyle/>
          <a:p>
            <a:pPr algn="ctr"/>
            <a:r>
              <a:rPr lang="fr-FR" sz="800">
                <a:solidFill>
                  <a:schemeClr val="bg1"/>
                </a:solidFill>
                <a:latin typeface="Arial" charset="0"/>
              </a:rPr>
              <a:t>Indexation</a:t>
            </a:r>
          </a:p>
        </p:txBody>
      </p:sp>
      <p:sp>
        <p:nvSpPr>
          <p:cNvPr id="437378" name="Rectangle 130"/>
          <p:cNvSpPr>
            <a:spLocks noChangeArrowheads="1"/>
          </p:cNvSpPr>
          <p:nvPr/>
        </p:nvSpPr>
        <p:spPr bwMode="auto">
          <a:xfrm>
            <a:off x="107950" y="3141663"/>
            <a:ext cx="1295400" cy="228600"/>
          </a:xfrm>
          <a:prstGeom prst="rect">
            <a:avLst/>
          </a:prstGeom>
          <a:solidFill>
            <a:srgbClr val="000080"/>
          </a:solidFill>
          <a:ln w="9525">
            <a:solidFill>
              <a:srgbClr val="000080"/>
            </a:solidFill>
            <a:miter lim="800000"/>
            <a:headEnd/>
            <a:tailEnd/>
          </a:ln>
          <a:effectLst/>
        </p:spPr>
        <p:txBody>
          <a:bodyPr anchor="ctr"/>
          <a:lstStyle/>
          <a:p>
            <a:pPr algn="ctr"/>
            <a:r>
              <a:rPr lang="fr-FR" sz="800">
                <a:solidFill>
                  <a:srgbClr val="F8F8F8"/>
                </a:solidFill>
                <a:latin typeface="Arial" charset="0"/>
              </a:rPr>
              <a:t>Espace Investisseurs</a:t>
            </a:r>
          </a:p>
        </p:txBody>
      </p:sp>
      <p:sp>
        <p:nvSpPr>
          <p:cNvPr id="437379" name="Rectangle 131"/>
          <p:cNvSpPr>
            <a:spLocks noChangeArrowheads="1"/>
          </p:cNvSpPr>
          <p:nvPr/>
        </p:nvSpPr>
        <p:spPr bwMode="auto">
          <a:xfrm>
            <a:off x="107950" y="3714750"/>
            <a:ext cx="1295400" cy="2286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Services administratifs</a:t>
            </a:r>
          </a:p>
        </p:txBody>
      </p:sp>
      <p:sp>
        <p:nvSpPr>
          <p:cNvPr id="437380" name="Rectangle 132"/>
          <p:cNvSpPr>
            <a:spLocks noChangeArrowheads="1"/>
          </p:cNvSpPr>
          <p:nvPr/>
        </p:nvSpPr>
        <p:spPr bwMode="auto">
          <a:xfrm>
            <a:off x="109538" y="3994150"/>
            <a:ext cx="1295400" cy="228600"/>
          </a:xfrm>
          <a:prstGeom prst="rect">
            <a:avLst/>
          </a:prstGeom>
          <a:solidFill>
            <a:srgbClr val="C0C0C0"/>
          </a:solidFill>
          <a:ln w="9525" algn="ctr">
            <a:solidFill>
              <a:srgbClr val="003300"/>
            </a:solidFill>
            <a:miter lim="800000"/>
            <a:headEnd/>
            <a:tailEnd/>
          </a:ln>
          <a:effectLst/>
        </p:spPr>
        <p:txBody>
          <a:bodyPr anchor="ctr"/>
          <a:lstStyle/>
          <a:p>
            <a:pPr algn="ctr"/>
            <a:r>
              <a:rPr lang="fr-FR" sz="800" b="0">
                <a:latin typeface="Arial" charset="0"/>
              </a:rPr>
              <a:t>La vie de l’entreprise</a:t>
            </a:r>
          </a:p>
        </p:txBody>
      </p:sp>
      <p:sp>
        <p:nvSpPr>
          <p:cNvPr id="437381" name="Rectangle 133"/>
          <p:cNvSpPr>
            <a:spLocks noChangeArrowheads="1"/>
          </p:cNvSpPr>
          <p:nvPr/>
        </p:nvSpPr>
        <p:spPr bwMode="auto">
          <a:xfrm>
            <a:off x="107950" y="3429000"/>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a:t>
            </a:r>
          </a:p>
        </p:txBody>
      </p:sp>
      <p:sp>
        <p:nvSpPr>
          <p:cNvPr id="437382" name="AutoShape 134"/>
          <p:cNvSpPr>
            <a:spLocks noChangeArrowheads="1"/>
          </p:cNvSpPr>
          <p:nvPr/>
        </p:nvSpPr>
        <p:spPr bwMode="auto">
          <a:xfrm>
            <a:off x="2987675" y="4078288"/>
            <a:ext cx="215900" cy="71437"/>
          </a:xfrm>
          <a:prstGeom prst="leftArrow">
            <a:avLst>
              <a:gd name="adj1" fmla="val 50000"/>
              <a:gd name="adj2" fmla="val 75556"/>
            </a:avLst>
          </a:prstGeom>
          <a:solidFill>
            <a:srgbClr val="FF0000"/>
          </a:solidFill>
          <a:ln w="9525">
            <a:solidFill>
              <a:schemeClr val="tx1"/>
            </a:solidFill>
            <a:miter lim="800000"/>
            <a:headEnd/>
            <a:tailEnd/>
          </a:ln>
          <a:effectLst/>
        </p:spPr>
        <p:txBody>
          <a:bodyPr wrap="none" anchor="ctr"/>
          <a:lstStyle/>
          <a:p>
            <a:endParaRPr lang="fr-FR"/>
          </a:p>
        </p:txBody>
      </p:sp>
      <p:sp>
        <p:nvSpPr>
          <p:cNvPr id="437392" name="Rectangle 144"/>
          <p:cNvSpPr>
            <a:spLocks noChangeArrowheads="1"/>
          </p:cNvSpPr>
          <p:nvPr/>
        </p:nvSpPr>
        <p:spPr bwMode="auto">
          <a:xfrm>
            <a:off x="1619250" y="4005263"/>
            <a:ext cx="1296988" cy="215900"/>
          </a:xfrm>
          <a:prstGeom prst="rect">
            <a:avLst/>
          </a:prstGeom>
          <a:solidFill>
            <a:srgbClr val="C0C0C0"/>
          </a:solidFill>
          <a:ln w="9525" algn="ctr">
            <a:solidFill>
              <a:srgbClr val="003300"/>
            </a:solidFill>
            <a:miter lim="800000"/>
            <a:headEnd/>
            <a:tailEnd/>
          </a:ln>
          <a:effectLst/>
        </p:spPr>
        <p:txBody>
          <a:bodyPr anchor="ctr"/>
          <a:lstStyle/>
          <a:p>
            <a:pPr algn="ctr"/>
            <a:r>
              <a:rPr lang="fr-FR" sz="800" b="0">
                <a:latin typeface="Arial" charset="0"/>
              </a:rPr>
              <a:t>Le droit marocain</a:t>
            </a:r>
          </a:p>
        </p:txBody>
      </p:sp>
      <p:sp>
        <p:nvSpPr>
          <p:cNvPr id="437393" name="Rectangle 145"/>
          <p:cNvSpPr>
            <a:spLocks noChangeArrowheads="1"/>
          </p:cNvSpPr>
          <p:nvPr/>
        </p:nvSpPr>
        <p:spPr bwMode="auto">
          <a:xfrm>
            <a:off x="1619250" y="4294188"/>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chemeClr val="tx2"/>
                </a:solidFill>
                <a:latin typeface="Arial" charset="0"/>
              </a:rPr>
              <a:t>Emploi</a:t>
            </a:r>
          </a:p>
        </p:txBody>
      </p:sp>
      <p:sp>
        <p:nvSpPr>
          <p:cNvPr id="437394" name="Rectangle 146"/>
          <p:cNvSpPr>
            <a:spLocks noChangeArrowheads="1"/>
          </p:cNvSpPr>
          <p:nvPr/>
        </p:nvSpPr>
        <p:spPr bwMode="auto">
          <a:xfrm>
            <a:off x="1619250" y="4583113"/>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chemeClr val="tx2"/>
                </a:solidFill>
                <a:latin typeface="Arial" charset="0"/>
              </a:rPr>
              <a:t>Formation</a:t>
            </a:r>
          </a:p>
        </p:txBody>
      </p:sp>
      <p:sp>
        <p:nvSpPr>
          <p:cNvPr id="437395" name="Rectangle 147"/>
          <p:cNvSpPr>
            <a:spLocks noChangeArrowheads="1"/>
          </p:cNvSpPr>
          <p:nvPr/>
        </p:nvSpPr>
        <p:spPr bwMode="auto">
          <a:xfrm>
            <a:off x="1619250" y="5157788"/>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chemeClr val="tx2"/>
                </a:solidFill>
                <a:latin typeface="Arial" charset="0"/>
              </a:rPr>
              <a:t>Etudes, analyses et statistiques</a:t>
            </a:r>
          </a:p>
        </p:txBody>
      </p:sp>
      <p:sp>
        <p:nvSpPr>
          <p:cNvPr id="437396" name="Rectangle 148"/>
          <p:cNvSpPr>
            <a:spLocks noChangeArrowheads="1"/>
          </p:cNvSpPr>
          <p:nvPr/>
        </p:nvSpPr>
        <p:spPr bwMode="auto">
          <a:xfrm>
            <a:off x="1619250" y="4870450"/>
            <a:ext cx="1296988" cy="215900"/>
          </a:xfrm>
          <a:prstGeom prst="rect">
            <a:avLst/>
          </a:prstGeom>
          <a:noFill/>
          <a:ln w="9525">
            <a:solidFill>
              <a:schemeClr val="tx1"/>
            </a:solidFill>
            <a:miter lim="800000"/>
            <a:headEnd/>
            <a:tailEnd/>
          </a:ln>
          <a:effectLst/>
        </p:spPr>
        <p:txBody>
          <a:bodyPr anchor="ctr"/>
          <a:lstStyle/>
          <a:p>
            <a:pPr algn="ctr"/>
            <a:r>
              <a:rPr lang="fr-FR" sz="800" b="0">
                <a:solidFill>
                  <a:schemeClr val="tx2"/>
                </a:solidFill>
                <a:latin typeface="Arial" charset="0"/>
              </a:rPr>
              <a:t>Mise à niveau</a:t>
            </a:r>
          </a:p>
        </p:txBody>
      </p:sp>
      <p:sp>
        <p:nvSpPr>
          <p:cNvPr id="437397" name="Rectangle 149"/>
          <p:cNvSpPr>
            <a:spLocks noChangeArrowheads="1"/>
          </p:cNvSpPr>
          <p:nvPr/>
        </p:nvSpPr>
        <p:spPr bwMode="auto">
          <a:xfrm>
            <a:off x="1619250" y="5445125"/>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chemeClr val="tx2"/>
                </a:solidFill>
                <a:latin typeface="Arial" charset="0"/>
              </a:rPr>
              <a:t>Investissements et Fiscalité</a:t>
            </a:r>
          </a:p>
        </p:txBody>
      </p:sp>
      <p:sp>
        <p:nvSpPr>
          <p:cNvPr id="437398" name="Rectangle 150"/>
          <p:cNvSpPr>
            <a:spLocks noChangeArrowheads="1"/>
          </p:cNvSpPr>
          <p:nvPr/>
        </p:nvSpPr>
        <p:spPr bwMode="auto">
          <a:xfrm>
            <a:off x="1619250" y="5734050"/>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chemeClr val="tx2"/>
                </a:solidFill>
                <a:latin typeface="Arial" charset="0"/>
              </a:rPr>
              <a:t>Commerce extérieur</a:t>
            </a:r>
          </a:p>
        </p:txBody>
      </p:sp>
      <p:sp>
        <p:nvSpPr>
          <p:cNvPr id="437399" name="Rectangle 151"/>
          <p:cNvSpPr>
            <a:spLocks noChangeArrowheads="1"/>
          </p:cNvSpPr>
          <p:nvPr/>
        </p:nvSpPr>
        <p:spPr bwMode="auto">
          <a:xfrm>
            <a:off x="1619250" y="6021388"/>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chemeClr val="tx2"/>
                </a:solidFill>
                <a:latin typeface="Arial" charset="0"/>
              </a:rPr>
              <a:t>Urbanisme</a:t>
            </a:r>
          </a:p>
        </p:txBody>
      </p:sp>
      <p:sp>
        <p:nvSpPr>
          <p:cNvPr id="437400" name="Rectangle 152"/>
          <p:cNvSpPr>
            <a:spLocks noChangeArrowheads="1"/>
          </p:cNvSpPr>
          <p:nvPr/>
        </p:nvSpPr>
        <p:spPr bwMode="auto">
          <a:xfrm>
            <a:off x="1619250" y="6308725"/>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chemeClr val="tx2"/>
                </a:solidFill>
                <a:latin typeface="Arial" charset="0"/>
              </a:rPr>
              <a:t>Marchés publics</a:t>
            </a:r>
          </a:p>
        </p:txBody>
      </p:sp>
      <p:sp>
        <p:nvSpPr>
          <p:cNvPr id="437401" name="Rectangle 153"/>
          <p:cNvSpPr>
            <a:spLocks noChangeArrowheads="1"/>
          </p:cNvSpPr>
          <p:nvPr/>
        </p:nvSpPr>
        <p:spPr bwMode="auto">
          <a:xfrm>
            <a:off x="1619250" y="6597650"/>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chemeClr val="tx2"/>
                </a:solidFill>
                <a:latin typeface="Arial" charset="0"/>
              </a:rPr>
              <a:t>Investir à l’étranger</a:t>
            </a:r>
          </a:p>
        </p:txBody>
      </p:sp>
      <p:cxnSp>
        <p:nvCxnSpPr>
          <p:cNvPr id="437402" name="AutoShape 154"/>
          <p:cNvCxnSpPr>
            <a:cxnSpLocks noChangeShapeType="1"/>
            <a:stCxn id="437380" idx="3"/>
            <a:endCxn id="437392" idx="1"/>
          </p:cNvCxnSpPr>
          <p:nvPr/>
        </p:nvCxnSpPr>
        <p:spPr bwMode="auto">
          <a:xfrm>
            <a:off x="1404938" y="4108450"/>
            <a:ext cx="214312" cy="4763"/>
          </a:xfrm>
          <a:prstGeom prst="straightConnector1">
            <a:avLst/>
          </a:prstGeom>
          <a:noFill/>
          <a:ln w="9525">
            <a:solidFill>
              <a:schemeClr val="tx1"/>
            </a:solidFill>
            <a:round/>
            <a:headEnd/>
            <a:tailEnd/>
          </a:ln>
          <a:effectLst/>
        </p:spPr>
      </p:cxnSp>
      <p:cxnSp>
        <p:nvCxnSpPr>
          <p:cNvPr id="437403" name="AutoShape 155"/>
          <p:cNvCxnSpPr>
            <a:cxnSpLocks noChangeShapeType="1"/>
            <a:stCxn id="437380" idx="3"/>
            <a:endCxn id="437393" idx="1"/>
          </p:cNvCxnSpPr>
          <p:nvPr/>
        </p:nvCxnSpPr>
        <p:spPr bwMode="auto">
          <a:xfrm>
            <a:off x="1404938" y="4108450"/>
            <a:ext cx="214312" cy="293688"/>
          </a:xfrm>
          <a:prstGeom prst="bentConnector3">
            <a:avLst>
              <a:gd name="adj1" fmla="val 49630"/>
            </a:avLst>
          </a:prstGeom>
          <a:noFill/>
          <a:ln w="9525">
            <a:solidFill>
              <a:schemeClr val="tx1"/>
            </a:solidFill>
            <a:miter lim="800000"/>
            <a:headEnd/>
            <a:tailEnd/>
          </a:ln>
          <a:effectLst/>
        </p:spPr>
      </p:cxnSp>
      <p:cxnSp>
        <p:nvCxnSpPr>
          <p:cNvPr id="437404" name="AutoShape 156"/>
          <p:cNvCxnSpPr>
            <a:cxnSpLocks noChangeShapeType="1"/>
            <a:stCxn id="437380" idx="3"/>
            <a:endCxn id="437394" idx="1"/>
          </p:cNvCxnSpPr>
          <p:nvPr/>
        </p:nvCxnSpPr>
        <p:spPr bwMode="auto">
          <a:xfrm>
            <a:off x="1404938" y="4108450"/>
            <a:ext cx="214312" cy="582613"/>
          </a:xfrm>
          <a:prstGeom prst="bentConnector3">
            <a:avLst>
              <a:gd name="adj1" fmla="val 49630"/>
            </a:avLst>
          </a:prstGeom>
          <a:noFill/>
          <a:ln w="9525">
            <a:solidFill>
              <a:schemeClr val="tx1"/>
            </a:solidFill>
            <a:miter lim="800000"/>
            <a:headEnd/>
            <a:tailEnd/>
          </a:ln>
          <a:effectLst/>
        </p:spPr>
      </p:cxnSp>
      <p:cxnSp>
        <p:nvCxnSpPr>
          <p:cNvPr id="437405" name="AutoShape 157"/>
          <p:cNvCxnSpPr>
            <a:cxnSpLocks noChangeShapeType="1"/>
            <a:stCxn id="437380" idx="3"/>
            <a:endCxn id="437396" idx="1"/>
          </p:cNvCxnSpPr>
          <p:nvPr/>
        </p:nvCxnSpPr>
        <p:spPr bwMode="auto">
          <a:xfrm>
            <a:off x="1404938" y="4108450"/>
            <a:ext cx="214312" cy="869950"/>
          </a:xfrm>
          <a:prstGeom prst="bentConnector3">
            <a:avLst>
              <a:gd name="adj1" fmla="val 49630"/>
            </a:avLst>
          </a:prstGeom>
          <a:noFill/>
          <a:ln w="9525">
            <a:solidFill>
              <a:schemeClr val="tx1"/>
            </a:solidFill>
            <a:miter lim="800000"/>
            <a:headEnd/>
            <a:tailEnd/>
          </a:ln>
          <a:effectLst/>
        </p:spPr>
      </p:cxnSp>
      <p:cxnSp>
        <p:nvCxnSpPr>
          <p:cNvPr id="437406" name="AutoShape 158"/>
          <p:cNvCxnSpPr>
            <a:cxnSpLocks noChangeShapeType="1"/>
            <a:stCxn id="437380" idx="3"/>
            <a:endCxn id="437395" idx="1"/>
          </p:cNvCxnSpPr>
          <p:nvPr/>
        </p:nvCxnSpPr>
        <p:spPr bwMode="auto">
          <a:xfrm>
            <a:off x="1404938" y="4108450"/>
            <a:ext cx="214312" cy="1157288"/>
          </a:xfrm>
          <a:prstGeom prst="bentConnector3">
            <a:avLst>
              <a:gd name="adj1" fmla="val 49630"/>
            </a:avLst>
          </a:prstGeom>
          <a:noFill/>
          <a:ln w="9525">
            <a:solidFill>
              <a:schemeClr val="tx1"/>
            </a:solidFill>
            <a:miter lim="800000"/>
            <a:headEnd/>
            <a:tailEnd/>
          </a:ln>
          <a:effectLst/>
        </p:spPr>
      </p:cxnSp>
      <p:cxnSp>
        <p:nvCxnSpPr>
          <p:cNvPr id="437407" name="AutoShape 159"/>
          <p:cNvCxnSpPr>
            <a:cxnSpLocks noChangeShapeType="1"/>
            <a:stCxn id="437380" idx="3"/>
            <a:endCxn id="437397" idx="1"/>
          </p:cNvCxnSpPr>
          <p:nvPr/>
        </p:nvCxnSpPr>
        <p:spPr bwMode="auto">
          <a:xfrm>
            <a:off x="1404938" y="4108450"/>
            <a:ext cx="214312" cy="1444625"/>
          </a:xfrm>
          <a:prstGeom prst="bentConnector3">
            <a:avLst>
              <a:gd name="adj1" fmla="val 49630"/>
            </a:avLst>
          </a:prstGeom>
          <a:noFill/>
          <a:ln w="9525">
            <a:solidFill>
              <a:schemeClr val="tx1"/>
            </a:solidFill>
            <a:miter lim="800000"/>
            <a:headEnd/>
            <a:tailEnd/>
          </a:ln>
          <a:effectLst/>
        </p:spPr>
      </p:cxnSp>
      <p:cxnSp>
        <p:nvCxnSpPr>
          <p:cNvPr id="437408" name="AutoShape 160"/>
          <p:cNvCxnSpPr>
            <a:cxnSpLocks noChangeShapeType="1"/>
            <a:stCxn id="437380" idx="3"/>
            <a:endCxn id="437398" idx="1"/>
          </p:cNvCxnSpPr>
          <p:nvPr/>
        </p:nvCxnSpPr>
        <p:spPr bwMode="auto">
          <a:xfrm>
            <a:off x="1404938" y="4108450"/>
            <a:ext cx="214312" cy="1733550"/>
          </a:xfrm>
          <a:prstGeom prst="bentConnector3">
            <a:avLst>
              <a:gd name="adj1" fmla="val 49630"/>
            </a:avLst>
          </a:prstGeom>
          <a:noFill/>
          <a:ln w="9525">
            <a:solidFill>
              <a:schemeClr val="tx1"/>
            </a:solidFill>
            <a:miter lim="800000"/>
            <a:headEnd/>
            <a:tailEnd/>
          </a:ln>
          <a:effectLst/>
        </p:spPr>
      </p:cxnSp>
      <p:cxnSp>
        <p:nvCxnSpPr>
          <p:cNvPr id="437409" name="AutoShape 161"/>
          <p:cNvCxnSpPr>
            <a:cxnSpLocks noChangeShapeType="1"/>
            <a:stCxn id="437380" idx="3"/>
            <a:endCxn id="437399" idx="1"/>
          </p:cNvCxnSpPr>
          <p:nvPr/>
        </p:nvCxnSpPr>
        <p:spPr bwMode="auto">
          <a:xfrm>
            <a:off x="1404938" y="4108450"/>
            <a:ext cx="214312" cy="2020888"/>
          </a:xfrm>
          <a:prstGeom prst="bentConnector3">
            <a:avLst>
              <a:gd name="adj1" fmla="val 49630"/>
            </a:avLst>
          </a:prstGeom>
          <a:noFill/>
          <a:ln w="9525">
            <a:solidFill>
              <a:schemeClr val="tx1"/>
            </a:solidFill>
            <a:miter lim="800000"/>
            <a:headEnd/>
            <a:tailEnd/>
          </a:ln>
          <a:effectLst/>
        </p:spPr>
      </p:cxnSp>
      <p:cxnSp>
        <p:nvCxnSpPr>
          <p:cNvPr id="437410" name="AutoShape 162"/>
          <p:cNvCxnSpPr>
            <a:cxnSpLocks noChangeShapeType="1"/>
            <a:stCxn id="437380" idx="3"/>
            <a:endCxn id="437400" idx="1"/>
          </p:cNvCxnSpPr>
          <p:nvPr/>
        </p:nvCxnSpPr>
        <p:spPr bwMode="auto">
          <a:xfrm>
            <a:off x="1404938" y="4108450"/>
            <a:ext cx="214312" cy="2308225"/>
          </a:xfrm>
          <a:prstGeom prst="bentConnector3">
            <a:avLst>
              <a:gd name="adj1" fmla="val 49630"/>
            </a:avLst>
          </a:prstGeom>
          <a:noFill/>
          <a:ln w="9525">
            <a:solidFill>
              <a:schemeClr val="tx1"/>
            </a:solidFill>
            <a:miter lim="800000"/>
            <a:headEnd/>
            <a:tailEnd/>
          </a:ln>
          <a:effectLst/>
        </p:spPr>
      </p:cxnSp>
      <p:cxnSp>
        <p:nvCxnSpPr>
          <p:cNvPr id="437411" name="AutoShape 163"/>
          <p:cNvCxnSpPr>
            <a:cxnSpLocks noChangeShapeType="1"/>
            <a:stCxn id="437380" idx="3"/>
            <a:endCxn id="437401" idx="1"/>
          </p:cNvCxnSpPr>
          <p:nvPr/>
        </p:nvCxnSpPr>
        <p:spPr bwMode="auto">
          <a:xfrm>
            <a:off x="1404938" y="4108450"/>
            <a:ext cx="214312" cy="2597150"/>
          </a:xfrm>
          <a:prstGeom prst="bentConnector3">
            <a:avLst>
              <a:gd name="adj1" fmla="val 49630"/>
            </a:avLst>
          </a:prstGeom>
          <a:noFill/>
          <a:ln w="9525">
            <a:solidFill>
              <a:schemeClr val="tx1"/>
            </a:solidFill>
            <a:miter lim="800000"/>
            <a:headEnd/>
            <a:tailEnd/>
          </a:ln>
          <a:effectLst/>
        </p:spPr>
      </p:cxnSp>
      <p:sp>
        <p:nvSpPr>
          <p:cNvPr id="437412" name="Rectangle 164"/>
          <p:cNvSpPr>
            <a:spLocks noChangeArrowheads="1"/>
          </p:cNvSpPr>
          <p:nvPr/>
        </p:nvSpPr>
        <p:spPr bwMode="auto">
          <a:xfrm>
            <a:off x="107950" y="596900"/>
            <a:ext cx="100806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0</a:t>
            </a:r>
          </a:p>
        </p:txBody>
      </p:sp>
      <p:sp>
        <p:nvSpPr>
          <p:cNvPr id="437413" name="Rectangle 165"/>
          <p:cNvSpPr>
            <a:spLocks noChangeArrowheads="1"/>
          </p:cNvSpPr>
          <p:nvPr/>
        </p:nvSpPr>
        <p:spPr bwMode="auto">
          <a:xfrm>
            <a:off x="1189038" y="596900"/>
            <a:ext cx="1366837"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1</a:t>
            </a:r>
          </a:p>
        </p:txBody>
      </p:sp>
      <p:sp>
        <p:nvSpPr>
          <p:cNvPr id="437414" name="Rectangle 166"/>
          <p:cNvSpPr>
            <a:spLocks noChangeArrowheads="1"/>
          </p:cNvSpPr>
          <p:nvPr/>
        </p:nvSpPr>
        <p:spPr bwMode="auto">
          <a:xfrm>
            <a:off x="2628900" y="596900"/>
            <a:ext cx="1438275"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2</a:t>
            </a:r>
          </a:p>
        </p:txBody>
      </p:sp>
      <p:sp>
        <p:nvSpPr>
          <p:cNvPr id="437415" name="Rectangle 167"/>
          <p:cNvSpPr>
            <a:spLocks noChangeArrowheads="1"/>
          </p:cNvSpPr>
          <p:nvPr/>
        </p:nvSpPr>
        <p:spPr bwMode="auto">
          <a:xfrm>
            <a:off x="4140200" y="596900"/>
            <a:ext cx="143986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3</a:t>
            </a:r>
          </a:p>
        </p:txBody>
      </p:sp>
      <p:sp>
        <p:nvSpPr>
          <p:cNvPr id="437416" name="Rectangle 168"/>
          <p:cNvSpPr>
            <a:spLocks noChangeArrowheads="1"/>
          </p:cNvSpPr>
          <p:nvPr/>
        </p:nvSpPr>
        <p:spPr bwMode="auto">
          <a:xfrm>
            <a:off x="5651500" y="596900"/>
            <a:ext cx="1584325"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4</a:t>
            </a:r>
          </a:p>
        </p:txBody>
      </p:sp>
      <p:sp>
        <p:nvSpPr>
          <p:cNvPr id="437417" name="Rectangle 169"/>
          <p:cNvSpPr>
            <a:spLocks noChangeArrowheads="1"/>
          </p:cNvSpPr>
          <p:nvPr/>
        </p:nvSpPr>
        <p:spPr bwMode="auto">
          <a:xfrm>
            <a:off x="7315200" y="596900"/>
            <a:ext cx="164941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5</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0"/>
          </p:nvPr>
        </p:nvSpPr>
        <p:spPr/>
        <p:txBody>
          <a:bodyPr/>
          <a:lstStyle/>
          <a:p>
            <a:fld id="{AEB4202C-F8E1-4930-9C71-931689A0035F}" type="slidenum">
              <a:rPr lang="fr-FR"/>
              <a:pPr/>
              <a:t>4</a:t>
            </a:fld>
            <a:endParaRPr lang="fr-FR"/>
          </a:p>
        </p:txBody>
      </p:sp>
      <p:sp>
        <p:nvSpPr>
          <p:cNvPr id="262146" name="Rectangle 2"/>
          <p:cNvSpPr>
            <a:spLocks noChangeArrowheads="1"/>
          </p:cNvSpPr>
          <p:nvPr/>
        </p:nvSpPr>
        <p:spPr bwMode="auto">
          <a:xfrm>
            <a:off x="2771775" y="620713"/>
            <a:ext cx="6192838" cy="381000"/>
          </a:xfrm>
          <a:prstGeom prst="rect">
            <a:avLst/>
          </a:prstGeom>
          <a:solidFill>
            <a:srgbClr val="CC3300"/>
          </a:solidFill>
          <a:ln w="9525">
            <a:solidFill>
              <a:schemeClr val="tx1"/>
            </a:solidFill>
            <a:miter lim="800000"/>
            <a:headEnd/>
            <a:tailEnd/>
          </a:ln>
          <a:effectLst/>
        </p:spPr>
        <p:txBody>
          <a:bodyPr wrap="none" anchor="ctr"/>
          <a:lstStyle/>
          <a:p>
            <a:pPr algn="ctr"/>
            <a:r>
              <a:rPr lang="fr-FR" sz="1200" dirty="0" smtClean="0">
                <a:solidFill>
                  <a:schemeClr val="bg1"/>
                </a:solidFill>
                <a:latin typeface="Arial" charset="0"/>
              </a:rPr>
              <a:t>a- Les attentes</a:t>
            </a:r>
            <a:endParaRPr lang="fr-FR" sz="1200" dirty="0">
              <a:solidFill>
                <a:schemeClr val="bg1"/>
              </a:solidFill>
              <a:latin typeface="Arial" charset="0"/>
            </a:endParaRPr>
          </a:p>
        </p:txBody>
      </p:sp>
      <p:sp>
        <p:nvSpPr>
          <p:cNvPr id="262148" name="Rectangle 4"/>
          <p:cNvSpPr>
            <a:spLocks noChangeArrowheads="1"/>
          </p:cNvSpPr>
          <p:nvPr/>
        </p:nvSpPr>
        <p:spPr bwMode="auto">
          <a:xfrm>
            <a:off x="107950" y="620713"/>
            <a:ext cx="2592388" cy="3810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fr-FR" sz="1200" dirty="0">
                <a:latin typeface="Arial" charset="0"/>
              </a:rPr>
              <a:t>1- METHODOLOGIE PRECONISEE</a:t>
            </a:r>
          </a:p>
        </p:txBody>
      </p:sp>
      <p:sp>
        <p:nvSpPr>
          <p:cNvPr id="7" name="ZoneTexte 6"/>
          <p:cNvSpPr txBox="1"/>
          <p:nvPr/>
        </p:nvSpPr>
        <p:spPr>
          <a:xfrm>
            <a:off x="142844" y="1357298"/>
            <a:ext cx="8858312" cy="307777"/>
          </a:xfrm>
          <a:prstGeom prst="rect">
            <a:avLst/>
          </a:prstGeom>
          <a:noFill/>
        </p:spPr>
        <p:txBody>
          <a:bodyPr wrap="square" rtlCol="0">
            <a:spAutoFit/>
          </a:bodyPr>
          <a:lstStyle/>
          <a:p>
            <a:r>
              <a:rPr lang="fr-FR" sz="1400" b="0" dirty="0" smtClean="0"/>
              <a:t>De ce fait, le nouveau portail du CRI Casa Settat devrait être une plateforme multiutilisateurs, multiservices  </a:t>
            </a:r>
            <a:endParaRPr lang="fr-FR" sz="1400" b="0" dirty="0"/>
          </a:p>
        </p:txBody>
      </p:sp>
      <p:sp>
        <p:nvSpPr>
          <p:cNvPr id="8" name="Arc 2"/>
          <p:cNvSpPr>
            <a:spLocks/>
          </p:cNvSpPr>
          <p:nvPr/>
        </p:nvSpPr>
        <p:spPr bwMode="auto">
          <a:xfrm flipV="1">
            <a:off x="3378200" y="2209800"/>
            <a:ext cx="4921250" cy="2208213"/>
          </a:xfrm>
          <a:custGeom>
            <a:avLst/>
            <a:gdLst>
              <a:gd name="G0" fmla="+- 1742 0 0"/>
              <a:gd name="G1" fmla="+- 21600 0 0"/>
              <a:gd name="G2" fmla="+- 21600 0 0"/>
              <a:gd name="T0" fmla="*/ 0 w 23342"/>
              <a:gd name="T1" fmla="*/ 70 h 40268"/>
              <a:gd name="T2" fmla="*/ 12607 w 23342"/>
              <a:gd name="T3" fmla="*/ 40268 h 40268"/>
              <a:gd name="T4" fmla="*/ 1742 w 23342"/>
              <a:gd name="T5" fmla="*/ 21600 h 40268"/>
            </a:gdLst>
            <a:ahLst/>
            <a:cxnLst>
              <a:cxn ang="0">
                <a:pos x="T0" y="T1"/>
              </a:cxn>
              <a:cxn ang="0">
                <a:pos x="T2" y="T3"/>
              </a:cxn>
              <a:cxn ang="0">
                <a:pos x="T4" y="T5"/>
              </a:cxn>
            </a:cxnLst>
            <a:rect l="0" t="0" r="r" b="b"/>
            <a:pathLst>
              <a:path w="23342" h="40268" fill="none" extrusionOk="0">
                <a:moveTo>
                  <a:pt x="0" y="70"/>
                </a:moveTo>
                <a:cubicBezTo>
                  <a:pt x="579" y="23"/>
                  <a:pt x="1160" y="-1"/>
                  <a:pt x="1742" y="0"/>
                </a:cubicBezTo>
                <a:cubicBezTo>
                  <a:pt x="13671" y="0"/>
                  <a:pt x="23342" y="9670"/>
                  <a:pt x="23342" y="21600"/>
                </a:cubicBezTo>
                <a:cubicBezTo>
                  <a:pt x="23342" y="29290"/>
                  <a:pt x="19253" y="36400"/>
                  <a:pt x="12607" y="40268"/>
                </a:cubicBezTo>
              </a:path>
              <a:path w="23342" h="40268" stroke="0" extrusionOk="0">
                <a:moveTo>
                  <a:pt x="0" y="70"/>
                </a:moveTo>
                <a:cubicBezTo>
                  <a:pt x="579" y="23"/>
                  <a:pt x="1160" y="-1"/>
                  <a:pt x="1742" y="0"/>
                </a:cubicBezTo>
                <a:cubicBezTo>
                  <a:pt x="13671" y="0"/>
                  <a:pt x="23342" y="9670"/>
                  <a:pt x="23342" y="21600"/>
                </a:cubicBezTo>
                <a:cubicBezTo>
                  <a:pt x="23342" y="29290"/>
                  <a:pt x="19253" y="36400"/>
                  <a:pt x="12607" y="40268"/>
                </a:cubicBezTo>
                <a:lnTo>
                  <a:pt x="1742" y="21600"/>
                </a:lnTo>
                <a:close/>
              </a:path>
            </a:pathLst>
          </a:custGeom>
          <a:gradFill rotWithShape="0">
            <a:gsLst>
              <a:gs pos="0">
                <a:srgbClr val="DDEBCF"/>
              </a:gs>
              <a:gs pos="50000">
                <a:srgbClr val="9CB86E"/>
              </a:gs>
              <a:gs pos="100000">
                <a:srgbClr val="156B13"/>
              </a:gs>
            </a:gsLst>
            <a:lin ang="2700000" scaled="0"/>
          </a:gradFill>
          <a:ln w="9525">
            <a:solidFill>
              <a:schemeClr val="tx1"/>
            </a:solidFill>
            <a:round/>
            <a:headEnd/>
            <a:tailEnd/>
          </a:ln>
          <a:effectLst/>
        </p:spPr>
        <p:txBody>
          <a:bodyPr wrap="none" anchor="ctr"/>
          <a:lstStyle/>
          <a:p>
            <a:endParaRPr lang="fr-FR"/>
          </a:p>
        </p:txBody>
      </p:sp>
      <p:sp>
        <p:nvSpPr>
          <p:cNvPr id="9" name="Arc 3"/>
          <p:cNvSpPr>
            <a:spLocks/>
          </p:cNvSpPr>
          <p:nvPr/>
        </p:nvSpPr>
        <p:spPr bwMode="auto">
          <a:xfrm flipH="1">
            <a:off x="620713" y="2132013"/>
            <a:ext cx="5453062" cy="2287587"/>
          </a:xfrm>
          <a:custGeom>
            <a:avLst/>
            <a:gdLst>
              <a:gd name="G0" fmla="+- 8573 0 0"/>
              <a:gd name="G1" fmla="+- 21600 0 0"/>
              <a:gd name="G2" fmla="+- 21600 0 0"/>
              <a:gd name="T0" fmla="*/ 0 w 30173"/>
              <a:gd name="T1" fmla="*/ 1774 h 42346"/>
              <a:gd name="T2" fmla="*/ 14588 w 30173"/>
              <a:gd name="T3" fmla="*/ 42346 h 42346"/>
              <a:gd name="T4" fmla="*/ 8573 w 30173"/>
              <a:gd name="T5" fmla="*/ 21600 h 42346"/>
            </a:gdLst>
            <a:ahLst/>
            <a:cxnLst>
              <a:cxn ang="0">
                <a:pos x="T0" y="T1"/>
              </a:cxn>
              <a:cxn ang="0">
                <a:pos x="T2" y="T3"/>
              </a:cxn>
              <a:cxn ang="0">
                <a:pos x="T4" y="T5"/>
              </a:cxn>
            </a:cxnLst>
            <a:rect l="0" t="0" r="r" b="b"/>
            <a:pathLst>
              <a:path w="30173" h="42346" fill="none" extrusionOk="0">
                <a:moveTo>
                  <a:pt x="0" y="1774"/>
                </a:moveTo>
                <a:cubicBezTo>
                  <a:pt x="2706" y="603"/>
                  <a:pt x="5624" y="-1"/>
                  <a:pt x="8573" y="0"/>
                </a:cubicBezTo>
                <a:cubicBezTo>
                  <a:pt x="20502" y="0"/>
                  <a:pt x="30173" y="9670"/>
                  <a:pt x="30173" y="21600"/>
                </a:cubicBezTo>
                <a:cubicBezTo>
                  <a:pt x="30173" y="31212"/>
                  <a:pt x="23820" y="39668"/>
                  <a:pt x="14587" y="42345"/>
                </a:cubicBezTo>
              </a:path>
              <a:path w="30173" h="42346" stroke="0" extrusionOk="0">
                <a:moveTo>
                  <a:pt x="0" y="1774"/>
                </a:moveTo>
                <a:cubicBezTo>
                  <a:pt x="2706" y="603"/>
                  <a:pt x="5624" y="-1"/>
                  <a:pt x="8573" y="0"/>
                </a:cubicBezTo>
                <a:cubicBezTo>
                  <a:pt x="20502" y="0"/>
                  <a:pt x="30173" y="9670"/>
                  <a:pt x="30173" y="21600"/>
                </a:cubicBezTo>
                <a:cubicBezTo>
                  <a:pt x="30173" y="31212"/>
                  <a:pt x="23820" y="39668"/>
                  <a:pt x="14587" y="42345"/>
                </a:cubicBezTo>
                <a:lnTo>
                  <a:pt x="8573" y="21600"/>
                </a:lnTo>
                <a:close/>
              </a:path>
            </a:pathLst>
          </a:custGeom>
          <a:gradFill rotWithShape="0">
            <a:gsLst>
              <a:gs pos="0">
                <a:srgbClr val="C00000"/>
              </a:gs>
              <a:gs pos="45000">
                <a:srgbClr val="FF7A00"/>
              </a:gs>
              <a:gs pos="70000">
                <a:srgbClr val="FF0300"/>
              </a:gs>
              <a:gs pos="100000">
                <a:srgbClr val="4D0808"/>
              </a:gs>
            </a:gsLst>
            <a:lin ang="2700000" scaled="0"/>
          </a:gradFill>
          <a:ln w="9525">
            <a:solidFill>
              <a:schemeClr val="tx1"/>
            </a:solidFill>
            <a:round/>
            <a:headEnd/>
            <a:tailEnd/>
          </a:ln>
          <a:effectLst/>
        </p:spPr>
        <p:txBody>
          <a:bodyPr wrap="none" anchor="ctr"/>
          <a:lstStyle/>
          <a:p>
            <a:endParaRPr lang="fr-FR"/>
          </a:p>
        </p:txBody>
      </p:sp>
      <p:sp>
        <p:nvSpPr>
          <p:cNvPr id="10" name="Oval 7"/>
          <p:cNvSpPr>
            <a:spLocks noChangeArrowheads="1"/>
          </p:cNvSpPr>
          <p:nvPr/>
        </p:nvSpPr>
        <p:spPr bwMode="auto">
          <a:xfrm>
            <a:off x="3557588" y="2895600"/>
            <a:ext cx="1635125" cy="1143000"/>
          </a:xfrm>
          <a:prstGeom prst="ellipse">
            <a:avLst/>
          </a:prstGeom>
          <a:solidFill>
            <a:schemeClr val="bg1"/>
          </a:solidFill>
          <a:ln w="9525">
            <a:noFill/>
            <a:round/>
            <a:headEnd/>
            <a:tailEnd/>
          </a:ln>
          <a:effectLst/>
        </p:spPr>
        <p:txBody>
          <a:bodyPr wrap="none" anchor="ctr"/>
          <a:lstStyle/>
          <a:p>
            <a:pPr algn="ctr"/>
            <a:r>
              <a:rPr lang="fr-FR" sz="1400" dirty="0" smtClean="0">
                <a:solidFill>
                  <a:srgbClr val="000099"/>
                </a:solidFill>
                <a:latin typeface="Arial" charset="0"/>
              </a:rPr>
              <a:t>Casainvest.ma</a:t>
            </a:r>
            <a:endParaRPr lang="fr-FR" sz="1400" dirty="0">
              <a:solidFill>
                <a:srgbClr val="000099"/>
              </a:solidFill>
              <a:latin typeface="Arial" charset="0"/>
            </a:endParaRPr>
          </a:p>
        </p:txBody>
      </p:sp>
      <p:sp>
        <p:nvSpPr>
          <p:cNvPr id="11" name="Rectangle 8"/>
          <p:cNvSpPr>
            <a:spLocks noChangeArrowheads="1"/>
          </p:cNvSpPr>
          <p:nvPr/>
        </p:nvSpPr>
        <p:spPr bwMode="auto">
          <a:xfrm>
            <a:off x="1042988" y="4953000"/>
            <a:ext cx="2133600" cy="228600"/>
          </a:xfrm>
          <a:prstGeom prst="rect">
            <a:avLst/>
          </a:prstGeom>
          <a:solidFill>
            <a:srgbClr val="000080"/>
          </a:solidFill>
          <a:ln w="9525">
            <a:noFill/>
            <a:miter lim="800000"/>
            <a:headEnd/>
            <a:tailEnd/>
          </a:ln>
          <a:effectLst/>
        </p:spPr>
        <p:txBody>
          <a:bodyPr wrap="none" anchor="ctr"/>
          <a:lstStyle/>
          <a:p>
            <a:pPr algn="ctr"/>
            <a:r>
              <a:rPr lang="fr-FR" sz="1000">
                <a:solidFill>
                  <a:schemeClr val="bg1"/>
                </a:solidFill>
                <a:latin typeface="Arial" charset="0"/>
              </a:rPr>
              <a:t>Information</a:t>
            </a:r>
          </a:p>
        </p:txBody>
      </p:sp>
      <p:sp>
        <p:nvSpPr>
          <p:cNvPr id="12" name="Rectangle 9"/>
          <p:cNvSpPr>
            <a:spLocks noChangeArrowheads="1"/>
          </p:cNvSpPr>
          <p:nvPr/>
        </p:nvSpPr>
        <p:spPr bwMode="auto">
          <a:xfrm>
            <a:off x="3235325" y="4953000"/>
            <a:ext cx="2286000" cy="228600"/>
          </a:xfrm>
          <a:prstGeom prst="rect">
            <a:avLst/>
          </a:prstGeom>
          <a:solidFill>
            <a:srgbClr val="000080"/>
          </a:solidFill>
          <a:ln w="9525">
            <a:noFill/>
            <a:miter lim="800000"/>
            <a:headEnd/>
            <a:tailEnd/>
          </a:ln>
          <a:effectLst/>
        </p:spPr>
        <p:txBody>
          <a:bodyPr wrap="none" anchor="ctr"/>
          <a:lstStyle/>
          <a:p>
            <a:pPr algn="ctr"/>
            <a:r>
              <a:rPr lang="fr-FR" sz="1000">
                <a:solidFill>
                  <a:schemeClr val="bg1"/>
                </a:solidFill>
                <a:latin typeface="Arial" charset="0"/>
              </a:rPr>
              <a:t>Transactions</a:t>
            </a:r>
          </a:p>
        </p:txBody>
      </p:sp>
      <p:sp>
        <p:nvSpPr>
          <p:cNvPr id="13" name="Rectangle 10"/>
          <p:cNvSpPr>
            <a:spLocks noChangeArrowheads="1"/>
          </p:cNvSpPr>
          <p:nvPr/>
        </p:nvSpPr>
        <p:spPr bwMode="auto">
          <a:xfrm>
            <a:off x="5638800" y="4953000"/>
            <a:ext cx="2438400" cy="228600"/>
          </a:xfrm>
          <a:prstGeom prst="rect">
            <a:avLst/>
          </a:prstGeom>
          <a:solidFill>
            <a:srgbClr val="000080"/>
          </a:solidFill>
          <a:ln w="9525">
            <a:noFill/>
            <a:miter lim="800000"/>
            <a:headEnd/>
            <a:tailEnd/>
          </a:ln>
          <a:effectLst/>
        </p:spPr>
        <p:txBody>
          <a:bodyPr wrap="none" anchor="ctr"/>
          <a:lstStyle/>
          <a:p>
            <a:pPr algn="ctr"/>
            <a:r>
              <a:rPr lang="fr-FR" sz="1000" dirty="0" smtClean="0">
                <a:solidFill>
                  <a:schemeClr val="bg1"/>
                </a:solidFill>
                <a:latin typeface="Arial" charset="0"/>
                <a:cs typeface="Times New Roman" pitchFamily="18" charset="0"/>
              </a:rPr>
              <a:t>E-Services</a:t>
            </a:r>
            <a:endParaRPr lang="fr-FR" sz="1000" dirty="0">
              <a:solidFill>
                <a:schemeClr val="bg1"/>
              </a:solidFill>
              <a:latin typeface="Arial" charset="0"/>
              <a:cs typeface="Times New Roman" pitchFamily="18" charset="0"/>
            </a:endParaRPr>
          </a:p>
        </p:txBody>
      </p:sp>
      <p:sp>
        <p:nvSpPr>
          <p:cNvPr id="14" name="Rectangle 11"/>
          <p:cNvSpPr>
            <a:spLocks noChangeArrowheads="1"/>
          </p:cNvSpPr>
          <p:nvPr/>
        </p:nvSpPr>
        <p:spPr bwMode="auto">
          <a:xfrm>
            <a:off x="5545138" y="2786058"/>
            <a:ext cx="1812944" cy="261942"/>
          </a:xfrm>
          <a:prstGeom prst="rect">
            <a:avLst/>
          </a:prstGeom>
          <a:solidFill>
            <a:srgbClr val="000080"/>
          </a:solidFill>
          <a:ln w="9525">
            <a:noFill/>
            <a:miter lim="800000"/>
            <a:headEnd/>
            <a:tailEnd/>
          </a:ln>
          <a:effectLst/>
        </p:spPr>
        <p:txBody>
          <a:bodyPr wrap="none" anchor="ctr"/>
          <a:lstStyle/>
          <a:p>
            <a:pPr algn="ctr"/>
            <a:r>
              <a:rPr lang="fr-FR" sz="1000" dirty="0" smtClean="0">
                <a:solidFill>
                  <a:schemeClr val="bg1"/>
                </a:solidFill>
                <a:latin typeface="Arial" charset="0"/>
              </a:rPr>
              <a:t>Espace veille concurrentielle</a:t>
            </a:r>
            <a:endParaRPr lang="fr-FR" sz="1000" dirty="0">
              <a:solidFill>
                <a:schemeClr val="bg1"/>
              </a:solidFill>
              <a:latin typeface="Arial" charset="0"/>
            </a:endParaRPr>
          </a:p>
        </p:txBody>
      </p:sp>
      <p:sp>
        <p:nvSpPr>
          <p:cNvPr id="15" name="Rectangle 12"/>
          <p:cNvSpPr>
            <a:spLocks noChangeArrowheads="1"/>
          </p:cNvSpPr>
          <p:nvPr/>
        </p:nvSpPr>
        <p:spPr bwMode="auto">
          <a:xfrm>
            <a:off x="3500430" y="2286000"/>
            <a:ext cx="1822458" cy="285744"/>
          </a:xfrm>
          <a:prstGeom prst="rect">
            <a:avLst/>
          </a:prstGeom>
          <a:solidFill>
            <a:srgbClr val="000080"/>
          </a:solidFill>
          <a:ln w="9525">
            <a:noFill/>
            <a:miter lim="800000"/>
            <a:headEnd/>
            <a:tailEnd/>
          </a:ln>
          <a:effectLst/>
        </p:spPr>
        <p:txBody>
          <a:bodyPr wrap="none" anchor="ctr"/>
          <a:lstStyle/>
          <a:p>
            <a:pPr algn="ctr"/>
            <a:r>
              <a:rPr lang="fr-FR" sz="1000" dirty="0" smtClean="0">
                <a:solidFill>
                  <a:schemeClr val="bg1"/>
                </a:solidFill>
                <a:latin typeface="Arial" charset="0"/>
              </a:rPr>
              <a:t>Professionnels, Média </a:t>
            </a:r>
            <a:br>
              <a:rPr lang="fr-FR" sz="1000" dirty="0" smtClean="0">
                <a:solidFill>
                  <a:schemeClr val="bg1"/>
                </a:solidFill>
                <a:latin typeface="Arial" charset="0"/>
              </a:rPr>
            </a:br>
            <a:r>
              <a:rPr lang="fr-FR" sz="1000" dirty="0" smtClean="0">
                <a:solidFill>
                  <a:schemeClr val="bg1"/>
                </a:solidFill>
                <a:latin typeface="Arial" charset="0"/>
              </a:rPr>
              <a:t>&amp; Administrations</a:t>
            </a:r>
            <a:endParaRPr lang="fr-FR" sz="1000" dirty="0">
              <a:solidFill>
                <a:schemeClr val="bg1"/>
              </a:solidFill>
              <a:latin typeface="Arial" charset="0"/>
            </a:endParaRPr>
          </a:p>
        </p:txBody>
      </p:sp>
      <p:sp>
        <p:nvSpPr>
          <p:cNvPr id="16" name="Rectangle 13"/>
          <p:cNvSpPr>
            <a:spLocks noChangeArrowheads="1"/>
          </p:cNvSpPr>
          <p:nvPr/>
        </p:nvSpPr>
        <p:spPr bwMode="auto">
          <a:xfrm>
            <a:off x="1535113" y="2819400"/>
            <a:ext cx="1676400" cy="228600"/>
          </a:xfrm>
          <a:prstGeom prst="rect">
            <a:avLst/>
          </a:prstGeom>
          <a:solidFill>
            <a:srgbClr val="000080"/>
          </a:solidFill>
          <a:ln w="9525">
            <a:noFill/>
            <a:miter lim="800000"/>
            <a:headEnd/>
            <a:tailEnd/>
          </a:ln>
          <a:effectLst/>
        </p:spPr>
        <p:txBody>
          <a:bodyPr wrap="none" anchor="ctr"/>
          <a:lstStyle/>
          <a:p>
            <a:pPr algn="ctr"/>
            <a:r>
              <a:rPr lang="fr-FR" sz="1000" dirty="0" smtClean="0">
                <a:solidFill>
                  <a:schemeClr val="bg1"/>
                </a:solidFill>
                <a:latin typeface="Arial" charset="0"/>
              </a:rPr>
              <a:t>Créateur d’entreprise</a:t>
            </a:r>
            <a:endParaRPr lang="fr-FR" sz="1000" dirty="0">
              <a:solidFill>
                <a:schemeClr val="bg1"/>
              </a:solidFill>
              <a:latin typeface="Arial" charset="0"/>
            </a:endParaRPr>
          </a:p>
        </p:txBody>
      </p:sp>
      <p:sp>
        <p:nvSpPr>
          <p:cNvPr id="17" name="Rectangle 14"/>
          <p:cNvSpPr>
            <a:spLocks noChangeArrowheads="1"/>
          </p:cNvSpPr>
          <p:nvPr/>
        </p:nvSpPr>
        <p:spPr bwMode="auto">
          <a:xfrm>
            <a:off x="1125538" y="3505200"/>
            <a:ext cx="1676400" cy="228600"/>
          </a:xfrm>
          <a:prstGeom prst="rect">
            <a:avLst/>
          </a:prstGeom>
          <a:solidFill>
            <a:srgbClr val="000080"/>
          </a:solidFill>
          <a:ln w="9525">
            <a:noFill/>
            <a:miter lim="800000"/>
            <a:headEnd/>
            <a:tailEnd/>
          </a:ln>
          <a:effectLst/>
        </p:spPr>
        <p:txBody>
          <a:bodyPr wrap="none" anchor="ctr"/>
          <a:lstStyle/>
          <a:p>
            <a:pPr algn="ctr"/>
            <a:r>
              <a:rPr lang="fr-FR" sz="1000">
                <a:solidFill>
                  <a:schemeClr val="bg1"/>
                </a:solidFill>
                <a:latin typeface="Arial" charset="0"/>
              </a:rPr>
              <a:t>Investisseurs</a:t>
            </a:r>
          </a:p>
        </p:txBody>
      </p:sp>
      <p:sp>
        <p:nvSpPr>
          <p:cNvPr id="18" name="AutoShape 15"/>
          <p:cNvSpPr>
            <a:spLocks noChangeArrowheads="1"/>
          </p:cNvSpPr>
          <p:nvPr/>
        </p:nvSpPr>
        <p:spPr bwMode="auto">
          <a:xfrm>
            <a:off x="3100388" y="3505200"/>
            <a:ext cx="228600" cy="228600"/>
          </a:xfrm>
          <a:prstGeom prst="rightArrow">
            <a:avLst>
              <a:gd name="adj1" fmla="val 50000"/>
              <a:gd name="adj2" fmla="val 25000"/>
            </a:avLst>
          </a:prstGeom>
          <a:solidFill>
            <a:srgbClr val="000080"/>
          </a:solidFill>
          <a:ln w="9525">
            <a:noFill/>
            <a:miter lim="800000"/>
            <a:headEnd/>
            <a:tailEnd/>
          </a:ln>
          <a:effectLst/>
        </p:spPr>
        <p:txBody>
          <a:bodyPr wrap="none" anchor="ctr"/>
          <a:lstStyle/>
          <a:p>
            <a:endParaRPr lang="fr-FR"/>
          </a:p>
        </p:txBody>
      </p:sp>
      <p:sp>
        <p:nvSpPr>
          <p:cNvPr id="19" name="AutoShape 16"/>
          <p:cNvSpPr>
            <a:spLocks noChangeArrowheads="1"/>
          </p:cNvSpPr>
          <p:nvPr/>
        </p:nvSpPr>
        <p:spPr bwMode="auto">
          <a:xfrm>
            <a:off x="5475288" y="3505200"/>
            <a:ext cx="228600" cy="228600"/>
          </a:xfrm>
          <a:prstGeom prst="leftArrow">
            <a:avLst>
              <a:gd name="adj1" fmla="val 50000"/>
              <a:gd name="adj2" fmla="val 25000"/>
            </a:avLst>
          </a:prstGeom>
          <a:solidFill>
            <a:srgbClr val="000080"/>
          </a:solidFill>
          <a:ln w="9525">
            <a:noFill/>
            <a:miter lim="800000"/>
            <a:headEnd/>
            <a:tailEnd/>
          </a:ln>
          <a:effectLst/>
        </p:spPr>
        <p:txBody>
          <a:bodyPr wrap="none" anchor="ctr"/>
          <a:lstStyle/>
          <a:p>
            <a:endParaRPr lang="fr-FR"/>
          </a:p>
        </p:txBody>
      </p:sp>
      <p:sp>
        <p:nvSpPr>
          <p:cNvPr id="20" name="AutoShape 17"/>
          <p:cNvSpPr>
            <a:spLocks noChangeArrowheads="1"/>
          </p:cNvSpPr>
          <p:nvPr/>
        </p:nvSpPr>
        <p:spPr bwMode="auto">
          <a:xfrm rot="19927721">
            <a:off x="5192713" y="2895600"/>
            <a:ext cx="228600" cy="228600"/>
          </a:xfrm>
          <a:prstGeom prst="leftArrow">
            <a:avLst>
              <a:gd name="adj1" fmla="val 50000"/>
              <a:gd name="adj2" fmla="val 25000"/>
            </a:avLst>
          </a:prstGeom>
          <a:solidFill>
            <a:srgbClr val="000080"/>
          </a:solidFill>
          <a:ln w="9525">
            <a:noFill/>
            <a:miter lim="800000"/>
            <a:headEnd/>
            <a:tailEnd/>
          </a:ln>
          <a:effectLst/>
        </p:spPr>
        <p:txBody>
          <a:bodyPr wrap="none" anchor="ctr"/>
          <a:lstStyle/>
          <a:p>
            <a:endParaRPr lang="fr-FR"/>
          </a:p>
        </p:txBody>
      </p:sp>
      <p:sp>
        <p:nvSpPr>
          <p:cNvPr id="21" name="AutoShape 18"/>
          <p:cNvSpPr>
            <a:spLocks noChangeArrowheads="1"/>
          </p:cNvSpPr>
          <p:nvPr/>
        </p:nvSpPr>
        <p:spPr bwMode="auto">
          <a:xfrm rot="5340959">
            <a:off x="4349750" y="2590800"/>
            <a:ext cx="228600" cy="228600"/>
          </a:xfrm>
          <a:prstGeom prst="rightArrow">
            <a:avLst>
              <a:gd name="adj1" fmla="val 50000"/>
              <a:gd name="adj2" fmla="val 25000"/>
            </a:avLst>
          </a:prstGeom>
          <a:solidFill>
            <a:srgbClr val="000080"/>
          </a:solidFill>
          <a:ln w="9525">
            <a:noFill/>
            <a:miter lim="800000"/>
            <a:headEnd/>
            <a:tailEnd/>
          </a:ln>
          <a:effectLst/>
        </p:spPr>
        <p:txBody>
          <a:bodyPr wrap="none" anchor="ctr"/>
          <a:lstStyle/>
          <a:p>
            <a:endParaRPr lang="fr-FR"/>
          </a:p>
        </p:txBody>
      </p:sp>
      <p:cxnSp>
        <p:nvCxnSpPr>
          <p:cNvPr id="22" name="AutoShape 19"/>
          <p:cNvCxnSpPr>
            <a:cxnSpLocks noChangeShapeType="1"/>
            <a:stCxn id="10" idx="4"/>
            <a:endCxn id="11" idx="0"/>
          </p:cNvCxnSpPr>
          <p:nvPr/>
        </p:nvCxnSpPr>
        <p:spPr bwMode="auto">
          <a:xfrm rot="5400000">
            <a:off x="3055938" y="3268662"/>
            <a:ext cx="914400" cy="2454275"/>
          </a:xfrm>
          <a:prstGeom prst="bentConnector3">
            <a:avLst>
              <a:gd name="adj1" fmla="val 65273"/>
            </a:avLst>
          </a:prstGeom>
          <a:noFill/>
          <a:ln w="9525">
            <a:solidFill>
              <a:schemeClr val="tx1"/>
            </a:solidFill>
            <a:miter lim="800000"/>
            <a:headEnd/>
            <a:tailEnd type="triangle" w="sm" len="lg"/>
          </a:ln>
          <a:effectLst/>
        </p:spPr>
      </p:cxnSp>
      <p:cxnSp>
        <p:nvCxnSpPr>
          <p:cNvPr id="23" name="AutoShape 20"/>
          <p:cNvCxnSpPr>
            <a:cxnSpLocks noChangeShapeType="1"/>
            <a:stCxn id="10" idx="4"/>
            <a:endCxn id="13" idx="0"/>
          </p:cNvCxnSpPr>
          <p:nvPr/>
        </p:nvCxnSpPr>
        <p:spPr bwMode="auto">
          <a:xfrm rot="16200000" flipH="1">
            <a:off x="5627688" y="3151187"/>
            <a:ext cx="914400" cy="2689225"/>
          </a:xfrm>
          <a:prstGeom prst="bentConnector3">
            <a:avLst>
              <a:gd name="adj1" fmla="val 65273"/>
            </a:avLst>
          </a:prstGeom>
          <a:noFill/>
          <a:ln w="9525">
            <a:solidFill>
              <a:schemeClr val="tx1"/>
            </a:solidFill>
            <a:miter lim="800000"/>
            <a:headEnd/>
            <a:tailEnd type="triangle" w="sm" len="lg"/>
          </a:ln>
          <a:effectLst/>
        </p:spPr>
      </p:cxnSp>
      <p:cxnSp>
        <p:nvCxnSpPr>
          <p:cNvPr id="24" name="AutoShape 21"/>
          <p:cNvCxnSpPr>
            <a:cxnSpLocks noChangeShapeType="1"/>
            <a:stCxn id="10" idx="4"/>
            <a:endCxn id="12" idx="0"/>
          </p:cNvCxnSpPr>
          <p:nvPr/>
        </p:nvCxnSpPr>
        <p:spPr bwMode="auto">
          <a:xfrm>
            <a:off x="4740275" y="4038600"/>
            <a:ext cx="3175" cy="914400"/>
          </a:xfrm>
          <a:prstGeom prst="straightConnector1">
            <a:avLst/>
          </a:prstGeom>
          <a:noFill/>
          <a:ln w="9525">
            <a:solidFill>
              <a:schemeClr val="tx1"/>
            </a:solidFill>
            <a:round/>
            <a:headEnd/>
            <a:tailEnd type="triangle" w="sm" len="lg"/>
          </a:ln>
          <a:effectLst/>
        </p:spPr>
      </p:cxnSp>
      <p:sp>
        <p:nvSpPr>
          <p:cNvPr id="25" name="Rectangle 22"/>
          <p:cNvSpPr>
            <a:spLocks noChangeArrowheads="1"/>
          </p:cNvSpPr>
          <p:nvPr/>
        </p:nvSpPr>
        <p:spPr bwMode="auto">
          <a:xfrm>
            <a:off x="1652588" y="6096000"/>
            <a:ext cx="5486400" cy="304800"/>
          </a:xfrm>
          <a:prstGeom prst="rect">
            <a:avLst/>
          </a:prstGeom>
          <a:noFill/>
          <a:ln w="9525">
            <a:noFill/>
            <a:miter lim="800000"/>
            <a:headEnd/>
            <a:tailEnd/>
          </a:ln>
          <a:effectLst/>
        </p:spPr>
        <p:txBody>
          <a:bodyPr wrap="none" anchor="ctr"/>
          <a:lstStyle/>
          <a:p>
            <a:pPr algn="ctr"/>
            <a:r>
              <a:rPr lang="fr-FR" sz="1400" b="0" dirty="0" smtClean="0">
                <a:solidFill>
                  <a:schemeClr val="accent6">
                    <a:lumMod val="50000"/>
                  </a:schemeClr>
                </a:solidFill>
              </a:rPr>
              <a:t>Arabe – Français – Anglais – Espagnol - Amazigh</a:t>
            </a:r>
            <a:endParaRPr lang="fr-FR" sz="1400" dirty="0">
              <a:solidFill>
                <a:schemeClr val="accent6">
                  <a:lumMod val="50000"/>
                </a:schemeClr>
              </a:solidFill>
              <a:latin typeface="Arial" charset="0"/>
              <a:cs typeface="Times New Roman" pitchFamily="18" charset="0"/>
            </a:endParaRPr>
          </a:p>
        </p:txBody>
      </p:sp>
      <p:sp>
        <p:nvSpPr>
          <p:cNvPr id="26" name="Line 23"/>
          <p:cNvSpPr>
            <a:spLocks noChangeShapeType="1"/>
          </p:cNvSpPr>
          <p:nvPr/>
        </p:nvSpPr>
        <p:spPr bwMode="auto">
          <a:xfrm>
            <a:off x="1652588" y="6172200"/>
            <a:ext cx="5486400" cy="0"/>
          </a:xfrm>
          <a:prstGeom prst="line">
            <a:avLst/>
          </a:prstGeom>
          <a:noFill/>
          <a:ln w="9525">
            <a:solidFill>
              <a:srgbClr val="000080"/>
            </a:solidFill>
            <a:round/>
            <a:headEnd/>
            <a:tailEnd/>
          </a:ln>
          <a:effectLst/>
        </p:spPr>
        <p:txBody>
          <a:bodyPr/>
          <a:lstStyle/>
          <a:p>
            <a:endParaRPr lang="fr-FR"/>
          </a:p>
        </p:txBody>
      </p:sp>
      <p:sp>
        <p:nvSpPr>
          <p:cNvPr id="27" name="Rectangle 24"/>
          <p:cNvSpPr>
            <a:spLocks noChangeArrowheads="1"/>
          </p:cNvSpPr>
          <p:nvPr/>
        </p:nvSpPr>
        <p:spPr bwMode="auto">
          <a:xfrm>
            <a:off x="1652588" y="5929330"/>
            <a:ext cx="5486400" cy="304800"/>
          </a:xfrm>
          <a:prstGeom prst="rect">
            <a:avLst/>
          </a:prstGeom>
          <a:noFill/>
          <a:ln w="9525">
            <a:noFill/>
            <a:miter lim="800000"/>
            <a:headEnd/>
            <a:tailEnd/>
          </a:ln>
          <a:effectLst/>
        </p:spPr>
        <p:txBody>
          <a:bodyPr wrap="none" anchor="ctr"/>
          <a:lstStyle/>
          <a:p>
            <a:pPr algn="ctr"/>
            <a:r>
              <a:rPr lang="fr-FR" sz="1200" dirty="0" smtClean="0">
                <a:solidFill>
                  <a:srgbClr val="000080"/>
                </a:solidFill>
                <a:latin typeface="Arial" charset="0"/>
                <a:cs typeface="Times New Roman" pitchFamily="18" charset="0"/>
              </a:rPr>
              <a:t>Multilingues</a:t>
            </a:r>
            <a:endParaRPr lang="fr-FR" sz="1200" dirty="0">
              <a:solidFill>
                <a:srgbClr val="000080"/>
              </a:solidFill>
              <a:latin typeface="Arial" charset="0"/>
              <a:cs typeface="Times New Roman" pitchFamily="18" charset="0"/>
            </a:endParaRPr>
          </a:p>
        </p:txBody>
      </p:sp>
      <p:sp>
        <p:nvSpPr>
          <p:cNvPr id="28" name="Rectangle 25"/>
          <p:cNvSpPr>
            <a:spLocks noChangeArrowheads="1"/>
          </p:cNvSpPr>
          <p:nvPr/>
        </p:nvSpPr>
        <p:spPr bwMode="auto">
          <a:xfrm>
            <a:off x="5895975" y="3505200"/>
            <a:ext cx="1676400" cy="228600"/>
          </a:xfrm>
          <a:prstGeom prst="rect">
            <a:avLst/>
          </a:prstGeom>
          <a:solidFill>
            <a:srgbClr val="000080"/>
          </a:solidFill>
          <a:ln w="9525">
            <a:noFill/>
            <a:miter lim="800000"/>
            <a:headEnd/>
            <a:tailEnd/>
          </a:ln>
          <a:effectLst/>
        </p:spPr>
        <p:txBody>
          <a:bodyPr wrap="none" anchor="ctr"/>
          <a:lstStyle/>
          <a:p>
            <a:pPr algn="ctr"/>
            <a:r>
              <a:rPr lang="fr-FR" sz="1000" dirty="0" smtClean="0">
                <a:solidFill>
                  <a:schemeClr val="bg1"/>
                </a:solidFill>
                <a:latin typeface="Arial" charset="0"/>
              </a:rPr>
              <a:t>Annexes</a:t>
            </a:r>
            <a:endParaRPr lang="fr-FR" sz="1000" dirty="0">
              <a:solidFill>
                <a:schemeClr val="bg1"/>
              </a:solidFill>
              <a:latin typeface="Arial" charset="0"/>
            </a:endParaRPr>
          </a:p>
        </p:txBody>
      </p:sp>
      <p:sp>
        <p:nvSpPr>
          <p:cNvPr id="29" name="AutoShape 26"/>
          <p:cNvSpPr>
            <a:spLocks noChangeArrowheads="1"/>
          </p:cNvSpPr>
          <p:nvPr/>
        </p:nvSpPr>
        <p:spPr bwMode="auto">
          <a:xfrm rot="1486593">
            <a:off x="3363913" y="2876550"/>
            <a:ext cx="211137" cy="247650"/>
          </a:xfrm>
          <a:prstGeom prst="rightArrow">
            <a:avLst>
              <a:gd name="adj1" fmla="val 50000"/>
              <a:gd name="adj2" fmla="val 25000"/>
            </a:avLst>
          </a:prstGeom>
          <a:solidFill>
            <a:srgbClr val="000080"/>
          </a:solidFill>
          <a:ln w="9525">
            <a:noFill/>
            <a:miter lim="800000"/>
            <a:headEnd/>
            <a:tailEnd/>
          </a:ln>
          <a:effectLst/>
        </p:spPr>
        <p:txBody>
          <a:bodyPr wrap="none" anchor="ctr"/>
          <a:lstStyle/>
          <a:p>
            <a:endParaRPr lang="fr-FR"/>
          </a:p>
        </p:txBody>
      </p:sp>
      <p:sp>
        <p:nvSpPr>
          <p:cNvPr id="30" name="Rectangle 27"/>
          <p:cNvSpPr>
            <a:spLocks noChangeArrowheads="1"/>
          </p:cNvSpPr>
          <p:nvPr/>
        </p:nvSpPr>
        <p:spPr bwMode="auto">
          <a:xfrm>
            <a:off x="1042988" y="5257800"/>
            <a:ext cx="2109787" cy="533400"/>
          </a:xfrm>
          <a:prstGeom prst="rect">
            <a:avLst/>
          </a:prstGeom>
          <a:solidFill>
            <a:srgbClr val="808080"/>
          </a:solidFill>
          <a:ln w="9525">
            <a:noFill/>
            <a:miter lim="800000"/>
            <a:headEnd/>
            <a:tailEnd/>
          </a:ln>
          <a:effectLst/>
        </p:spPr>
        <p:txBody>
          <a:bodyPr anchor="ctr"/>
          <a:lstStyle/>
          <a:p>
            <a:pPr algn="ctr"/>
            <a:r>
              <a:rPr lang="fr-FR" sz="1000" dirty="0">
                <a:solidFill>
                  <a:schemeClr val="bg1"/>
                </a:solidFill>
                <a:latin typeface="Arial" charset="0"/>
              </a:rPr>
              <a:t>Informer sur </a:t>
            </a:r>
            <a:r>
              <a:rPr lang="fr-FR" sz="1000" dirty="0" smtClean="0">
                <a:solidFill>
                  <a:schemeClr val="bg1"/>
                </a:solidFill>
                <a:latin typeface="Arial" charset="0"/>
              </a:rPr>
              <a:t> la législation, le rôle du CRI, le potentiel économique de la région..</a:t>
            </a:r>
            <a:endParaRPr lang="fr-FR" sz="1000" dirty="0">
              <a:solidFill>
                <a:schemeClr val="bg1"/>
              </a:solidFill>
              <a:latin typeface="Arial" charset="0"/>
            </a:endParaRPr>
          </a:p>
        </p:txBody>
      </p:sp>
      <p:sp>
        <p:nvSpPr>
          <p:cNvPr id="31" name="Rectangle 28"/>
          <p:cNvSpPr>
            <a:spLocks noChangeArrowheads="1"/>
          </p:cNvSpPr>
          <p:nvPr/>
        </p:nvSpPr>
        <p:spPr bwMode="auto">
          <a:xfrm>
            <a:off x="3270250" y="5562600"/>
            <a:ext cx="2251075" cy="228600"/>
          </a:xfrm>
          <a:prstGeom prst="rect">
            <a:avLst/>
          </a:prstGeom>
          <a:solidFill>
            <a:srgbClr val="808080"/>
          </a:solidFill>
          <a:ln w="9525">
            <a:noFill/>
            <a:miter lim="800000"/>
            <a:headEnd/>
            <a:tailEnd/>
          </a:ln>
          <a:effectLst/>
        </p:spPr>
        <p:txBody>
          <a:bodyPr anchor="ctr"/>
          <a:lstStyle/>
          <a:p>
            <a:pPr algn="ctr"/>
            <a:r>
              <a:rPr lang="fr-FR" sz="1000" dirty="0" smtClean="0">
                <a:solidFill>
                  <a:schemeClr val="bg1"/>
                </a:solidFill>
                <a:latin typeface="Arial" charset="0"/>
              </a:rPr>
              <a:t>E-</a:t>
            </a:r>
            <a:r>
              <a:rPr lang="fr-FR" sz="1000" dirty="0" err="1" smtClean="0">
                <a:solidFill>
                  <a:schemeClr val="bg1"/>
                </a:solidFill>
                <a:latin typeface="Arial" charset="0"/>
              </a:rPr>
              <a:t>Invest</a:t>
            </a:r>
            <a:endParaRPr lang="fr-FR" sz="1000" dirty="0">
              <a:solidFill>
                <a:schemeClr val="bg1"/>
              </a:solidFill>
              <a:latin typeface="Arial" charset="0"/>
            </a:endParaRPr>
          </a:p>
        </p:txBody>
      </p:sp>
      <p:sp>
        <p:nvSpPr>
          <p:cNvPr id="32" name="Rectangle 29"/>
          <p:cNvSpPr>
            <a:spLocks noChangeArrowheads="1"/>
          </p:cNvSpPr>
          <p:nvPr/>
        </p:nvSpPr>
        <p:spPr bwMode="auto">
          <a:xfrm>
            <a:off x="3270250" y="5257800"/>
            <a:ext cx="2251075" cy="228600"/>
          </a:xfrm>
          <a:prstGeom prst="rect">
            <a:avLst/>
          </a:prstGeom>
          <a:solidFill>
            <a:srgbClr val="808080"/>
          </a:solidFill>
          <a:ln w="9525">
            <a:noFill/>
            <a:miter lim="800000"/>
            <a:headEnd/>
            <a:tailEnd/>
          </a:ln>
          <a:effectLst/>
        </p:spPr>
        <p:txBody>
          <a:bodyPr anchor="ctr"/>
          <a:lstStyle/>
          <a:p>
            <a:pPr algn="ctr"/>
            <a:r>
              <a:rPr lang="fr-FR" sz="1000" dirty="0" smtClean="0">
                <a:solidFill>
                  <a:schemeClr val="bg1"/>
                </a:solidFill>
                <a:latin typeface="Arial" charset="0"/>
              </a:rPr>
              <a:t>E-</a:t>
            </a:r>
            <a:r>
              <a:rPr lang="fr-FR" sz="1000" dirty="0" err="1" smtClean="0">
                <a:solidFill>
                  <a:schemeClr val="bg1"/>
                </a:solidFill>
                <a:latin typeface="Arial" charset="0"/>
              </a:rPr>
              <a:t>Crea</a:t>
            </a:r>
            <a:endParaRPr lang="fr-FR" sz="1000" dirty="0">
              <a:solidFill>
                <a:schemeClr val="bg1"/>
              </a:solidFill>
              <a:latin typeface="Arial" charset="0"/>
            </a:endParaRPr>
          </a:p>
        </p:txBody>
      </p:sp>
      <p:sp>
        <p:nvSpPr>
          <p:cNvPr id="33" name="Rectangle 30"/>
          <p:cNvSpPr>
            <a:spLocks noChangeArrowheads="1"/>
          </p:cNvSpPr>
          <p:nvPr/>
        </p:nvSpPr>
        <p:spPr bwMode="auto">
          <a:xfrm>
            <a:off x="5627688" y="5257800"/>
            <a:ext cx="2460625" cy="533400"/>
          </a:xfrm>
          <a:prstGeom prst="rect">
            <a:avLst/>
          </a:prstGeom>
          <a:solidFill>
            <a:srgbClr val="808080"/>
          </a:solidFill>
          <a:ln w="9525">
            <a:noFill/>
            <a:miter lim="800000"/>
            <a:headEnd/>
            <a:tailEnd/>
          </a:ln>
          <a:effectLst/>
        </p:spPr>
        <p:txBody>
          <a:bodyPr anchor="ctr"/>
          <a:lstStyle/>
          <a:p>
            <a:pPr algn="ctr"/>
            <a:r>
              <a:rPr lang="fr-FR" sz="1000" dirty="0" smtClean="0">
                <a:solidFill>
                  <a:schemeClr val="bg1"/>
                </a:solidFill>
              </a:rPr>
              <a:t>e-Partenariat, e-Newsletter,  e-Faq, e-Réclamations, e-Quiz, e-Offre, e-Sondage et e-Presse.</a:t>
            </a:r>
            <a:endParaRPr lang="fr-FR" sz="1000" dirty="0">
              <a:solidFill>
                <a:schemeClr val="bg1"/>
              </a:solidFill>
              <a:latin typeface="Arial" charset="0"/>
              <a:cs typeface="Times New Roman" pitchFamily="18" charset="0"/>
            </a:endParaRPr>
          </a:p>
        </p:txBody>
      </p:sp>
      <p:sp>
        <p:nvSpPr>
          <p:cNvPr id="34" name="Rectangle 31"/>
          <p:cNvSpPr>
            <a:spLocks noChangeArrowheads="1"/>
          </p:cNvSpPr>
          <p:nvPr/>
        </p:nvSpPr>
        <p:spPr bwMode="auto">
          <a:xfrm>
            <a:off x="492125" y="1905000"/>
            <a:ext cx="1477963" cy="381000"/>
          </a:xfrm>
          <a:prstGeom prst="rect">
            <a:avLst/>
          </a:prstGeom>
          <a:noFill/>
          <a:ln w="9525">
            <a:solidFill>
              <a:schemeClr val="tx1"/>
            </a:solidFill>
            <a:miter lim="800000"/>
            <a:headEnd/>
            <a:tailEnd/>
          </a:ln>
          <a:effectLst/>
        </p:spPr>
        <p:txBody>
          <a:bodyPr wrap="none" anchor="ctr"/>
          <a:lstStyle/>
          <a:p>
            <a:pPr algn="ctr"/>
            <a:r>
              <a:rPr lang="fr-FR" sz="1000">
                <a:latin typeface="Arial" charset="0"/>
              </a:rPr>
              <a:t>Support informationnel</a:t>
            </a:r>
          </a:p>
          <a:p>
            <a:pPr algn="ctr"/>
            <a:r>
              <a:rPr lang="fr-FR" sz="1000">
                <a:latin typeface="Arial" charset="0"/>
              </a:rPr>
              <a:t>et transactionnel</a:t>
            </a:r>
          </a:p>
        </p:txBody>
      </p:sp>
      <p:sp>
        <p:nvSpPr>
          <p:cNvPr id="35" name="Line 32"/>
          <p:cNvSpPr>
            <a:spLocks noChangeShapeType="1"/>
          </p:cNvSpPr>
          <p:nvPr/>
        </p:nvSpPr>
        <p:spPr bwMode="auto">
          <a:xfrm flipV="1">
            <a:off x="1970088" y="2057400"/>
            <a:ext cx="350837" cy="0"/>
          </a:xfrm>
          <a:prstGeom prst="line">
            <a:avLst/>
          </a:prstGeom>
          <a:noFill/>
          <a:ln w="25400">
            <a:solidFill>
              <a:schemeClr val="tx1"/>
            </a:solidFill>
            <a:round/>
            <a:headEnd/>
            <a:tailEnd/>
          </a:ln>
          <a:effectLst/>
        </p:spPr>
        <p:txBody>
          <a:bodyPr/>
          <a:lstStyle/>
          <a:p>
            <a:endParaRPr lang="fr-FR"/>
          </a:p>
        </p:txBody>
      </p:sp>
      <p:sp>
        <p:nvSpPr>
          <p:cNvPr id="36" name="Line 33"/>
          <p:cNvSpPr>
            <a:spLocks noChangeShapeType="1"/>
          </p:cNvSpPr>
          <p:nvPr/>
        </p:nvSpPr>
        <p:spPr bwMode="auto">
          <a:xfrm>
            <a:off x="2320925" y="2057400"/>
            <a:ext cx="352425" cy="381000"/>
          </a:xfrm>
          <a:prstGeom prst="line">
            <a:avLst/>
          </a:prstGeom>
          <a:noFill/>
          <a:ln w="22225">
            <a:solidFill>
              <a:schemeClr val="tx1"/>
            </a:solidFill>
            <a:round/>
            <a:headEnd/>
            <a:tailEnd type="diamond" w="med" len="med"/>
          </a:ln>
          <a:effectLst/>
        </p:spPr>
        <p:txBody>
          <a:bodyPr/>
          <a:lstStyle/>
          <a:p>
            <a:endParaRPr lang="fr-FR"/>
          </a:p>
        </p:txBody>
      </p:sp>
      <p:sp>
        <p:nvSpPr>
          <p:cNvPr id="37" name="Line 34"/>
          <p:cNvSpPr>
            <a:spLocks noChangeShapeType="1"/>
          </p:cNvSpPr>
          <p:nvPr/>
        </p:nvSpPr>
        <p:spPr bwMode="auto">
          <a:xfrm>
            <a:off x="7948613" y="2286000"/>
            <a:ext cx="0" cy="304800"/>
          </a:xfrm>
          <a:prstGeom prst="line">
            <a:avLst/>
          </a:prstGeom>
          <a:noFill/>
          <a:ln w="25400">
            <a:solidFill>
              <a:schemeClr val="tx1"/>
            </a:solidFill>
            <a:round/>
            <a:headEnd/>
            <a:tailEnd/>
          </a:ln>
          <a:effectLst/>
        </p:spPr>
        <p:txBody>
          <a:bodyPr/>
          <a:lstStyle/>
          <a:p>
            <a:endParaRPr lang="fr-FR"/>
          </a:p>
        </p:txBody>
      </p:sp>
      <p:sp>
        <p:nvSpPr>
          <p:cNvPr id="38" name="Rectangle 35"/>
          <p:cNvSpPr>
            <a:spLocks noChangeArrowheads="1"/>
          </p:cNvSpPr>
          <p:nvPr/>
        </p:nvSpPr>
        <p:spPr bwMode="auto">
          <a:xfrm>
            <a:off x="7092950" y="1905000"/>
            <a:ext cx="1646238" cy="3810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fr-FR" sz="1000">
                <a:latin typeface="Arial" charset="0"/>
              </a:rPr>
              <a:t>Plate forme collaborative</a:t>
            </a:r>
          </a:p>
          <a:p>
            <a:pPr algn="ctr"/>
            <a:r>
              <a:rPr lang="fr-FR" sz="1000">
                <a:latin typeface="Arial" charset="0"/>
              </a:rPr>
              <a:t>d’échange et de travail</a:t>
            </a:r>
          </a:p>
        </p:txBody>
      </p:sp>
      <p:sp>
        <p:nvSpPr>
          <p:cNvPr id="39" name="Line 36"/>
          <p:cNvSpPr>
            <a:spLocks noChangeShapeType="1"/>
          </p:cNvSpPr>
          <p:nvPr/>
        </p:nvSpPr>
        <p:spPr bwMode="auto">
          <a:xfrm flipH="1">
            <a:off x="7596188" y="2590800"/>
            <a:ext cx="352425" cy="304800"/>
          </a:xfrm>
          <a:prstGeom prst="line">
            <a:avLst/>
          </a:prstGeom>
          <a:noFill/>
          <a:ln w="25400">
            <a:solidFill>
              <a:schemeClr val="tx1"/>
            </a:solidFill>
            <a:round/>
            <a:headEnd/>
            <a:tailEnd type="diamond" w="med" len="med"/>
          </a:ln>
          <a:effectLst/>
        </p:spPr>
        <p:txBody>
          <a:bodyPr/>
          <a:lstStyle/>
          <a:p>
            <a:endParaRPr lang="fr-FR"/>
          </a:p>
        </p:txBody>
      </p:sp>
      <p:sp>
        <p:nvSpPr>
          <p:cNvPr id="40" name="Rectangle 37"/>
          <p:cNvSpPr>
            <a:spLocks noChangeArrowheads="1"/>
          </p:cNvSpPr>
          <p:nvPr/>
        </p:nvSpPr>
        <p:spPr bwMode="auto">
          <a:xfrm>
            <a:off x="7358082" y="3786190"/>
            <a:ext cx="1476375" cy="914400"/>
          </a:xfrm>
          <a:prstGeom prst="rect">
            <a:avLst/>
          </a:prstGeom>
          <a:solidFill>
            <a:schemeClr val="bg1">
              <a:alpha val="50000"/>
            </a:schemeClr>
          </a:solidFill>
          <a:ln w="9525">
            <a:noFill/>
            <a:miter lim="800000"/>
            <a:headEnd/>
            <a:tailEnd/>
          </a:ln>
          <a:effectLst/>
        </p:spPr>
        <p:txBody>
          <a:bodyPr wrap="none" anchor="ctr"/>
          <a:lstStyle/>
          <a:p>
            <a:endParaRPr lang="fr-FR" sz="1000" dirty="0" smtClean="0"/>
          </a:p>
          <a:p>
            <a:r>
              <a:rPr lang="fr-FR" sz="1000" dirty="0" smtClean="0"/>
              <a:t>Province </a:t>
            </a:r>
            <a:r>
              <a:rPr lang="fr-FR" sz="1000" dirty="0"/>
              <a:t>de Settat ;</a:t>
            </a:r>
          </a:p>
          <a:p>
            <a:r>
              <a:rPr lang="fr-FR" sz="1000" dirty="0" smtClean="0"/>
              <a:t>Province </a:t>
            </a:r>
            <a:r>
              <a:rPr lang="fr-FR" sz="1000" dirty="0"/>
              <a:t>d'</a:t>
            </a:r>
            <a:r>
              <a:rPr lang="fr-FR" sz="1000" dirty="0" err="1"/>
              <a:t>Eljadida</a:t>
            </a:r>
            <a:r>
              <a:rPr lang="fr-FR" sz="1000" dirty="0"/>
              <a:t> ;</a:t>
            </a:r>
          </a:p>
          <a:p>
            <a:r>
              <a:rPr lang="fr-FR" sz="1000" dirty="0" smtClean="0"/>
              <a:t>Province </a:t>
            </a:r>
            <a:r>
              <a:rPr lang="fr-FR" sz="1000" dirty="0"/>
              <a:t>de </a:t>
            </a:r>
            <a:r>
              <a:rPr lang="fr-FR" sz="1000" dirty="0" err="1"/>
              <a:t>Benslimane</a:t>
            </a:r>
            <a:r>
              <a:rPr lang="fr-FR" sz="1000" dirty="0"/>
              <a:t> ;</a:t>
            </a:r>
          </a:p>
          <a:p>
            <a:r>
              <a:rPr lang="fr-FR" sz="1000" dirty="0" smtClean="0"/>
              <a:t>Préfecture </a:t>
            </a:r>
            <a:r>
              <a:rPr lang="fr-FR" sz="1000" dirty="0"/>
              <a:t>de Mohammedia ;</a:t>
            </a:r>
          </a:p>
          <a:p>
            <a:r>
              <a:rPr lang="fr-FR" sz="1000" dirty="0" smtClean="0"/>
              <a:t>Province </a:t>
            </a:r>
            <a:r>
              <a:rPr lang="fr-FR" sz="1000" dirty="0"/>
              <a:t>de </a:t>
            </a:r>
            <a:r>
              <a:rPr lang="fr-FR" sz="1000" dirty="0" err="1"/>
              <a:t>Nouaceur</a:t>
            </a:r>
            <a:r>
              <a:rPr lang="fr-FR" sz="1000" dirty="0"/>
              <a:t> ;</a:t>
            </a:r>
          </a:p>
          <a:p>
            <a:r>
              <a:rPr lang="fr-FR" sz="1000" dirty="0" smtClean="0"/>
              <a:t>Province </a:t>
            </a:r>
            <a:r>
              <a:rPr lang="fr-FR" sz="1000" dirty="0"/>
              <a:t>de </a:t>
            </a:r>
            <a:r>
              <a:rPr lang="fr-FR" sz="1000" dirty="0" err="1"/>
              <a:t>Médiouna</a:t>
            </a:r>
            <a:r>
              <a:rPr lang="fr-FR" sz="1000" dirty="0"/>
              <a:t> ;</a:t>
            </a:r>
          </a:p>
          <a:p>
            <a:r>
              <a:rPr lang="fr-FR" sz="1000" dirty="0" smtClean="0"/>
              <a:t>Province </a:t>
            </a:r>
            <a:r>
              <a:rPr lang="fr-FR" sz="1000" dirty="0"/>
              <a:t>de Sidi </a:t>
            </a:r>
            <a:r>
              <a:rPr lang="fr-FR" sz="1000" dirty="0" err="1"/>
              <a:t>Bennour</a:t>
            </a:r>
            <a:r>
              <a:rPr lang="fr-FR" sz="1000" dirty="0"/>
              <a:t> ;</a:t>
            </a:r>
          </a:p>
          <a:p>
            <a:r>
              <a:rPr lang="fr-FR" sz="1000" dirty="0" smtClean="0"/>
              <a:t>Province </a:t>
            </a:r>
            <a:r>
              <a:rPr lang="fr-FR" sz="1000" dirty="0"/>
              <a:t>de </a:t>
            </a:r>
            <a:r>
              <a:rPr lang="fr-FR" sz="1000" dirty="0" err="1"/>
              <a:t>Berrechid</a:t>
            </a:r>
            <a:r>
              <a:rPr lang="fr-FR" sz="1000" dirty="0"/>
              <a:t>.</a:t>
            </a:r>
            <a:endParaRPr lang="fr-FR" sz="1000" b="0" dirty="0">
              <a:latin typeface="Arial" charset="0"/>
            </a:endParaRPr>
          </a:p>
        </p:txBody>
      </p:sp>
      <p:cxnSp>
        <p:nvCxnSpPr>
          <p:cNvPr id="41" name="AutoShape 38"/>
          <p:cNvCxnSpPr>
            <a:cxnSpLocks noChangeShapeType="1"/>
            <a:stCxn id="28" idx="2"/>
            <a:endCxn id="40" idx="1"/>
          </p:cNvCxnSpPr>
          <p:nvPr/>
        </p:nvCxnSpPr>
        <p:spPr bwMode="auto">
          <a:xfrm rot="16200000" flipH="1">
            <a:off x="6791333" y="3676641"/>
            <a:ext cx="509590" cy="623907"/>
          </a:xfrm>
          <a:prstGeom prst="bentConnector2">
            <a:avLst/>
          </a:prstGeom>
          <a:noFill/>
          <a:ln w="9525">
            <a:solidFill>
              <a:schemeClr val="tx1"/>
            </a:solidFill>
            <a:prstDash val="dash"/>
            <a:miter lim="800000"/>
            <a:headEnd/>
            <a:tailEnd/>
          </a:ln>
          <a:effectLst/>
        </p:spPr>
      </p:cxnSp>
      <p:sp>
        <p:nvSpPr>
          <p:cNvPr id="42" name="Line 39"/>
          <p:cNvSpPr>
            <a:spLocks noChangeShapeType="1"/>
          </p:cNvSpPr>
          <p:nvPr/>
        </p:nvSpPr>
        <p:spPr bwMode="auto">
          <a:xfrm>
            <a:off x="7358082" y="3857628"/>
            <a:ext cx="0" cy="914400"/>
          </a:xfrm>
          <a:prstGeom prst="line">
            <a:avLst/>
          </a:prstGeom>
          <a:noFill/>
          <a:ln w="9525">
            <a:solidFill>
              <a:schemeClr val="tx1"/>
            </a:solidFill>
            <a:prstDash val="dash"/>
            <a:round/>
            <a:headEnd/>
            <a:tailEnd/>
          </a:ln>
          <a:effectLst/>
        </p:spPr>
        <p:txBody>
          <a:bodyPr/>
          <a:lstStyle/>
          <a:p>
            <a:endParaRPr lang="fr-F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Espace réservé du numéro de diapositive 1"/>
          <p:cNvSpPr>
            <a:spLocks noGrp="1"/>
          </p:cNvSpPr>
          <p:nvPr>
            <p:ph type="sldNum" sz="quarter" idx="10"/>
          </p:nvPr>
        </p:nvSpPr>
        <p:spPr/>
        <p:txBody>
          <a:bodyPr/>
          <a:lstStyle/>
          <a:p>
            <a:fld id="{43DB2D9C-1CAC-4761-8CDA-ACC6C95CBE27}" type="slidenum">
              <a:rPr lang="fr-FR"/>
              <a:pPr/>
              <a:t>40</a:t>
            </a:fld>
            <a:endParaRPr lang="fr-FR"/>
          </a:p>
        </p:txBody>
      </p:sp>
      <p:sp>
        <p:nvSpPr>
          <p:cNvPr id="452610" name="Rectangle 2"/>
          <p:cNvSpPr>
            <a:spLocks noChangeArrowheads="1"/>
          </p:cNvSpPr>
          <p:nvPr/>
        </p:nvSpPr>
        <p:spPr bwMode="auto">
          <a:xfrm>
            <a:off x="1189038" y="887413"/>
            <a:ext cx="1295400" cy="228600"/>
          </a:xfrm>
          <a:prstGeom prst="rect">
            <a:avLst/>
          </a:prstGeom>
          <a:solidFill>
            <a:srgbClr val="000080"/>
          </a:solidFill>
          <a:ln w="9525">
            <a:solidFill>
              <a:srgbClr val="000080"/>
            </a:solidFill>
            <a:miter lim="800000"/>
            <a:headEnd/>
            <a:tailEnd/>
          </a:ln>
          <a:effectLst/>
        </p:spPr>
        <p:txBody>
          <a:bodyPr anchor="ctr"/>
          <a:lstStyle/>
          <a:p>
            <a:pPr algn="ctr"/>
            <a:r>
              <a:rPr lang="fr-FR" sz="800">
                <a:solidFill>
                  <a:srgbClr val="F8F8F8"/>
                </a:solidFill>
                <a:latin typeface="Arial" charset="0"/>
              </a:rPr>
              <a:t>Espace Investisseurs</a:t>
            </a:r>
          </a:p>
        </p:txBody>
      </p:sp>
      <p:sp>
        <p:nvSpPr>
          <p:cNvPr id="452611" name="Rectangle 3"/>
          <p:cNvSpPr>
            <a:spLocks noChangeArrowheads="1"/>
          </p:cNvSpPr>
          <p:nvPr/>
        </p:nvSpPr>
        <p:spPr bwMode="auto">
          <a:xfrm>
            <a:off x="152400" y="887413"/>
            <a:ext cx="914400" cy="228600"/>
          </a:xfrm>
          <a:prstGeom prst="rect">
            <a:avLst/>
          </a:prstGeom>
          <a:solidFill>
            <a:srgbClr val="000080"/>
          </a:solidFill>
          <a:ln w="9525">
            <a:solidFill>
              <a:srgbClr val="000080"/>
            </a:solidFill>
            <a:miter lim="800000"/>
            <a:headEnd/>
            <a:tailEnd/>
          </a:ln>
          <a:effectLst/>
        </p:spPr>
        <p:txBody>
          <a:bodyPr wrap="none" anchor="ctr"/>
          <a:lstStyle/>
          <a:p>
            <a:pPr algn="ctr"/>
            <a:r>
              <a:rPr lang="fr-FR" sz="800">
                <a:solidFill>
                  <a:srgbClr val="F8F8F8"/>
                </a:solidFill>
                <a:latin typeface="Arial" charset="0"/>
              </a:rPr>
              <a:t>Page d’accueil</a:t>
            </a:r>
          </a:p>
        </p:txBody>
      </p:sp>
      <p:cxnSp>
        <p:nvCxnSpPr>
          <p:cNvPr id="452612" name="AutoShape 4"/>
          <p:cNvCxnSpPr>
            <a:cxnSpLocks noChangeShapeType="1"/>
            <a:stCxn id="452611" idx="3"/>
            <a:endCxn id="452610" idx="1"/>
          </p:cNvCxnSpPr>
          <p:nvPr/>
        </p:nvCxnSpPr>
        <p:spPr bwMode="auto">
          <a:xfrm>
            <a:off x="1066800" y="1001713"/>
            <a:ext cx="122238" cy="0"/>
          </a:xfrm>
          <a:prstGeom prst="straightConnector1">
            <a:avLst/>
          </a:prstGeom>
          <a:noFill/>
          <a:ln w="9525">
            <a:solidFill>
              <a:schemeClr val="tx1"/>
            </a:solidFill>
            <a:round/>
            <a:headEnd/>
            <a:tailEnd/>
          </a:ln>
          <a:effectLst/>
        </p:spPr>
      </p:cxnSp>
      <p:sp>
        <p:nvSpPr>
          <p:cNvPr id="452616" name="Rectangle 8"/>
          <p:cNvSpPr>
            <a:spLocks noChangeArrowheads="1"/>
          </p:cNvSpPr>
          <p:nvPr/>
        </p:nvSpPr>
        <p:spPr bwMode="auto">
          <a:xfrm>
            <a:off x="2627313" y="887413"/>
            <a:ext cx="1296987"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006600"/>
                </a:solidFill>
                <a:latin typeface="Arial" charset="0"/>
              </a:rPr>
              <a:t>La vie de l’entreprise</a:t>
            </a:r>
          </a:p>
        </p:txBody>
      </p:sp>
      <p:cxnSp>
        <p:nvCxnSpPr>
          <p:cNvPr id="452617" name="AutoShape 9"/>
          <p:cNvCxnSpPr>
            <a:cxnSpLocks noChangeShapeType="1"/>
            <a:endCxn id="452616" idx="1"/>
          </p:cNvCxnSpPr>
          <p:nvPr/>
        </p:nvCxnSpPr>
        <p:spPr bwMode="auto">
          <a:xfrm flipV="1">
            <a:off x="2484438" y="995363"/>
            <a:ext cx="142875" cy="6350"/>
          </a:xfrm>
          <a:prstGeom prst="bentConnector3">
            <a:avLst>
              <a:gd name="adj1" fmla="val 50000"/>
            </a:avLst>
          </a:prstGeom>
          <a:noFill/>
          <a:ln w="9525">
            <a:solidFill>
              <a:schemeClr val="tx1"/>
            </a:solidFill>
            <a:miter lim="800000"/>
            <a:headEnd/>
            <a:tailEnd/>
          </a:ln>
          <a:effectLst/>
        </p:spPr>
      </p:cxnSp>
      <p:cxnSp>
        <p:nvCxnSpPr>
          <p:cNvPr id="452633" name="AutoShape 25"/>
          <p:cNvCxnSpPr>
            <a:cxnSpLocks noChangeShapeType="1"/>
            <a:stCxn id="452616" idx="3"/>
            <a:endCxn id="452690" idx="1"/>
          </p:cNvCxnSpPr>
          <p:nvPr/>
        </p:nvCxnSpPr>
        <p:spPr bwMode="auto">
          <a:xfrm>
            <a:off x="3924300" y="995363"/>
            <a:ext cx="215900" cy="20637"/>
          </a:xfrm>
          <a:prstGeom prst="bentConnector3">
            <a:avLst>
              <a:gd name="adj1" fmla="val 49264"/>
            </a:avLst>
          </a:prstGeom>
          <a:noFill/>
          <a:ln w="9525">
            <a:solidFill>
              <a:schemeClr val="tx1"/>
            </a:solidFill>
            <a:miter lim="800000"/>
            <a:headEnd/>
            <a:tailEnd/>
          </a:ln>
          <a:effectLst/>
        </p:spPr>
      </p:cxnSp>
      <p:sp>
        <p:nvSpPr>
          <p:cNvPr id="452680" name="Rectangle 72"/>
          <p:cNvSpPr>
            <a:spLocks noChangeArrowheads="1"/>
          </p:cNvSpPr>
          <p:nvPr/>
        </p:nvSpPr>
        <p:spPr bwMode="auto">
          <a:xfrm>
            <a:off x="7526338" y="981075"/>
            <a:ext cx="1404937" cy="358775"/>
          </a:xfrm>
          <a:prstGeom prst="rect">
            <a:avLst/>
          </a:prstGeom>
          <a:noFill/>
          <a:ln w="9525">
            <a:noFill/>
            <a:miter lim="800000"/>
            <a:headEnd/>
            <a:tailEnd/>
          </a:ln>
          <a:effectLst/>
        </p:spPr>
        <p:txBody>
          <a:bodyPr wrap="none" anchor="ctr"/>
          <a:lstStyle/>
          <a:p>
            <a:r>
              <a:rPr lang="fr-FR" sz="800" b="0">
                <a:solidFill>
                  <a:srgbClr val="800080"/>
                </a:solidFill>
                <a:latin typeface="Arial" charset="0"/>
              </a:rPr>
              <a:t>Lien URL vers site Internet</a:t>
            </a:r>
          </a:p>
          <a:p>
            <a:r>
              <a:rPr lang="fr-FR" sz="800" b="0">
                <a:solidFill>
                  <a:srgbClr val="800080"/>
                </a:solidFill>
                <a:latin typeface="Arial" charset="0"/>
              </a:rPr>
              <a:t>ANAPEC :</a:t>
            </a:r>
          </a:p>
          <a:p>
            <a:r>
              <a:rPr lang="fr-FR" sz="800" b="0">
                <a:solidFill>
                  <a:srgbClr val="800080"/>
                </a:solidFill>
                <a:latin typeface="Arial" charset="0"/>
              </a:rPr>
              <a:t>www.anapec.org.ma</a:t>
            </a:r>
          </a:p>
        </p:txBody>
      </p:sp>
      <p:cxnSp>
        <p:nvCxnSpPr>
          <p:cNvPr id="452681" name="AutoShape 73"/>
          <p:cNvCxnSpPr>
            <a:cxnSpLocks noChangeShapeType="1"/>
            <a:endCxn id="452682" idx="1"/>
          </p:cNvCxnSpPr>
          <p:nvPr/>
        </p:nvCxnSpPr>
        <p:spPr bwMode="auto">
          <a:xfrm>
            <a:off x="5510213" y="1022350"/>
            <a:ext cx="142875" cy="0"/>
          </a:xfrm>
          <a:prstGeom prst="straightConnector1">
            <a:avLst/>
          </a:prstGeom>
          <a:noFill/>
          <a:ln w="9525">
            <a:solidFill>
              <a:schemeClr val="tx1"/>
            </a:solidFill>
            <a:round/>
            <a:headEnd/>
            <a:tailEnd/>
          </a:ln>
          <a:effectLst/>
        </p:spPr>
      </p:cxnSp>
      <p:sp>
        <p:nvSpPr>
          <p:cNvPr id="452682" name="Rectangle 74"/>
          <p:cNvSpPr>
            <a:spLocks noChangeArrowheads="1"/>
          </p:cNvSpPr>
          <p:nvPr/>
        </p:nvSpPr>
        <p:spPr bwMode="auto">
          <a:xfrm>
            <a:off x="5653088" y="908050"/>
            <a:ext cx="1584325" cy="228600"/>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Dépôt des offres d’emplois</a:t>
            </a:r>
          </a:p>
        </p:txBody>
      </p:sp>
      <p:sp>
        <p:nvSpPr>
          <p:cNvPr id="452684" name="Rectangle 76"/>
          <p:cNvSpPr>
            <a:spLocks noChangeArrowheads="1"/>
          </p:cNvSpPr>
          <p:nvPr/>
        </p:nvSpPr>
        <p:spPr bwMode="auto">
          <a:xfrm>
            <a:off x="5653088" y="1196975"/>
            <a:ext cx="1584325" cy="228600"/>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Annuaire des agences de l’ANAPEC au Maroc</a:t>
            </a:r>
          </a:p>
        </p:txBody>
      </p:sp>
      <p:cxnSp>
        <p:nvCxnSpPr>
          <p:cNvPr id="452686" name="AutoShape 78"/>
          <p:cNvCxnSpPr>
            <a:cxnSpLocks noChangeShapeType="1"/>
            <a:stCxn id="452682" idx="3"/>
            <a:endCxn id="452680" idx="1"/>
          </p:cNvCxnSpPr>
          <p:nvPr/>
        </p:nvCxnSpPr>
        <p:spPr bwMode="auto">
          <a:xfrm>
            <a:off x="7237413" y="1022350"/>
            <a:ext cx="288925" cy="138113"/>
          </a:xfrm>
          <a:prstGeom prst="bentConnector3">
            <a:avLst>
              <a:gd name="adj1" fmla="val 50000"/>
            </a:avLst>
          </a:prstGeom>
          <a:noFill/>
          <a:ln w="9525">
            <a:solidFill>
              <a:srgbClr val="800080"/>
            </a:solidFill>
            <a:miter lim="800000"/>
            <a:headEnd/>
            <a:tailEnd type="triangle" w="med" len="med"/>
          </a:ln>
          <a:effectLst/>
        </p:spPr>
      </p:cxnSp>
      <p:cxnSp>
        <p:nvCxnSpPr>
          <p:cNvPr id="452687" name="AutoShape 79"/>
          <p:cNvCxnSpPr>
            <a:cxnSpLocks noChangeShapeType="1"/>
            <a:stCxn id="452690" idx="3"/>
            <a:endCxn id="452684" idx="1"/>
          </p:cNvCxnSpPr>
          <p:nvPr/>
        </p:nvCxnSpPr>
        <p:spPr bwMode="auto">
          <a:xfrm>
            <a:off x="5437188" y="1016000"/>
            <a:ext cx="215900" cy="295275"/>
          </a:xfrm>
          <a:prstGeom prst="bentConnector3">
            <a:avLst>
              <a:gd name="adj1" fmla="val 49264"/>
            </a:avLst>
          </a:prstGeom>
          <a:noFill/>
          <a:ln w="9525">
            <a:solidFill>
              <a:schemeClr val="tx1"/>
            </a:solidFill>
            <a:miter lim="800000"/>
            <a:headEnd/>
            <a:tailEnd/>
          </a:ln>
          <a:effectLst/>
        </p:spPr>
      </p:cxnSp>
      <p:cxnSp>
        <p:nvCxnSpPr>
          <p:cNvPr id="452688" name="AutoShape 80"/>
          <p:cNvCxnSpPr>
            <a:cxnSpLocks noChangeShapeType="1"/>
            <a:stCxn id="452684" idx="3"/>
            <a:endCxn id="452680" idx="1"/>
          </p:cNvCxnSpPr>
          <p:nvPr/>
        </p:nvCxnSpPr>
        <p:spPr bwMode="auto">
          <a:xfrm flipV="1">
            <a:off x="7237413" y="1160463"/>
            <a:ext cx="288925" cy="150812"/>
          </a:xfrm>
          <a:prstGeom prst="bentConnector3">
            <a:avLst>
              <a:gd name="adj1" fmla="val 50000"/>
            </a:avLst>
          </a:prstGeom>
          <a:noFill/>
          <a:ln w="9525">
            <a:solidFill>
              <a:srgbClr val="800080"/>
            </a:solidFill>
            <a:miter lim="800000"/>
            <a:headEnd/>
            <a:tailEnd type="triangle" w="med" len="med"/>
          </a:ln>
          <a:effectLst/>
        </p:spPr>
      </p:cxnSp>
      <p:sp>
        <p:nvSpPr>
          <p:cNvPr id="452690" name="Rectangle 82"/>
          <p:cNvSpPr>
            <a:spLocks noChangeArrowheads="1"/>
          </p:cNvSpPr>
          <p:nvPr/>
        </p:nvSpPr>
        <p:spPr bwMode="auto">
          <a:xfrm>
            <a:off x="4140200" y="908050"/>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006600"/>
                </a:solidFill>
                <a:latin typeface="Arial" charset="0"/>
              </a:rPr>
              <a:t>Emploi</a:t>
            </a:r>
          </a:p>
        </p:txBody>
      </p:sp>
      <p:sp>
        <p:nvSpPr>
          <p:cNvPr id="452692" name="Rectangle 84"/>
          <p:cNvSpPr>
            <a:spLocks noChangeArrowheads="1"/>
          </p:cNvSpPr>
          <p:nvPr/>
        </p:nvSpPr>
        <p:spPr bwMode="auto">
          <a:xfrm>
            <a:off x="4140200" y="1628775"/>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006600"/>
                </a:solidFill>
                <a:latin typeface="Arial" charset="0"/>
              </a:rPr>
              <a:t>Formation</a:t>
            </a:r>
          </a:p>
        </p:txBody>
      </p:sp>
      <p:sp>
        <p:nvSpPr>
          <p:cNvPr id="452693" name="Rectangle 85"/>
          <p:cNvSpPr>
            <a:spLocks noChangeArrowheads="1"/>
          </p:cNvSpPr>
          <p:nvPr/>
        </p:nvSpPr>
        <p:spPr bwMode="auto">
          <a:xfrm>
            <a:off x="7524750" y="1701800"/>
            <a:ext cx="1404938" cy="358775"/>
          </a:xfrm>
          <a:prstGeom prst="rect">
            <a:avLst/>
          </a:prstGeom>
          <a:noFill/>
          <a:ln w="9525">
            <a:noFill/>
            <a:miter lim="800000"/>
            <a:headEnd/>
            <a:tailEnd/>
          </a:ln>
          <a:effectLst/>
        </p:spPr>
        <p:txBody>
          <a:bodyPr wrap="none" anchor="ctr"/>
          <a:lstStyle/>
          <a:p>
            <a:r>
              <a:rPr lang="fr-FR" sz="800" b="0">
                <a:solidFill>
                  <a:srgbClr val="800080"/>
                </a:solidFill>
                <a:latin typeface="Arial" charset="0"/>
              </a:rPr>
              <a:t>Lien URL vers site Internet</a:t>
            </a:r>
          </a:p>
          <a:p>
            <a:r>
              <a:rPr lang="fr-FR" sz="800" b="0">
                <a:solidFill>
                  <a:srgbClr val="800080"/>
                </a:solidFill>
                <a:latin typeface="Arial" charset="0"/>
              </a:rPr>
              <a:t>OFPPT : www.ofppt.org.ma</a:t>
            </a:r>
          </a:p>
        </p:txBody>
      </p:sp>
      <p:cxnSp>
        <p:nvCxnSpPr>
          <p:cNvPr id="452694" name="AutoShape 86"/>
          <p:cNvCxnSpPr>
            <a:cxnSpLocks noChangeShapeType="1"/>
            <a:stCxn id="452692" idx="3"/>
            <a:endCxn id="452695" idx="1"/>
          </p:cNvCxnSpPr>
          <p:nvPr/>
        </p:nvCxnSpPr>
        <p:spPr bwMode="auto">
          <a:xfrm>
            <a:off x="5437188" y="1736725"/>
            <a:ext cx="214312" cy="6350"/>
          </a:xfrm>
          <a:prstGeom prst="straightConnector1">
            <a:avLst/>
          </a:prstGeom>
          <a:noFill/>
          <a:ln w="9525">
            <a:solidFill>
              <a:schemeClr val="tx1"/>
            </a:solidFill>
            <a:round/>
            <a:headEnd/>
            <a:tailEnd/>
          </a:ln>
          <a:effectLst/>
        </p:spPr>
      </p:cxnSp>
      <p:sp>
        <p:nvSpPr>
          <p:cNvPr id="452695" name="Rectangle 87"/>
          <p:cNvSpPr>
            <a:spLocks noChangeArrowheads="1"/>
          </p:cNvSpPr>
          <p:nvPr/>
        </p:nvSpPr>
        <p:spPr bwMode="auto">
          <a:xfrm>
            <a:off x="5651500" y="1628775"/>
            <a:ext cx="1584325" cy="228600"/>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Contrats et programmes de formation</a:t>
            </a:r>
          </a:p>
        </p:txBody>
      </p:sp>
      <p:sp>
        <p:nvSpPr>
          <p:cNvPr id="452697" name="Rectangle 89"/>
          <p:cNvSpPr>
            <a:spLocks noChangeArrowheads="1"/>
          </p:cNvSpPr>
          <p:nvPr/>
        </p:nvSpPr>
        <p:spPr bwMode="auto">
          <a:xfrm>
            <a:off x="5651500" y="1917700"/>
            <a:ext cx="1584325" cy="228600"/>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Suivi des dossiers de formation</a:t>
            </a:r>
          </a:p>
        </p:txBody>
      </p:sp>
      <p:cxnSp>
        <p:nvCxnSpPr>
          <p:cNvPr id="452699" name="AutoShape 91"/>
          <p:cNvCxnSpPr>
            <a:cxnSpLocks noChangeShapeType="1"/>
            <a:stCxn id="452695" idx="3"/>
            <a:endCxn id="452693" idx="1"/>
          </p:cNvCxnSpPr>
          <p:nvPr/>
        </p:nvCxnSpPr>
        <p:spPr bwMode="auto">
          <a:xfrm>
            <a:off x="7235825" y="1743075"/>
            <a:ext cx="288925" cy="138113"/>
          </a:xfrm>
          <a:prstGeom prst="bentConnector3">
            <a:avLst>
              <a:gd name="adj1" fmla="val 50000"/>
            </a:avLst>
          </a:prstGeom>
          <a:noFill/>
          <a:ln w="9525">
            <a:solidFill>
              <a:srgbClr val="800080"/>
            </a:solidFill>
            <a:miter lim="800000"/>
            <a:headEnd/>
            <a:tailEnd type="triangle" w="med" len="med"/>
          </a:ln>
          <a:effectLst/>
        </p:spPr>
      </p:cxnSp>
      <p:cxnSp>
        <p:nvCxnSpPr>
          <p:cNvPr id="452700" name="AutoShape 92"/>
          <p:cNvCxnSpPr>
            <a:cxnSpLocks noChangeShapeType="1"/>
            <a:stCxn id="452692" idx="3"/>
            <a:endCxn id="452697" idx="1"/>
          </p:cNvCxnSpPr>
          <p:nvPr/>
        </p:nvCxnSpPr>
        <p:spPr bwMode="auto">
          <a:xfrm>
            <a:off x="5437188" y="1736725"/>
            <a:ext cx="214312" cy="295275"/>
          </a:xfrm>
          <a:prstGeom prst="bentConnector3">
            <a:avLst>
              <a:gd name="adj1" fmla="val 49630"/>
            </a:avLst>
          </a:prstGeom>
          <a:noFill/>
          <a:ln w="9525">
            <a:solidFill>
              <a:schemeClr val="tx1"/>
            </a:solidFill>
            <a:miter lim="800000"/>
            <a:headEnd/>
            <a:tailEnd/>
          </a:ln>
          <a:effectLst/>
        </p:spPr>
      </p:cxnSp>
      <p:cxnSp>
        <p:nvCxnSpPr>
          <p:cNvPr id="452701" name="AutoShape 93"/>
          <p:cNvCxnSpPr>
            <a:cxnSpLocks noChangeShapeType="1"/>
            <a:stCxn id="452697" idx="3"/>
            <a:endCxn id="452693" idx="1"/>
          </p:cNvCxnSpPr>
          <p:nvPr/>
        </p:nvCxnSpPr>
        <p:spPr bwMode="auto">
          <a:xfrm flipV="1">
            <a:off x="7235825" y="1881188"/>
            <a:ext cx="288925" cy="150812"/>
          </a:xfrm>
          <a:prstGeom prst="bentConnector3">
            <a:avLst>
              <a:gd name="adj1" fmla="val 50000"/>
            </a:avLst>
          </a:prstGeom>
          <a:noFill/>
          <a:ln w="9525">
            <a:solidFill>
              <a:srgbClr val="800080"/>
            </a:solidFill>
            <a:miter lim="800000"/>
            <a:headEnd/>
            <a:tailEnd type="triangle" w="med" len="med"/>
          </a:ln>
          <a:effectLst/>
        </p:spPr>
      </p:cxnSp>
      <p:cxnSp>
        <p:nvCxnSpPr>
          <p:cNvPr id="452702" name="AutoShape 94"/>
          <p:cNvCxnSpPr>
            <a:cxnSpLocks noChangeShapeType="1"/>
            <a:stCxn id="452616" idx="3"/>
            <a:endCxn id="452692" idx="1"/>
          </p:cNvCxnSpPr>
          <p:nvPr/>
        </p:nvCxnSpPr>
        <p:spPr bwMode="auto">
          <a:xfrm>
            <a:off x="3924300" y="995363"/>
            <a:ext cx="215900" cy="741362"/>
          </a:xfrm>
          <a:prstGeom prst="bentConnector3">
            <a:avLst>
              <a:gd name="adj1" fmla="val 49264"/>
            </a:avLst>
          </a:prstGeom>
          <a:noFill/>
          <a:ln w="9525">
            <a:solidFill>
              <a:schemeClr val="tx1"/>
            </a:solidFill>
            <a:miter lim="800000"/>
            <a:headEnd/>
            <a:tailEnd/>
          </a:ln>
          <a:effectLst/>
        </p:spPr>
      </p:cxnSp>
      <p:sp>
        <p:nvSpPr>
          <p:cNvPr id="452735" name="Rectangle 127"/>
          <p:cNvSpPr>
            <a:spLocks noChangeArrowheads="1"/>
          </p:cNvSpPr>
          <p:nvPr/>
        </p:nvSpPr>
        <p:spPr bwMode="auto">
          <a:xfrm>
            <a:off x="7526338" y="2924175"/>
            <a:ext cx="1404937" cy="358775"/>
          </a:xfrm>
          <a:prstGeom prst="rect">
            <a:avLst/>
          </a:prstGeom>
          <a:noFill/>
          <a:ln w="9525">
            <a:noFill/>
            <a:miter lim="800000"/>
            <a:headEnd/>
            <a:tailEnd/>
          </a:ln>
          <a:effectLst/>
        </p:spPr>
        <p:txBody>
          <a:bodyPr wrap="none" anchor="ctr"/>
          <a:lstStyle/>
          <a:p>
            <a:r>
              <a:rPr lang="fr-FR" sz="800" b="0">
                <a:solidFill>
                  <a:srgbClr val="800080"/>
                </a:solidFill>
                <a:latin typeface="Arial" charset="0"/>
              </a:rPr>
              <a:t>Lien URL vers site Internet</a:t>
            </a:r>
          </a:p>
          <a:p>
            <a:r>
              <a:rPr lang="fr-FR" sz="800" b="0">
                <a:solidFill>
                  <a:srgbClr val="800080"/>
                </a:solidFill>
                <a:latin typeface="Arial" charset="0"/>
              </a:rPr>
              <a:t>DPEG :www.finances.gov.</a:t>
            </a:r>
          </a:p>
          <a:p>
            <a:r>
              <a:rPr lang="fr-FR" sz="800" b="0">
                <a:solidFill>
                  <a:srgbClr val="800080"/>
                </a:solidFill>
                <a:latin typeface="Arial" charset="0"/>
              </a:rPr>
              <a:t>ma/dpeg/dpeg/htm</a:t>
            </a:r>
          </a:p>
        </p:txBody>
      </p:sp>
      <p:cxnSp>
        <p:nvCxnSpPr>
          <p:cNvPr id="452736" name="AutoShape 128"/>
          <p:cNvCxnSpPr>
            <a:cxnSpLocks noChangeShapeType="1"/>
            <a:endCxn id="452737" idx="1"/>
          </p:cNvCxnSpPr>
          <p:nvPr/>
        </p:nvCxnSpPr>
        <p:spPr bwMode="auto">
          <a:xfrm>
            <a:off x="5508625" y="3038475"/>
            <a:ext cx="142875" cy="0"/>
          </a:xfrm>
          <a:prstGeom prst="straightConnector1">
            <a:avLst/>
          </a:prstGeom>
          <a:noFill/>
          <a:ln w="9525">
            <a:solidFill>
              <a:schemeClr val="tx1"/>
            </a:solidFill>
            <a:round/>
            <a:headEnd/>
            <a:tailEnd/>
          </a:ln>
          <a:effectLst/>
        </p:spPr>
      </p:cxnSp>
      <p:sp>
        <p:nvSpPr>
          <p:cNvPr id="452737" name="Rectangle 129"/>
          <p:cNvSpPr>
            <a:spLocks noChangeArrowheads="1"/>
          </p:cNvSpPr>
          <p:nvPr/>
        </p:nvSpPr>
        <p:spPr bwMode="auto">
          <a:xfrm>
            <a:off x="5651500" y="2924175"/>
            <a:ext cx="1584325" cy="228600"/>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Etudes économiques et sectorielles</a:t>
            </a:r>
          </a:p>
        </p:txBody>
      </p:sp>
      <p:sp>
        <p:nvSpPr>
          <p:cNvPr id="452739" name="Rectangle 131"/>
          <p:cNvSpPr>
            <a:spLocks noChangeArrowheads="1"/>
          </p:cNvSpPr>
          <p:nvPr/>
        </p:nvSpPr>
        <p:spPr bwMode="auto">
          <a:xfrm>
            <a:off x="5651500" y="3357563"/>
            <a:ext cx="1584325" cy="228600"/>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Statistiques et publications</a:t>
            </a:r>
          </a:p>
        </p:txBody>
      </p:sp>
      <p:sp>
        <p:nvSpPr>
          <p:cNvPr id="452741" name="Rectangle 133"/>
          <p:cNvSpPr>
            <a:spLocks noChangeArrowheads="1"/>
          </p:cNvSpPr>
          <p:nvPr/>
        </p:nvSpPr>
        <p:spPr bwMode="auto">
          <a:xfrm>
            <a:off x="5651500" y="3697288"/>
            <a:ext cx="1584325" cy="228600"/>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Notes de conjoncture</a:t>
            </a:r>
          </a:p>
        </p:txBody>
      </p:sp>
      <p:cxnSp>
        <p:nvCxnSpPr>
          <p:cNvPr id="452743" name="AutoShape 135"/>
          <p:cNvCxnSpPr>
            <a:cxnSpLocks noChangeShapeType="1"/>
            <a:stCxn id="452737" idx="3"/>
            <a:endCxn id="452735" idx="1"/>
          </p:cNvCxnSpPr>
          <p:nvPr/>
        </p:nvCxnSpPr>
        <p:spPr bwMode="auto">
          <a:xfrm>
            <a:off x="7235825" y="3038475"/>
            <a:ext cx="290513" cy="65088"/>
          </a:xfrm>
          <a:prstGeom prst="bentConnector3">
            <a:avLst>
              <a:gd name="adj1" fmla="val 49727"/>
            </a:avLst>
          </a:prstGeom>
          <a:noFill/>
          <a:ln w="9525">
            <a:solidFill>
              <a:srgbClr val="800080"/>
            </a:solidFill>
            <a:miter lim="800000"/>
            <a:headEnd/>
            <a:tailEnd type="triangle" w="med" len="med"/>
          </a:ln>
          <a:effectLst/>
        </p:spPr>
      </p:cxnSp>
      <p:cxnSp>
        <p:nvCxnSpPr>
          <p:cNvPr id="452744" name="AutoShape 136"/>
          <p:cNvCxnSpPr>
            <a:cxnSpLocks noChangeShapeType="1"/>
            <a:stCxn id="452747" idx="3"/>
            <a:endCxn id="452739" idx="1"/>
          </p:cNvCxnSpPr>
          <p:nvPr/>
        </p:nvCxnSpPr>
        <p:spPr bwMode="auto">
          <a:xfrm>
            <a:off x="5437188" y="3032125"/>
            <a:ext cx="214312" cy="439738"/>
          </a:xfrm>
          <a:prstGeom prst="bentConnector3">
            <a:avLst>
              <a:gd name="adj1" fmla="val 49630"/>
            </a:avLst>
          </a:prstGeom>
          <a:noFill/>
          <a:ln w="9525">
            <a:solidFill>
              <a:schemeClr val="tx1"/>
            </a:solidFill>
            <a:miter lim="800000"/>
            <a:headEnd/>
            <a:tailEnd/>
          </a:ln>
          <a:effectLst/>
        </p:spPr>
      </p:cxnSp>
      <p:cxnSp>
        <p:nvCxnSpPr>
          <p:cNvPr id="452745" name="AutoShape 137"/>
          <p:cNvCxnSpPr>
            <a:cxnSpLocks noChangeShapeType="1"/>
            <a:stCxn id="452747" idx="3"/>
            <a:endCxn id="452741" idx="1"/>
          </p:cNvCxnSpPr>
          <p:nvPr/>
        </p:nvCxnSpPr>
        <p:spPr bwMode="auto">
          <a:xfrm>
            <a:off x="5437188" y="3032125"/>
            <a:ext cx="214312" cy="779463"/>
          </a:xfrm>
          <a:prstGeom prst="bentConnector3">
            <a:avLst>
              <a:gd name="adj1" fmla="val 49630"/>
            </a:avLst>
          </a:prstGeom>
          <a:noFill/>
          <a:ln w="9525">
            <a:solidFill>
              <a:schemeClr val="tx1"/>
            </a:solidFill>
            <a:miter lim="800000"/>
            <a:headEnd/>
            <a:tailEnd/>
          </a:ln>
          <a:effectLst/>
        </p:spPr>
      </p:cxnSp>
      <p:sp>
        <p:nvSpPr>
          <p:cNvPr id="452747" name="Rectangle 139"/>
          <p:cNvSpPr>
            <a:spLocks noChangeArrowheads="1"/>
          </p:cNvSpPr>
          <p:nvPr/>
        </p:nvSpPr>
        <p:spPr bwMode="auto">
          <a:xfrm>
            <a:off x="4140200" y="2924175"/>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006600"/>
                </a:solidFill>
                <a:latin typeface="Arial" charset="0"/>
              </a:rPr>
              <a:t>Etudes, analyses et statistiques</a:t>
            </a:r>
          </a:p>
        </p:txBody>
      </p:sp>
      <p:sp>
        <p:nvSpPr>
          <p:cNvPr id="452748" name="Rectangle 140"/>
          <p:cNvSpPr>
            <a:spLocks noChangeArrowheads="1"/>
          </p:cNvSpPr>
          <p:nvPr/>
        </p:nvSpPr>
        <p:spPr bwMode="auto">
          <a:xfrm>
            <a:off x="5651500" y="4043363"/>
            <a:ext cx="1584325" cy="465137"/>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Nomenclature marocaine des activités, des diplômes, des professions et codes géographiques</a:t>
            </a:r>
          </a:p>
        </p:txBody>
      </p:sp>
      <p:cxnSp>
        <p:nvCxnSpPr>
          <p:cNvPr id="452750" name="AutoShape 142"/>
          <p:cNvCxnSpPr>
            <a:cxnSpLocks noChangeShapeType="1"/>
            <a:stCxn id="452747" idx="3"/>
            <a:endCxn id="452748" idx="1"/>
          </p:cNvCxnSpPr>
          <p:nvPr/>
        </p:nvCxnSpPr>
        <p:spPr bwMode="auto">
          <a:xfrm>
            <a:off x="5437188" y="3032125"/>
            <a:ext cx="214312" cy="1244600"/>
          </a:xfrm>
          <a:prstGeom prst="bentConnector3">
            <a:avLst>
              <a:gd name="adj1" fmla="val 49630"/>
            </a:avLst>
          </a:prstGeom>
          <a:noFill/>
          <a:ln w="9525">
            <a:solidFill>
              <a:schemeClr val="tx1"/>
            </a:solidFill>
            <a:miter lim="800000"/>
            <a:headEnd/>
            <a:tailEnd/>
          </a:ln>
          <a:effectLst/>
        </p:spPr>
      </p:cxnSp>
      <p:sp>
        <p:nvSpPr>
          <p:cNvPr id="452751" name="Rectangle 143"/>
          <p:cNvSpPr>
            <a:spLocks noChangeArrowheads="1"/>
          </p:cNvSpPr>
          <p:nvPr/>
        </p:nvSpPr>
        <p:spPr bwMode="auto">
          <a:xfrm>
            <a:off x="7526338" y="3644900"/>
            <a:ext cx="1404937" cy="358775"/>
          </a:xfrm>
          <a:prstGeom prst="rect">
            <a:avLst/>
          </a:prstGeom>
          <a:noFill/>
          <a:ln w="9525">
            <a:noFill/>
            <a:miter lim="800000"/>
            <a:headEnd/>
            <a:tailEnd/>
          </a:ln>
          <a:effectLst/>
        </p:spPr>
        <p:txBody>
          <a:bodyPr wrap="none" anchor="ctr"/>
          <a:lstStyle/>
          <a:p>
            <a:r>
              <a:rPr lang="fr-FR" sz="800" b="0">
                <a:solidFill>
                  <a:srgbClr val="800080"/>
                </a:solidFill>
                <a:latin typeface="Arial" charset="0"/>
              </a:rPr>
              <a:t>Lien URL vers site Internet</a:t>
            </a:r>
          </a:p>
          <a:p>
            <a:r>
              <a:rPr lang="fr-FR" sz="800" b="0">
                <a:solidFill>
                  <a:srgbClr val="800080"/>
                </a:solidFill>
                <a:latin typeface="Arial" charset="0"/>
              </a:rPr>
              <a:t>Direction des statistiques :</a:t>
            </a:r>
          </a:p>
          <a:p>
            <a:r>
              <a:rPr lang="fr-FR" sz="800" b="0">
                <a:solidFill>
                  <a:srgbClr val="800080"/>
                </a:solidFill>
                <a:latin typeface="Arial" charset="0"/>
              </a:rPr>
              <a:t>www.statistic.gov.ma</a:t>
            </a:r>
          </a:p>
        </p:txBody>
      </p:sp>
      <p:cxnSp>
        <p:nvCxnSpPr>
          <p:cNvPr id="452752" name="AutoShape 144"/>
          <p:cNvCxnSpPr>
            <a:cxnSpLocks noChangeShapeType="1"/>
            <a:stCxn id="452739" idx="3"/>
            <a:endCxn id="452751" idx="1"/>
          </p:cNvCxnSpPr>
          <p:nvPr/>
        </p:nvCxnSpPr>
        <p:spPr bwMode="auto">
          <a:xfrm>
            <a:off x="7235825" y="3471863"/>
            <a:ext cx="290513" cy="352425"/>
          </a:xfrm>
          <a:prstGeom prst="bentConnector3">
            <a:avLst>
              <a:gd name="adj1" fmla="val 49727"/>
            </a:avLst>
          </a:prstGeom>
          <a:noFill/>
          <a:ln w="9525">
            <a:solidFill>
              <a:srgbClr val="800080"/>
            </a:solidFill>
            <a:miter lim="800000"/>
            <a:headEnd/>
            <a:tailEnd type="triangle" w="med" len="med"/>
          </a:ln>
          <a:effectLst/>
        </p:spPr>
      </p:cxnSp>
      <p:cxnSp>
        <p:nvCxnSpPr>
          <p:cNvPr id="452753" name="AutoShape 145"/>
          <p:cNvCxnSpPr>
            <a:cxnSpLocks noChangeShapeType="1"/>
            <a:stCxn id="452748" idx="3"/>
            <a:endCxn id="452751" idx="1"/>
          </p:cNvCxnSpPr>
          <p:nvPr/>
        </p:nvCxnSpPr>
        <p:spPr bwMode="auto">
          <a:xfrm flipV="1">
            <a:off x="7235825" y="3824288"/>
            <a:ext cx="290513" cy="452437"/>
          </a:xfrm>
          <a:prstGeom prst="bentConnector3">
            <a:avLst>
              <a:gd name="adj1" fmla="val 49727"/>
            </a:avLst>
          </a:prstGeom>
          <a:noFill/>
          <a:ln w="9525">
            <a:solidFill>
              <a:srgbClr val="800080"/>
            </a:solidFill>
            <a:miter lim="800000"/>
            <a:headEnd/>
            <a:tailEnd type="triangle" w="med" len="med"/>
          </a:ln>
          <a:effectLst/>
        </p:spPr>
      </p:cxnSp>
      <p:cxnSp>
        <p:nvCxnSpPr>
          <p:cNvPr id="452754" name="AutoShape 146"/>
          <p:cNvCxnSpPr>
            <a:cxnSpLocks noChangeShapeType="1"/>
            <a:stCxn id="452741" idx="3"/>
            <a:endCxn id="452751" idx="1"/>
          </p:cNvCxnSpPr>
          <p:nvPr/>
        </p:nvCxnSpPr>
        <p:spPr bwMode="auto">
          <a:xfrm>
            <a:off x="7235825" y="3811588"/>
            <a:ext cx="290513" cy="12700"/>
          </a:xfrm>
          <a:prstGeom prst="bentConnector3">
            <a:avLst>
              <a:gd name="adj1" fmla="val 49727"/>
            </a:avLst>
          </a:prstGeom>
          <a:noFill/>
          <a:ln w="9525">
            <a:solidFill>
              <a:srgbClr val="800080"/>
            </a:solidFill>
            <a:miter lim="800000"/>
            <a:headEnd/>
            <a:tailEnd type="triangle" w="med" len="med"/>
          </a:ln>
          <a:effectLst/>
        </p:spPr>
      </p:cxnSp>
      <p:cxnSp>
        <p:nvCxnSpPr>
          <p:cNvPr id="452755" name="AutoShape 147"/>
          <p:cNvCxnSpPr>
            <a:cxnSpLocks noChangeShapeType="1"/>
            <a:stCxn id="452616" idx="3"/>
            <a:endCxn id="452747" idx="1"/>
          </p:cNvCxnSpPr>
          <p:nvPr/>
        </p:nvCxnSpPr>
        <p:spPr bwMode="auto">
          <a:xfrm>
            <a:off x="3924300" y="995363"/>
            <a:ext cx="215900" cy="2036762"/>
          </a:xfrm>
          <a:prstGeom prst="bentConnector3">
            <a:avLst>
              <a:gd name="adj1" fmla="val 49264"/>
            </a:avLst>
          </a:prstGeom>
          <a:noFill/>
          <a:ln w="9525">
            <a:solidFill>
              <a:schemeClr val="tx1"/>
            </a:solidFill>
            <a:miter lim="800000"/>
            <a:headEnd/>
            <a:tailEnd/>
          </a:ln>
          <a:effectLst/>
        </p:spPr>
      </p:cxnSp>
      <p:sp>
        <p:nvSpPr>
          <p:cNvPr id="452756" name="Rectangle 148"/>
          <p:cNvSpPr>
            <a:spLocks noChangeArrowheads="1"/>
          </p:cNvSpPr>
          <p:nvPr/>
        </p:nvSpPr>
        <p:spPr bwMode="auto">
          <a:xfrm>
            <a:off x="4140200" y="2420938"/>
            <a:ext cx="1295400" cy="215900"/>
          </a:xfrm>
          <a:prstGeom prst="rect">
            <a:avLst/>
          </a:prstGeom>
          <a:noFill/>
          <a:ln w="9525">
            <a:solidFill>
              <a:schemeClr val="tx1"/>
            </a:solidFill>
            <a:miter lim="800000"/>
            <a:headEnd/>
            <a:tailEnd/>
          </a:ln>
          <a:effectLst/>
        </p:spPr>
        <p:txBody>
          <a:bodyPr anchor="ctr"/>
          <a:lstStyle/>
          <a:p>
            <a:pPr algn="ctr"/>
            <a:r>
              <a:rPr lang="fr-FR" sz="800" b="0">
                <a:solidFill>
                  <a:srgbClr val="006600"/>
                </a:solidFill>
                <a:latin typeface="Arial" charset="0"/>
              </a:rPr>
              <a:t>Mise à niveau</a:t>
            </a:r>
          </a:p>
        </p:txBody>
      </p:sp>
      <p:sp>
        <p:nvSpPr>
          <p:cNvPr id="452757" name="Rectangle 149"/>
          <p:cNvSpPr>
            <a:spLocks noChangeArrowheads="1"/>
          </p:cNvSpPr>
          <p:nvPr/>
        </p:nvSpPr>
        <p:spPr bwMode="auto">
          <a:xfrm>
            <a:off x="5795963" y="2349500"/>
            <a:ext cx="1404937" cy="431800"/>
          </a:xfrm>
          <a:prstGeom prst="rect">
            <a:avLst/>
          </a:prstGeom>
          <a:noFill/>
          <a:ln w="9525">
            <a:noFill/>
            <a:miter lim="800000"/>
            <a:headEnd/>
            <a:tailEnd/>
          </a:ln>
          <a:effectLst/>
        </p:spPr>
        <p:txBody>
          <a:bodyPr wrap="none" anchor="ctr"/>
          <a:lstStyle/>
          <a:p>
            <a:r>
              <a:rPr lang="fr-FR" sz="800" b="0">
                <a:solidFill>
                  <a:srgbClr val="800080"/>
                </a:solidFill>
                <a:latin typeface="Arial" charset="0"/>
              </a:rPr>
              <a:t>Lien URL vers site Internet</a:t>
            </a:r>
          </a:p>
          <a:p>
            <a:r>
              <a:rPr lang="fr-FR" sz="800" b="0">
                <a:solidFill>
                  <a:srgbClr val="800080"/>
                </a:solidFill>
                <a:latin typeface="Arial" charset="0"/>
              </a:rPr>
              <a:t>de DIE et mise à niveau</a:t>
            </a:r>
          </a:p>
          <a:p>
            <a:r>
              <a:rPr lang="fr-FR" sz="800" b="0">
                <a:solidFill>
                  <a:srgbClr val="800080"/>
                </a:solidFill>
                <a:latin typeface="Arial" charset="0"/>
              </a:rPr>
              <a:t>www.miseaniveau.gov.ma</a:t>
            </a:r>
          </a:p>
        </p:txBody>
      </p:sp>
      <p:cxnSp>
        <p:nvCxnSpPr>
          <p:cNvPr id="452758" name="AutoShape 150"/>
          <p:cNvCxnSpPr>
            <a:cxnSpLocks noChangeShapeType="1"/>
            <a:stCxn id="452756" idx="3"/>
            <a:endCxn id="452757" idx="1"/>
          </p:cNvCxnSpPr>
          <p:nvPr/>
        </p:nvCxnSpPr>
        <p:spPr bwMode="auto">
          <a:xfrm>
            <a:off x="5435600" y="2528888"/>
            <a:ext cx="360363" cy="36512"/>
          </a:xfrm>
          <a:prstGeom prst="bentConnector3">
            <a:avLst>
              <a:gd name="adj1" fmla="val 49778"/>
            </a:avLst>
          </a:prstGeom>
          <a:noFill/>
          <a:ln w="9525">
            <a:solidFill>
              <a:srgbClr val="800080"/>
            </a:solidFill>
            <a:miter lim="800000"/>
            <a:headEnd/>
            <a:tailEnd type="triangle" w="med" len="med"/>
          </a:ln>
          <a:effectLst/>
        </p:spPr>
      </p:cxnSp>
      <p:cxnSp>
        <p:nvCxnSpPr>
          <p:cNvPr id="452760" name="AutoShape 152"/>
          <p:cNvCxnSpPr>
            <a:cxnSpLocks noChangeShapeType="1"/>
            <a:stCxn id="452616" idx="3"/>
            <a:endCxn id="452756" idx="1"/>
          </p:cNvCxnSpPr>
          <p:nvPr/>
        </p:nvCxnSpPr>
        <p:spPr bwMode="auto">
          <a:xfrm>
            <a:off x="3924300" y="995363"/>
            <a:ext cx="215900" cy="1533525"/>
          </a:xfrm>
          <a:prstGeom prst="bentConnector3">
            <a:avLst>
              <a:gd name="adj1" fmla="val 49264"/>
            </a:avLst>
          </a:prstGeom>
          <a:noFill/>
          <a:ln w="9525">
            <a:solidFill>
              <a:schemeClr val="tx1"/>
            </a:solidFill>
            <a:miter lim="800000"/>
            <a:headEnd/>
            <a:tailEnd/>
          </a:ln>
          <a:effectLst/>
        </p:spPr>
      </p:cxnSp>
      <p:sp>
        <p:nvSpPr>
          <p:cNvPr id="452761" name="Rectangle 153"/>
          <p:cNvSpPr>
            <a:spLocks noChangeArrowheads="1"/>
          </p:cNvSpPr>
          <p:nvPr/>
        </p:nvSpPr>
        <p:spPr bwMode="auto">
          <a:xfrm>
            <a:off x="5653088" y="4559300"/>
            <a:ext cx="1584325" cy="228600"/>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Santé</a:t>
            </a:r>
          </a:p>
        </p:txBody>
      </p:sp>
      <p:sp>
        <p:nvSpPr>
          <p:cNvPr id="452763" name="Rectangle 155"/>
          <p:cNvSpPr>
            <a:spLocks noChangeArrowheads="1"/>
          </p:cNvSpPr>
          <p:nvPr/>
        </p:nvSpPr>
        <p:spPr bwMode="auto">
          <a:xfrm>
            <a:off x="5651500" y="5011738"/>
            <a:ext cx="1584325" cy="228600"/>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Equipements et transports</a:t>
            </a:r>
          </a:p>
        </p:txBody>
      </p:sp>
      <p:sp>
        <p:nvSpPr>
          <p:cNvPr id="452765" name="Rectangle 157"/>
          <p:cNvSpPr>
            <a:spLocks noChangeArrowheads="1"/>
          </p:cNvSpPr>
          <p:nvPr/>
        </p:nvSpPr>
        <p:spPr bwMode="auto">
          <a:xfrm>
            <a:off x="7527925" y="4508500"/>
            <a:ext cx="1404938" cy="358775"/>
          </a:xfrm>
          <a:prstGeom prst="rect">
            <a:avLst/>
          </a:prstGeom>
          <a:noFill/>
          <a:ln w="9525">
            <a:noFill/>
            <a:miter lim="800000"/>
            <a:headEnd/>
            <a:tailEnd/>
          </a:ln>
          <a:effectLst/>
        </p:spPr>
        <p:txBody>
          <a:bodyPr wrap="none" anchor="ctr"/>
          <a:lstStyle/>
          <a:p>
            <a:r>
              <a:rPr lang="fr-FR" sz="800" b="0">
                <a:solidFill>
                  <a:srgbClr val="800080"/>
                </a:solidFill>
                <a:latin typeface="Arial" charset="0"/>
              </a:rPr>
              <a:t>Lien URL vers site Internet</a:t>
            </a:r>
          </a:p>
          <a:p>
            <a:r>
              <a:rPr lang="fr-FR" sz="800" b="0">
                <a:solidFill>
                  <a:srgbClr val="800080"/>
                </a:solidFill>
                <a:latin typeface="Arial" charset="0"/>
              </a:rPr>
              <a:t>Ministère de la Santé:</a:t>
            </a:r>
          </a:p>
          <a:p>
            <a:r>
              <a:rPr lang="fr-FR" sz="800" b="0">
                <a:solidFill>
                  <a:srgbClr val="800080"/>
                </a:solidFill>
                <a:latin typeface="Arial" charset="0"/>
              </a:rPr>
              <a:t>www.santé.gov.ma</a:t>
            </a:r>
          </a:p>
        </p:txBody>
      </p:sp>
      <p:cxnSp>
        <p:nvCxnSpPr>
          <p:cNvPr id="452766" name="AutoShape 158"/>
          <p:cNvCxnSpPr>
            <a:cxnSpLocks noChangeShapeType="1"/>
            <a:stCxn id="452761" idx="3"/>
            <a:endCxn id="452765" idx="1"/>
          </p:cNvCxnSpPr>
          <p:nvPr/>
        </p:nvCxnSpPr>
        <p:spPr bwMode="auto">
          <a:xfrm>
            <a:off x="7237413" y="4673600"/>
            <a:ext cx="290512" cy="14288"/>
          </a:xfrm>
          <a:prstGeom prst="bentConnector3">
            <a:avLst>
              <a:gd name="adj1" fmla="val 49727"/>
            </a:avLst>
          </a:prstGeom>
          <a:noFill/>
          <a:ln w="9525">
            <a:solidFill>
              <a:srgbClr val="800080"/>
            </a:solidFill>
            <a:miter lim="800000"/>
            <a:headEnd/>
            <a:tailEnd type="triangle" w="med" len="med"/>
          </a:ln>
          <a:effectLst/>
        </p:spPr>
      </p:cxnSp>
      <p:sp>
        <p:nvSpPr>
          <p:cNvPr id="452767" name="Rectangle 159"/>
          <p:cNvSpPr>
            <a:spLocks noChangeArrowheads="1"/>
          </p:cNvSpPr>
          <p:nvPr/>
        </p:nvSpPr>
        <p:spPr bwMode="auto">
          <a:xfrm>
            <a:off x="7527925" y="5013325"/>
            <a:ext cx="1404938" cy="358775"/>
          </a:xfrm>
          <a:prstGeom prst="rect">
            <a:avLst/>
          </a:prstGeom>
          <a:noFill/>
          <a:ln w="9525">
            <a:noFill/>
            <a:miter lim="800000"/>
            <a:headEnd/>
            <a:tailEnd/>
          </a:ln>
          <a:effectLst/>
        </p:spPr>
        <p:txBody>
          <a:bodyPr wrap="none" anchor="ctr"/>
          <a:lstStyle/>
          <a:p>
            <a:r>
              <a:rPr lang="fr-FR" sz="800" b="0">
                <a:solidFill>
                  <a:srgbClr val="800080"/>
                </a:solidFill>
                <a:latin typeface="Arial" charset="0"/>
              </a:rPr>
              <a:t>Lien URL vers site Internet</a:t>
            </a:r>
          </a:p>
          <a:p>
            <a:r>
              <a:rPr lang="fr-FR" sz="800" b="0">
                <a:solidFill>
                  <a:srgbClr val="800080"/>
                </a:solidFill>
                <a:latin typeface="Arial" charset="0"/>
              </a:rPr>
              <a:t>Min Equipement et transports</a:t>
            </a:r>
          </a:p>
          <a:p>
            <a:r>
              <a:rPr lang="fr-FR" sz="800" b="0">
                <a:solidFill>
                  <a:srgbClr val="800080"/>
                </a:solidFill>
                <a:latin typeface="Arial" charset="0"/>
              </a:rPr>
              <a:t>www.mtpnet.gov.ma</a:t>
            </a:r>
          </a:p>
        </p:txBody>
      </p:sp>
      <p:cxnSp>
        <p:nvCxnSpPr>
          <p:cNvPr id="452768" name="AutoShape 160"/>
          <p:cNvCxnSpPr>
            <a:cxnSpLocks noChangeShapeType="1"/>
            <a:stCxn id="452763" idx="3"/>
            <a:endCxn id="452767" idx="1"/>
          </p:cNvCxnSpPr>
          <p:nvPr/>
        </p:nvCxnSpPr>
        <p:spPr bwMode="auto">
          <a:xfrm>
            <a:off x="7235825" y="5126038"/>
            <a:ext cx="292100" cy="66675"/>
          </a:xfrm>
          <a:prstGeom prst="bentConnector3">
            <a:avLst>
              <a:gd name="adj1" fmla="val 50000"/>
            </a:avLst>
          </a:prstGeom>
          <a:noFill/>
          <a:ln w="9525">
            <a:solidFill>
              <a:srgbClr val="800080"/>
            </a:solidFill>
            <a:miter lim="800000"/>
            <a:headEnd/>
            <a:tailEnd type="triangle" w="med" len="med"/>
          </a:ln>
          <a:effectLst/>
        </p:spPr>
      </p:cxnSp>
      <p:cxnSp>
        <p:nvCxnSpPr>
          <p:cNvPr id="452769" name="AutoShape 161"/>
          <p:cNvCxnSpPr>
            <a:cxnSpLocks noChangeShapeType="1"/>
            <a:stCxn id="452747" idx="3"/>
            <a:endCxn id="452761" idx="1"/>
          </p:cNvCxnSpPr>
          <p:nvPr/>
        </p:nvCxnSpPr>
        <p:spPr bwMode="auto">
          <a:xfrm>
            <a:off x="5437188" y="3032125"/>
            <a:ext cx="215900" cy="1641475"/>
          </a:xfrm>
          <a:prstGeom prst="bentConnector3">
            <a:avLst>
              <a:gd name="adj1" fmla="val 49264"/>
            </a:avLst>
          </a:prstGeom>
          <a:noFill/>
          <a:ln w="9525">
            <a:solidFill>
              <a:schemeClr val="tx1"/>
            </a:solidFill>
            <a:miter lim="800000"/>
            <a:headEnd/>
            <a:tailEnd/>
          </a:ln>
          <a:effectLst/>
        </p:spPr>
      </p:cxnSp>
      <p:cxnSp>
        <p:nvCxnSpPr>
          <p:cNvPr id="452770" name="AutoShape 162"/>
          <p:cNvCxnSpPr>
            <a:cxnSpLocks noChangeShapeType="1"/>
            <a:stCxn id="452747" idx="3"/>
            <a:endCxn id="452763" idx="1"/>
          </p:cNvCxnSpPr>
          <p:nvPr/>
        </p:nvCxnSpPr>
        <p:spPr bwMode="auto">
          <a:xfrm>
            <a:off x="5437188" y="3032125"/>
            <a:ext cx="214312" cy="2093913"/>
          </a:xfrm>
          <a:prstGeom prst="bentConnector3">
            <a:avLst>
              <a:gd name="adj1" fmla="val 49630"/>
            </a:avLst>
          </a:prstGeom>
          <a:noFill/>
          <a:ln w="9525">
            <a:solidFill>
              <a:schemeClr val="tx1"/>
            </a:solidFill>
            <a:miter lim="800000"/>
            <a:headEnd/>
            <a:tailEnd/>
          </a:ln>
          <a:effectLst/>
        </p:spPr>
      </p:cxnSp>
      <p:sp>
        <p:nvSpPr>
          <p:cNvPr id="452771" name="Rectangle 163"/>
          <p:cNvSpPr>
            <a:spLocks noChangeArrowheads="1"/>
          </p:cNvSpPr>
          <p:nvPr/>
        </p:nvSpPr>
        <p:spPr bwMode="auto">
          <a:xfrm>
            <a:off x="5651500" y="5576888"/>
            <a:ext cx="1584325" cy="228600"/>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Industrie</a:t>
            </a:r>
          </a:p>
        </p:txBody>
      </p:sp>
      <p:sp>
        <p:nvSpPr>
          <p:cNvPr id="452773" name="Rectangle 165"/>
          <p:cNvSpPr>
            <a:spLocks noChangeArrowheads="1"/>
          </p:cNvSpPr>
          <p:nvPr/>
        </p:nvSpPr>
        <p:spPr bwMode="auto">
          <a:xfrm>
            <a:off x="7527925" y="5518150"/>
            <a:ext cx="1404938" cy="431800"/>
          </a:xfrm>
          <a:prstGeom prst="rect">
            <a:avLst/>
          </a:prstGeom>
          <a:noFill/>
          <a:ln w="9525">
            <a:noFill/>
            <a:miter lim="800000"/>
            <a:headEnd/>
            <a:tailEnd/>
          </a:ln>
          <a:effectLst/>
        </p:spPr>
        <p:txBody>
          <a:bodyPr wrap="none" anchor="ctr"/>
          <a:lstStyle/>
          <a:p>
            <a:r>
              <a:rPr lang="fr-FR" sz="800" b="0">
                <a:solidFill>
                  <a:srgbClr val="800080"/>
                </a:solidFill>
                <a:latin typeface="Arial" charset="0"/>
              </a:rPr>
              <a:t>Lien URL vers site Internet</a:t>
            </a:r>
          </a:p>
          <a:p>
            <a:r>
              <a:rPr lang="fr-FR" sz="800" b="0">
                <a:solidFill>
                  <a:srgbClr val="800080"/>
                </a:solidFill>
                <a:latin typeface="Arial" charset="0"/>
              </a:rPr>
              <a:t>Min Industrie, commerce</a:t>
            </a:r>
          </a:p>
          <a:p>
            <a:r>
              <a:rPr lang="fr-FR" sz="800" b="0">
                <a:solidFill>
                  <a:srgbClr val="800080"/>
                </a:solidFill>
                <a:latin typeface="Arial" charset="0"/>
              </a:rPr>
              <a:t>et télécom :</a:t>
            </a:r>
          </a:p>
          <a:p>
            <a:r>
              <a:rPr lang="fr-FR" sz="800" b="0">
                <a:solidFill>
                  <a:srgbClr val="800080"/>
                </a:solidFill>
                <a:latin typeface="Arial" charset="0"/>
              </a:rPr>
              <a:t>www.mcinet.gov.ma</a:t>
            </a:r>
          </a:p>
        </p:txBody>
      </p:sp>
      <p:cxnSp>
        <p:nvCxnSpPr>
          <p:cNvPr id="452774" name="AutoShape 166"/>
          <p:cNvCxnSpPr>
            <a:cxnSpLocks noChangeShapeType="1"/>
            <a:stCxn id="452771" idx="3"/>
            <a:endCxn id="452773" idx="1"/>
          </p:cNvCxnSpPr>
          <p:nvPr/>
        </p:nvCxnSpPr>
        <p:spPr bwMode="auto">
          <a:xfrm>
            <a:off x="7235825" y="5691188"/>
            <a:ext cx="292100" cy="42862"/>
          </a:xfrm>
          <a:prstGeom prst="bentConnector3">
            <a:avLst>
              <a:gd name="adj1" fmla="val 50000"/>
            </a:avLst>
          </a:prstGeom>
          <a:noFill/>
          <a:ln w="9525">
            <a:solidFill>
              <a:srgbClr val="800080"/>
            </a:solidFill>
            <a:miter lim="800000"/>
            <a:headEnd/>
            <a:tailEnd type="triangle" w="med" len="med"/>
          </a:ln>
          <a:effectLst/>
        </p:spPr>
      </p:cxnSp>
      <p:cxnSp>
        <p:nvCxnSpPr>
          <p:cNvPr id="452775" name="AutoShape 167"/>
          <p:cNvCxnSpPr>
            <a:cxnSpLocks noChangeShapeType="1"/>
            <a:stCxn id="452747" idx="3"/>
            <a:endCxn id="452771" idx="1"/>
          </p:cNvCxnSpPr>
          <p:nvPr/>
        </p:nvCxnSpPr>
        <p:spPr bwMode="auto">
          <a:xfrm>
            <a:off x="5437188" y="3032125"/>
            <a:ext cx="214312" cy="2659063"/>
          </a:xfrm>
          <a:prstGeom prst="bentConnector3">
            <a:avLst>
              <a:gd name="adj1" fmla="val 49630"/>
            </a:avLst>
          </a:prstGeom>
          <a:noFill/>
          <a:ln w="9525">
            <a:solidFill>
              <a:schemeClr val="tx1"/>
            </a:solidFill>
            <a:miter lim="800000"/>
            <a:headEnd/>
            <a:tailEnd/>
          </a:ln>
          <a:effectLst/>
        </p:spPr>
      </p:cxnSp>
      <p:sp>
        <p:nvSpPr>
          <p:cNvPr id="452793" name="Rectangle 185"/>
          <p:cNvSpPr>
            <a:spLocks noChangeArrowheads="1"/>
          </p:cNvSpPr>
          <p:nvPr/>
        </p:nvSpPr>
        <p:spPr bwMode="auto">
          <a:xfrm>
            <a:off x="107950" y="2852738"/>
            <a:ext cx="1295400" cy="214312"/>
          </a:xfrm>
          <a:prstGeom prst="rect">
            <a:avLst/>
          </a:prstGeom>
          <a:solidFill>
            <a:srgbClr val="008000"/>
          </a:solidFill>
          <a:ln w="9525">
            <a:solidFill>
              <a:schemeClr val="tx1"/>
            </a:solidFill>
            <a:miter lim="800000"/>
            <a:headEnd/>
            <a:tailEnd/>
          </a:ln>
          <a:effectLst/>
        </p:spPr>
        <p:txBody>
          <a:bodyPr anchor="ctr"/>
          <a:lstStyle/>
          <a:p>
            <a:pPr algn="ctr"/>
            <a:r>
              <a:rPr lang="fr-FR" sz="800">
                <a:solidFill>
                  <a:schemeClr val="bg1"/>
                </a:solidFill>
                <a:latin typeface="Arial" charset="0"/>
              </a:rPr>
              <a:t>Indexation</a:t>
            </a:r>
          </a:p>
        </p:txBody>
      </p:sp>
      <p:sp>
        <p:nvSpPr>
          <p:cNvPr id="452794" name="Rectangle 186"/>
          <p:cNvSpPr>
            <a:spLocks noChangeArrowheads="1"/>
          </p:cNvSpPr>
          <p:nvPr/>
        </p:nvSpPr>
        <p:spPr bwMode="auto">
          <a:xfrm>
            <a:off x="107950" y="3141663"/>
            <a:ext cx="1295400" cy="228600"/>
          </a:xfrm>
          <a:prstGeom prst="rect">
            <a:avLst/>
          </a:prstGeom>
          <a:solidFill>
            <a:srgbClr val="000080"/>
          </a:solidFill>
          <a:ln w="9525">
            <a:solidFill>
              <a:srgbClr val="000080"/>
            </a:solidFill>
            <a:miter lim="800000"/>
            <a:headEnd/>
            <a:tailEnd/>
          </a:ln>
          <a:effectLst/>
        </p:spPr>
        <p:txBody>
          <a:bodyPr anchor="ctr"/>
          <a:lstStyle/>
          <a:p>
            <a:pPr algn="ctr"/>
            <a:r>
              <a:rPr lang="fr-FR" sz="800">
                <a:solidFill>
                  <a:srgbClr val="F8F8F8"/>
                </a:solidFill>
                <a:latin typeface="Arial" charset="0"/>
              </a:rPr>
              <a:t>Espace Investisseurs</a:t>
            </a:r>
          </a:p>
        </p:txBody>
      </p:sp>
      <p:sp>
        <p:nvSpPr>
          <p:cNvPr id="452795" name="Rectangle 187"/>
          <p:cNvSpPr>
            <a:spLocks noChangeArrowheads="1"/>
          </p:cNvSpPr>
          <p:nvPr/>
        </p:nvSpPr>
        <p:spPr bwMode="auto">
          <a:xfrm>
            <a:off x="107950" y="3714750"/>
            <a:ext cx="1295400" cy="2286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Services administratifs</a:t>
            </a:r>
          </a:p>
        </p:txBody>
      </p:sp>
      <p:sp>
        <p:nvSpPr>
          <p:cNvPr id="452796" name="Rectangle 188"/>
          <p:cNvSpPr>
            <a:spLocks noChangeArrowheads="1"/>
          </p:cNvSpPr>
          <p:nvPr/>
        </p:nvSpPr>
        <p:spPr bwMode="auto">
          <a:xfrm>
            <a:off x="109538" y="3994150"/>
            <a:ext cx="1295400" cy="228600"/>
          </a:xfrm>
          <a:prstGeom prst="rect">
            <a:avLst/>
          </a:prstGeom>
          <a:solidFill>
            <a:srgbClr val="C0C0C0"/>
          </a:solidFill>
          <a:ln w="9525" algn="ctr">
            <a:solidFill>
              <a:srgbClr val="003300"/>
            </a:solidFill>
            <a:miter lim="800000"/>
            <a:headEnd/>
            <a:tailEnd/>
          </a:ln>
          <a:effectLst/>
        </p:spPr>
        <p:txBody>
          <a:bodyPr anchor="ctr"/>
          <a:lstStyle/>
          <a:p>
            <a:pPr algn="ctr"/>
            <a:r>
              <a:rPr lang="fr-FR" sz="800" b="0">
                <a:latin typeface="Arial" charset="0"/>
              </a:rPr>
              <a:t>La vie de l’entreprise</a:t>
            </a:r>
          </a:p>
        </p:txBody>
      </p:sp>
      <p:sp>
        <p:nvSpPr>
          <p:cNvPr id="452797" name="Rectangle 189"/>
          <p:cNvSpPr>
            <a:spLocks noChangeArrowheads="1"/>
          </p:cNvSpPr>
          <p:nvPr/>
        </p:nvSpPr>
        <p:spPr bwMode="auto">
          <a:xfrm>
            <a:off x="107950" y="3429000"/>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a:t>
            </a:r>
          </a:p>
        </p:txBody>
      </p:sp>
      <p:sp>
        <p:nvSpPr>
          <p:cNvPr id="452798" name="AutoShape 190"/>
          <p:cNvSpPr>
            <a:spLocks noChangeArrowheads="1"/>
          </p:cNvSpPr>
          <p:nvPr/>
        </p:nvSpPr>
        <p:spPr bwMode="auto">
          <a:xfrm>
            <a:off x="2987675" y="4365625"/>
            <a:ext cx="215900" cy="71438"/>
          </a:xfrm>
          <a:prstGeom prst="leftArrow">
            <a:avLst>
              <a:gd name="adj1" fmla="val 50000"/>
              <a:gd name="adj2" fmla="val 75555"/>
            </a:avLst>
          </a:prstGeom>
          <a:solidFill>
            <a:srgbClr val="FF0000"/>
          </a:solidFill>
          <a:ln w="9525">
            <a:solidFill>
              <a:schemeClr val="tx1"/>
            </a:solidFill>
            <a:miter lim="800000"/>
            <a:headEnd/>
            <a:tailEnd/>
          </a:ln>
          <a:effectLst/>
        </p:spPr>
        <p:txBody>
          <a:bodyPr wrap="none" anchor="ctr"/>
          <a:lstStyle/>
          <a:p>
            <a:endParaRPr lang="fr-FR"/>
          </a:p>
        </p:txBody>
      </p:sp>
      <p:sp>
        <p:nvSpPr>
          <p:cNvPr id="452799" name="Rectangle 191"/>
          <p:cNvSpPr>
            <a:spLocks noChangeArrowheads="1"/>
          </p:cNvSpPr>
          <p:nvPr/>
        </p:nvSpPr>
        <p:spPr bwMode="auto">
          <a:xfrm>
            <a:off x="1619250" y="4005263"/>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chemeClr val="tx2"/>
                </a:solidFill>
                <a:latin typeface="Arial" charset="0"/>
              </a:rPr>
              <a:t>Le droit marocain</a:t>
            </a:r>
          </a:p>
        </p:txBody>
      </p:sp>
      <p:sp>
        <p:nvSpPr>
          <p:cNvPr id="452800" name="Rectangle 192"/>
          <p:cNvSpPr>
            <a:spLocks noChangeArrowheads="1"/>
          </p:cNvSpPr>
          <p:nvPr/>
        </p:nvSpPr>
        <p:spPr bwMode="auto">
          <a:xfrm>
            <a:off x="1619250" y="4294188"/>
            <a:ext cx="1296988" cy="215900"/>
          </a:xfrm>
          <a:prstGeom prst="rect">
            <a:avLst/>
          </a:prstGeom>
          <a:solidFill>
            <a:srgbClr val="C0C0C0"/>
          </a:solidFill>
          <a:ln w="9525" algn="ctr">
            <a:solidFill>
              <a:srgbClr val="003300"/>
            </a:solidFill>
            <a:miter lim="800000"/>
            <a:headEnd/>
            <a:tailEnd/>
          </a:ln>
          <a:effectLst/>
        </p:spPr>
        <p:txBody>
          <a:bodyPr anchor="ctr"/>
          <a:lstStyle/>
          <a:p>
            <a:pPr algn="ctr"/>
            <a:r>
              <a:rPr lang="fr-FR" sz="800" b="0">
                <a:latin typeface="Arial" charset="0"/>
              </a:rPr>
              <a:t>Emploi</a:t>
            </a:r>
          </a:p>
        </p:txBody>
      </p:sp>
      <p:sp>
        <p:nvSpPr>
          <p:cNvPr id="452801" name="Rectangle 193"/>
          <p:cNvSpPr>
            <a:spLocks noChangeArrowheads="1"/>
          </p:cNvSpPr>
          <p:nvPr/>
        </p:nvSpPr>
        <p:spPr bwMode="auto">
          <a:xfrm>
            <a:off x="1619250" y="4583113"/>
            <a:ext cx="1296988" cy="215900"/>
          </a:xfrm>
          <a:prstGeom prst="rect">
            <a:avLst/>
          </a:prstGeom>
          <a:solidFill>
            <a:srgbClr val="C0C0C0"/>
          </a:solidFill>
          <a:ln w="9525" algn="ctr">
            <a:solidFill>
              <a:srgbClr val="003300"/>
            </a:solidFill>
            <a:miter lim="800000"/>
            <a:headEnd/>
            <a:tailEnd/>
          </a:ln>
          <a:effectLst/>
        </p:spPr>
        <p:txBody>
          <a:bodyPr anchor="ctr"/>
          <a:lstStyle/>
          <a:p>
            <a:pPr algn="ctr"/>
            <a:r>
              <a:rPr lang="fr-FR" sz="800" b="0">
                <a:latin typeface="Arial" charset="0"/>
              </a:rPr>
              <a:t>Formation</a:t>
            </a:r>
          </a:p>
        </p:txBody>
      </p:sp>
      <p:sp>
        <p:nvSpPr>
          <p:cNvPr id="452802" name="Rectangle 194"/>
          <p:cNvSpPr>
            <a:spLocks noChangeArrowheads="1"/>
          </p:cNvSpPr>
          <p:nvPr/>
        </p:nvSpPr>
        <p:spPr bwMode="auto">
          <a:xfrm>
            <a:off x="1619250" y="5157788"/>
            <a:ext cx="1296988" cy="215900"/>
          </a:xfrm>
          <a:prstGeom prst="rect">
            <a:avLst/>
          </a:prstGeom>
          <a:solidFill>
            <a:srgbClr val="C0C0C0"/>
          </a:solidFill>
          <a:ln w="9525" algn="ctr">
            <a:solidFill>
              <a:srgbClr val="003300"/>
            </a:solidFill>
            <a:miter lim="800000"/>
            <a:headEnd/>
            <a:tailEnd/>
          </a:ln>
          <a:effectLst/>
        </p:spPr>
        <p:txBody>
          <a:bodyPr anchor="ctr"/>
          <a:lstStyle/>
          <a:p>
            <a:pPr algn="ctr"/>
            <a:r>
              <a:rPr lang="fr-FR" sz="800" b="0">
                <a:latin typeface="Arial" charset="0"/>
              </a:rPr>
              <a:t>Etudes, analyses et statistiques</a:t>
            </a:r>
          </a:p>
        </p:txBody>
      </p:sp>
      <p:sp>
        <p:nvSpPr>
          <p:cNvPr id="452803" name="Rectangle 195"/>
          <p:cNvSpPr>
            <a:spLocks noChangeArrowheads="1"/>
          </p:cNvSpPr>
          <p:nvPr/>
        </p:nvSpPr>
        <p:spPr bwMode="auto">
          <a:xfrm>
            <a:off x="1619250" y="4870450"/>
            <a:ext cx="1296988" cy="215900"/>
          </a:xfrm>
          <a:prstGeom prst="rect">
            <a:avLst/>
          </a:prstGeom>
          <a:solidFill>
            <a:srgbClr val="C0C0C0"/>
          </a:solidFill>
          <a:ln w="9525" algn="ctr">
            <a:solidFill>
              <a:srgbClr val="003300"/>
            </a:solidFill>
            <a:miter lim="800000"/>
            <a:headEnd/>
            <a:tailEnd/>
          </a:ln>
          <a:effectLst/>
        </p:spPr>
        <p:txBody>
          <a:bodyPr anchor="ctr"/>
          <a:lstStyle/>
          <a:p>
            <a:pPr algn="ctr"/>
            <a:r>
              <a:rPr lang="fr-FR" sz="800" b="0">
                <a:latin typeface="Arial" charset="0"/>
              </a:rPr>
              <a:t>Mise à niveau</a:t>
            </a:r>
          </a:p>
        </p:txBody>
      </p:sp>
      <p:sp>
        <p:nvSpPr>
          <p:cNvPr id="452804" name="Rectangle 196"/>
          <p:cNvSpPr>
            <a:spLocks noChangeArrowheads="1"/>
          </p:cNvSpPr>
          <p:nvPr/>
        </p:nvSpPr>
        <p:spPr bwMode="auto">
          <a:xfrm>
            <a:off x="1619250" y="5445125"/>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chemeClr val="tx2"/>
                </a:solidFill>
                <a:latin typeface="Arial" charset="0"/>
              </a:rPr>
              <a:t>Investissements et Fiscalité</a:t>
            </a:r>
          </a:p>
        </p:txBody>
      </p:sp>
      <p:sp>
        <p:nvSpPr>
          <p:cNvPr id="452805" name="Rectangle 197"/>
          <p:cNvSpPr>
            <a:spLocks noChangeArrowheads="1"/>
          </p:cNvSpPr>
          <p:nvPr/>
        </p:nvSpPr>
        <p:spPr bwMode="auto">
          <a:xfrm>
            <a:off x="1619250" y="5734050"/>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chemeClr val="tx2"/>
                </a:solidFill>
                <a:latin typeface="Arial" charset="0"/>
              </a:rPr>
              <a:t>Commerce extérieur</a:t>
            </a:r>
          </a:p>
        </p:txBody>
      </p:sp>
      <p:sp>
        <p:nvSpPr>
          <p:cNvPr id="452806" name="Rectangle 198"/>
          <p:cNvSpPr>
            <a:spLocks noChangeArrowheads="1"/>
          </p:cNvSpPr>
          <p:nvPr/>
        </p:nvSpPr>
        <p:spPr bwMode="auto">
          <a:xfrm>
            <a:off x="1619250" y="6021388"/>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chemeClr val="tx2"/>
                </a:solidFill>
                <a:latin typeface="Arial" charset="0"/>
              </a:rPr>
              <a:t>Urbanisme</a:t>
            </a:r>
          </a:p>
        </p:txBody>
      </p:sp>
      <p:sp>
        <p:nvSpPr>
          <p:cNvPr id="452807" name="Rectangle 199"/>
          <p:cNvSpPr>
            <a:spLocks noChangeArrowheads="1"/>
          </p:cNvSpPr>
          <p:nvPr/>
        </p:nvSpPr>
        <p:spPr bwMode="auto">
          <a:xfrm>
            <a:off x="1619250" y="6308725"/>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chemeClr val="tx2"/>
                </a:solidFill>
                <a:latin typeface="Arial" charset="0"/>
              </a:rPr>
              <a:t>Marchés publics</a:t>
            </a:r>
          </a:p>
        </p:txBody>
      </p:sp>
      <p:sp>
        <p:nvSpPr>
          <p:cNvPr id="452808" name="Rectangle 200"/>
          <p:cNvSpPr>
            <a:spLocks noChangeArrowheads="1"/>
          </p:cNvSpPr>
          <p:nvPr/>
        </p:nvSpPr>
        <p:spPr bwMode="auto">
          <a:xfrm>
            <a:off x="1619250" y="6597650"/>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chemeClr val="tx2"/>
                </a:solidFill>
                <a:latin typeface="Arial" charset="0"/>
              </a:rPr>
              <a:t>Investir à l’étranger</a:t>
            </a:r>
          </a:p>
        </p:txBody>
      </p:sp>
      <p:cxnSp>
        <p:nvCxnSpPr>
          <p:cNvPr id="452809" name="AutoShape 201"/>
          <p:cNvCxnSpPr>
            <a:cxnSpLocks noChangeShapeType="1"/>
            <a:stCxn id="452796" idx="3"/>
            <a:endCxn id="452799" idx="1"/>
          </p:cNvCxnSpPr>
          <p:nvPr/>
        </p:nvCxnSpPr>
        <p:spPr bwMode="auto">
          <a:xfrm>
            <a:off x="1404938" y="4108450"/>
            <a:ext cx="214312" cy="4763"/>
          </a:xfrm>
          <a:prstGeom prst="straightConnector1">
            <a:avLst/>
          </a:prstGeom>
          <a:noFill/>
          <a:ln w="9525">
            <a:solidFill>
              <a:schemeClr val="tx1"/>
            </a:solidFill>
            <a:round/>
            <a:headEnd/>
            <a:tailEnd/>
          </a:ln>
          <a:effectLst/>
        </p:spPr>
      </p:cxnSp>
      <p:cxnSp>
        <p:nvCxnSpPr>
          <p:cNvPr id="452810" name="AutoShape 202"/>
          <p:cNvCxnSpPr>
            <a:cxnSpLocks noChangeShapeType="1"/>
            <a:stCxn id="452796" idx="3"/>
            <a:endCxn id="452800" idx="1"/>
          </p:cNvCxnSpPr>
          <p:nvPr/>
        </p:nvCxnSpPr>
        <p:spPr bwMode="auto">
          <a:xfrm>
            <a:off x="1404938" y="4108450"/>
            <a:ext cx="214312" cy="293688"/>
          </a:xfrm>
          <a:prstGeom prst="bentConnector3">
            <a:avLst>
              <a:gd name="adj1" fmla="val 49630"/>
            </a:avLst>
          </a:prstGeom>
          <a:noFill/>
          <a:ln w="9525">
            <a:solidFill>
              <a:schemeClr val="tx1"/>
            </a:solidFill>
            <a:miter lim="800000"/>
            <a:headEnd/>
            <a:tailEnd/>
          </a:ln>
          <a:effectLst/>
        </p:spPr>
      </p:cxnSp>
      <p:cxnSp>
        <p:nvCxnSpPr>
          <p:cNvPr id="452811" name="AutoShape 203"/>
          <p:cNvCxnSpPr>
            <a:cxnSpLocks noChangeShapeType="1"/>
            <a:stCxn id="452796" idx="3"/>
            <a:endCxn id="452801" idx="1"/>
          </p:cNvCxnSpPr>
          <p:nvPr/>
        </p:nvCxnSpPr>
        <p:spPr bwMode="auto">
          <a:xfrm>
            <a:off x="1404938" y="4108450"/>
            <a:ext cx="214312" cy="582613"/>
          </a:xfrm>
          <a:prstGeom prst="bentConnector3">
            <a:avLst>
              <a:gd name="adj1" fmla="val 49630"/>
            </a:avLst>
          </a:prstGeom>
          <a:noFill/>
          <a:ln w="9525">
            <a:solidFill>
              <a:schemeClr val="tx1"/>
            </a:solidFill>
            <a:miter lim="800000"/>
            <a:headEnd/>
            <a:tailEnd/>
          </a:ln>
          <a:effectLst/>
        </p:spPr>
      </p:cxnSp>
      <p:cxnSp>
        <p:nvCxnSpPr>
          <p:cNvPr id="452812" name="AutoShape 204"/>
          <p:cNvCxnSpPr>
            <a:cxnSpLocks noChangeShapeType="1"/>
            <a:stCxn id="452796" idx="3"/>
            <a:endCxn id="452803" idx="1"/>
          </p:cNvCxnSpPr>
          <p:nvPr/>
        </p:nvCxnSpPr>
        <p:spPr bwMode="auto">
          <a:xfrm>
            <a:off x="1404938" y="4108450"/>
            <a:ext cx="214312" cy="869950"/>
          </a:xfrm>
          <a:prstGeom prst="bentConnector3">
            <a:avLst>
              <a:gd name="adj1" fmla="val 49630"/>
            </a:avLst>
          </a:prstGeom>
          <a:noFill/>
          <a:ln w="9525">
            <a:solidFill>
              <a:schemeClr val="tx1"/>
            </a:solidFill>
            <a:miter lim="800000"/>
            <a:headEnd/>
            <a:tailEnd/>
          </a:ln>
          <a:effectLst/>
        </p:spPr>
      </p:cxnSp>
      <p:cxnSp>
        <p:nvCxnSpPr>
          <p:cNvPr id="452813" name="AutoShape 205"/>
          <p:cNvCxnSpPr>
            <a:cxnSpLocks noChangeShapeType="1"/>
            <a:stCxn id="452796" idx="3"/>
            <a:endCxn id="452802" idx="1"/>
          </p:cNvCxnSpPr>
          <p:nvPr/>
        </p:nvCxnSpPr>
        <p:spPr bwMode="auto">
          <a:xfrm>
            <a:off x="1404938" y="4108450"/>
            <a:ext cx="214312" cy="1157288"/>
          </a:xfrm>
          <a:prstGeom prst="bentConnector3">
            <a:avLst>
              <a:gd name="adj1" fmla="val 49630"/>
            </a:avLst>
          </a:prstGeom>
          <a:noFill/>
          <a:ln w="9525">
            <a:solidFill>
              <a:schemeClr val="tx1"/>
            </a:solidFill>
            <a:miter lim="800000"/>
            <a:headEnd/>
            <a:tailEnd/>
          </a:ln>
          <a:effectLst/>
        </p:spPr>
      </p:cxnSp>
      <p:cxnSp>
        <p:nvCxnSpPr>
          <p:cNvPr id="452814" name="AutoShape 206"/>
          <p:cNvCxnSpPr>
            <a:cxnSpLocks noChangeShapeType="1"/>
            <a:stCxn id="452796" idx="3"/>
            <a:endCxn id="452804" idx="1"/>
          </p:cNvCxnSpPr>
          <p:nvPr/>
        </p:nvCxnSpPr>
        <p:spPr bwMode="auto">
          <a:xfrm>
            <a:off x="1404938" y="4108450"/>
            <a:ext cx="214312" cy="1444625"/>
          </a:xfrm>
          <a:prstGeom prst="bentConnector3">
            <a:avLst>
              <a:gd name="adj1" fmla="val 49630"/>
            </a:avLst>
          </a:prstGeom>
          <a:noFill/>
          <a:ln w="9525">
            <a:solidFill>
              <a:schemeClr val="tx1"/>
            </a:solidFill>
            <a:miter lim="800000"/>
            <a:headEnd/>
            <a:tailEnd/>
          </a:ln>
          <a:effectLst/>
        </p:spPr>
      </p:cxnSp>
      <p:cxnSp>
        <p:nvCxnSpPr>
          <p:cNvPr id="452815" name="AutoShape 207"/>
          <p:cNvCxnSpPr>
            <a:cxnSpLocks noChangeShapeType="1"/>
            <a:stCxn id="452796" idx="3"/>
            <a:endCxn id="452805" idx="1"/>
          </p:cNvCxnSpPr>
          <p:nvPr/>
        </p:nvCxnSpPr>
        <p:spPr bwMode="auto">
          <a:xfrm>
            <a:off x="1404938" y="4108450"/>
            <a:ext cx="214312" cy="1733550"/>
          </a:xfrm>
          <a:prstGeom prst="bentConnector3">
            <a:avLst>
              <a:gd name="adj1" fmla="val 49630"/>
            </a:avLst>
          </a:prstGeom>
          <a:noFill/>
          <a:ln w="9525">
            <a:solidFill>
              <a:schemeClr val="tx1"/>
            </a:solidFill>
            <a:miter lim="800000"/>
            <a:headEnd/>
            <a:tailEnd/>
          </a:ln>
          <a:effectLst/>
        </p:spPr>
      </p:cxnSp>
      <p:cxnSp>
        <p:nvCxnSpPr>
          <p:cNvPr id="452816" name="AutoShape 208"/>
          <p:cNvCxnSpPr>
            <a:cxnSpLocks noChangeShapeType="1"/>
            <a:stCxn id="452796" idx="3"/>
            <a:endCxn id="452806" idx="1"/>
          </p:cNvCxnSpPr>
          <p:nvPr/>
        </p:nvCxnSpPr>
        <p:spPr bwMode="auto">
          <a:xfrm>
            <a:off x="1404938" y="4108450"/>
            <a:ext cx="214312" cy="2020888"/>
          </a:xfrm>
          <a:prstGeom prst="bentConnector3">
            <a:avLst>
              <a:gd name="adj1" fmla="val 49630"/>
            </a:avLst>
          </a:prstGeom>
          <a:noFill/>
          <a:ln w="9525">
            <a:solidFill>
              <a:schemeClr val="tx1"/>
            </a:solidFill>
            <a:miter lim="800000"/>
            <a:headEnd/>
            <a:tailEnd/>
          </a:ln>
          <a:effectLst/>
        </p:spPr>
      </p:cxnSp>
      <p:cxnSp>
        <p:nvCxnSpPr>
          <p:cNvPr id="452817" name="AutoShape 209"/>
          <p:cNvCxnSpPr>
            <a:cxnSpLocks noChangeShapeType="1"/>
            <a:stCxn id="452796" idx="3"/>
            <a:endCxn id="452807" idx="1"/>
          </p:cNvCxnSpPr>
          <p:nvPr/>
        </p:nvCxnSpPr>
        <p:spPr bwMode="auto">
          <a:xfrm>
            <a:off x="1404938" y="4108450"/>
            <a:ext cx="214312" cy="2308225"/>
          </a:xfrm>
          <a:prstGeom prst="bentConnector3">
            <a:avLst>
              <a:gd name="adj1" fmla="val 49630"/>
            </a:avLst>
          </a:prstGeom>
          <a:noFill/>
          <a:ln w="9525">
            <a:solidFill>
              <a:schemeClr val="tx1"/>
            </a:solidFill>
            <a:miter lim="800000"/>
            <a:headEnd/>
            <a:tailEnd/>
          </a:ln>
          <a:effectLst/>
        </p:spPr>
      </p:cxnSp>
      <p:cxnSp>
        <p:nvCxnSpPr>
          <p:cNvPr id="452818" name="AutoShape 210"/>
          <p:cNvCxnSpPr>
            <a:cxnSpLocks noChangeShapeType="1"/>
            <a:stCxn id="452796" idx="3"/>
            <a:endCxn id="452808" idx="1"/>
          </p:cNvCxnSpPr>
          <p:nvPr/>
        </p:nvCxnSpPr>
        <p:spPr bwMode="auto">
          <a:xfrm>
            <a:off x="1404938" y="4108450"/>
            <a:ext cx="214312" cy="2597150"/>
          </a:xfrm>
          <a:prstGeom prst="bentConnector3">
            <a:avLst>
              <a:gd name="adj1" fmla="val 49630"/>
            </a:avLst>
          </a:prstGeom>
          <a:noFill/>
          <a:ln w="9525">
            <a:solidFill>
              <a:schemeClr val="tx1"/>
            </a:solidFill>
            <a:miter lim="800000"/>
            <a:headEnd/>
            <a:tailEnd/>
          </a:ln>
          <a:effectLst/>
        </p:spPr>
      </p:cxnSp>
      <p:sp>
        <p:nvSpPr>
          <p:cNvPr id="452819" name="AutoShape 211"/>
          <p:cNvSpPr>
            <a:spLocks noChangeArrowheads="1"/>
          </p:cNvSpPr>
          <p:nvPr/>
        </p:nvSpPr>
        <p:spPr bwMode="auto">
          <a:xfrm>
            <a:off x="2987675" y="4652963"/>
            <a:ext cx="215900" cy="71437"/>
          </a:xfrm>
          <a:prstGeom prst="leftArrow">
            <a:avLst>
              <a:gd name="adj1" fmla="val 50000"/>
              <a:gd name="adj2" fmla="val 75556"/>
            </a:avLst>
          </a:prstGeom>
          <a:solidFill>
            <a:srgbClr val="FF0000"/>
          </a:solidFill>
          <a:ln w="9525">
            <a:solidFill>
              <a:schemeClr val="tx1"/>
            </a:solidFill>
            <a:miter lim="800000"/>
            <a:headEnd/>
            <a:tailEnd/>
          </a:ln>
          <a:effectLst/>
        </p:spPr>
        <p:txBody>
          <a:bodyPr wrap="none" anchor="ctr"/>
          <a:lstStyle/>
          <a:p>
            <a:endParaRPr lang="fr-FR"/>
          </a:p>
        </p:txBody>
      </p:sp>
      <p:sp>
        <p:nvSpPr>
          <p:cNvPr id="452820" name="AutoShape 212"/>
          <p:cNvSpPr>
            <a:spLocks noChangeArrowheads="1"/>
          </p:cNvSpPr>
          <p:nvPr/>
        </p:nvSpPr>
        <p:spPr bwMode="auto">
          <a:xfrm>
            <a:off x="2987675" y="4941888"/>
            <a:ext cx="215900" cy="71437"/>
          </a:xfrm>
          <a:prstGeom prst="leftArrow">
            <a:avLst>
              <a:gd name="adj1" fmla="val 50000"/>
              <a:gd name="adj2" fmla="val 75556"/>
            </a:avLst>
          </a:prstGeom>
          <a:solidFill>
            <a:srgbClr val="FF0000"/>
          </a:solidFill>
          <a:ln w="9525">
            <a:solidFill>
              <a:schemeClr val="tx1"/>
            </a:solidFill>
            <a:miter lim="800000"/>
            <a:headEnd/>
            <a:tailEnd/>
          </a:ln>
          <a:effectLst/>
        </p:spPr>
        <p:txBody>
          <a:bodyPr wrap="none" anchor="ctr"/>
          <a:lstStyle/>
          <a:p>
            <a:endParaRPr lang="fr-FR"/>
          </a:p>
        </p:txBody>
      </p:sp>
      <p:sp>
        <p:nvSpPr>
          <p:cNvPr id="452821" name="AutoShape 213"/>
          <p:cNvSpPr>
            <a:spLocks noChangeArrowheads="1"/>
          </p:cNvSpPr>
          <p:nvPr/>
        </p:nvSpPr>
        <p:spPr bwMode="auto">
          <a:xfrm>
            <a:off x="2987675" y="5229225"/>
            <a:ext cx="215900" cy="71438"/>
          </a:xfrm>
          <a:prstGeom prst="leftArrow">
            <a:avLst>
              <a:gd name="adj1" fmla="val 50000"/>
              <a:gd name="adj2" fmla="val 75555"/>
            </a:avLst>
          </a:prstGeom>
          <a:solidFill>
            <a:srgbClr val="FF0000"/>
          </a:solidFill>
          <a:ln w="9525">
            <a:solidFill>
              <a:schemeClr val="tx1"/>
            </a:solidFill>
            <a:miter lim="800000"/>
            <a:headEnd/>
            <a:tailEnd/>
          </a:ln>
          <a:effectLst/>
        </p:spPr>
        <p:txBody>
          <a:bodyPr wrap="none" anchor="ctr"/>
          <a:lstStyle/>
          <a:p>
            <a:endParaRPr lang="fr-FR"/>
          </a:p>
        </p:txBody>
      </p:sp>
      <p:sp>
        <p:nvSpPr>
          <p:cNvPr id="452822" name="Rectangle 214"/>
          <p:cNvSpPr>
            <a:spLocks noChangeArrowheads="1"/>
          </p:cNvSpPr>
          <p:nvPr/>
        </p:nvSpPr>
        <p:spPr bwMode="auto">
          <a:xfrm>
            <a:off x="107950" y="596900"/>
            <a:ext cx="100806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0</a:t>
            </a:r>
          </a:p>
        </p:txBody>
      </p:sp>
      <p:sp>
        <p:nvSpPr>
          <p:cNvPr id="452823" name="Rectangle 215"/>
          <p:cNvSpPr>
            <a:spLocks noChangeArrowheads="1"/>
          </p:cNvSpPr>
          <p:nvPr/>
        </p:nvSpPr>
        <p:spPr bwMode="auto">
          <a:xfrm>
            <a:off x="1189038" y="596900"/>
            <a:ext cx="1366837"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1</a:t>
            </a:r>
          </a:p>
        </p:txBody>
      </p:sp>
      <p:sp>
        <p:nvSpPr>
          <p:cNvPr id="452824" name="Rectangle 216"/>
          <p:cNvSpPr>
            <a:spLocks noChangeArrowheads="1"/>
          </p:cNvSpPr>
          <p:nvPr/>
        </p:nvSpPr>
        <p:spPr bwMode="auto">
          <a:xfrm>
            <a:off x="2628900" y="596900"/>
            <a:ext cx="1438275"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2</a:t>
            </a:r>
          </a:p>
        </p:txBody>
      </p:sp>
      <p:sp>
        <p:nvSpPr>
          <p:cNvPr id="452825" name="Rectangle 217"/>
          <p:cNvSpPr>
            <a:spLocks noChangeArrowheads="1"/>
          </p:cNvSpPr>
          <p:nvPr/>
        </p:nvSpPr>
        <p:spPr bwMode="auto">
          <a:xfrm>
            <a:off x="4140200" y="596900"/>
            <a:ext cx="143986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3</a:t>
            </a:r>
          </a:p>
        </p:txBody>
      </p:sp>
      <p:sp>
        <p:nvSpPr>
          <p:cNvPr id="452826" name="Rectangle 218"/>
          <p:cNvSpPr>
            <a:spLocks noChangeArrowheads="1"/>
          </p:cNvSpPr>
          <p:nvPr/>
        </p:nvSpPr>
        <p:spPr bwMode="auto">
          <a:xfrm>
            <a:off x="5651500" y="596900"/>
            <a:ext cx="1584325"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4</a:t>
            </a:r>
          </a:p>
        </p:txBody>
      </p:sp>
      <p:sp>
        <p:nvSpPr>
          <p:cNvPr id="452827" name="Rectangle 219"/>
          <p:cNvSpPr>
            <a:spLocks noChangeArrowheads="1"/>
          </p:cNvSpPr>
          <p:nvPr/>
        </p:nvSpPr>
        <p:spPr bwMode="auto">
          <a:xfrm>
            <a:off x="7315200" y="596900"/>
            <a:ext cx="164941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5</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Espace réservé du numéro de diapositive 1"/>
          <p:cNvSpPr>
            <a:spLocks noGrp="1"/>
          </p:cNvSpPr>
          <p:nvPr>
            <p:ph type="sldNum" sz="quarter" idx="10"/>
          </p:nvPr>
        </p:nvSpPr>
        <p:spPr/>
        <p:txBody>
          <a:bodyPr/>
          <a:lstStyle/>
          <a:p>
            <a:fld id="{4DE96AE4-8296-45A5-B38E-BFF064814C8A}" type="slidenum">
              <a:rPr lang="fr-FR"/>
              <a:pPr/>
              <a:t>41</a:t>
            </a:fld>
            <a:endParaRPr lang="fr-FR"/>
          </a:p>
        </p:txBody>
      </p:sp>
      <p:sp>
        <p:nvSpPr>
          <p:cNvPr id="438274" name="Rectangle 2"/>
          <p:cNvSpPr>
            <a:spLocks noChangeArrowheads="1"/>
          </p:cNvSpPr>
          <p:nvPr/>
        </p:nvSpPr>
        <p:spPr bwMode="auto">
          <a:xfrm>
            <a:off x="1189038" y="908050"/>
            <a:ext cx="1295400" cy="228600"/>
          </a:xfrm>
          <a:prstGeom prst="rect">
            <a:avLst/>
          </a:prstGeom>
          <a:solidFill>
            <a:srgbClr val="000080"/>
          </a:solidFill>
          <a:ln w="9525">
            <a:solidFill>
              <a:srgbClr val="000080"/>
            </a:solidFill>
            <a:miter lim="800000"/>
            <a:headEnd/>
            <a:tailEnd/>
          </a:ln>
          <a:effectLst/>
        </p:spPr>
        <p:txBody>
          <a:bodyPr anchor="ctr"/>
          <a:lstStyle/>
          <a:p>
            <a:pPr algn="ctr"/>
            <a:r>
              <a:rPr lang="fr-FR" sz="800">
                <a:solidFill>
                  <a:srgbClr val="F8F8F8"/>
                </a:solidFill>
                <a:latin typeface="Arial" charset="0"/>
              </a:rPr>
              <a:t>Espace Investisseurs</a:t>
            </a:r>
          </a:p>
        </p:txBody>
      </p:sp>
      <p:sp>
        <p:nvSpPr>
          <p:cNvPr id="438275" name="Rectangle 3"/>
          <p:cNvSpPr>
            <a:spLocks noChangeArrowheads="1"/>
          </p:cNvSpPr>
          <p:nvPr/>
        </p:nvSpPr>
        <p:spPr bwMode="auto">
          <a:xfrm>
            <a:off x="152400" y="908050"/>
            <a:ext cx="914400" cy="228600"/>
          </a:xfrm>
          <a:prstGeom prst="rect">
            <a:avLst/>
          </a:prstGeom>
          <a:solidFill>
            <a:srgbClr val="000080"/>
          </a:solidFill>
          <a:ln w="9525">
            <a:solidFill>
              <a:srgbClr val="000080"/>
            </a:solidFill>
            <a:miter lim="800000"/>
            <a:headEnd/>
            <a:tailEnd/>
          </a:ln>
          <a:effectLst/>
        </p:spPr>
        <p:txBody>
          <a:bodyPr wrap="none" anchor="ctr"/>
          <a:lstStyle/>
          <a:p>
            <a:pPr algn="ctr"/>
            <a:r>
              <a:rPr lang="fr-FR" sz="800">
                <a:solidFill>
                  <a:srgbClr val="F8F8F8"/>
                </a:solidFill>
                <a:latin typeface="Arial" charset="0"/>
              </a:rPr>
              <a:t>Page d’accueil</a:t>
            </a:r>
          </a:p>
        </p:txBody>
      </p:sp>
      <p:cxnSp>
        <p:nvCxnSpPr>
          <p:cNvPr id="438276" name="AutoShape 4"/>
          <p:cNvCxnSpPr>
            <a:cxnSpLocks noChangeShapeType="1"/>
            <a:stCxn id="438275" idx="3"/>
            <a:endCxn id="438274" idx="1"/>
          </p:cNvCxnSpPr>
          <p:nvPr/>
        </p:nvCxnSpPr>
        <p:spPr bwMode="auto">
          <a:xfrm>
            <a:off x="1066800" y="1022350"/>
            <a:ext cx="122238" cy="0"/>
          </a:xfrm>
          <a:prstGeom prst="straightConnector1">
            <a:avLst/>
          </a:prstGeom>
          <a:noFill/>
          <a:ln w="9525">
            <a:solidFill>
              <a:schemeClr val="tx1"/>
            </a:solidFill>
            <a:round/>
            <a:headEnd/>
            <a:tailEnd/>
          </a:ln>
          <a:effectLst/>
        </p:spPr>
      </p:cxnSp>
      <p:sp>
        <p:nvSpPr>
          <p:cNvPr id="438289" name="Rectangle 17"/>
          <p:cNvSpPr>
            <a:spLocks noChangeArrowheads="1"/>
          </p:cNvSpPr>
          <p:nvPr/>
        </p:nvSpPr>
        <p:spPr bwMode="auto">
          <a:xfrm>
            <a:off x="2627313" y="908050"/>
            <a:ext cx="1296987"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006600"/>
                </a:solidFill>
                <a:latin typeface="Arial" charset="0"/>
              </a:rPr>
              <a:t>La vie de l’entreprise</a:t>
            </a:r>
          </a:p>
        </p:txBody>
      </p:sp>
      <p:cxnSp>
        <p:nvCxnSpPr>
          <p:cNvPr id="438290" name="AutoShape 18"/>
          <p:cNvCxnSpPr>
            <a:cxnSpLocks noChangeShapeType="1"/>
            <a:endCxn id="438289" idx="1"/>
          </p:cNvCxnSpPr>
          <p:nvPr/>
        </p:nvCxnSpPr>
        <p:spPr bwMode="auto">
          <a:xfrm flipV="1">
            <a:off x="2484438" y="1016000"/>
            <a:ext cx="142875" cy="6350"/>
          </a:xfrm>
          <a:prstGeom prst="bentConnector3">
            <a:avLst>
              <a:gd name="adj1" fmla="val 50000"/>
            </a:avLst>
          </a:prstGeom>
          <a:noFill/>
          <a:ln w="9525">
            <a:solidFill>
              <a:schemeClr val="tx1"/>
            </a:solidFill>
            <a:miter lim="800000"/>
            <a:headEnd/>
            <a:tailEnd/>
          </a:ln>
          <a:effectLst/>
        </p:spPr>
      </p:cxnSp>
      <p:cxnSp>
        <p:nvCxnSpPr>
          <p:cNvPr id="438304" name="AutoShape 32"/>
          <p:cNvCxnSpPr>
            <a:cxnSpLocks noChangeShapeType="1"/>
            <a:stCxn id="438289" idx="3"/>
          </p:cNvCxnSpPr>
          <p:nvPr/>
        </p:nvCxnSpPr>
        <p:spPr bwMode="auto">
          <a:xfrm>
            <a:off x="3924300" y="1016000"/>
            <a:ext cx="215900" cy="0"/>
          </a:xfrm>
          <a:prstGeom prst="straightConnector1">
            <a:avLst/>
          </a:prstGeom>
          <a:noFill/>
          <a:ln w="9525">
            <a:solidFill>
              <a:schemeClr val="tx1"/>
            </a:solidFill>
            <a:round/>
            <a:headEnd/>
            <a:tailEnd/>
          </a:ln>
          <a:effectLst/>
        </p:spPr>
      </p:cxnSp>
      <p:sp>
        <p:nvSpPr>
          <p:cNvPr id="438313" name="Rectangle 41"/>
          <p:cNvSpPr>
            <a:spLocks noChangeArrowheads="1"/>
          </p:cNvSpPr>
          <p:nvPr/>
        </p:nvSpPr>
        <p:spPr bwMode="auto">
          <a:xfrm>
            <a:off x="5651500" y="895350"/>
            <a:ext cx="1584325" cy="228600"/>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Industrie</a:t>
            </a:r>
          </a:p>
        </p:txBody>
      </p:sp>
      <p:sp>
        <p:nvSpPr>
          <p:cNvPr id="438319" name="Rectangle 47"/>
          <p:cNvSpPr>
            <a:spLocks noChangeArrowheads="1"/>
          </p:cNvSpPr>
          <p:nvPr/>
        </p:nvSpPr>
        <p:spPr bwMode="auto">
          <a:xfrm>
            <a:off x="7539038" y="909638"/>
            <a:ext cx="1404937" cy="431800"/>
          </a:xfrm>
          <a:prstGeom prst="rect">
            <a:avLst/>
          </a:prstGeom>
          <a:noFill/>
          <a:ln w="9525">
            <a:noFill/>
            <a:miter lim="800000"/>
            <a:headEnd/>
            <a:tailEnd/>
          </a:ln>
          <a:effectLst/>
        </p:spPr>
        <p:txBody>
          <a:bodyPr wrap="none" anchor="ctr"/>
          <a:lstStyle/>
          <a:p>
            <a:r>
              <a:rPr lang="fr-FR" sz="800" b="0">
                <a:solidFill>
                  <a:srgbClr val="800080"/>
                </a:solidFill>
                <a:latin typeface="Arial" charset="0"/>
              </a:rPr>
              <a:t>Lien URL vers site Internet</a:t>
            </a:r>
          </a:p>
          <a:p>
            <a:r>
              <a:rPr lang="fr-FR" sz="800" b="0">
                <a:solidFill>
                  <a:srgbClr val="800080"/>
                </a:solidFill>
                <a:latin typeface="Arial" charset="0"/>
              </a:rPr>
              <a:t>Min Industrie, commerce</a:t>
            </a:r>
          </a:p>
          <a:p>
            <a:r>
              <a:rPr lang="fr-FR" sz="800" b="0">
                <a:solidFill>
                  <a:srgbClr val="800080"/>
                </a:solidFill>
                <a:latin typeface="Arial" charset="0"/>
              </a:rPr>
              <a:t>et télécom :</a:t>
            </a:r>
          </a:p>
          <a:p>
            <a:r>
              <a:rPr lang="fr-FR" sz="800" b="0">
                <a:solidFill>
                  <a:srgbClr val="800080"/>
                </a:solidFill>
                <a:latin typeface="Arial" charset="0"/>
              </a:rPr>
              <a:t>www.mcinet.gov.ma</a:t>
            </a:r>
          </a:p>
        </p:txBody>
      </p:sp>
      <p:cxnSp>
        <p:nvCxnSpPr>
          <p:cNvPr id="438320" name="AutoShape 48"/>
          <p:cNvCxnSpPr>
            <a:cxnSpLocks noChangeShapeType="1"/>
            <a:stCxn id="438313" idx="3"/>
            <a:endCxn id="438319" idx="1"/>
          </p:cNvCxnSpPr>
          <p:nvPr/>
        </p:nvCxnSpPr>
        <p:spPr bwMode="auto">
          <a:xfrm>
            <a:off x="7235825" y="1009650"/>
            <a:ext cx="303213" cy="115888"/>
          </a:xfrm>
          <a:prstGeom prst="bentConnector3">
            <a:avLst>
              <a:gd name="adj1" fmla="val 49736"/>
            </a:avLst>
          </a:prstGeom>
          <a:noFill/>
          <a:ln w="9525">
            <a:solidFill>
              <a:srgbClr val="800080"/>
            </a:solidFill>
            <a:miter lim="800000"/>
            <a:headEnd/>
            <a:tailEnd type="triangle" w="med" len="med"/>
          </a:ln>
          <a:effectLst/>
        </p:spPr>
      </p:cxnSp>
      <p:sp>
        <p:nvSpPr>
          <p:cNvPr id="438321" name="Rectangle 49"/>
          <p:cNvSpPr>
            <a:spLocks noChangeArrowheads="1"/>
          </p:cNvSpPr>
          <p:nvPr/>
        </p:nvSpPr>
        <p:spPr bwMode="auto">
          <a:xfrm>
            <a:off x="5651500" y="2263775"/>
            <a:ext cx="1584325" cy="228600"/>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Finances</a:t>
            </a:r>
          </a:p>
        </p:txBody>
      </p:sp>
      <p:sp>
        <p:nvSpPr>
          <p:cNvPr id="438323" name="Rectangle 51"/>
          <p:cNvSpPr>
            <a:spLocks noChangeArrowheads="1"/>
          </p:cNvSpPr>
          <p:nvPr/>
        </p:nvSpPr>
        <p:spPr bwMode="auto">
          <a:xfrm>
            <a:off x="7524750" y="2144713"/>
            <a:ext cx="1404938" cy="431800"/>
          </a:xfrm>
          <a:prstGeom prst="rect">
            <a:avLst/>
          </a:prstGeom>
          <a:noFill/>
          <a:ln w="9525">
            <a:noFill/>
            <a:miter lim="800000"/>
            <a:headEnd/>
            <a:tailEnd/>
          </a:ln>
          <a:effectLst/>
        </p:spPr>
        <p:txBody>
          <a:bodyPr wrap="none" anchor="ctr"/>
          <a:lstStyle/>
          <a:p>
            <a:r>
              <a:rPr lang="fr-FR" sz="800" b="0">
                <a:solidFill>
                  <a:srgbClr val="800080"/>
                </a:solidFill>
                <a:latin typeface="Arial" charset="0"/>
              </a:rPr>
              <a:t>Lien URL vers site Internet</a:t>
            </a:r>
          </a:p>
          <a:p>
            <a:r>
              <a:rPr lang="fr-FR" sz="800" b="0">
                <a:solidFill>
                  <a:srgbClr val="800080"/>
                </a:solidFill>
                <a:latin typeface="Arial" charset="0"/>
              </a:rPr>
              <a:t>Ministère des Finances :</a:t>
            </a:r>
          </a:p>
          <a:p>
            <a:r>
              <a:rPr lang="fr-FR" sz="800" b="0">
                <a:solidFill>
                  <a:srgbClr val="800080"/>
                </a:solidFill>
                <a:latin typeface="Arial" charset="0"/>
              </a:rPr>
              <a:t>www.finances.gov.ma</a:t>
            </a:r>
          </a:p>
        </p:txBody>
      </p:sp>
      <p:cxnSp>
        <p:nvCxnSpPr>
          <p:cNvPr id="438324" name="AutoShape 52"/>
          <p:cNvCxnSpPr>
            <a:cxnSpLocks noChangeShapeType="1"/>
            <a:stCxn id="438321" idx="3"/>
            <a:endCxn id="438323" idx="1"/>
          </p:cNvCxnSpPr>
          <p:nvPr/>
        </p:nvCxnSpPr>
        <p:spPr bwMode="auto">
          <a:xfrm flipV="1">
            <a:off x="7235825" y="2360613"/>
            <a:ext cx="288925" cy="17462"/>
          </a:xfrm>
          <a:prstGeom prst="bentConnector3">
            <a:avLst>
              <a:gd name="adj1" fmla="val 50000"/>
            </a:avLst>
          </a:prstGeom>
          <a:noFill/>
          <a:ln w="9525">
            <a:solidFill>
              <a:srgbClr val="800080"/>
            </a:solidFill>
            <a:miter lim="800000"/>
            <a:headEnd/>
            <a:tailEnd type="triangle" w="med" len="med"/>
          </a:ln>
          <a:effectLst/>
        </p:spPr>
      </p:cxnSp>
      <p:sp>
        <p:nvSpPr>
          <p:cNvPr id="438325" name="Rectangle 53"/>
          <p:cNvSpPr>
            <a:spLocks noChangeArrowheads="1"/>
          </p:cNvSpPr>
          <p:nvPr/>
        </p:nvSpPr>
        <p:spPr bwMode="auto">
          <a:xfrm>
            <a:off x="5651500" y="2768600"/>
            <a:ext cx="1584325" cy="228600"/>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Energie et Mines</a:t>
            </a:r>
          </a:p>
        </p:txBody>
      </p:sp>
      <p:sp>
        <p:nvSpPr>
          <p:cNvPr id="438327" name="Rectangle 55"/>
          <p:cNvSpPr>
            <a:spLocks noChangeArrowheads="1"/>
          </p:cNvSpPr>
          <p:nvPr/>
        </p:nvSpPr>
        <p:spPr bwMode="auto">
          <a:xfrm>
            <a:off x="5651500" y="3487738"/>
            <a:ext cx="1584325" cy="228600"/>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Pêches maritimes</a:t>
            </a:r>
          </a:p>
        </p:txBody>
      </p:sp>
      <p:sp>
        <p:nvSpPr>
          <p:cNvPr id="438329" name="Rectangle 57"/>
          <p:cNvSpPr>
            <a:spLocks noChangeArrowheads="1"/>
          </p:cNvSpPr>
          <p:nvPr/>
        </p:nvSpPr>
        <p:spPr bwMode="auto">
          <a:xfrm>
            <a:off x="5651500" y="4257675"/>
            <a:ext cx="1584325" cy="228600"/>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Environnement</a:t>
            </a:r>
          </a:p>
        </p:txBody>
      </p:sp>
      <p:sp>
        <p:nvSpPr>
          <p:cNvPr id="438342" name="Rectangle 70"/>
          <p:cNvSpPr>
            <a:spLocks noChangeArrowheads="1"/>
          </p:cNvSpPr>
          <p:nvPr/>
        </p:nvSpPr>
        <p:spPr bwMode="auto">
          <a:xfrm>
            <a:off x="5651500" y="1555750"/>
            <a:ext cx="1512888" cy="217488"/>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Propriété industrielle</a:t>
            </a:r>
          </a:p>
        </p:txBody>
      </p:sp>
      <p:sp>
        <p:nvSpPr>
          <p:cNvPr id="438343" name="Rectangle 71"/>
          <p:cNvSpPr>
            <a:spLocks noChangeArrowheads="1"/>
          </p:cNvSpPr>
          <p:nvPr/>
        </p:nvSpPr>
        <p:spPr bwMode="auto">
          <a:xfrm>
            <a:off x="7573963" y="1484313"/>
            <a:ext cx="1404937" cy="431800"/>
          </a:xfrm>
          <a:prstGeom prst="rect">
            <a:avLst/>
          </a:prstGeom>
          <a:noFill/>
          <a:ln w="9525">
            <a:noFill/>
            <a:miter lim="800000"/>
            <a:headEnd/>
            <a:tailEnd/>
          </a:ln>
          <a:effectLst/>
        </p:spPr>
        <p:txBody>
          <a:bodyPr wrap="none" anchor="ctr"/>
          <a:lstStyle/>
          <a:p>
            <a:r>
              <a:rPr lang="fr-FR" sz="800" b="0">
                <a:solidFill>
                  <a:srgbClr val="800080"/>
                </a:solidFill>
                <a:latin typeface="Arial" charset="0"/>
              </a:rPr>
              <a:t>Lien URL vers site Internet</a:t>
            </a:r>
          </a:p>
          <a:p>
            <a:r>
              <a:rPr lang="fr-FR" sz="800" b="0">
                <a:solidFill>
                  <a:srgbClr val="800080"/>
                </a:solidFill>
                <a:latin typeface="Arial" charset="0"/>
              </a:rPr>
              <a:t>de l’OMPIC :</a:t>
            </a:r>
          </a:p>
          <a:p>
            <a:r>
              <a:rPr lang="fr-FR" sz="800" b="0">
                <a:solidFill>
                  <a:srgbClr val="800080"/>
                </a:solidFill>
                <a:latin typeface="Arial" charset="0"/>
              </a:rPr>
              <a:t>www.ompic.org.ma</a:t>
            </a:r>
          </a:p>
        </p:txBody>
      </p:sp>
      <p:cxnSp>
        <p:nvCxnSpPr>
          <p:cNvPr id="438344" name="AutoShape 72"/>
          <p:cNvCxnSpPr>
            <a:cxnSpLocks noChangeShapeType="1"/>
            <a:stCxn id="438342" idx="3"/>
            <a:endCxn id="438343" idx="1"/>
          </p:cNvCxnSpPr>
          <p:nvPr/>
        </p:nvCxnSpPr>
        <p:spPr bwMode="auto">
          <a:xfrm>
            <a:off x="7164388" y="1665288"/>
            <a:ext cx="409575" cy="34925"/>
          </a:xfrm>
          <a:prstGeom prst="bentConnector3">
            <a:avLst>
              <a:gd name="adj1" fmla="val 49611"/>
            </a:avLst>
          </a:prstGeom>
          <a:noFill/>
          <a:ln w="9525">
            <a:solidFill>
              <a:srgbClr val="800080"/>
            </a:solidFill>
            <a:miter lim="800000"/>
            <a:headEnd/>
            <a:tailEnd type="triangle" w="med" len="med"/>
          </a:ln>
          <a:effectLst/>
        </p:spPr>
      </p:cxnSp>
      <p:sp>
        <p:nvSpPr>
          <p:cNvPr id="438346" name="Rectangle 74"/>
          <p:cNvSpPr>
            <a:spLocks noChangeArrowheads="1"/>
          </p:cNvSpPr>
          <p:nvPr/>
        </p:nvSpPr>
        <p:spPr bwMode="auto">
          <a:xfrm>
            <a:off x="7583488" y="2708275"/>
            <a:ext cx="1404937" cy="431800"/>
          </a:xfrm>
          <a:prstGeom prst="rect">
            <a:avLst/>
          </a:prstGeom>
          <a:noFill/>
          <a:ln w="9525">
            <a:noFill/>
            <a:miter lim="800000"/>
            <a:headEnd/>
            <a:tailEnd/>
          </a:ln>
          <a:effectLst/>
        </p:spPr>
        <p:txBody>
          <a:bodyPr wrap="none" anchor="ctr"/>
          <a:lstStyle/>
          <a:p>
            <a:r>
              <a:rPr lang="fr-FR" sz="800" b="0">
                <a:solidFill>
                  <a:srgbClr val="800080"/>
                </a:solidFill>
                <a:latin typeface="Arial" charset="0"/>
              </a:rPr>
              <a:t>Lien URL vers site Internet</a:t>
            </a:r>
          </a:p>
          <a:p>
            <a:r>
              <a:rPr lang="fr-FR" sz="800" b="0">
                <a:solidFill>
                  <a:srgbClr val="800080"/>
                </a:solidFill>
                <a:latin typeface="Arial" charset="0"/>
              </a:rPr>
              <a:t>Ministère de l’énergie et</a:t>
            </a:r>
          </a:p>
          <a:p>
            <a:r>
              <a:rPr lang="fr-FR" sz="800" b="0">
                <a:solidFill>
                  <a:srgbClr val="800080"/>
                </a:solidFill>
                <a:latin typeface="Arial" charset="0"/>
              </a:rPr>
              <a:t>des mines :</a:t>
            </a:r>
          </a:p>
          <a:p>
            <a:r>
              <a:rPr lang="fr-FR" sz="800" b="0">
                <a:solidFill>
                  <a:srgbClr val="800080"/>
                </a:solidFill>
                <a:latin typeface="Arial" charset="0"/>
              </a:rPr>
              <a:t>www.mem.gov.ma</a:t>
            </a:r>
          </a:p>
        </p:txBody>
      </p:sp>
      <p:cxnSp>
        <p:nvCxnSpPr>
          <p:cNvPr id="438347" name="AutoShape 75"/>
          <p:cNvCxnSpPr>
            <a:cxnSpLocks noChangeShapeType="1"/>
            <a:stCxn id="438325" idx="3"/>
            <a:endCxn id="438346" idx="1"/>
          </p:cNvCxnSpPr>
          <p:nvPr/>
        </p:nvCxnSpPr>
        <p:spPr bwMode="auto">
          <a:xfrm>
            <a:off x="7235825" y="2882900"/>
            <a:ext cx="347663" cy="41275"/>
          </a:xfrm>
          <a:prstGeom prst="bentConnector3">
            <a:avLst>
              <a:gd name="adj1" fmla="val 49773"/>
            </a:avLst>
          </a:prstGeom>
          <a:noFill/>
          <a:ln w="9525">
            <a:solidFill>
              <a:srgbClr val="800080"/>
            </a:solidFill>
            <a:miter lim="800000"/>
            <a:headEnd/>
            <a:tailEnd type="triangle" w="med" len="med"/>
          </a:ln>
          <a:effectLst/>
        </p:spPr>
      </p:cxnSp>
      <p:sp>
        <p:nvSpPr>
          <p:cNvPr id="438348" name="Rectangle 76"/>
          <p:cNvSpPr>
            <a:spLocks noChangeArrowheads="1"/>
          </p:cNvSpPr>
          <p:nvPr/>
        </p:nvSpPr>
        <p:spPr bwMode="auto">
          <a:xfrm>
            <a:off x="7573963" y="3357563"/>
            <a:ext cx="1404937" cy="431800"/>
          </a:xfrm>
          <a:prstGeom prst="rect">
            <a:avLst/>
          </a:prstGeom>
          <a:noFill/>
          <a:ln w="9525">
            <a:noFill/>
            <a:miter lim="800000"/>
            <a:headEnd/>
            <a:tailEnd/>
          </a:ln>
          <a:effectLst/>
        </p:spPr>
        <p:txBody>
          <a:bodyPr wrap="none" anchor="ctr"/>
          <a:lstStyle/>
          <a:p>
            <a:r>
              <a:rPr lang="fr-FR" sz="800" b="0">
                <a:solidFill>
                  <a:srgbClr val="800080"/>
                </a:solidFill>
                <a:latin typeface="Arial" charset="0"/>
              </a:rPr>
              <a:t>Lien URL vers site Internet</a:t>
            </a:r>
          </a:p>
          <a:p>
            <a:r>
              <a:rPr lang="fr-FR" sz="800" b="0">
                <a:solidFill>
                  <a:srgbClr val="800080"/>
                </a:solidFill>
                <a:latin typeface="Arial" charset="0"/>
              </a:rPr>
              <a:t>Ministère des pêches</a:t>
            </a:r>
          </a:p>
          <a:p>
            <a:r>
              <a:rPr lang="fr-FR" sz="800" b="0">
                <a:solidFill>
                  <a:srgbClr val="800080"/>
                </a:solidFill>
                <a:latin typeface="Arial" charset="0"/>
              </a:rPr>
              <a:t>Maritimes :</a:t>
            </a:r>
          </a:p>
          <a:p>
            <a:r>
              <a:rPr lang="fr-FR" sz="800" b="0">
                <a:solidFill>
                  <a:srgbClr val="800080"/>
                </a:solidFill>
                <a:latin typeface="Arial" charset="0"/>
              </a:rPr>
              <a:t>www.mem.gov.ma</a:t>
            </a:r>
          </a:p>
        </p:txBody>
      </p:sp>
      <p:cxnSp>
        <p:nvCxnSpPr>
          <p:cNvPr id="438349" name="AutoShape 77"/>
          <p:cNvCxnSpPr>
            <a:cxnSpLocks noChangeShapeType="1"/>
            <a:stCxn id="438327" idx="3"/>
            <a:endCxn id="438348" idx="1"/>
          </p:cNvCxnSpPr>
          <p:nvPr/>
        </p:nvCxnSpPr>
        <p:spPr bwMode="auto">
          <a:xfrm flipV="1">
            <a:off x="7235825" y="3573463"/>
            <a:ext cx="338138" cy="28575"/>
          </a:xfrm>
          <a:prstGeom prst="bentConnector3">
            <a:avLst>
              <a:gd name="adj1" fmla="val 49764"/>
            </a:avLst>
          </a:prstGeom>
          <a:noFill/>
          <a:ln w="9525">
            <a:solidFill>
              <a:srgbClr val="800080"/>
            </a:solidFill>
            <a:miter lim="800000"/>
            <a:headEnd/>
            <a:tailEnd type="triangle" w="med" len="med"/>
          </a:ln>
          <a:effectLst/>
        </p:spPr>
      </p:cxnSp>
      <p:sp>
        <p:nvSpPr>
          <p:cNvPr id="438350" name="Rectangle 78"/>
          <p:cNvSpPr>
            <a:spLocks noChangeArrowheads="1"/>
          </p:cNvSpPr>
          <p:nvPr/>
        </p:nvSpPr>
        <p:spPr bwMode="auto">
          <a:xfrm>
            <a:off x="7539038" y="4221163"/>
            <a:ext cx="1404937" cy="431800"/>
          </a:xfrm>
          <a:prstGeom prst="rect">
            <a:avLst/>
          </a:prstGeom>
          <a:noFill/>
          <a:ln w="9525">
            <a:noFill/>
            <a:miter lim="800000"/>
            <a:headEnd/>
            <a:tailEnd/>
          </a:ln>
          <a:effectLst/>
        </p:spPr>
        <p:txBody>
          <a:bodyPr wrap="none" anchor="ctr"/>
          <a:lstStyle/>
          <a:p>
            <a:r>
              <a:rPr lang="fr-FR" sz="800" b="0">
                <a:solidFill>
                  <a:srgbClr val="800080"/>
                </a:solidFill>
                <a:latin typeface="Arial" charset="0"/>
              </a:rPr>
              <a:t>Lien URL vers site Internet</a:t>
            </a:r>
          </a:p>
          <a:p>
            <a:r>
              <a:rPr lang="fr-FR" sz="800" b="0">
                <a:solidFill>
                  <a:srgbClr val="800080"/>
                </a:solidFill>
                <a:latin typeface="Arial" charset="0"/>
              </a:rPr>
              <a:t>Secrétariat chargé de</a:t>
            </a:r>
          </a:p>
          <a:p>
            <a:r>
              <a:rPr lang="fr-FR" sz="800" b="0">
                <a:solidFill>
                  <a:srgbClr val="800080"/>
                </a:solidFill>
                <a:latin typeface="Arial" charset="0"/>
              </a:rPr>
              <a:t>l’environnement :</a:t>
            </a:r>
          </a:p>
          <a:p>
            <a:r>
              <a:rPr lang="fr-FR" sz="800" b="0">
                <a:solidFill>
                  <a:srgbClr val="800080"/>
                </a:solidFill>
                <a:latin typeface="Arial" charset="0"/>
              </a:rPr>
              <a:t>www.minenv.gov.ma</a:t>
            </a:r>
          </a:p>
        </p:txBody>
      </p:sp>
      <p:cxnSp>
        <p:nvCxnSpPr>
          <p:cNvPr id="438351" name="AutoShape 79"/>
          <p:cNvCxnSpPr>
            <a:cxnSpLocks noChangeShapeType="1"/>
            <a:stCxn id="438329" idx="3"/>
            <a:endCxn id="438350" idx="1"/>
          </p:cNvCxnSpPr>
          <p:nvPr/>
        </p:nvCxnSpPr>
        <p:spPr bwMode="auto">
          <a:xfrm>
            <a:off x="7235825" y="4371975"/>
            <a:ext cx="303213" cy="65088"/>
          </a:xfrm>
          <a:prstGeom prst="bentConnector3">
            <a:avLst>
              <a:gd name="adj1" fmla="val 49736"/>
            </a:avLst>
          </a:prstGeom>
          <a:noFill/>
          <a:ln w="9525">
            <a:solidFill>
              <a:srgbClr val="800080"/>
            </a:solidFill>
            <a:miter lim="800000"/>
            <a:headEnd/>
            <a:tailEnd type="triangle" w="med" len="med"/>
          </a:ln>
          <a:effectLst/>
        </p:spPr>
      </p:cxnSp>
      <p:sp>
        <p:nvSpPr>
          <p:cNvPr id="438352" name="Rectangle 80"/>
          <p:cNvSpPr>
            <a:spLocks noChangeArrowheads="1"/>
          </p:cNvSpPr>
          <p:nvPr/>
        </p:nvSpPr>
        <p:spPr bwMode="auto">
          <a:xfrm>
            <a:off x="5651500" y="5072063"/>
            <a:ext cx="1584325" cy="228600"/>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Changes</a:t>
            </a:r>
          </a:p>
        </p:txBody>
      </p:sp>
      <p:sp>
        <p:nvSpPr>
          <p:cNvPr id="438355" name="Rectangle 83"/>
          <p:cNvSpPr>
            <a:spLocks noChangeArrowheads="1"/>
          </p:cNvSpPr>
          <p:nvPr/>
        </p:nvSpPr>
        <p:spPr bwMode="auto">
          <a:xfrm>
            <a:off x="7540625" y="4954588"/>
            <a:ext cx="2159000" cy="635000"/>
          </a:xfrm>
          <a:prstGeom prst="rect">
            <a:avLst/>
          </a:prstGeom>
          <a:noFill/>
          <a:ln w="9525">
            <a:noFill/>
            <a:miter lim="800000"/>
            <a:headEnd/>
            <a:tailEnd/>
          </a:ln>
          <a:effectLst/>
        </p:spPr>
        <p:txBody>
          <a:bodyPr wrap="none" anchor="ctr"/>
          <a:lstStyle/>
          <a:p>
            <a:r>
              <a:rPr lang="fr-FR" sz="800" b="0">
                <a:solidFill>
                  <a:srgbClr val="800080"/>
                </a:solidFill>
                <a:latin typeface="Arial" charset="0"/>
              </a:rPr>
              <a:t>Lien URL vers site Internet</a:t>
            </a:r>
          </a:p>
          <a:p>
            <a:r>
              <a:rPr lang="fr-FR" sz="800" b="0">
                <a:solidFill>
                  <a:srgbClr val="800080"/>
                </a:solidFill>
                <a:latin typeface="Arial" charset="0"/>
              </a:rPr>
              <a:t>Secrétariat chargé</a:t>
            </a:r>
          </a:p>
          <a:p>
            <a:r>
              <a:rPr lang="fr-FR" sz="800" b="0">
                <a:solidFill>
                  <a:srgbClr val="800080"/>
                </a:solidFill>
                <a:latin typeface="Arial" charset="0"/>
              </a:rPr>
              <a:t>de l’environnement :</a:t>
            </a:r>
          </a:p>
          <a:p>
            <a:r>
              <a:rPr lang="fr-FR" sz="800" b="0">
                <a:solidFill>
                  <a:srgbClr val="800080"/>
                </a:solidFill>
                <a:latin typeface="Arial" charset="0"/>
              </a:rPr>
              <a:t>www.minenv.gov.ma</a:t>
            </a:r>
          </a:p>
        </p:txBody>
      </p:sp>
      <p:cxnSp>
        <p:nvCxnSpPr>
          <p:cNvPr id="438356" name="AutoShape 84"/>
          <p:cNvCxnSpPr>
            <a:cxnSpLocks noChangeShapeType="1"/>
            <a:stCxn id="438352" idx="3"/>
            <a:endCxn id="438355" idx="1"/>
          </p:cNvCxnSpPr>
          <p:nvPr/>
        </p:nvCxnSpPr>
        <p:spPr bwMode="auto">
          <a:xfrm>
            <a:off x="7235825" y="5186363"/>
            <a:ext cx="304800" cy="85725"/>
          </a:xfrm>
          <a:prstGeom prst="bentConnector3">
            <a:avLst>
              <a:gd name="adj1" fmla="val 50000"/>
            </a:avLst>
          </a:prstGeom>
          <a:noFill/>
          <a:ln w="9525">
            <a:solidFill>
              <a:srgbClr val="800080"/>
            </a:solidFill>
            <a:miter lim="800000"/>
            <a:headEnd/>
            <a:tailEnd type="triangle" w="med" len="med"/>
          </a:ln>
          <a:effectLst/>
        </p:spPr>
      </p:cxnSp>
      <p:cxnSp>
        <p:nvCxnSpPr>
          <p:cNvPr id="438357" name="AutoShape 85"/>
          <p:cNvCxnSpPr>
            <a:cxnSpLocks noChangeShapeType="1"/>
            <a:stCxn id="438352" idx="1"/>
            <a:endCxn id="438362" idx="3"/>
          </p:cNvCxnSpPr>
          <p:nvPr/>
        </p:nvCxnSpPr>
        <p:spPr bwMode="auto">
          <a:xfrm rot="10800000">
            <a:off x="5437188" y="1016000"/>
            <a:ext cx="214312" cy="4170363"/>
          </a:xfrm>
          <a:prstGeom prst="bentConnector3">
            <a:avLst>
              <a:gd name="adj1" fmla="val 50370"/>
            </a:avLst>
          </a:prstGeom>
          <a:noFill/>
          <a:ln w="9525">
            <a:solidFill>
              <a:schemeClr val="tx1"/>
            </a:solidFill>
            <a:miter lim="800000"/>
            <a:headEnd/>
            <a:tailEnd/>
          </a:ln>
          <a:effectLst/>
        </p:spPr>
      </p:cxnSp>
      <p:sp>
        <p:nvSpPr>
          <p:cNvPr id="438362" name="Rectangle 90"/>
          <p:cNvSpPr>
            <a:spLocks noChangeArrowheads="1"/>
          </p:cNvSpPr>
          <p:nvPr/>
        </p:nvSpPr>
        <p:spPr bwMode="auto">
          <a:xfrm>
            <a:off x="4140200" y="908050"/>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006600"/>
                </a:solidFill>
                <a:latin typeface="Arial" charset="0"/>
              </a:rPr>
              <a:t>Etudes, analyses et statistiques</a:t>
            </a:r>
          </a:p>
        </p:txBody>
      </p:sp>
      <p:cxnSp>
        <p:nvCxnSpPr>
          <p:cNvPr id="438363" name="AutoShape 91"/>
          <p:cNvCxnSpPr>
            <a:cxnSpLocks noChangeShapeType="1"/>
            <a:stCxn id="438362" idx="3"/>
            <a:endCxn id="438329" idx="1"/>
          </p:cNvCxnSpPr>
          <p:nvPr/>
        </p:nvCxnSpPr>
        <p:spPr bwMode="auto">
          <a:xfrm>
            <a:off x="5437188" y="1016000"/>
            <a:ext cx="214312" cy="3355975"/>
          </a:xfrm>
          <a:prstGeom prst="bentConnector3">
            <a:avLst>
              <a:gd name="adj1" fmla="val 49630"/>
            </a:avLst>
          </a:prstGeom>
          <a:noFill/>
          <a:ln w="9525">
            <a:solidFill>
              <a:schemeClr val="tx1"/>
            </a:solidFill>
            <a:miter lim="800000"/>
            <a:headEnd/>
            <a:tailEnd/>
          </a:ln>
          <a:effectLst/>
        </p:spPr>
      </p:cxnSp>
      <p:cxnSp>
        <p:nvCxnSpPr>
          <p:cNvPr id="438364" name="AutoShape 92"/>
          <p:cNvCxnSpPr>
            <a:cxnSpLocks noChangeShapeType="1"/>
            <a:stCxn id="438362" idx="3"/>
            <a:endCxn id="438327" idx="1"/>
          </p:cNvCxnSpPr>
          <p:nvPr/>
        </p:nvCxnSpPr>
        <p:spPr bwMode="auto">
          <a:xfrm>
            <a:off x="5437188" y="1016000"/>
            <a:ext cx="214312" cy="2586038"/>
          </a:xfrm>
          <a:prstGeom prst="bentConnector3">
            <a:avLst>
              <a:gd name="adj1" fmla="val 49630"/>
            </a:avLst>
          </a:prstGeom>
          <a:noFill/>
          <a:ln w="9525">
            <a:solidFill>
              <a:schemeClr val="tx1"/>
            </a:solidFill>
            <a:miter lim="800000"/>
            <a:headEnd/>
            <a:tailEnd/>
          </a:ln>
          <a:effectLst/>
        </p:spPr>
      </p:cxnSp>
      <p:cxnSp>
        <p:nvCxnSpPr>
          <p:cNvPr id="438365" name="AutoShape 93"/>
          <p:cNvCxnSpPr>
            <a:cxnSpLocks noChangeShapeType="1"/>
            <a:stCxn id="438362" idx="3"/>
            <a:endCxn id="438325" idx="1"/>
          </p:cNvCxnSpPr>
          <p:nvPr/>
        </p:nvCxnSpPr>
        <p:spPr bwMode="auto">
          <a:xfrm>
            <a:off x="5437188" y="1016000"/>
            <a:ext cx="214312" cy="1866900"/>
          </a:xfrm>
          <a:prstGeom prst="bentConnector3">
            <a:avLst>
              <a:gd name="adj1" fmla="val 49630"/>
            </a:avLst>
          </a:prstGeom>
          <a:noFill/>
          <a:ln w="9525">
            <a:solidFill>
              <a:schemeClr val="tx1"/>
            </a:solidFill>
            <a:miter lim="800000"/>
            <a:headEnd/>
            <a:tailEnd/>
          </a:ln>
          <a:effectLst/>
        </p:spPr>
      </p:cxnSp>
      <p:cxnSp>
        <p:nvCxnSpPr>
          <p:cNvPr id="438366" name="AutoShape 94"/>
          <p:cNvCxnSpPr>
            <a:cxnSpLocks noChangeShapeType="1"/>
            <a:stCxn id="438362" idx="3"/>
            <a:endCxn id="438321" idx="1"/>
          </p:cNvCxnSpPr>
          <p:nvPr/>
        </p:nvCxnSpPr>
        <p:spPr bwMode="auto">
          <a:xfrm>
            <a:off x="5437188" y="1016000"/>
            <a:ext cx="214312" cy="1362075"/>
          </a:xfrm>
          <a:prstGeom prst="bentConnector3">
            <a:avLst>
              <a:gd name="adj1" fmla="val 49630"/>
            </a:avLst>
          </a:prstGeom>
          <a:noFill/>
          <a:ln w="9525">
            <a:solidFill>
              <a:schemeClr val="tx1"/>
            </a:solidFill>
            <a:miter lim="800000"/>
            <a:headEnd/>
            <a:tailEnd/>
          </a:ln>
          <a:effectLst/>
        </p:spPr>
      </p:cxnSp>
      <p:cxnSp>
        <p:nvCxnSpPr>
          <p:cNvPr id="438367" name="AutoShape 95"/>
          <p:cNvCxnSpPr>
            <a:cxnSpLocks noChangeShapeType="1"/>
            <a:stCxn id="438362" idx="3"/>
            <a:endCxn id="438342" idx="1"/>
          </p:cNvCxnSpPr>
          <p:nvPr/>
        </p:nvCxnSpPr>
        <p:spPr bwMode="auto">
          <a:xfrm>
            <a:off x="5437188" y="1016000"/>
            <a:ext cx="214312" cy="649288"/>
          </a:xfrm>
          <a:prstGeom prst="bentConnector3">
            <a:avLst>
              <a:gd name="adj1" fmla="val 49630"/>
            </a:avLst>
          </a:prstGeom>
          <a:noFill/>
          <a:ln w="9525">
            <a:solidFill>
              <a:schemeClr val="tx1"/>
            </a:solidFill>
            <a:miter lim="800000"/>
            <a:headEnd/>
            <a:tailEnd/>
          </a:ln>
          <a:effectLst/>
        </p:spPr>
      </p:cxnSp>
      <p:cxnSp>
        <p:nvCxnSpPr>
          <p:cNvPr id="438368" name="AutoShape 96"/>
          <p:cNvCxnSpPr>
            <a:cxnSpLocks noChangeShapeType="1"/>
            <a:stCxn id="438362" idx="3"/>
            <a:endCxn id="438313" idx="1"/>
          </p:cNvCxnSpPr>
          <p:nvPr/>
        </p:nvCxnSpPr>
        <p:spPr bwMode="auto">
          <a:xfrm flipV="1">
            <a:off x="5437188" y="1009650"/>
            <a:ext cx="214312" cy="6350"/>
          </a:xfrm>
          <a:prstGeom prst="bentConnector3">
            <a:avLst>
              <a:gd name="adj1" fmla="val 49630"/>
            </a:avLst>
          </a:prstGeom>
          <a:noFill/>
          <a:ln w="9525">
            <a:solidFill>
              <a:schemeClr val="tx1"/>
            </a:solidFill>
            <a:miter lim="800000"/>
            <a:headEnd/>
            <a:tailEnd/>
          </a:ln>
          <a:effectLst/>
        </p:spPr>
      </p:cxnSp>
      <p:sp>
        <p:nvSpPr>
          <p:cNvPr id="438380" name="Rectangle 108"/>
          <p:cNvSpPr>
            <a:spLocks noChangeArrowheads="1"/>
          </p:cNvSpPr>
          <p:nvPr/>
        </p:nvSpPr>
        <p:spPr bwMode="auto">
          <a:xfrm>
            <a:off x="107950" y="2852738"/>
            <a:ext cx="1295400" cy="214312"/>
          </a:xfrm>
          <a:prstGeom prst="rect">
            <a:avLst/>
          </a:prstGeom>
          <a:solidFill>
            <a:srgbClr val="008000"/>
          </a:solidFill>
          <a:ln w="9525">
            <a:solidFill>
              <a:schemeClr val="tx1"/>
            </a:solidFill>
            <a:miter lim="800000"/>
            <a:headEnd/>
            <a:tailEnd/>
          </a:ln>
          <a:effectLst/>
        </p:spPr>
        <p:txBody>
          <a:bodyPr anchor="ctr"/>
          <a:lstStyle/>
          <a:p>
            <a:pPr algn="ctr"/>
            <a:r>
              <a:rPr lang="fr-FR" sz="800">
                <a:solidFill>
                  <a:schemeClr val="bg1"/>
                </a:solidFill>
                <a:latin typeface="Arial" charset="0"/>
              </a:rPr>
              <a:t>Indexation</a:t>
            </a:r>
          </a:p>
        </p:txBody>
      </p:sp>
      <p:sp>
        <p:nvSpPr>
          <p:cNvPr id="438381" name="Rectangle 109"/>
          <p:cNvSpPr>
            <a:spLocks noChangeArrowheads="1"/>
          </p:cNvSpPr>
          <p:nvPr/>
        </p:nvSpPr>
        <p:spPr bwMode="auto">
          <a:xfrm>
            <a:off x="107950" y="3141663"/>
            <a:ext cx="1295400" cy="228600"/>
          </a:xfrm>
          <a:prstGeom prst="rect">
            <a:avLst/>
          </a:prstGeom>
          <a:solidFill>
            <a:srgbClr val="000080"/>
          </a:solidFill>
          <a:ln w="9525">
            <a:solidFill>
              <a:srgbClr val="000080"/>
            </a:solidFill>
            <a:miter lim="800000"/>
            <a:headEnd/>
            <a:tailEnd/>
          </a:ln>
          <a:effectLst/>
        </p:spPr>
        <p:txBody>
          <a:bodyPr anchor="ctr"/>
          <a:lstStyle/>
          <a:p>
            <a:pPr algn="ctr"/>
            <a:r>
              <a:rPr lang="fr-FR" sz="800">
                <a:solidFill>
                  <a:srgbClr val="F8F8F8"/>
                </a:solidFill>
                <a:latin typeface="Arial" charset="0"/>
              </a:rPr>
              <a:t>Espace Investisseurs</a:t>
            </a:r>
          </a:p>
        </p:txBody>
      </p:sp>
      <p:sp>
        <p:nvSpPr>
          <p:cNvPr id="438382" name="Rectangle 110"/>
          <p:cNvSpPr>
            <a:spLocks noChangeArrowheads="1"/>
          </p:cNvSpPr>
          <p:nvPr/>
        </p:nvSpPr>
        <p:spPr bwMode="auto">
          <a:xfrm>
            <a:off x="107950" y="3714750"/>
            <a:ext cx="1295400" cy="2286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Services administratifs</a:t>
            </a:r>
          </a:p>
        </p:txBody>
      </p:sp>
      <p:sp>
        <p:nvSpPr>
          <p:cNvPr id="438383" name="Rectangle 111"/>
          <p:cNvSpPr>
            <a:spLocks noChangeArrowheads="1"/>
          </p:cNvSpPr>
          <p:nvPr/>
        </p:nvSpPr>
        <p:spPr bwMode="auto">
          <a:xfrm>
            <a:off x="109538" y="3994150"/>
            <a:ext cx="1295400" cy="228600"/>
          </a:xfrm>
          <a:prstGeom prst="rect">
            <a:avLst/>
          </a:prstGeom>
          <a:solidFill>
            <a:srgbClr val="C0C0C0"/>
          </a:solidFill>
          <a:ln w="9525" algn="ctr">
            <a:solidFill>
              <a:srgbClr val="003300"/>
            </a:solidFill>
            <a:miter lim="800000"/>
            <a:headEnd/>
            <a:tailEnd/>
          </a:ln>
          <a:effectLst/>
        </p:spPr>
        <p:txBody>
          <a:bodyPr anchor="ctr"/>
          <a:lstStyle/>
          <a:p>
            <a:pPr algn="ctr"/>
            <a:r>
              <a:rPr lang="fr-FR" sz="800" b="0">
                <a:latin typeface="Arial" charset="0"/>
              </a:rPr>
              <a:t>La vie de l’entreprise</a:t>
            </a:r>
          </a:p>
        </p:txBody>
      </p:sp>
      <p:sp>
        <p:nvSpPr>
          <p:cNvPr id="438384" name="Rectangle 112"/>
          <p:cNvSpPr>
            <a:spLocks noChangeArrowheads="1"/>
          </p:cNvSpPr>
          <p:nvPr/>
        </p:nvSpPr>
        <p:spPr bwMode="auto">
          <a:xfrm>
            <a:off x="107950" y="3429000"/>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a:t>
            </a:r>
          </a:p>
        </p:txBody>
      </p:sp>
      <p:sp>
        <p:nvSpPr>
          <p:cNvPr id="438386" name="Rectangle 114"/>
          <p:cNvSpPr>
            <a:spLocks noChangeArrowheads="1"/>
          </p:cNvSpPr>
          <p:nvPr/>
        </p:nvSpPr>
        <p:spPr bwMode="auto">
          <a:xfrm>
            <a:off x="1619250" y="4005263"/>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chemeClr val="tx2"/>
                </a:solidFill>
                <a:latin typeface="Arial" charset="0"/>
              </a:rPr>
              <a:t>Le droit marocain</a:t>
            </a:r>
          </a:p>
        </p:txBody>
      </p:sp>
      <p:sp>
        <p:nvSpPr>
          <p:cNvPr id="438387" name="Rectangle 115"/>
          <p:cNvSpPr>
            <a:spLocks noChangeArrowheads="1"/>
          </p:cNvSpPr>
          <p:nvPr/>
        </p:nvSpPr>
        <p:spPr bwMode="auto">
          <a:xfrm>
            <a:off x="1619250" y="4294188"/>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chemeClr val="tx2"/>
                </a:solidFill>
                <a:latin typeface="Arial" charset="0"/>
              </a:rPr>
              <a:t>Emploi</a:t>
            </a:r>
          </a:p>
        </p:txBody>
      </p:sp>
      <p:sp>
        <p:nvSpPr>
          <p:cNvPr id="438388" name="Rectangle 116"/>
          <p:cNvSpPr>
            <a:spLocks noChangeArrowheads="1"/>
          </p:cNvSpPr>
          <p:nvPr/>
        </p:nvSpPr>
        <p:spPr bwMode="auto">
          <a:xfrm>
            <a:off x="1619250" y="4583113"/>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chemeClr val="tx2"/>
                </a:solidFill>
                <a:latin typeface="Arial" charset="0"/>
              </a:rPr>
              <a:t>Formation</a:t>
            </a:r>
          </a:p>
        </p:txBody>
      </p:sp>
      <p:sp>
        <p:nvSpPr>
          <p:cNvPr id="438389" name="Rectangle 117"/>
          <p:cNvSpPr>
            <a:spLocks noChangeArrowheads="1"/>
          </p:cNvSpPr>
          <p:nvPr/>
        </p:nvSpPr>
        <p:spPr bwMode="auto">
          <a:xfrm>
            <a:off x="1619250" y="5157788"/>
            <a:ext cx="1296988" cy="215900"/>
          </a:xfrm>
          <a:prstGeom prst="rect">
            <a:avLst/>
          </a:prstGeom>
          <a:solidFill>
            <a:srgbClr val="C0C0C0"/>
          </a:solidFill>
          <a:ln w="9525" algn="ctr">
            <a:solidFill>
              <a:srgbClr val="003300"/>
            </a:solidFill>
            <a:miter lim="800000"/>
            <a:headEnd/>
            <a:tailEnd/>
          </a:ln>
          <a:effectLst/>
        </p:spPr>
        <p:txBody>
          <a:bodyPr anchor="ctr"/>
          <a:lstStyle/>
          <a:p>
            <a:pPr algn="ctr"/>
            <a:r>
              <a:rPr lang="fr-FR" sz="800" b="0">
                <a:latin typeface="Arial" charset="0"/>
              </a:rPr>
              <a:t>Etudes, analyses et statistiques</a:t>
            </a:r>
          </a:p>
        </p:txBody>
      </p:sp>
      <p:sp>
        <p:nvSpPr>
          <p:cNvPr id="438390" name="Rectangle 118"/>
          <p:cNvSpPr>
            <a:spLocks noChangeArrowheads="1"/>
          </p:cNvSpPr>
          <p:nvPr/>
        </p:nvSpPr>
        <p:spPr bwMode="auto">
          <a:xfrm>
            <a:off x="1619250" y="4870450"/>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chemeClr val="tx2"/>
                </a:solidFill>
                <a:latin typeface="Arial" charset="0"/>
              </a:rPr>
              <a:t>Mise à niveau</a:t>
            </a:r>
          </a:p>
        </p:txBody>
      </p:sp>
      <p:sp>
        <p:nvSpPr>
          <p:cNvPr id="438391" name="Rectangle 119"/>
          <p:cNvSpPr>
            <a:spLocks noChangeArrowheads="1"/>
          </p:cNvSpPr>
          <p:nvPr/>
        </p:nvSpPr>
        <p:spPr bwMode="auto">
          <a:xfrm>
            <a:off x="1619250" y="5445125"/>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chemeClr val="tx2"/>
                </a:solidFill>
                <a:latin typeface="Arial" charset="0"/>
              </a:rPr>
              <a:t>Investissements et Fiscalité</a:t>
            </a:r>
          </a:p>
        </p:txBody>
      </p:sp>
      <p:sp>
        <p:nvSpPr>
          <p:cNvPr id="438392" name="Rectangle 120"/>
          <p:cNvSpPr>
            <a:spLocks noChangeArrowheads="1"/>
          </p:cNvSpPr>
          <p:nvPr/>
        </p:nvSpPr>
        <p:spPr bwMode="auto">
          <a:xfrm>
            <a:off x="1619250" y="5734050"/>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chemeClr val="tx2"/>
                </a:solidFill>
                <a:latin typeface="Arial" charset="0"/>
              </a:rPr>
              <a:t>Commerce extérieur</a:t>
            </a:r>
          </a:p>
        </p:txBody>
      </p:sp>
      <p:sp>
        <p:nvSpPr>
          <p:cNvPr id="438393" name="Rectangle 121"/>
          <p:cNvSpPr>
            <a:spLocks noChangeArrowheads="1"/>
          </p:cNvSpPr>
          <p:nvPr/>
        </p:nvSpPr>
        <p:spPr bwMode="auto">
          <a:xfrm>
            <a:off x="1619250" y="6021388"/>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chemeClr val="tx2"/>
                </a:solidFill>
                <a:latin typeface="Arial" charset="0"/>
              </a:rPr>
              <a:t>Urbanisme</a:t>
            </a:r>
          </a:p>
        </p:txBody>
      </p:sp>
      <p:sp>
        <p:nvSpPr>
          <p:cNvPr id="438394" name="Rectangle 122"/>
          <p:cNvSpPr>
            <a:spLocks noChangeArrowheads="1"/>
          </p:cNvSpPr>
          <p:nvPr/>
        </p:nvSpPr>
        <p:spPr bwMode="auto">
          <a:xfrm>
            <a:off x="1619250" y="6308725"/>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chemeClr val="tx2"/>
                </a:solidFill>
                <a:latin typeface="Arial" charset="0"/>
              </a:rPr>
              <a:t>Marchés publics</a:t>
            </a:r>
          </a:p>
        </p:txBody>
      </p:sp>
      <p:sp>
        <p:nvSpPr>
          <p:cNvPr id="438395" name="Rectangle 123"/>
          <p:cNvSpPr>
            <a:spLocks noChangeArrowheads="1"/>
          </p:cNvSpPr>
          <p:nvPr/>
        </p:nvSpPr>
        <p:spPr bwMode="auto">
          <a:xfrm>
            <a:off x="1619250" y="6597650"/>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chemeClr val="tx2"/>
                </a:solidFill>
                <a:latin typeface="Arial" charset="0"/>
              </a:rPr>
              <a:t>Investir à l’étranger</a:t>
            </a:r>
          </a:p>
        </p:txBody>
      </p:sp>
      <p:cxnSp>
        <p:nvCxnSpPr>
          <p:cNvPr id="438396" name="AutoShape 124"/>
          <p:cNvCxnSpPr>
            <a:cxnSpLocks noChangeShapeType="1"/>
            <a:stCxn id="438383" idx="3"/>
            <a:endCxn id="438386" idx="1"/>
          </p:cNvCxnSpPr>
          <p:nvPr/>
        </p:nvCxnSpPr>
        <p:spPr bwMode="auto">
          <a:xfrm>
            <a:off x="1404938" y="4108450"/>
            <a:ext cx="214312" cy="4763"/>
          </a:xfrm>
          <a:prstGeom prst="straightConnector1">
            <a:avLst/>
          </a:prstGeom>
          <a:noFill/>
          <a:ln w="9525">
            <a:solidFill>
              <a:schemeClr val="tx1"/>
            </a:solidFill>
            <a:round/>
            <a:headEnd/>
            <a:tailEnd/>
          </a:ln>
          <a:effectLst/>
        </p:spPr>
      </p:cxnSp>
      <p:cxnSp>
        <p:nvCxnSpPr>
          <p:cNvPr id="438397" name="AutoShape 125"/>
          <p:cNvCxnSpPr>
            <a:cxnSpLocks noChangeShapeType="1"/>
            <a:stCxn id="438383" idx="3"/>
            <a:endCxn id="438387" idx="1"/>
          </p:cNvCxnSpPr>
          <p:nvPr/>
        </p:nvCxnSpPr>
        <p:spPr bwMode="auto">
          <a:xfrm>
            <a:off x="1404938" y="4108450"/>
            <a:ext cx="214312" cy="293688"/>
          </a:xfrm>
          <a:prstGeom prst="bentConnector3">
            <a:avLst>
              <a:gd name="adj1" fmla="val 49630"/>
            </a:avLst>
          </a:prstGeom>
          <a:noFill/>
          <a:ln w="9525">
            <a:solidFill>
              <a:schemeClr val="tx1"/>
            </a:solidFill>
            <a:miter lim="800000"/>
            <a:headEnd/>
            <a:tailEnd/>
          </a:ln>
          <a:effectLst/>
        </p:spPr>
      </p:cxnSp>
      <p:cxnSp>
        <p:nvCxnSpPr>
          <p:cNvPr id="438398" name="AutoShape 126"/>
          <p:cNvCxnSpPr>
            <a:cxnSpLocks noChangeShapeType="1"/>
            <a:stCxn id="438383" idx="3"/>
            <a:endCxn id="438388" idx="1"/>
          </p:cNvCxnSpPr>
          <p:nvPr/>
        </p:nvCxnSpPr>
        <p:spPr bwMode="auto">
          <a:xfrm>
            <a:off x="1404938" y="4108450"/>
            <a:ext cx="214312" cy="582613"/>
          </a:xfrm>
          <a:prstGeom prst="bentConnector3">
            <a:avLst>
              <a:gd name="adj1" fmla="val 49630"/>
            </a:avLst>
          </a:prstGeom>
          <a:noFill/>
          <a:ln w="9525">
            <a:solidFill>
              <a:schemeClr val="tx1"/>
            </a:solidFill>
            <a:miter lim="800000"/>
            <a:headEnd/>
            <a:tailEnd/>
          </a:ln>
          <a:effectLst/>
        </p:spPr>
      </p:cxnSp>
      <p:cxnSp>
        <p:nvCxnSpPr>
          <p:cNvPr id="438399" name="AutoShape 127"/>
          <p:cNvCxnSpPr>
            <a:cxnSpLocks noChangeShapeType="1"/>
            <a:stCxn id="438383" idx="3"/>
            <a:endCxn id="438390" idx="1"/>
          </p:cNvCxnSpPr>
          <p:nvPr/>
        </p:nvCxnSpPr>
        <p:spPr bwMode="auto">
          <a:xfrm>
            <a:off x="1404938" y="4108450"/>
            <a:ext cx="214312" cy="869950"/>
          </a:xfrm>
          <a:prstGeom prst="bentConnector3">
            <a:avLst>
              <a:gd name="adj1" fmla="val 49630"/>
            </a:avLst>
          </a:prstGeom>
          <a:noFill/>
          <a:ln w="9525">
            <a:solidFill>
              <a:schemeClr val="tx1"/>
            </a:solidFill>
            <a:miter lim="800000"/>
            <a:headEnd/>
            <a:tailEnd/>
          </a:ln>
          <a:effectLst/>
        </p:spPr>
      </p:cxnSp>
      <p:cxnSp>
        <p:nvCxnSpPr>
          <p:cNvPr id="438400" name="AutoShape 128"/>
          <p:cNvCxnSpPr>
            <a:cxnSpLocks noChangeShapeType="1"/>
            <a:stCxn id="438383" idx="3"/>
            <a:endCxn id="438389" idx="1"/>
          </p:cNvCxnSpPr>
          <p:nvPr/>
        </p:nvCxnSpPr>
        <p:spPr bwMode="auto">
          <a:xfrm>
            <a:off x="1404938" y="4108450"/>
            <a:ext cx="214312" cy="1157288"/>
          </a:xfrm>
          <a:prstGeom prst="bentConnector3">
            <a:avLst>
              <a:gd name="adj1" fmla="val 49630"/>
            </a:avLst>
          </a:prstGeom>
          <a:noFill/>
          <a:ln w="9525">
            <a:solidFill>
              <a:schemeClr val="tx1"/>
            </a:solidFill>
            <a:miter lim="800000"/>
            <a:headEnd/>
            <a:tailEnd/>
          </a:ln>
          <a:effectLst/>
        </p:spPr>
      </p:cxnSp>
      <p:cxnSp>
        <p:nvCxnSpPr>
          <p:cNvPr id="438401" name="AutoShape 129"/>
          <p:cNvCxnSpPr>
            <a:cxnSpLocks noChangeShapeType="1"/>
            <a:stCxn id="438383" idx="3"/>
            <a:endCxn id="438391" idx="1"/>
          </p:cNvCxnSpPr>
          <p:nvPr/>
        </p:nvCxnSpPr>
        <p:spPr bwMode="auto">
          <a:xfrm>
            <a:off x="1404938" y="4108450"/>
            <a:ext cx="214312" cy="1444625"/>
          </a:xfrm>
          <a:prstGeom prst="bentConnector3">
            <a:avLst>
              <a:gd name="adj1" fmla="val 49630"/>
            </a:avLst>
          </a:prstGeom>
          <a:noFill/>
          <a:ln w="9525">
            <a:solidFill>
              <a:schemeClr val="tx1"/>
            </a:solidFill>
            <a:miter lim="800000"/>
            <a:headEnd/>
            <a:tailEnd/>
          </a:ln>
          <a:effectLst/>
        </p:spPr>
      </p:cxnSp>
      <p:cxnSp>
        <p:nvCxnSpPr>
          <p:cNvPr id="438402" name="AutoShape 130"/>
          <p:cNvCxnSpPr>
            <a:cxnSpLocks noChangeShapeType="1"/>
            <a:stCxn id="438383" idx="3"/>
            <a:endCxn id="438392" idx="1"/>
          </p:cNvCxnSpPr>
          <p:nvPr/>
        </p:nvCxnSpPr>
        <p:spPr bwMode="auto">
          <a:xfrm>
            <a:off x="1404938" y="4108450"/>
            <a:ext cx="214312" cy="1733550"/>
          </a:xfrm>
          <a:prstGeom prst="bentConnector3">
            <a:avLst>
              <a:gd name="adj1" fmla="val 49630"/>
            </a:avLst>
          </a:prstGeom>
          <a:noFill/>
          <a:ln w="9525">
            <a:solidFill>
              <a:schemeClr val="tx1"/>
            </a:solidFill>
            <a:miter lim="800000"/>
            <a:headEnd/>
            <a:tailEnd/>
          </a:ln>
          <a:effectLst/>
        </p:spPr>
      </p:cxnSp>
      <p:cxnSp>
        <p:nvCxnSpPr>
          <p:cNvPr id="438403" name="AutoShape 131"/>
          <p:cNvCxnSpPr>
            <a:cxnSpLocks noChangeShapeType="1"/>
            <a:stCxn id="438383" idx="3"/>
            <a:endCxn id="438393" idx="1"/>
          </p:cNvCxnSpPr>
          <p:nvPr/>
        </p:nvCxnSpPr>
        <p:spPr bwMode="auto">
          <a:xfrm>
            <a:off x="1404938" y="4108450"/>
            <a:ext cx="214312" cy="2020888"/>
          </a:xfrm>
          <a:prstGeom prst="bentConnector3">
            <a:avLst>
              <a:gd name="adj1" fmla="val 49630"/>
            </a:avLst>
          </a:prstGeom>
          <a:noFill/>
          <a:ln w="9525">
            <a:solidFill>
              <a:schemeClr val="tx1"/>
            </a:solidFill>
            <a:miter lim="800000"/>
            <a:headEnd/>
            <a:tailEnd/>
          </a:ln>
          <a:effectLst/>
        </p:spPr>
      </p:cxnSp>
      <p:cxnSp>
        <p:nvCxnSpPr>
          <p:cNvPr id="438404" name="AutoShape 132"/>
          <p:cNvCxnSpPr>
            <a:cxnSpLocks noChangeShapeType="1"/>
            <a:stCxn id="438383" idx="3"/>
            <a:endCxn id="438394" idx="1"/>
          </p:cNvCxnSpPr>
          <p:nvPr/>
        </p:nvCxnSpPr>
        <p:spPr bwMode="auto">
          <a:xfrm>
            <a:off x="1404938" y="4108450"/>
            <a:ext cx="214312" cy="2308225"/>
          </a:xfrm>
          <a:prstGeom prst="bentConnector3">
            <a:avLst>
              <a:gd name="adj1" fmla="val 49630"/>
            </a:avLst>
          </a:prstGeom>
          <a:noFill/>
          <a:ln w="9525">
            <a:solidFill>
              <a:schemeClr val="tx1"/>
            </a:solidFill>
            <a:miter lim="800000"/>
            <a:headEnd/>
            <a:tailEnd/>
          </a:ln>
          <a:effectLst/>
        </p:spPr>
      </p:cxnSp>
      <p:cxnSp>
        <p:nvCxnSpPr>
          <p:cNvPr id="438405" name="AutoShape 133"/>
          <p:cNvCxnSpPr>
            <a:cxnSpLocks noChangeShapeType="1"/>
            <a:stCxn id="438383" idx="3"/>
            <a:endCxn id="438395" idx="1"/>
          </p:cNvCxnSpPr>
          <p:nvPr/>
        </p:nvCxnSpPr>
        <p:spPr bwMode="auto">
          <a:xfrm>
            <a:off x="1404938" y="4108450"/>
            <a:ext cx="214312" cy="2597150"/>
          </a:xfrm>
          <a:prstGeom prst="bentConnector3">
            <a:avLst>
              <a:gd name="adj1" fmla="val 49630"/>
            </a:avLst>
          </a:prstGeom>
          <a:noFill/>
          <a:ln w="9525">
            <a:solidFill>
              <a:schemeClr val="tx1"/>
            </a:solidFill>
            <a:miter lim="800000"/>
            <a:headEnd/>
            <a:tailEnd/>
          </a:ln>
          <a:effectLst/>
        </p:spPr>
      </p:cxnSp>
      <p:sp>
        <p:nvSpPr>
          <p:cNvPr id="438408" name="AutoShape 136"/>
          <p:cNvSpPr>
            <a:spLocks noChangeArrowheads="1"/>
          </p:cNvSpPr>
          <p:nvPr/>
        </p:nvSpPr>
        <p:spPr bwMode="auto">
          <a:xfrm>
            <a:off x="2987675" y="5229225"/>
            <a:ext cx="215900" cy="71438"/>
          </a:xfrm>
          <a:prstGeom prst="leftArrow">
            <a:avLst>
              <a:gd name="adj1" fmla="val 50000"/>
              <a:gd name="adj2" fmla="val 75555"/>
            </a:avLst>
          </a:prstGeom>
          <a:solidFill>
            <a:srgbClr val="FF0000"/>
          </a:solidFill>
          <a:ln w="9525">
            <a:solidFill>
              <a:schemeClr val="tx1"/>
            </a:solidFill>
            <a:miter lim="800000"/>
            <a:headEnd/>
            <a:tailEnd/>
          </a:ln>
          <a:effectLst/>
        </p:spPr>
        <p:txBody>
          <a:bodyPr wrap="none" anchor="ctr"/>
          <a:lstStyle/>
          <a:p>
            <a:endParaRPr lang="fr-FR"/>
          </a:p>
        </p:txBody>
      </p:sp>
      <p:sp>
        <p:nvSpPr>
          <p:cNvPr id="438409" name="Rectangle 137"/>
          <p:cNvSpPr>
            <a:spLocks noChangeArrowheads="1"/>
          </p:cNvSpPr>
          <p:nvPr/>
        </p:nvSpPr>
        <p:spPr bwMode="auto">
          <a:xfrm>
            <a:off x="107950" y="596900"/>
            <a:ext cx="100806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0</a:t>
            </a:r>
          </a:p>
        </p:txBody>
      </p:sp>
      <p:sp>
        <p:nvSpPr>
          <p:cNvPr id="438410" name="Rectangle 138"/>
          <p:cNvSpPr>
            <a:spLocks noChangeArrowheads="1"/>
          </p:cNvSpPr>
          <p:nvPr/>
        </p:nvSpPr>
        <p:spPr bwMode="auto">
          <a:xfrm>
            <a:off x="1189038" y="596900"/>
            <a:ext cx="1366837"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1</a:t>
            </a:r>
          </a:p>
        </p:txBody>
      </p:sp>
      <p:sp>
        <p:nvSpPr>
          <p:cNvPr id="438411" name="Rectangle 139"/>
          <p:cNvSpPr>
            <a:spLocks noChangeArrowheads="1"/>
          </p:cNvSpPr>
          <p:nvPr/>
        </p:nvSpPr>
        <p:spPr bwMode="auto">
          <a:xfrm>
            <a:off x="2628900" y="596900"/>
            <a:ext cx="1438275"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2</a:t>
            </a:r>
          </a:p>
        </p:txBody>
      </p:sp>
      <p:sp>
        <p:nvSpPr>
          <p:cNvPr id="438412" name="Rectangle 140"/>
          <p:cNvSpPr>
            <a:spLocks noChangeArrowheads="1"/>
          </p:cNvSpPr>
          <p:nvPr/>
        </p:nvSpPr>
        <p:spPr bwMode="auto">
          <a:xfrm>
            <a:off x="4140200" y="596900"/>
            <a:ext cx="143986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3</a:t>
            </a:r>
          </a:p>
        </p:txBody>
      </p:sp>
      <p:sp>
        <p:nvSpPr>
          <p:cNvPr id="438413" name="Rectangle 141"/>
          <p:cNvSpPr>
            <a:spLocks noChangeArrowheads="1"/>
          </p:cNvSpPr>
          <p:nvPr/>
        </p:nvSpPr>
        <p:spPr bwMode="auto">
          <a:xfrm>
            <a:off x="5651500" y="596900"/>
            <a:ext cx="1584325"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4</a:t>
            </a:r>
          </a:p>
        </p:txBody>
      </p:sp>
      <p:sp>
        <p:nvSpPr>
          <p:cNvPr id="438414" name="Rectangle 142"/>
          <p:cNvSpPr>
            <a:spLocks noChangeArrowheads="1"/>
          </p:cNvSpPr>
          <p:nvPr/>
        </p:nvSpPr>
        <p:spPr bwMode="auto">
          <a:xfrm>
            <a:off x="7315200" y="596900"/>
            <a:ext cx="164941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5</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Espace réservé du numéro de diapositive 1"/>
          <p:cNvSpPr>
            <a:spLocks noGrp="1"/>
          </p:cNvSpPr>
          <p:nvPr>
            <p:ph type="sldNum" sz="quarter" idx="10"/>
          </p:nvPr>
        </p:nvSpPr>
        <p:spPr/>
        <p:txBody>
          <a:bodyPr/>
          <a:lstStyle/>
          <a:p>
            <a:fld id="{FED4E5F7-2A49-4952-A94D-04F879686DA5}" type="slidenum">
              <a:rPr lang="fr-FR"/>
              <a:pPr/>
              <a:t>42</a:t>
            </a:fld>
            <a:endParaRPr lang="fr-FR"/>
          </a:p>
        </p:txBody>
      </p:sp>
      <p:sp>
        <p:nvSpPr>
          <p:cNvPr id="439298" name="Rectangle 2"/>
          <p:cNvSpPr>
            <a:spLocks noChangeArrowheads="1"/>
          </p:cNvSpPr>
          <p:nvPr/>
        </p:nvSpPr>
        <p:spPr bwMode="auto">
          <a:xfrm>
            <a:off x="1189038" y="908050"/>
            <a:ext cx="1295400" cy="228600"/>
          </a:xfrm>
          <a:prstGeom prst="rect">
            <a:avLst/>
          </a:prstGeom>
          <a:solidFill>
            <a:srgbClr val="000080"/>
          </a:solidFill>
          <a:ln w="9525">
            <a:solidFill>
              <a:srgbClr val="000080"/>
            </a:solidFill>
            <a:miter lim="800000"/>
            <a:headEnd/>
            <a:tailEnd/>
          </a:ln>
          <a:effectLst/>
        </p:spPr>
        <p:txBody>
          <a:bodyPr anchor="ctr"/>
          <a:lstStyle/>
          <a:p>
            <a:pPr algn="ctr"/>
            <a:r>
              <a:rPr lang="fr-FR" sz="800">
                <a:solidFill>
                  <a:srgbClr val="F8F8F8"/>
                </a:solidFill>
                <a:latin typeface="Arial" charset="0"/>
              </a:rPr>
              <a:t>Espace Investisseurs</a:t>
            </a:r>
          </a:p>
        </p:txBody>
      </p:sp>
      <p:sp>
        <p:nvSpPr>
          <p:cNvPr id="439299" name="Rectangle 3"/>
          <p:cNvSpPr>
            <a:spLocks noChangeArrowheads="1"/>
          </p:cNvSpPr>
          <p:nvPr/>
        </p:nvSpPr>
        <p:spPr bwMode="auto">
          <a:xfrm>
            <a:off x="152400" y="908050"/>
            <a:ext cx="914400" cy="228600"/>
          </a:xfrm>
          <a:prstGeom prst="rect">
            <a:avLst/>
          </a:prstGeom>
          <a:solidFill>
            <a:srgbClr val="000080"/>
          </a:solidFill>
          <a:ln w="9525">
            <a:solidFill>
              <a:srgbClr val="000080"/>
            </a:solidFill>
            <a:miter lim="800000"/>
            <a:headEnd/>
            <a:tailEnd/>
          </a:ln>
          <a:effectLst/>
        </p:spPr>
        <p:txBody>
          <a:bodyPr wrap="none" anchor="ctr"/>
          <a:lstStyle/>
          <a:p>
            <a:pPr algn="ctr"/>
            <a:r>
              <a:rPr lang="fr-FR" sz="800">
                <a:solidFill>
                  <a:srgbClr val="F8F8F8"/>
                </a:solidFill>
                <a:latin typeface="Arial" charset="0"/>
              </a:rPr>
              <a:t>Page d’accueil</a:t>
            </a:r>
          </a:p>
        </p:txBody>
      </p:sp>
      <p:cxnSp>
        <p:nvCxnSpPr>
          <p:cNvPr id="439300" name="AutoShape 4"/>
          <p:cNvCxnSpPr>
            <a:cxnSpLocks noChangeShapeType="1"/>
            <a:stCxn id="439299" idx="3"/>
            <a:endCxn id="439298" idx="1"/>
          </p:cNvCxnSpPr>
          <p:nvPr/>
        </p:nvCxnSpPr>
        <p:spPr bwMode="auto">
          <a:xfrm>
            <a:off x="1066800" y="1022350"/>
            <a:ext cx="122238" cy="0"/>
          </a:xfrm>
          <a:prstGeom prst="straightConnector1">
            <a:avLst/>
          </a:prstGeom>
          <a:noFill/>
          <a:ln w="9525">
            <a:solidFill>
              <a:schemeClr val="tx1"/>
            </a:solidFill>
            <a:round/>
            <a:headEnd/>
            <a:tailEnd/>
          </a:ln>
          <a:effectLst/>
        </p:spPr>
      </p:cxnSp>
      <p:sp>
        <p:nvSpPr>
          <p:cNvPr id="439313" name="Rectangle 17"/>
          <p:cNvSpPr>
            <a:spLocks noChangeArrowheads="1"/>
          </p:cNvSpPr>
          <p:nvPr/>
        </p:nvSpPr>
        <p:spPr bwMode="auto">
          <a:xfrm>
            <a:off x="2627313" y="908050"/>
            <a:ext cx="1296987"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006600"/>
                </a:solidFill>
                <a:latin typeface="Arial" charset="0"/>
              </a:rPr>
              <a:t>La vie de l’entreprise</a:t>
            </a:r>
          </a:p>
        </p:txBody>
      </p:sp>
      <p:cxnSp>
        <p:nvCxnSpPr>
          <p:cNvPr id="439314" name="AutoShape 18"/>
          <p:cNvCxnSpPr>
            <a:cxnSpLocks noChangeShapeType="1"/>
            <a:endCxn id="439313" idx="1"/>
          </p:cNvCxnSpPr>
          <p:nvPr/>
        </p:nvCxnSpPr>
        <p:spPr bwMode="auto">
          <a:xfrm flipV="1">
            <a:off x="2484438" y="1016000"/>
            <a:ext cx="142875" cy="6350"/>
          </a:xfrm>
          <a:prstGeom prst="bentConnector3">
            <a:avLst>
              <a:gd name="adj1" fmla="val 50000"/>
            </a:avLst>
          </a:prstGeom>
          <a:noFill/>
          <a:ln w="9525">
            <a:solidFill>
              <a:schemeClr val="tx1"/>
            </a:solidFill>
            <a:miter lim="800000"/>
            <a:headEnd/>
            <a:tailEnd/>
          </a:ln>
          <a:effectLst/>
        </p:spPr>
      </p:cxnSp>
      <p:sp>
        <p:nvSpPr>
          <p:cNvPr id="439315" name="Rectangle 19"/>
          <p:cNvSpPr>
            <a:spLocks noChangeArrowheads="1"/>
          </p:cNvSpPr>
          <p:nvPr/>
        </p:nvSpPr>
        <p:spPr bwMode="auto">
          <a:xfrm>
            <a:off x="7526338" y="1844675"/>
            <a:ext cx="1404937" cy="358775"/>
          </a:xfrm>
          <a:prstGeom prst="rect">
            <a:avLst/>
          </a:prstGeom>
          <a:noFill/>
          <a:ln w="9525">
            <a:noFill/>
            <a:miter lim="800000"/>
            <a:headEnd/>
            <a:tailEnd/>
          </a:ln>
          <a:effectLst/>
        </p:spPr>
        <p:txBody>
          <a:bodyPr wrap="none" anchor="ctr"/>
          <a:lstStyle/>
          <a:p>
            <a:r>
              <a:rPr lang="fr-FR" sz="800" b="0">
                <a:solidFill>
                  <a:srgbClr val="800080"/>
                </a:solidFill>
                <a:latin typeface="Arial" charset="0"/>
              </a:rPr>
              <a:t>Lien URL vers site Internet</a:t>
            </a:r>
          </a:p>
          <a:p>
            <a:r>
              <a:rPr lang="fr-FR" sz="800" b="0">
                <a:solidFill>
                  <a:srgbClr val="800080"/>
                </a:solidFill>
                <a:latin typeface="Arial" charset="0"/>
              </a:rPr>
              <a:t>Direction de l’investissement</a:t>
            </a:r>
          </a:p>
          <a:p>
            <a:r>
              <a:rPr lang="fr-FR" sz="800" b="0">
                <a:solidFill>
                  <a:srgbClr val="800080"/>
                </a:solidFill>
                <a:latin typeface="Arial" charset="0"/>
              </a:rPr>
              <a:t>www.invest-in-morocco.gov</a:t>
            </a:r>
          </a:p>
          <a:p>
            <a:r>
              <a:rPr lang="fr-FR" sz="800" b="0">
                <a:solidFill>
                  <a:srgbClr val="800080"/>
                </a:solidFill>
                <a:latin typeface="Arial" charset="0"/>
              </a:rPr>
              <a:t>.ma</a:t>
            </a:r>
          </a:p>
        </p:txBody>
      </p:sp>
      <p:cxnSp>
        <p:nvCxnSpPr>
          <p:cNvPr id="439316" name="AutoShape 20"/>
          <p:cNvCxnSpPr>
            <a:cxnSpLocks noChangeShapeType="1"/>
            <a:endCxn id="439317" idx="1"/>
          </p:cNvCxnSpPr>
          <p:nvPr/>
        </p:nvCxnSpPr>
        <p:spPr bwMode="auto">
          <a:xfrm>
            <a:off x="5508625" y="1022350"/>
            <a:ext cx="142875" cy="0"/>
          </a:xfrm>
          <a:prstGeom prst="straightConnector1">
            <a:avLst/>
          </a:prstGeom>
          <a:noFill/>
          <a:ln w="9525">
            <a:solidFill>
              <a:schemeClr val="tx1"/>
            </a:solidFill>
            <a:round/>
            <a:headEnd/>
            <a:tailEnd/>
          </a:ln>
          <a:effectLst/>
        </p:spPr>
      </p:cxnSp>
      <p:sp>
        <p:nvSpPr>
          <p:cNvPr id="439317" name="Rectangle 21"/>
          <p:cNvSpPr>
            <a:spLocks noChangeArrowheads="1"/>
          </p:cNvSpPr>
          <p:nvPr/>
        </p:nvSpPr>
        <p:spPr bwMode="auto">
          <a:xfrm>
            <a:off x="5651500" y="908050"/>
            <a:ext cx="1584325" cy="228600"/>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Textes officiels</a:t>
            </a:r>
          </a:p>
        </p:txBody>
      </p:sp>
      <p:sp>
        <p:nvSpPr>
          <p:cNvPr id="439319" name="Rectangle 23"/>
          <p:cNvSpPr>
            <a:spLocks noChangeArrowheads="1"/>
          </p:cNvSpPr>
          <p:nvPr/>
        </p:nvSpPr>
        <p:spPr bwMode="auto">
          <a:xfrm>
            <a:off x="5651500" y="1196975"/>
            <a:ext cx="1584325" cy="228600"/>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Dispositions réglementaires</a:t>
            </a:r>
          </a:p>
        </p:txBody>
      </p:sp>
      <p:sp>
        <p:nvSpPr>
          <p:cNvPr id="439321" name="Rectangle 25"/>
          <p:cNvSpPr>
            <a:spLocks noChangeArrowheads="1"/>
          </p:cNvSpPr>
          <p:nvPr/>
        </p:nvSpPr>
        <p:spPr bwMode="auto">
          <a:xfrm>
            <a:off x="5651500" y="1536700"/>
            <a:ext cx="1584325" cy="228600"/>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Cadre juridique</a:t>
            </a:r>
          </a:p>
        </p:txBody>
      </p:sp>
      <p:cxnSp>
        <p:nvCxnSpPr>
          <p:cNvPr id="439323" name="AutoShape 27"/>
          <p:cNvCxnSpPr>
            <a:cxnSpLocks noChangeShapeType="1"/>
            <a:stCxn id="439317" idx="3"/>
            <a:endCxn id="439315" idx="1"/>
          </p:cNvCxnSpPr>
          <p:nvPr/>
        </p:nvCxnSpPr>
        <p:spPr bwMode="auto">
          <a:xfrm>
            <a:off x="7235825" y="1022350"/>
            <a:ext cx="290513" cy="1001713"/>
          </a:xfrm>
          <a:prstGeom prst="bentConnector3">
            <a:avLst>
              <a:gd name="adj1" fmla="val 49727"/>
            </a:avLst>
          </a:prstGeom>
          <a:noFill/>
          <a:ln w="9525">
            <a:solidFill>
              <a:srgbClr val="800080"/>
            </a:solidFill>
            <a:miter lim="800000"/>
            <a:headEnd/>
            <a:tailEnd type="triangle" w="med" len="med"/>
          </a:ln>
          <a:effectLst/>
        </p:spPr>
      </p:cxnSp>
      <p:cxnSp>
        <p:nvCxnSpPr>
          <p:cNvPr id="439324" name="AutoShape 28"/>
          <p:cNvCxnSpPr>
            <a:cxnSpLocks noChangeShapeType="1"/>
            <a:stCxn id="439327" idx="3"/>
            <a:endCxn id="439319" idx="1"/>
          </p:cNvCxnSpPr>
          <p:nvPr/>
        </p:nvCxnSpPr>
        <p:spPr bwMode="auto">
          <a:xfrm>
            <a:off x="5437188" y="1016000"/>
            <a:ext cx="214312" cy="295275"/>
          </a:xfrm>
          <a:prstGeom prst="bentConnector3">
            <a:avLst>
              <a:gd name="adj1" fmla="val 49630"/>
            </a:avLst>
          </a:prstGeom>
          <a:noFill/>
          <a:ln w="9525">
            <a:solidFill>
              <a:schemeClr val="tx1"/>
            </a:solidFill>
            <a:miter lim="800000"/>
            <a:headEnd/>
            <a:tailEnd/>
          </a:ln>
          <a:effectLst/>
        </p:spPr>
      </p:cxnSp>
      <p:cxnSp>
        <p:nvCxnSpPr>
          <p:cNvPr id="439325" name="AutoShape 29"/>
          <p:cNvCxnSpPr>
            <a:cxnSpLocks noChangeShapeType="1"/>
            <a:stCxn id="439327" idx="3"/>
            <a:endCxn id="439321" idx="1"/>
          </p:cNvCxnSpPr>
          <p:nvPr/>
        </p:nvCxnSpPr>
        <p:spPr bwMode="auto">
          <a:xfrm>
            <a:off x="5437188" y="1016000"/>
            <a:ext cx="214312" cy="635000"/>
          </a:xfrm>
          <a:prstGeom prst="bentConnector3">
            <a:avLst>
              <a:gd name="adj1" fmla="val 49630"/>
            </a:avLst>
          </a:prstGeom>
          <a:noFill/>
          <a:ln w="9525">
            <a:solidFill>
              <a:schemeClr val="tx1"/>
            </a:solidFill>
            <a:miter lim="800000"/>
            <a:headEnd/>
            <a:tailEnd/>
          </a:ln>
          <a:effectLst/>
        </p:spPr>
      </p:cxnSp>
      <p:sp>
        <p:nvSpPr>
          <p:cNvPr id="439327" name="Rectangle 31"/>
          <p:cNvSpPr>
            <a:spLocks noChangeArrowheads="1"/>
          </p:cNvSpPr>
          <p:nvPr/>
        </p:nvSpPr>
        <p:spPr bwMode="auto">
          <a:xfrm>
            <a:off x="4140200" y="908050"/>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006600"/>
                </a:solidFill>
                <a:latin typeface="Arial" charset="0"/>
              </a:rPr>
              <a:t>Investissements et Fiscalité</a:t>
            </a:r>
          </a:p>
        </p:txBody>
      </p:sp>
      <p:cxnSp>
        <p:nvCxnSpPr>
          <p:cNvPr id="439328" name="AutoShape 32"/>
          <p:cNvCxnSpPr>
            <a:cxnSpLocks noChangeShapeType="1"/>
            <a:stCxn id="439313" idx="3"/>
            <a:endCxn id="439327" idx="1"/>
          </p:cNvCxnSpPr>
          <p:nvPr/>
        </p:nvCxnSpPr>
        <p:spPr bwMode="auto">
          <a:xfrm>
            <a:off x="3924300" y="1016000"/>
            <a:ext cx="215900" cy="0"/>
          </a:xfrm>
          <a:prstGeom prst="straightConnector1">
            <a:avLst/>
          </a:prstGeom>
          <a:noFill/>
          <a:ln w="9525">
            <a:solidFill>
              <a:schemeClr val="tx1"/>
            </a:solidFill>
            <a:round/>
            <a:headEnd/>
            <a:tailEnd/>
          </a:ln>
          <a:effectLst/>
        </p:spPr>
      </p:cxnSp>
      <p:sp>
        <p:nvSpPr>
          <p:cNvPr id="439329" name="Rectangle 33"/>
          <p:cNvSpPr>
            <a:spLocks noChangeArrowheads="1"/>
          </p:cNvSpPr>
          <p:nvPr/>
        </p:nvSpPr>
        <p:spPr bwMode="auto">
          <a:xfrm>
            <a:off x="5651500" y="1882775"/>
            <a:ext cx="1584325" cy="322263"/>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Modalités de création d’une nouvelle entité juridique</a:t>
            </a:r>
          </a:p>
        </p:txBody>
      </p:sp>
      <p:sp>
        <p:nvSpPr>
          <p:cNvPr id="439331" name="Rectangle 35"/>
          <p:cNvSpPr>
            <a:spLocks noChangeArrowheads="1"/>
          </p:cNvSpPr>
          <p:nvPr/>
        </p:nvSpPr>
        <p:spPr bwMode="auto">
          <a:xfrm>
            <a:off x="5653088" y="2276475"/>
            <a:ext cx="1584325" cy="228600"/>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Dispositif de financement</a:t>
            </a:r>
          </a:p>
        </p:txBody>
      </p:sp>
      <p:cxnSp>
        <p:nvCxnSpPr>
          <p:cNvPr id="439333" name="AutoShape 37"/>
          <p:cNvCxnSpPr>
            <a:cxnSpLocks noChangeShapeType="1"/>
            <a:stCxn id="439327" idx="3"/>
            <a:endCxn id="439329" idx="1"/>
          </p:cNvCxnSpPr>
          <p:nvPr/>
        </p:nvCxnSpPr>
        <p:spPr bwMode="auto">
          <a:xfrm>
            <a:off x="5437188" y="1016000"/>
            <a:ext cx="214312" cy="1028700"/>
          </a:xfrm>
          <a:prstGeom prst="bentConnector3">
            <a:avLst>
              <a:gd name="adj1" fmla="val 49630"/>
            </a:avLst>
          </a:prstGeom>
          <a:noFill/>
          <a:ln w="9525">
            <a:solidFill>
              <a:schemeClr val="tx1"/>
            </a:solidFill>
            <a:miter lim="800000"/>
            <a:headEnd/>
            <a:tailEnd/>
          </a:ln>
          <a:effectLst/>
        </p:spPr>
      </p:cxnSp>
      <p:cxnSp>
        <p:nvCxnSpPr>
          <p:cNvPr id="439334" name="AutoShape 38"/>
          <p:cNvCxnSpPr>
            <a:cxnSpLocks noChangeShapeType="1"/>
            <a:stCxn id="439327" idx="3"/>
            <a:endCxn id="439331" idx="1"/>
          </p:cNvCxnSpPr>
          <p:nvPr/>
        </p:nvCxnSpPr>
        <p:spPr bwMode="auto">
          <a:xfrm>
            <a:off x="5437188" y="1016000"/>
            <a:ext cx="215900" cy="1374775"/>
          </a:xfrm>
          <a:prstGeom prst="bentConnector3">
            <a:avLst>
              <a:gd name="adj1" fmla="val 49264"/>
            </a:avLst>
          </a:prstGeom>
          <a:noFill/>
          <a:ln w="9525">
            <a:solidFill>
              <a:schemeClr val="tx1"/>
            </a:solidFill>
            <a:miter lim="800000"/>
            <a:headEnd/>
            <a:tailEnd/>
          </a:ln>
          <a:effectLst/>
        </p:spPr>
      </p:cxnSp>
      <p:sp>
        <p:nvSpPr>
          <p:cNvPr id="439335" name="Rectangle 39"/>
          <p:cNvSpPr>
            <a:spLocks noChangeArrowheads="1"/>
          </p:cNvSpPr>
          <p:nvPr/>
        </p:nvSpPr>
        <p:spPr bwMode="auto">
          <a:xfrm>
            <a:off x="5651500" y="2563813"/>
            <a:ext cx="1584325" cy="228600"/>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Liste des CRI</a:t>
            </a:r>
          </a:p>
        </p:txBody>
      </p:sp>
      <p:sp>
        <p:nvSpPr>
          <p:cNvPr id="439337" name="Rectangle 41"/>
          <p:cNvSpPr>
            <a:spLocks noChangeArrowheads="1"/>
          </p:cNvSpPr>
          <p:nvPr/>
        </p:nvSpPr>
        <p:spPr bwMode="auto">
          <a:xfrm>
            <a:off x="5651500" y="2838450"/>
            <a:ext cx="1584325" cy="228600"/>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Fiscalité</a:t>
            </a:r>
          </a:p>
        </p:txBody>
      </p:sp>
      <p:cxnSp>
        <p:nvCxnSpPr>
          <p:cNvPr id="439339" name="AutoShape 43"/>
          <p:cNvCxnSpPr>
            <a:cxnSpLocks noChangeShapeType="1"/>
            <a:stCxn id="439327" idx="3"/>
            <a:endCxn id="439335" idx="1"/>
          </p:cNvCxnSpPr>
          <p:nvPr/>
        </p:nvCxnSpPr>
        <p:spPr bwMode="auto">
          <a:xfrm>
            <a:off x="5437188" y="1016000"/>
            <a:ext cx="214312" cy="1662113"/>
          </a:xfrm>
          <a:prstGeom prst="bentConnector3">
            <a:avLst>
              <a:gd name="adj1" fmla="val 49630"/>
            </a:avLst>
          </a:prstGeom>
          <a:noFill/>
          <a:ln w="9525">
            <a:solidFill>
              <a:schemeClr val="tx1"/>
            </a:solidFill>
            <a:miter lim="800000"/>
            <a:headEnd/>
            <a:tailEnd/>
          </a:ln>
          <a:effectLst/>
        </p:spPr>
      </p:cxnSp>
      <p:cxnSp>
        <p:nvCxnSpPr>
          <p:cNvPr id="439340" name="AutoShape 44"/>
          <p:cNvCxnSpPr>
            <a:cxnSpLocks noChangeShapeType="1"/>
            <a:stCxn id="439327" idx="3"/>
            <a:endCxn id="439337" idx="1"/>
          </p:cNvCxnSpPr>
          <p:nvPr/>
        </p:nvCxnSpPr>
        <p:spPr bwMode="auto">
          <a:xfrm>
            <a:off x="5437188" y="1016000"/>
            <a:ext cx="214312" cy="1936750"/>
          </a:xfrm>
          <a:prstGeom prst="bentConnector3">
            <a:avLst>
              <a:gd name="adj1" fmla="val 49630"/>
            </a:avLst>
          </a:prstGeom>
          <a:noFill/>
          <a:ln w="9525">
            <a:solidFill>
              <a:schemeClr val="tx1"/>
            </a:solidFill>
            <a:miter lim="800000"/>
            <a:headEnd/>
            <a:tailEnd/>
          </a:ln>
          <a:effectLst/>
        </p:spPr>
      </p:cxnSp>
      <p:sp>
        <p:nvSpPr>
          <p:cNvPr id="439341" name="Rectangle 45"/>
          <p:cNvSpPr>
            <a:spLocks noChangeArrowheads="1"/>
          </p:cNvSpPr>
          <p:nvPr/>
        </p:nvSpPr>
        <p:spPr bwMode="auto">
          <a:xfrm>
            <a:off x="7527925" y="2779713"/>
            <a:ext cx="1404938" cy="431800"/>
          </a:xfrm>
          <a:prstGeom prst="rect">
            <a:avLst/>
          </a:prstGeom>
          <a:noFill/>
          <a:ln w="9525">
            <a:noFill/>
            <a:miter lim="800000"/>
            <a:headEnd/>
            <a:tailEnd/>
          </a:ln>
          <a:effectLst/>
        </p:spPr>
        <p:txBody>
          <a:bodyPr wrap="none" anchor="ctr"/>
          <a:lstStyle/>
          <a:p>
            <a:r>
              <a:rPr lang="fr-FR" sz="800" b="0">
                <a:solidFill>
                  <a:srgbClr val="800080"/>
                </a:solidFill>
                <a:latin typeface="Arial" charset="0"/>
              </a:rPr>
              <a:t>Lien URL vers site Internet</a:t>
            </a:r>
          </a:p>
          <a:p>
            <a:r>
              <a:rPr lang="fr-FR" sz="800" b="0">
                <a:solidFill>
                  <a:srgbClr val="800080"/>
                </a:solidFill>
                <a:latin typeface="Arial" charset="0"/>
              </a:rPr>
              <a:t>Ministère des Finances : :</a:t>
            </a:r>
          </a:p>
          <a:p>
            <a:r>
              <a:rPr lang="fr-FR" sz="800" b="0">
                <a:solidFill>
                  <a:srgbClr val="800080"/>
                </a:solidFill>
                <a:latin typeface="Arial" charset="0"/>
              </a:rPr>
              <a:t>www.finances.gov.ma</a:t>
            </a:r>
          </a:p>
        </p:txBody>
      </p:sp>
      <p:cxnSp>
        <p:nvCxnSpPr>
          <p:cNvPr id="439342" name="AutoShape 46"/>
          <p:cNvCxnSpPr>
            <a:cxnSpLocks noChangeShapeType="1"/>
            <a:stCxn id="439337" idx="3"/>
            <a:endCxn id="439341" idx="1"/>
          </p:cNvCxnSpPr>
          <p:nvPr/>
        </p:nvCxnSpPr>
        <p:spPr bwMode="auto">
          <a:xfrm>
            <a:off x="7235825" y="2952750"/>
            <a:ext cx="292100" cy="42863"/>
          </a:xfrm>
          <a:prstGeom prst="bentConnector3">
            <a:avLst>
              <a:gd name="adj1" fmla="val 50000"/>
            </a:avLst>
          </a:prstGeom>
          <a:noFill/>
          <a:ln w="9525">
            <a:solidFill>
              <a:srgbClr val="800080"/>
            </a:solidFill>
            <a:miter lim="800000"/>
            <a:headEnd/>
            <a:tailEnd type="triangle" w="med" len="med"/>
          </a:ln>
          <a:effectLst/>
        </p:spPr>
      </p:cxnSp>
      <p:cxnSp>
        <p:nvCxnSpPr>
          <p:cNvPr id="439343" name="AutoShape 47"/>
          <p:cNvCxnSpPr>
            <a:cxnSpLocks noChangeShapeType="1"/>
            <a:stCxn id="439319" idx="3"/>
            <a:endCxn id="439315" idx="1"/>
          </p:cNvCxnSpPr>
          <p:nvPr/>
        </p:nvCxnSpPr>
        <p:spPr bwMode="auto">
          <a:xfrm>
            <a:off x="7235825" y="1311275"/>
            <a:ext cx="290513" cy="712788"/>
          </a:xfrm>
          <a:prstGeom prst="bentConnector3">
            <a:avLst>
              <a:gd name="adj1" fmla="val 49727"/>
            </a:avLst>
          </a:prstGeom>
          <a:noFill/>
          <a:ln w="9525">
            <a:solidFill>
              <a:srgbClr val="800080"/>
            </a:solidFill>
            <a:miter lim="800000"/>
            <a:headEnd/>
            <a:tailEnd type="triangle" w="med" len="med"/>
          </a:ln>
          <a:effectLst/>
        </p:spPr>
      </p:cxnSp>
      <p:cxnSp>
        <p:nvCxnSpPr>
          <p:cNvPr id="439344" name="AutoShape 48"/>
          <p:cNvCxnSpPr>
            <a:cxnSpLocks noChangeShapeType="1"/>
            <a:stCxn id="439329" idx="3"/>
            <a:endCxn id="439315" idx="1"/>
          </p:cNvCxnSpPr>
          <p:nvPr/>
        </p:nvCxnSpPr>
        <p:spPr bwMode="auto">
          <a:xfrm flipV="1">
            <a:off x="7235825" y="2024063"/>
            <a:ext cx="290513" cy="20637"/>
          </a:xfrm>
          <a:prstGeom prst="bentConnector3">
            <a:avLst>
              <a:gd name="adj1" fmla="val 49727"/>
            </a:avLst>
          </a:prstGeom>
          <a:noFill/>
          <a:ln w="9525">
            <a:solidFill>
              <a:srgbClr val="800080"/>
            </a:solidFill>
            <a:miter lim="800000"/>
            <a:headEnd/>
            <a:tailEnd type="triangle" w="med" len="med"/>
          </a:ln>
          <a:effectLst/>
        </p:spPr>
      </p:cxnSp>
      <p:cxnSp>
        <p:nvCxnSpPr>
          <p:cNvPr id="439345" name="AutoShape 49"/>
          <p:cNvCxnSpPr>
            <a:cxnSpLocks noChangeShapeType="1"/>
            <a:stCxn id="439321" idx="3"/>
            <a:endCxn id="439315" idx="1"/>
          </p:cNvCxnSpPr>
          <p:nvPr/>
        </p:nvCxnSpPr>
        <p:spPr bwMode="auto">
          <a:xfrm>
            <a:off x="7235825" y="1651000"/>
            <a:ext cx="290513" cy="373063"/>
          </a:xfrm>
          <a:prstGeom prst="bentConnector3">
            <a:avLst>
              <a:gd name="adj1" fmla="val 49727"/>
            </a:avLst>
          </a:prstGeom>
          <a:noFill/>
          <a:ln w="9525">
            <a:solidFill>
              <a:srgbClr val="800080"/>
            </a:solidFill>
            <a:miter lim="800000"/>
            <a:headEnd/>
            <a:tailEnd type="triangle" w="med" len="med"/>
          </a:ln>
          <a:effectLst/>
        </p:spPr>
      </p:cxnSp>
      <p:cxnSp>
        <p:nvCxnSpPr>
          <p:cNvPr id="439346" name="AutoShape 50"/>
          <p:cNvCxnSpPr>
            <a:cxnSpLocks noChangeShapeType="1"/>
            <a:stCxn id="439331" idx="3"/>
            <a:endCxn id="439315" idx="1"/>
          </p:cNvCxnSpPr>
          <p:nvPr/>
        </p:nvCxnSpPr>
        <p:spPr bwMode="auto">
          <a:xfrm flipV="1">
            <a:off x="7237413" y="2024063"/>
            <a:ext cx="288925" cy="366712"/>
          </a:xfrm>
          <a:prstGeom prst="bentConnector3">
            <a:avLst>
              <a:gd name="adj1" fmla="val 50000"/>
            </a:avLst>
          </a:prstGeom>
          <a:noFill/>
          <a:ln w="9525">
            <a:solidFill>
              <a:srgbClr val="800080"/>
            </a:solidFill>
            <a:miter lim="800000"/>
            <a:headEnd/>
            <a:tailEnd type="triangle" w="med" len="med"/>
          </a:ln>
          <a:effectLst/>
        </p:spPr>
      </p:cxnSp>
      <p:cxnSp>
        <p:nvCxnSpPr>
          <p:cNvPr id="439347" name="AutoShape 51"/>
          <p:cNvCxnSpPr>
            <a:cxnSpLocks noChangeShapeType="1"/>
            <a:stCxn id="439335" idx="3"/>
            <a:endCxn id="439315" idx="1"/>
          </p:cNvCxnSpPr>
          <p:nvPr/>
        </p:nvCxnSpPr>
        <p:spPr bwMode="auto">
          <a:xfrm flipV="1">
            <a:off x="7235825" y="2024063"/>
            <a:ext cx="290513" cy="654050"/>
          </a:xfrm>
          <a:prstGeom prst="bentConnector3">
            <a:avLst>
              <a:gd name="adj1" fmla="val 49727"/>
            </a:avLst>
          </a:prstGeom>
          <a:noFill/>
          <a:ln w="9525">
            <a:solidFill>
              <a:srgbClr val="800080"/>
            </a:solidFill>
            <a:miter lim="800000"/>
            <a:headEnd/>
            <a:tailEnd type="triangle" w="med" len="med"/>
          </a:ln>
          <a:effectLst/>
        </p:spPr>
      </p:cxnSp>
      <p:sp>
        <p:nvSpPr>
          <p:cNvPr id="439391" name="Rectangle 95"/>
          <p:cNvSpPr>
            <a:spLocks noChangeArrowheads="1"/>
          </p:cNvSpPr>
          <p:nvPr/>
        </p:nvSpPr>
        <p:spPr bwMode="auto">
          <a:xfrm>
            <a:off x="7526338" y="3432175"/>
            <a:ext cx="1404937" cy="358775"/>
          </a:xfrm>
          <a:prstGeom prst="rect">
            <a:avLst/>
          </a:prstGeom>
          <a:noFill/>
          <a:ln w="9525">
            <a:noFill/>
            <a:miter lim="800000"/>
            <a:headEnd/>
            <a:tailEnd/>
          </a:ln>
          <a:effectLst/>
        </p:spPr>
        <p:txBody>
          <a:bodyPr wrap="none" anchor="ctr"/>
          <a:lstStyle/>
          <a:p>
            <a:r>
              <a:rPr lang="fr-FR" sz="800" b="0">
                <a:solidFill>
                  <a:srgbClr val="800080"/>
                </a:solidFill>
                <a:latin typeface="Arial" charset="0"/>
              </a:rPr>
              <a:t>Lien URL vers site Internet</a:t>
            </a:r>
          </a:p>
          <a:p>
            <a:r>
              <a:rPr lang="fr-FR" sz="800" b="0">
                <a:solidFill>
                  <a:srgbClr val="800080"/>
                </a:solidFill>
                <a:latin typeface="Arial" charset="0"/>
              </a:rPr>
              <a:t>EACCE :</a:t>
            </a:r>
          </a:p>
          <a:p>
            <a:r>
              <a:rPr lang="fr-FR" sz="800" b="0">
                <a:solidFill>
                  <a:srgbClr val="800080"/>
                </a:solidFill>
                <a:latin typeface="Arial" charset="0"/>
              </a:rPr>
              <a:t>www.eacce.org.ma</a:t>
            </a:r>
          </a:p>
          <a:p>
            <a:r>
              <a:rPr lang="fr-FR" sz="800" b="0">
                <a:solidFill>
                  <a:srgbClr val="800080"/>
                </a:solidFill>
                <a:latin typeface="Arial" charset="0"/>
              </a:rPr>
              <a:t>interexmaroc</a:t>
            </a:r>
          </a:p>
        </p:txBody>
      </p:sp>
      <p:cxnSp>
        <p:nvCxnSpPr>
          <p:cNvPr id="439392" name="AutoShape 96"/>
          <p:cNvCxnSpPr>
            <a:cxnSpLocks noChangeShapeType="1"/>
            <a:endCxn id="439393" idx="1"/>
          </p:cNvCxnSpPr>
          <p:nvPr/>
        </p:nvCxnSpPr>
        <p:spPr bwMode="auto">
          <a:xfrm>
            <a:off x="5508625" y="3473450"/>
            <a:ext cx="142875" cy="0"/>
          </a:xfrm>
          <a:prstGeom prst="straightConnector1">
            <a:avLst/>
          </a:prstGeom>
          <a:noFill/>
          <a:ln w="9525">
            <a:solidFill>
              <a:schemeClr val="tx1"/>
            </a:solidFill>
            <a:round/>
            <a:headEnd/>
            <a:tailEnd/>
          </a:ln>
          <a:effectLst/>
        </p:spPr>
      </p:cxnSp>
      <p:sp>
        <p:nvSpPr>
          <p:cNvPr id="439393" name="Rectangle 97"/>
          <p:cNvSpPr>
            <a:spLocks noChangeArrowheads="1"/>
          </p:cNvSpPr>
          <p:nvPr/>
        </p:nvSpPr>
        <p:spPr bwMode="auto">
          <a:xfrm>
            <a:off x="5651500" y="3359150"/>
            <a:ext cx="1584325" cy="228600"/>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Réglementation</a:t>
            </a:r>
          </a:p>
        </p:txBody>
      </p:sp>
      <p:sp>
        <p:nvSpPr>
          <p:cNvPr id="439395" name="Rectangle 99"/>
          <p:cNvSpPr>
            <a:spLocks noChangeArrowheads="1"/>
          </p:cNvSpPr>
          <p:nvPr/>
        </p:nvSpPr>
        <p:spPr bwMode="auto">
          <a:xfrm>
            <a:off x="5651500" y="3648075"/>
            <a:ext cx="1584325" cy="228600"/>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Publications</a:t>
            </a:r>
          </a:p>
        </p:txBody>
      </p:sp>
      <p:cxnSp>
        <p:nvCxnSpPr>
          <p:cNvPr id="439397" name="AutoShape 101"/>
          <p:cNvCxnSpPr>
            <a:cxnSpLocks noChangeShapeType="1"/>
            <a:stCxn id="439393" idx="3"/>
            <a:endCxn id="439391" idx="1"/>
          </p:cNvCxnSpPr>
          <p:nvPr/>
        </p:nvCxnSpPr>
        <p:spPr bwMode="auto">
          <a:xfrm>
            <a:off x="7235825" y="3473450"/>
            <a:ext cx="290513" cy="138113"/>
          </a:xfrm>
          <a:prstGeom prst="bentConnector3">
            <a:avLst>
              <a:gd name="adj1" fmla="val 49727"/>
            </a:avLst>
          </a:prstGeom>
          <a:noFill/>
          <a:ln w="9525">
            <a:solidFill>
              <a:srgbClr val="800080"/>
            </a:solidFill>
            <a:miter lim="800000"/>
            <a:headEnd/>
            <a:tailEnd type="triangle" w="med" len="med"/>
          </a:ln>
          <a:effectLst/>
        </p:spPr>
      </p:cxnSp>
      <p:cxnSp>
        <p:nvCxnSpPr>
          <p:cNvPr id="439398" name="AutoShape 102"/>
          <p:cNvCxnSpPr>
            <a:cxnSpLocks noChangeShapeType="1"/>
            <a:stCxn id="439401" idx="3"/>
            <a:endCxn id="439395" idx="1"/>
          </p:cNvCxnSpPr>
          <p:nvPr/>
        </p:nvCxnSpPr>
        <p:spPr bwMode="auto">
          <a:xfrm>
            <a:off x="5437188" y="3463925"/>
            <a:ext cx="214312" cy="298450"/>
          </a:xfrm>
          <a:prstGeom prst="bentConnector3">
            <a:avLst>
              <a:gd name="adj1" fmla="val 49630"/>
            </a:avLst>
          </a:prstGeom>
          <a:noFill/>
          <a:ln w="9525">
            <a:solidFill>
              <a:schemeClr val="tx1"/>
            </a:solidFill>
            <a:miter lim="800000"/>
            <a:headEnd/>
            <a:tailEnd/>
          </a:ln>
          <a:effectLst/>
        </p:spPr>
      </p:cxnSp>
      <p:cxnSp>
        <p:nvCxnSpPr>
          <p:cNvPr id="439399" name="AutoShape 103"/>
          <p:cNvCxnSpPr>
            <a:cxnSpLocks noChangeShapeType="1"/>
            <a:stCxn id="439395" idx="3"/>
            <a:endCxn id="439391" idx="1"/>
          </p:cNvCxnSpPr>
          <p:nvPr/>
        </p:nvCxnSpPr>
        <p:spPr bwMode="auto">
          <a:xfrm flipV="1">
            <a:off x="7235825" y="3611563"/>
            <a:ext cx="290513" cy="150812"/>
          </a:xfrm>
          <a:prstGeom prst="bentConnector3">
            <a:avLst>
              <a:gd name="adj1" fmla="val 49727"/>
            </a:avLst>
          </a:prstGeom>
          <a:noFill/>
          <a:ln w="9525">
            <a:solidFill>
              <a:srgbClr val="800080"/>
            </a:solidFill>
            <a:miter lim="800000"/>
            <a:headEnd/>
            <a:tailEnd type="triangle" w="med" len="med"/>
          </a:ln>
          <a:effectLst/>
        </p:spPr>
      </p:cxnSp>
      <p:sp>
        <p:nvSpPr>
          <p:cNvPr id="439401" name="Rectangle 105"/>
          <p:cNvSpPr>
            <a:spLocks noChangeArrowheads="1"/>
          </p:cNvSpPr>
          <p:nvPr/>
        </p:nvSpPr>
        <p:spPr bwMode="auto">
          <a:xfrm>
            <a:off x="4140200" y="3355975"/>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006600"/>
                </a:solidFill>
                <a:latin typeface="Arial" charset="0"/>
              </a:rPr>
              <a:t>Commerce extérieur</a:t>
            </a:r>
          </a:p>
        </p:txBody>
      </p:sp>
      <p:sp>
        <p:nvSpPr>
          <p:cNvPr id="439402" name="Rectangle 106"/>
          <p:cNvSpPr>
            <a:spLocks noChangeArrowheads="1"/>
          </p:cNvSpPr>
          <p:nvPr/>
        </p:nvSpPr>
        <p:spPr bwMode="auto">
          <a:xfrm>
            <a:off x="5651500" y="4208463"/>
            <a:ext cx="1584325" cy="228600"/>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a:t>
            </a:r>
          </a:p>
        </p:txBody>
      </p:sp>
      <p:cxnSp>
        <p:nvCxnSpPr>
          <p:cNvPr id="439403" name="AutoShape 107"/>
          <p:cNvCxnSpPr>
            <a:cxnSpLocks noChangeShapeType="1"/>
            <a:stCxn id="439404" idx="3"/>
            <a:endCxn id="439405" idx="1"/>
          </p:cNvCxnSpPr>
          <p:nvPr/>
        </p:nvCxnSpPr>
        <p:spPr bwMode="auto">
          <a:xfrm flipV="1">
            <a:off x="7235825" y="4043363"/>
            <a:ext cx="292100" cy="4762"/>
          </a:xfrm>
          <a:prstGeom prst="bentConnector3">
            <a:avLst>
              <a:gd name="adj1" fmla="val 50000"/>
            </a:avLst>
          </a:prstGeom>
          <a:noFill/>
          <a:ln w="9525">
            <a:solidFill>
              <a:srgbClr val="800080"/>
            </a:solidFill>
            <a:miter lim="800000"/>
            <a:headEnd/>
            <a:tailEnd type="triangle" w="med" len="med"/>
          </a:ln>
          <a:effectLst/>
        </p:spPr>
      </p:cxnSp>
      <p:sp>
        <p:nvSpPr>
          <p:cNvPr id="439404" name="Rectangle 108"/>
          <p:cNvSpPr>
            <a:spLocks noChangeArrowheads="1"/>
          </p:cNvSpPr>
          <p:nvPr/>
        </p:nvSpPr>
        <p:spPr bwMode="auto">
          <a:xfrm>
            <a:off x="5651500" y="3933825"/>
            <a:ext cx="1584325" cy="228600"/>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Douane</a:t>
            </a:r>
          </a:p>
        </p:txBody>
      </p:sp>
      <p:sp>
        <p:nvSpPr>
          <p:cNvPr id="439405" name="Rectangle 109"/>
          <p:cNvSpPr>
            <a:spLocks noChangeArrowheads="1"/>
          </p:cNvSpPr>
          <p:nvPr/>
        </p:nvSpPr>
        <p:spPr bwMode="auto">
          <a:xfrm>
            <a:off x="7527925" y="3935413"/>
            <a:ext cx="1404938" cy="214312"/>
          </a:xfrm>
          <a:prstGeom prst="rect">
            <a:avLst/>
          </a:prstGeom>
          <a:noFill/>
          <a:ln w="9525">
            <a:noFill/>
            <a:miter lim="800000"/>
            <a:headEnd/>
            <a:tailEnd/>
          </a:ln>
          <a:effectLst/>
        </p:spPr>
        <p:txBody>
          <a:bodyPr wrap="none" anchor="ctr"/>
          <a:lstStyle/>
          <a:p>
            <a:r>
              <a:rPr lang="fr-FR" sz="800" b="0">
                <a:solidFill>
                  <a:srgbClr val="800080"/>
                </a:solidFill>
                <a:latin typeface="Arial" charset="0"/>
              </a:rPr>
              <a:t>Lien URL vers site Internet</a:t>
            </a:r>
          </a:p>
          <a:p>
            <a:r>
              <a:rPr lang="fr-FR" sz="800" b="0">
                <a:solidFill>
                  <a:srgbClr val="800080"/>
                </a:solidFill>
                <a:latin typeface="Arial" charset="0"/>
              </a:rPr>
              <a:t>de la Douane</a:t>
            </a:r>
          </a:p>
        </p:txBody>
      </p:sp>
      <p:cxnSp>
        <p:nvCxnSpPr>
          <p:cNvPr id="439406" name="AutoShape 110"/>
          <p:cNvCxnSpPr>
            <a:cxnSpLocks noChangeShapeType="1"/>
            <a:stCxn id="439313" idx="3"/>
            <a:endCxn id="439401" idx="1"/>
          </p:cNvCxnSpPr>
          <p:nvPr/>
        </p:nvCxnSpPr>
        <p:spPr bwMode="auto">
          <a:xfrm>
            <a:off x="3924300" y="1016000"/>
            <a:ext cx="215900" cy="2447925"/>
          </a:xfrm>
          <a:prstGeom prst="bentConnector3">
            <a:avLst>
              <a:gd name="adj1" fmla="val 49264"/>
            </a:avLst>
          </a:prstGeom>
          <a:noFill/>
          <a:ln w="9525">
            <a:solidFill>
              <a:schemeClr val="tx1"/>
            </a:solidFill>
            <a:miter lim="800000"/>
            <a:headEnd/>
            <a:tailEnd/>
          </a:ln>
          <a:effectLst/>
        </p:spPr>
      </p:cxnSp>
      <p:sp>
        <p:nvSpPr>
          <p:cNvPr id="439408" name="Rectangle 112"/>
          <p:cNvSpPr>
            <a:spLocks noChangeArrowheads="1"/>
          </p:cNvSpPr>
          <p:nvPr/>
        </p:nvSpPr>
        <p:spPr bwMode="auto">
          <a:xfrm>
            <a:off x="4140200" y="4652963"/>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006600"/>
                </a:solidFill>
                <a:latin typeface="Arial" charset="0"/>
              </a:rPr>
              <a:t>Urbanisme</a:t>
            </a:r>
          </a:p>
        </p:txBody>
      </p:sp>
      <p:sp>
        <p:nvSpPr>
          <p:cNvPr id="439409" name="Rectangle 113"/>
          <p:cNvSpPr>
            <a:spLocks noChangeArrowheads="1"/>
          </p:cNvSpPr>
          <p:nvPr/>
        </p:nvSpPr>
        <p:spPr bwMode="auto">
          <a:xfrm>
            <a:off x="7524750" y="5100638"/>
            <a:ext cx="1404938" cy="358775"/>
          </a:xfrm>
          <a:prstGeom prst="rect">
            <a:avLst/>
          </a:prstGeom>
          <a:noFill/>
          <a:ln w="9525">
            <a:noFill/>
            <a:miter lim="800000"/>
            <a:headEnd/>
            <a:tailEnd/>
          </a:ln>
          <a:effectLst/>
        </p:spPr>
        <p:txBody>
          <a:bodyPr wrap="none" anchor="ctr"/>
          <a:lstStyle/>
          <a:p>
            <a:r>
              <a:rPr lang="fr-FR" sz="800" b="0">
                <a:solidFill>
                  <a:srgbClr val="800080"/>
                </a:solidFill>
                <a:latin typeface="Arial" charset="0"/>
              </a:rPr>
              <a:t>Lien URL vers site Internet</a:t>
            </a:r>
          </a:p>
          <a:p>
            <a:r>
              <a:rPr lang="fr-FR" sz="800" b="0">
                <a:solidFill>
                  <a:srgbClr val="800080"/>
                </a:solidFill>
                <a:latin typeface="Arial" charset="0"/>
              </a:rPr>
              <a:t>Direction de l’urbanisme :</a:t>
            </a:r>
          </a:p>
          <a:p>
            <a:r>
              <a:rPr lang="fr-FR" sz="800" b="0">
                <a:solidFill>
                  <a:srgbClr val="800080"/>
                </a:solidFill>
                <a:latin typeface="Arial" charset="0"/>
              </a:rPr>
              <a:t>www.marocurba.gov.ma</a:t>
            </a:r>
          </a:p>
        </p:txBody>
      </p:sp>
      <p:cxnSp>
        <p:nvCxnSpPr>
          <p:cNvPr id="439410" name="AutoShape 114"/>
          <p:cNvCxnSpPr>
            <a:cxnSpLocks noChangeShapeType="1"/>
            <a:stCxn id="439408" idx="3"/>
            <a:endCxn id="439411" idx="1"/>
          </p:cNvCxnSpPr>
          <p:nvPr/>
        </p:nvCxnSpPr>
        <p:spPr bwMode="auto">
          <a:xfrm>
            <a:off x="5437188" y="4760913"/>
            <a:ext cx="211137" cy="6350"/>
          </a:xfrm>
          <a:prstGeom prst="straightConnector1">
            <a:avLst/>
          </a:prstGeom>
          <a:noFill/>
          <a:ln w="9525">
            <a:solidFill>
              <a:schemeClr val="tx1"/>
            </a:solidFill>
            <a:round/>
            <a:headEnd/>
            <a:tailEnd/>
          </a:ln>
          <a:effectLst/>
        </p:spPr>
      </p:cxnSp>
      <p:sp>
        <p:nvSpPr>
          <p:cNvPr id="439411" name="Rectangle 115"/>
          <p:cNvSpPr>
            <a:spLocks noChangeArrowheads="1"/>
          </p:cNvSpPr>
          <p:nvPr/>
        </p:nvSpPr>
        <p:spPr bwMode="auto">
          <a:xfrm>
            <a:off x="5648325" y="4652963"/>
            <a:ext cx="1584325" cy="228600"/>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Catalogue des photos aériennes</a:t>
            </a:r>
          </a:p>
        </p:txBody>
      </p:sp>
      <p:sp>
        <p:nvSpPr>
          <p:cNvPr id="439413" name="Rectangle 117"/>
          <p:cNvSpPr>
            <a:spLocks noChangeArrowheads="1"/>
          </p:cNvSpPr>
          <p:nvPr/>
        </p:nvSpPr>
        <p:spPr bwMode="auto">
          <a:xfrm>
            <a:off x="5648325" y="4941888"/>
            <a:ext cx="1584325" cy="517525"/>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Potentialités d’investissement par régions : sites touristiques et industriels</a:t>
            </a:r>
          </a:p>
        </p:txBody>
      </p:sp>
      <p:cxnSp>
        <p:nvCxnSpPr>
          <p:cNvPr id="439415" name="AutoShape 119"/>
          <p:cNvCxnSpPr>
            <a:cxnSpLocks noChangeShapeType="1"/>
            <a:stCxn id="439411" idx="3"/>
            <a:endCxn id="439409" idx="1"/>
          </p:cNvCxnSpPr>
          <p:nvPr/>
        </p:nvCxnSpPr>
        <p:spPr bwMode="auto">
          <a:xfrm>
            <a:off x="7232650" y="4767263"/>
            <a:ext cx="292100" cy="512762"/>
          </a:xfrm>
          <a:prstGeom prst="bentConnector3">
            <a:avLst>
              <a:gd name="adj1" fmla="val 50000"/>
            </a:avLst>
          </a:prstGeom>
          <a:noFill/>
          <a:ln w="9525">
            <a:solidFill>
              <a:srgbClr val="800080"/>
            </a:solidFill>
            <a:miter lim="800000"/>
            <a:headEnd/>
            <a:tailEnd type="triangle" w="med" len="med"/>
          </a:ln>
          <a:effectLst/>
        </p:spPr>
      </p:cxnSp>
      <p:cxnSp>
        <p:nvCxnSpPr>
          <p:cNvPr id="439416" name="AutoShape 120"/>
          <p:cNvCxnSpPr>
            <a:cxnSpLocks noChangeShapeType="1"/>
            <a:stCxn id="439408" idx="3"/>
            <a:endCxn id="439413" idx="1"/>
          </p:cNvCxnSpPr>
          <p:nvPr/>
        </p:nvCxnSpPr>
        <p:spPr bwMode="auto">
          <a:xfrm>
            <a:off x="5437188" y="4760913"/>
            <a:ext cx="211137" cy="439737"/>
          </a:xfrm>
          <a:prstGeom prst="bentConnector3">
            <a:avLst>
              <a:gd name="adj1" fmla="val 49625"/>
            </a:avLst>
          </a:prstGeom>
          <a:noFill/>
          <a:ln w="9525">
            <a:solidFill>
              <a:schemeClr val="tx1"/>
            </a:solidFill>
            <a:miter lim="800000"/>
            <a:headEnd/>
            <a:tailEnd/>
          </a:ln>
          <a:effectLst/>
        </p:spPr>
      </p:cxnSp>
      <p:cxnSp>
        <p:nvCxnSpPr>
          <p:cNvPr id="439417" name="AutoShape 121"/>
          <p:cNvCxnSpPr>
            <a:cxnSpLocks noChangeShapeType="1"/>
            <a:stCxn id="439413" idx="3"/>
            <a:endCxn id="439409" idx="1"/>
          </p:cNvCxnSpPr>
          <p:nvPr/>
        </p:nvCxnSpPr>
        <p:spPr bwMode="auto">
          <a:xfrm>
            <a:off x="7232650" y="5200650"/>
            <a:ext cx="292100" cy="79375"/>
          </a:xfrm>
          <a:prstGeom prst="bentConnector3">
            <a:avLst>
              <a:gd name="adj1" fmla="val 50000"/>
            </a:avLst>
          </a:prstGeom>
          <a:noFill/>
          <a:ln w="9525">
            <a:solidFill>
              <a:srgbClr val="800080"/>
            </a:solidFill>
            <a:miter lim="800000"/>
            <a:headEnd/>
            <a:tailEnd type="triangle" w="med" len="med"/>
          </a:ln>
          <a:effectLst/>
        </p:spPr>
      </p:cxnSp>
      <p:sp>
        <p:nvSpPr>
          <p:cNvPr id="439418" name="Rectangle 122"/>
          <p:cNvSpPr>
            <a:spLocks noChangeArrowheads="1"/>
          </p:cNvSpPr>
          <p:nvPr/>
        </p:nvSpPr>
        <p:spPr bwMode="auto">
          <a:xfrm>
            <a:off x="5651500" y="5530850"/>
            <a:ext cx="1584325" cy="228600"/>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Banque de données des projets urbains</a:t>
            </a:r>
          </a:p>
        </p:txBody>
      </p:sp>
      <p:sp>
        <p:nvSpPr>
          <p:cNvPr id="439420" name="Rectangle 124"/>
          <p:cNvSpPr>
            <a:spLocks noChangeArrowheads="1"/>
          </p:cNvSpPr>
          <p:nvPr/>
        </p:nvSpPr>
        <p:spPr bwMode="auto">
          <a:xfrm>
            <a:off x="5651500" y="5819775"/>
            <a:ext cx="1584325" cy="228600"/>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Localisation des agences urbaines</a:t>
            </a:r>
          </a:p>
        </p:txBody>
      </p:sp>
      <p:cxnSp>
        <p:nvCxnSpPr>
          <p:cNvPr id="439422" name="AutoShape 126"/>
          <p:cNvCxnSpPr>
            <a:cxnSpLocks noChangeShapeType="1"/>
            <a:stCxn id="439420" idx="3"/>
            <a:endCxn id="439409" idx="1"/>
          </p:cNvCxnSpPr>
          <p:nvPr/>
        </p:nvCxnSpPr>
        <p:spPr bwMode="auto">
          <a:xfrm flipV="1">
            <a:off x="7235825" y="5280025"/>
            <a:ext cx="288925" cy="654050"/>
          </a:xfrm>
          <a:prstGeom prst="bentConnector3">
            <a:avLst>
              <a:gd name="adj1" fmla="val 50000"/>
            </a:avLst>
          </a:prstGeom>
          <a:noFill/>
          <a:ln w="9525">
            <a:solidFill>
              <a:srgbClr val="800080"/>
            </a:solidFill>
            <a:miter lim="800000"/>
            <a:headEnd/>
            <a:tailEnd type="triangle" w="med" len="med"/>
          </a:ln>
          <a:effectLst/>
        </p:spPr>
      </p:cxnSp>
      <p:cxnSp>
        <p:nvCxnSpPr>
          <p:cNvPr id="439423" name="AutoShape 127"/>
          <p:cNvCxnSpPr>
            <a:cxnSpLocks noChangeShapeType="1"/>
            <a:stCxn id="439418" idx="3"/>
            <a:endCxn id="439409" idx="1"/>
          </p:cNvCxnSpPr>
          <p:nvPr/>
        </p:nvCxnSpPr>
        <p:spPr bwMode="auto">
          <a:xfrm flipV="1">
            <a:off x="7235825" y="5280025"/>
            <a:ext cx="288925" cy="365125"/>
          </a:xfrm>
          <a:prstGeom prst="bentConnector3">
            <a:avLst>
              <a:gd name="adj1" fmla="val 50000"/>
            </a:avLst>
          </a:prstGeom>
          <a:noFill/>
          <a:ln w="9525">
            <a:solidFill>
              <a:srgbClr val="800080"/>
            </a:solidFill>
            <a:miter lim="800000"/>
            <a:headEnd/>
            <a:tailEnd type="triangle" w="med" len="med"/>
          </a:ln>
          <a:effectLst/>
        </p:spPr>
      </p:cxnSp>
      <p:cxnSp>
        <p:nvCxnSpPr>
          <p:cNvPr id="439424" name="AutoShape 128"/>
          <p:cNvCxnSpPr>
            <a:cxnSpLocks noChangeShapeType="1"/>
            <a:stCxn id="439313" idx="3"/>
            <a:endCxn id="439408" idx="1"/>
          </p:cNvCxnSpPr>
          <p:nvPr/>
        </p:nvCxnSpPr>
        <p:spPr bwMode="auto">
          <a:xfrm>
            <a:off x="3924300" y="1016000"/>
            <a:ext cx="215900" cy="3744913"/>
          </a:xfrm>
          <a:prstGeom prst="bentConnector3">
            <a:avLst>
              <a:gd name="adj1" fmla="val 49264"/>
            </a:avLst>
          </a:prstGeom>
          <a:noFill/>
          <a:ln w="9525">
            <a:solidFill>
              <a:schemeClr val="tx1"/>
            </a:solidFill>
            <a:miter lim="800000"/>
            <a:headEnd/>
            <a:tailEnd/>
          </a:ln>
          <a:effectLst/>
        </p:spPr>
      </p:cxnSp>
      <p:sp>
        <p:nvSpPr>
          <p:cNvPr id="439433" name="Rectangle 137"/>
          <p:cNvSpPr>
            <a:spLocks noChangeArrowheads="1"/>
          </p:cNvSpPr>
          <p:nvPr/>
        </p:nvSpPr>
        <p:spPr bwMode="auto">
          <a:xfrm>
            <a:off x="107950" y="2852738"/>
            <a:ext cx="1295400" cy="214312"/>
          </a:xfrm>
          <a:prstGeom prst="rect">
            <a:avLst/>
          </a:prstGeom>
          <a:solidFill>
            <a:srgbClr val="008000"/>
          </a:solidFill>
          <a:ln w="9525">
            <a:solidFill>
              <a:schemeClr val="tx1"/>
            </a:solidFill>
            <a:miter lim="800000"/>
            <a:headEnd/>
            <a:tailEnd/>
          </a:ln>
          <a:effectLst/>
        </p:spPr>
        <p:txBody>
          <a:bodyPr anchor="ctr"/>
          <a:lstStyle/>
          <a:p>
            <a:pPr algn="ctr"/>
            <a:r>
              <a:rPr lang="fr-FR" sz="800">
                <a:solidFill>
                  <a:schemeClr val="bg1"/>
                </a:solidFill>
                <a:latin typeface="Arial" charset="0"/>
              </a:rPr>
              <a:t>Indexation</a:t>
            </a:r>
          </a:p>
        </p:txBody>
      </p:sp>
      <p:sp>
        <p:nvSpPr>
          <p:cNvPr id="439434" name="Rectangle 138"/>
          <p:cNvSpPr>
            <a:spLocks noChangeArrowheads="1"/>
          </p:cNvSpPr>
          <p:nvPr/>
        </p:nvSpPr>
        <p:spPr bwMode="auto">
          <a:xfrm>
            <a:off x="107950" y="3141663"/>
            <a:ext cx="1295400" cy="228600"/>
          </a:xfrm>
          <a:prstGeom prst="rect">
            <a:avLst/>
          </a:prstGeom>
          <a:solidFill>
            <a:srgbClr val="000080"/>
          </a:solidFill>
          <a:ln w="9525">
            <a:solidFill>
              <a:srgbClr val="000080"/>
            </a:solidFill>
            <a:miter lim="800000"/>
            <a:headEnd/>
            <a:tailEnd/>
          </a:ln>
          <a:effectLst/>
        </p:spPr>
        <p:txBody>
          <a:bodyPr anchor="ctr"/>
          <a:lstStyle/>
          <a:p>
            <a:pPr algn="ctr"/>
            <a:r>
              <a:rPr lang="fr-FR" sz="800">
                <a:solidFill>
                  <a:srgbClr val="F8F8F8"/>
                </a:solidFill>
                <a:latin typeface="Arial" charset="0"/>
              </a:rPr>
              <a:t>Espace Investisseurs</a:t>
            </a:r>
          </a:p>
        </p:txBody>
      </p:sp>
      <p:sp>
        <p:nvSpPr>
          <p:cNvPr id="439435" name="Rectangle 139"/>
          <p:cNvSpPr>
            <a:spLocks noChangeArrowheads="1"/>
          </p:cNvSpPr>
          <p:nvPr/>
        </p:nvSpPr>
        <p:spPr bwMode="auto">
          <a:xfrm>
            <a:off x="107950" y="3714750"/>
            <a:ext cx="1295400" cy="2286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Services administratifs</a:t>
            </a:r>
          </a:p>
        </p:txBody>
      </p:sp>
      <p:sp>
        <p:nvSpPr>
          <p:cNvPr id="439436" name="Rectangle 140"/>
          <p:cNvSpPr>
            <a:spLocks noChangeArrowheads="1"/>
          </p:cNvSpPr>
          <p:nvPr/>
        </p:nvSpPr>
        <p:spPr bwMode="auto">
          <a:xfrm>
            <a:off x="109538" y="3994150"/>
            <a:ext cx="1295400" cy="2286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chemeClr val="tx2"/>
                </a:solidFill>
                <a:latin typeface="Arial" charset="0"/>
              </a:rPr>
              <a:t>La vie de l’entreprise</a:t>
            </a:r>
          </a:p>
        </p:txBody>
      </p:sp>
      <p:sp>
        <p:nvSpPr>
          <p:cNvPr id="439437" name="Rectangle 141"/>
          <p:cNvSpPr>
            <a:spLocks noChangeArrowheads="1"/>
          </p:cNvSpPr>
          <p:nvPr/>
        </p:nvSpPr>
        <p:spPr bwMode="auto">
          <a:xfrm>
            <a:off x="107950" y="3429000"/>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a:t>
            </a:r>
          </a:p>
        </p:txBody>
      </p:sp>
      <p:sp>
        <p:nvSpPr>
          <p:cNvPr id="439439" name="Rectangle 143"/>
          <p:cNvSpPr>
            <a:spLocks noChangeArrowheads="1"/>
          </p:cNvSpPr>
          <p:nvPr/>
        </p:nvSpPr>
        <p:spPr bwMode="auto">
          <a:xfrm>
            <a:off x="1619250" y="4005263"/>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chemeClr val="tx2"/>
                </a:solidFill>
                <a:latin typeface="Arial" charset="0"/>
              </a:rPr>
              <a:t>Le droit marocain</a:t>
            </a:r>
          </a:p>
        </p:txBody>
      </p:sp>
      <p:sp>
        <p:nvSpPr>
          <p:cNvPr id="439440" name="Rectangle 144"/>
          <p:cNvSpPr>
            <a:spLocks noChangeArrowheads="1"/>
          </p:cNvSpPr>
          <p:nvPr/>
        </p:nvSpPr>
        <p:spPr bwMode="auto">
          <a:xfrm>
            <a:off x="1619250" y="4294188"/>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chemeClr val="tx2"/>
                </a:solidFill>
                <a:latin typeface="Arial" charset="0"/>
              </a:rPr>
              <a:t>Emploi</a:t>
            </a:r>
          </a:p>
        </p:txBody>
      </p:sp>
      <p:sp>
        <p:nvSpPr>
          <p:cNvPr id="439441" name="Rectangle 145"/>
          <p:cNvSpPr>
            <a:spLocks noChangeArrowheads="1"/>
          </p:cNvSpPr>
          <p:nvPr/>
        </p:nvSpPr>
        <p:spPr bwMode="auto">
          <a:xfrm>
            <a:off x="1619250" y="4583113"/>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chemeClr val="tx2"/>
                </a:solidFill>
                <a:latin typeface="Arial" charset="0"/>
              </a:rPr>
              <a:t>Formation</a:t>
            </a:r>
          </a:p>
        </p:txBody>
      </p:sp>
      <p:sp>
        <p:nvSpPr>
          <p:cNvPr id="439442" name="Rectangle 146"/>
          <p:cNvSpPr>
            <a:spLocks noChangeArrowheads="1"/>
          </p:cNvSpPr>
          <p:nvPr/>
        </p:nvSpPr>
        <p:spPr bwMode="auto">
          <a:xfrm>
            <a:off x="1619250" y="5157788"/>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chemeClr val="tx2"/>
                </a:solidFill>
                <a:latin typeface="Arial" charset="0"/>
              </a:rPr>
              <a:t>Etudes, analyses et statistiques</a:t>
            </a:r>
          </a:p>
        </p:txBody>
      </p:sp>
      <p:sp>
        <p:nvSpPr>
          <p:cNvPr id="439443" name="Rectangle 147"/>
          <p:cNvSpPr>
            <a:spLocks noChangeArrowheads="1"/>
          </p:cNvSpPr>
          <p:nvPr/>
        </p:nvSpPr>
        <p:spPr bwMode="auto">
          <a:xfrm>
            <a:off x="1619250" y="4870450"/>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chemeClr val="tx2"/>
                </a:solidFill>
                <a:latin typeface="Arial" charset="0"/>
              </a:rPr>
              <a:t>Mise à niveau</a:t>
            </a:r>
          </a:p>
        </p:txBody>
      </p:sp>
      <p:sp>
        <p:nvSpPr>
          <p:cNvPr id="439444" name="Rectangle 148"/>
          <p:cNvSpPr>
            <a:spLocks noChangeArrowheads="1"/>
          </p:cNvSpPr>
          <p:nvPr/>
        </p:nvSpPr>
        <p:spPr bwMode="auto">
          <a:xfrm>
            <a:off x="1619250" y="5445125"/>
            <a:ext cx="1296988" cy="215900"/>
          </a:xfrm>
          <a:prstGeom prst="rect">
            <a:avLst/>
          </a:prstGeom>
          <a:solidFill>
            <a:srgbClr val="C0C0C0"/>
          </a:solidFill>
          <a:ln w="9525" algn="ctr">
            <a:solidFill>
              <a:srgbClr val="003300"/>
            </a:solidFill>
            <a:miter lim="800000"/>
            <a:headEnd/>
            <a:tailEnd/>
          </a:ln>
          <a:effectLst/>
        </p:spPr>
        <p:txBody>
          <a:bodyPr anchor="ctr"/>
          <a:lstStyle/>
          <a:p>
            <a:pPr algn="ctr"/>
            <a:r>
              <a:rPr lang="fr-FR" sz="800" b="0">
                <a:latin typeface="Arial" charset="0"/>
              </a:rPr>
              <a:t>Investissements et Fiscalité</a:t>
            </a:r>
          </a:p>
        </p:txBody>
      </p:sp>
      <p:sp>
        <p:nvSpPr>
          <p:cNvPr id="439445" name="Rectangle 149"/>
          <p:cNvSpPr>
            <a:spLocks noChangeArrowheads="1"/>
          </p:cNvSpPr>
          <p:nvPr/>
        </p:nvSpPr>
        <p:spPr bwMode="auto">
          <a:xfrm>
            <a:off x="1619250" y="5734050"/>
            <a:ext cx="1296988" cy="215900"/>
          </a:xfrm>
          <a:prstGeom prst="rect">
            <a:avLst/>
          </a:prstGeom>
          <a:solidFill>
            <a:srgbClr val="C0C0C0"/>
          </a:solidFill>
          <a:ln w="9525" algn="ctr">
            <a:solidFill>
              <a:srgbClr val="003300"/>
            </a:solidFill>
            <a:miter lim="800000"/>
            <a:headEnd/>
            <a:tailEnd/>
          </a:ln>
          <a:effectLst/>
        </p:spPr>
        <p:txBody>
          <a:bodyPr anchor="ctr"/>
          <a:lstStyle/>
          <a:p>
            <a:pPr algn="ctr"/>
            <a:r>
              <a:rPr lang="fr-FR" sz="800" b="0">
                <a:latin typeface="Arial" charset="0"/>
              </a:rPr>
              <a:t>Commerce extérieur</a:t>
            </a:r>
          </a:p>
        </p:txBody>
      </p:sp>
      <p:sp>
        <p:nvSpPr>
          <p:cNvPr id="439446" name="Rectangle 150"/>
          <p:cNvSpPr>
            <a:spLocks noChangeArrowheads="1"/>
          </p:cNvSpPr>
          <p:nvPr/>
        </p:nvSpPr>
        <p:spPr bwMode="auto">
          <a:xfrm>
            <a:off x="1619250" y="6021388"/>
            <a:ext cx="1296988" cy="215900"/>
          </a:xfrm>
          <a:prstGeom prst="rect">
            <a:avLst/>
          </a:prstGeom>
          <a:solidFill>
            <a:srgbClr val="C0C0C0"/>
          </a:solidFill>
          <a:ln w="9525" algn="ctr">
            <a:solidFill>
              <a:srgbClr val="003300"/>
            </a:solidFill>
            <a:miter lim="800000"/>
            <a:headEnd/>
            <a:tailEnd/>
          </a:ln>
          <a:effectLst/>
        </p:spPr>
        <p:txBody>
          <a:bodyPr anchor="ctr"/>
          <a:lstStyle/>
          <a:p>
            <a:pPr algn="ctr"/>
            <a:r>
              <a:rPr lang="fr-FR" sz="800" b="0">
                <a:latin typeface="Arial" charset="0"/>
              </a:rPr>
              <a:t>Urbanisme</a:t>
            </a:r>
          </a:p>
        </p:txBody>
      </p:sp>
      <p:sp>
        <p:nvSpPr>
          <p:cNvPr id="439447" name="Rectangle 151"/>
          <p:cNvSpPr>
            <a:spLocks noChangeArrowheads="1"/>
          </p:cNvSpPr>
          <p:nvPr/>
        </p:nvSpPr>
        <p:spPr bwMode="auto">
          <a:xfrm>
            <a:off x="1619250" y="6308725"/>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chemeClr val="tx2"/>
                </a:solidFill>
                <a:latin typeface="Arial" charset="0"/>
              </a:rPr>
              <a:t>Marchés publics</a:t>
            </a:r>
          </a:p>
        </p:txBody>
      </p:sp>
      <p:sp>
        <p:nvSpPr>
          <p:cNvPr id="439448" name="Rectangle 152"/>
          <p:cNvSpPr>
            <a:spLocks noChangeArrowheads="1"/>
          </p:cNvSpPr>
          <p:nvPr/>
        </p:nvSpPr>
        <p:spPr bwMode="auto">
          <a:xfrm>
            <a:off x="1619250" y="6597650"/>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chemeClr val="tx2"/>
                </a:solidFill>
                <a:latin typeface="Arial" charset="0"/>
              </a:rPr>
              <a:t>Investir à l’étranger</a:t>
            </a:r>
          </a:p>
        </p:txBody>
      </p:sp>
      <p:cxnSp>
        <p:nvCxnSpPr>
          <p:cNvPr id="439449" name="AutoShape 153"/>
          <p:cNvCxnSpPr>
            <a:cxnSpLocks noChangeShapeType="1"/>
            <a:stCxn id="439436" idx="3"/>
            <a:endCxn id="439439" idx="1"/>
          </p:cNvCxnSpPr>
          <p:nvPr/>
        </p:nvCxnSpPr>
        <p:spPr bwMode="auto">
          <a:xfrm>
            <a:off x="1404938" y="4108450"/>
            <a:ext cx="214312" cy="4763"/>
          </a:xfrm>
          <a:prstGeom prst="straightConnector1">
            <a:avLst/>
          </a:prstGeom>
          <a:noFill/>
          <a:ln w="9525">
            <a:solidFill>
              <a:schemeClr val="tx1"/>
            </a:solidFill>
            <a:round/>
            <a:headEnd/>
            <a:tailEnd/>
          </a:ln>
          <a:effectLst/>
        </p:spPr>
      </p:cxnSp>
      <p:cxnSp>
        <p:nvCxnSpPr>
          <p:cNvPr id="439450" name="AutoShape 154"/>
          <p:cNvCxnSpPr>
            <a:cxnSpLocks noChangeShapeType="1"/>
            <a:stCxn id="439436" idx="3"/>
            <a:endCxn id="439440" idx="1"/>
          </p:cNvCxnSpPr>
          <p:nvPr/>
        </p:nvCxnSpPr>
        <p:spPr bwMode="auto">
          <a:xfrm>
            <a:off x="1404938" y="4108450"/>
            <a:ext cx="214312" cy="293688"/>
          </a:xfrm>
          <a:prstGeom prst="bentConnector3">
            <a:avLst>
              <a:gd name="adj1" fmla="val 49630"/>
            </a:avLst>
          </a:prstGeom>
          <a:noFill/>
          <a:ln w="9525">
            <a:solidFill>
              <a:schemeClr val="tx1"/>
            </a:solidFill>
            <a:miter lim="800000"/>
            <a:headEnd/>
            <a:tailEnd/>
          </a:ln>
          <a:effectLst/>
        </p:spPr>
      </p:cxnSp>
      <p:cxnSp>
        <p:nvCxnSpPr>
          <p:cNvPr id="439451" name="AutoShape 155"/>
          <p:cNvCxnSpPr>
            <a:cxnSpLocks noChangeShapeType="1"/>
            <a:stCxn id="439436" idx="3"/>
            <a:endCxn id="439441" idx="1"/>
          </p:cNvCxnSpPr>
          <p:nvPr/>
        </p:nvCxnSpPr>
        <p:spPr bwMode="auto">
          <a:xfrm>
            <a:off x="1404938" y="4108450"/>
            <a:ext cx="214312" cy="582613"/>
          </a:xfrm>
          <a:prstGeom prst="bentConnector3">
            <a:avLst>
              <a:gd name="adj1" fmla="val 49630"/>
            </a:avLst>
          </a:prstGeom>
          <a:noFill/>
          <a:ln w="9525">
            <a:solidFill>
              <a:schemeClr val="tx1"/>
            </a:solidFill>
            <a:miter lim="800000"/>
            <a:headEnd/>
            <a:tailEnd/>
          </a:ln>
          <a:effectLst/>
        </p:spPr>
      </p:cxnSp>
      <p:cxnSp>
        <p:nvCxnSpPr>
          <p:cNvPr id="439452" name="AutoShape 156"/>
          <p:cNvCxnSpPr>
            <a:cxnSpLocks noChangeShapeType="1"/>
            <a:stCxn id="439436" idx="3"/>
            <a:endCxn id="439443" idx="1"/>
          </p:cNvCxnSpPr>
          <p:nvPr/>
        </p:nvCxnSpPr>
        <p:spPr bwMode="auto">
          <a:xfrm>
            <a:off x="1404938" y="4108450"/>
            <a:ext cx="214312" cy="869950"/>
          </a:xfrm>
          <a:prstGeom prst="bentConnector3">
            <a:avLst>
              <a:gd name="adj1" fmla="val 49630"/>
            </a:avLst>
          </a:prstGeom>
          <a:noFill/>
          <a:ln w="9525">
            <a:solidFill>
              <a:schemeClr val="tx1"/>
            </a:solidFill>
            <a:miter lim="800000"/>
            <a:headEnd/>
            <a:tailEnd/>
          </a:ln>
          <a:effectLst/>
        </p:spPr>
      </p:cxnSp>
      <p:cxnSp>
        <p:nvCxnSpPr>
          <p:cNvPr id="439453" name="AutoShape 157"/>
          <p:cNvCxnSpPr>
            <a:cxnSpLocks noChangeShapeType="1"/>
            <a:stCxn id="439436" idx="3"/>
            <a:endCxn id="439442" idx="1"/>
          </p:cNvCxnSpPr>
          <p:nvPr/>
        </p:nvCxnSpPr>
        <p:spPr bwMode="auto">
          <a:xfrm>
            <a:off x="1404938" y="4108450"/>
            <a:ext cx="214312" cy="1157288"/>
          </a:xfrm>
          <a:prstGeom prst="bentConnector3">
            <a:avLst>
              <a:gd name="adj1" fmla="val 49630"/>
            </a:avLst>
          </a:prstGeom>
          <a:noFill/>
          <a:ln w="9525">
            <a:solidFill>
              <a:schemeClr val="tx1"/>
            </a:solidFill>
            <a:miter lim="800000"/>
            <a:headEnd/>
            <a:tailEnd/>
          </a:ln>
          <a:effectLst/>
        </p:spPr>
      </p:cxnSp>
      <p:cxnSp>
        <p:nvCxnSpPr>
          <p:cNvPr id="439454" name="AutoShape 158"/>
          <p:cNvCxnSpPr>
            <a:cxnSpLocks noChangeShapeType="1"/>
            <a:stCxn id="439436" idx="3"/>
            <a:endCxn id="439444" idx="1"/>
          </p:cNvCxnSpPr>
          <p:nvPr/>
        </p:nvCxnSpPr>
        <p:spPr bwMode="auto">
          <a:xfrm>
            <a:off x="1404938" y="4108450"/>
            <a:ext cx="214312" cy="1444625"/>
          </a:xfrm>
          <a:prstGeom prst="bentConnector3">
            <a:avLst>
              <a:gd name="adj1" fmla="val 49630"/>
            </a:avLst>
          </a:prstGeom>
          <a:noFill/>
          <a:ln w="9525">
            <a:solidFill>
              <a:schemeClr val="tx1"/>
            </a:solidFill>
            <a:miter lim="800000"/>
            <a:headEnd/>
            <a:tailEnd/>
          </a:ln>
          <a:effectLst/>
        </p:spPr>
      </p:cxnSp>
      <p:cxnSp>
        <p:nvCxnSpPr>
          <p:cNvPr id="439455" name="AutoShape 159"/>
          <p:cNvCxnSpPr>
            <a:cxnSpLocks noChangeShapeType="1"/>
            <a:stCxn id="439436" idx="3"/>
            <a:endCxn id="439445" idx="1"/>
          </p:cNvCxnSpPr>
          <p:nvPr/>
        </p:nvCxnSpPr>
        <p:spPr bwMode="auto">
          <a:xfrm>
            <a:off x="1404938" y="4108450"/>
            <a:ext cx="214312" cy="1733550"/>
          </a:xfrm>
          <a:prstGeom prst="bentConnector3">
            <a:avLst>
              <a:gd name="adj1" fmla="val 49630"/>
            </a:avLst>
          </a:prstGeom>
          <a:noFill/>
          <a:ln w="9525">
            <a:solidFill>
              <a:schemeClr val="tx1"/>
            </a:solidFill>
            <a:miter lim="800000"/>
            <a:headEnd/>
            <a:tailEnd/>
          </a:ln>
          <a:effectLst/>
        </p:spPr>
      </p:cxnSp>
      <p:cxnSp>
        <p:nvCxnSpPr>
          <p:cNvPr id="439456" name="AutoShape 160"/>
          <p:cNvCxnSpPr>
            <a:cxnSpLocks noChangeShapeType="1"/>
            <a:stCxn id="439436" idx="3"/>
            <a:endCxn id="439446" idx="1"/>
          </p:cNvCxnSpPr>
          <p:nvPr/>
        </p:nvCxnSpPr>
        <p:spPr bwMode="auto">
          <a:xfrm>
            <a:off x="1404938" y="4108450"/>
            <a:ext cx="214312" cy="2020888"/>
          </a:xfrm>
          <a:prstGeom prst="bentConnector3">
            <a:avLst>
              <a:gd name="adj1" fmla="val 49630"/>
            </a:avLst>
          </a:prstGeom>
          <a:noFill/>
          <a:ln w="9525">
            <a:solidFill>
              <a:schemeClr val="tx1"/>
            </a:solidFill>
            <a:miter lim="800000"/>
            <a:headEnd/>
            <a:tailEnd/>
          </a:ln>
          <a:effectLst/>
        </p:spPr>
      </p:cxnSp>
      <p:cxnSp>
        <p:nvCxnSpPr>
          <p:cNvPr id="439457" name="AutoShape 161"/>
          <p:cNvCxnSpPr>
            <a:cxnSpLocks noChangeShapeType="1"/>
            <a:stCxn id="439436" idx="3"/>
            <a:endCxn id="439447" idx="1"/>
          </p:cNvCxnSpPr>
          <p:nvPr/>
        </p:nvCxnSpPr>
        <p:spPr bwMode="auto">
          <a:xfrm>
            <a:off x="1404938" y="4108450"/>
            <a:ext cx="214312" cy="2308225"/>
          </a:xfrm>
          <a:prstGeom prst="bentConnector3">
            <a:avLst>
              <a:gd name="adj1" fmla="val 49630"/>
            </a:avLst>
          </a:prstGeom>
          <a:noFill/>
          <a:ln w="9525">
            <a:solidFill>
              <a:schemeClr val="tx1"/>
            </a:solidFill>
            <a:miter lim="800000"/>
            <a:headEnd/>
            <a:tailEnd/>
          </a:ln>
          <a:effectLst/>
        </p:spPr>
      </p:cxnSp>
      <p:cxnSp>
        <p:nvCxnSpPr>
          <p:cNvPr id="439458" name="AutoShape 162"/>
          <p:cNvCxnSpPr>
            <a:cxnSpLocks noChangeShapeType="1"/>
            <a:stCxn id="439436" idx="3"/>
            <a:endCxn id="439448" idx="1"/>
          </p:cNvCxnSpPr>
          <p:nvPr/>
        </p:nvCxnSpPr>
        <p:spPr bwMode="auto">
          <a:xfrm>
            <a:off x="1404938" y="4108450"/>
            <a:ext cx="214312" cy="2597150"/>
          </a:xfrm>
          <a:prstGeom prst="bentConnector3">
            <a:avLst>
              <a:gd name="adj1" fmla="val 49630"/>
            </a:avLst>
          </a:prstGeom>
          <a:noFill/>
          <a:ln w="9525">
            <a:solidFill>
              <a:schemeClr val="tx1"/>
            </a:solidFill>
            <a:miter lim="800000"/>
            <a:headEnd/>
            <a:tailEnd/>
          </a:ln>
          <a:effectLst/>
        </p:spPr>
      </p:cxnSp>
      <p:sp>
        <p:nvSpPr>
          <p:cNvPr id="439459" name="AutoShape 163"/>
          <p:cNvSpPr>
            <a:spLocks noChangeArrowheads="1"/>
          </p:cNvSpPr>
          <p:nvPr/>
        </p:nvSpPr>
        <p:spPr bwMode="auto">
          <a:xfrm>
            <a:off x="2987675" y="5518150"/>
            <a:ext cx="215900" cy="71438"/>
          </a:xfrm>
          <a:prstGeom prst="leftArrow">
            <a:avLst>
              <a:gd name="adj1" fmla="val 50000"/>
              <a:gd name="adj2" fmla="val 75555"/>
            </a:avLst>
          </a:prstGeom>
          <a:solidFill>
            <a:srgbClr val="FF0000"/>
          </a:solidFill>
          <a:ln w="9525">
            <a:solidFill>
              <a:schemeClr val="tx1"/>
            </a:solidFill>
            <a:miter lim="800000"/>
            <a:headEnd/>
            <a:tailEnd/>
          </a:ln>
          <a:effectLst/>
        </p:spPr>
        <p:txBody>
          <a:bodyPr wrap="none" anchor="ctr"/>
          <a:lstStyle/>
          <a:p>
            <a:endParaRPr lang="fr-FR"/>
          </a:p>
        </p:txBody>
      </p:sp>
      <p:sp>
        <p:nvSpPr>
          <p:cNvPr id="439460" name="AutoShape 164"/>
          <p:cNvSpPr>
            <a:spLocks noChangeArrowheads="1"/>
          </p:cNvSpPr>
          <p:nvPr/>
        </p:nvSpPr>
        <p:spPr bwMode="auto">
          <a:xfrm>
            <a:off x="2987675" y="5807075"/>
            <a:ext cx="215900" cy="71438"/>
          </a:xfrm>
          <a:prstGeom prst="leftArrow">
            <a:avLst>
              <a:gd name="adj1" fmla="val 50000"/>
              <a:gd name="adj2" fmla="val 75555"/>
            </a:avLst>
          </a:prstGeom>
          <a:solidFill>
            <a:srgbClr val="FF0000"/>
          </a:solidFill>
          <a:ln w="9525">
            <a:solidFill>
              <a:schemeClr val="tx1"/>
            </a:solidFill>
            <a:miter lim="800000"/>
            <a:headEnd/>
            <a:tailEnd/>
          </a:ln>
          <a:effectLst/>
        </p:spPr>
        <p:txBody>
          <a:bodyPr wrap="none" anchor="ctr"/>
          <a:lstStyle/>
          <a:p>
            <a:endParaRPr lang="fr-FR"/>
          </a:p>
        </p:txBody>
      </p:sp>
      <p:sp>
        <p:nvSpPr>
          <p:cNvPr id="439461" name="AutoShape 165"/>
          <p:cNvSpPr>
            <a:spLocks noChangeArrowheads="1"/>
          </p:cNvSpPr>
          <p:nvPr/>
        </p:nvSpPr>
        <p:spPr bwMode="auto">
          <a:xfrm>
            <a:off x="2987675" y="6094413"/>
            <a:ext cx="215900" cy="71437"/>
          </a:xfrm>
          <a:prstGeom prst="leftArrow">
            <a:avLst>
              <a:gd name="adj1" fmla="val 50000"/>
              <a:gd name="adj2" fmla="val 75556"/>
            </a:avLst>
          </a:prstGeom>
          <a:solidFill>
            <a:srgbClr val="FF0000"/>
          </a:solidFill>
          <a:ln w="9525">
            <a:solidFill>
              <a:schemeClr val="tx1"/>
            </a:solidFill>
            <a:miter lim="800000"/>
            <a:headEnd/>
            <a:tailEnd/>
          </a:ln>
          <a:effectLst/>
        </p:spPr>
        <p:txBody>
          <a:bodyPr wrap="none" anchor="ctr"/>
          <a:lstStyle/>
          <a:p>
            <a:endParaRPr lang="fr-FR"/>
          </a:p>
        </p:txBody>
      </p:sp>
      <p:sp>
        <p:nvSpPr>
          <p:cNvPr id="439491" name="Rectangle 195"/>
          <p:cNvSpPr>
            <a:spLocks noChangeArrowheads="1"/>
          </p:cNvSpPr>
          <p:nvPr/>
        </p:nvSpPr>
        <p:spPr bwMode="auto">
          <a:xfrm>
            <a:off x="107950" y="596900"/>
            <a:ext cx="100806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0</a:t>
            </a:r>
          </a:p>
        </p:txBody>
      </p:sp>
      <p:sp>
        <p:nvSpPr>
          <p:cNvPr id="439492" name="Rectangle 196"/>
          <p:cNvSpPr>
            <a:spLocks noChangeArrowheads="1"/>
          </p:cNvSpPr>
          <p:nvPr/>
        </p:nvSpPr>
        <p:spPr bwMode="auto">
          <a:xfrm>
            <a:off x="1189038" y="596900"/>
            <a:ext cx="1366837"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1</a:t>
            </a:r>
          </a:p>
        </p:txBody>
      </p:sp>
      <p:sp>
        <p:nvSpPr>
          <p:cNvPr id="439493" name="Rectangle 197"/>
          <p:cNvSpPr>
            <a:spLocks noChangeArrowheads="1"/>
          </p:cNvSpPr>
          <p:nvPr/>
        </p:nvSpPr>
        <p:spPr bwMode="auto">
          <a:xfrm>
            <a:off x="2628900" y="596900"/>
            <a:ext cx="1438275"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2</a:t>
            </a:r>
          </a:p>
        </p:txBody>
      </p:sp>
      <p:sp>
        <p:nvSpPr>
          <p:cNvPr id="439494" name="Rectangle 198"/>
          <p:cNvSpPr>
            <a:spLocks noChangeArrowheads="1"/>
          </p:cNvSpPr>
          <p:nvPr/>
        </p:nvSpPr>
        <p:spPr bwMode="auto">
          <a:xfrm>
            <a:off x="4140200" y="596900"/>
            <a:ext cx="143986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3</a:t>
            </a:r>
          </a:p>
        </p:txBody>
      </p:sp>
      <p:sp>
        <p:nvSpPr>
          <p:cNvPr id="439495" name="Rectangle 199"/>
          <p:cNvSpPr>
            <a:spLocks noChangeArrowheads="1"/>
          </p:cNvSpPr>
          <p:nvPr/>
        </p:nvSpPr>
        <p:spPr bwMode="auto">
          <a:xfrm>
            <a:off x="5651500" y="596900"/>
            <a:ext cx="1584325"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4</a:t>
            </a:r>
          </a:p>
        </p:txBody>
      </p:sp>
      <p:sp>
        <p:nvSpPr>
          <p:cNvPr id="439496" name="Rectangle 200"/>
          <p:cNvSpPr>
            <a:spLocks noChangeArrowheads="1"/>
          </p:cNvSpPr>
          <p:nvPr/>
        </p:nvSpPr>
        <p:spPr bwMode="auto">
          <a:xfrm>
            <a:off x="7315200" y="596900"/>
            <a:ext cx="164941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5</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Espace réservé du numéro de diapositive 1"/>
          <p:cNvSpPr>
            <a:spLocks noGrp="1"/>
          </p:cNvSpPr>
          <p:nvPr>
            <p:ph type="sldNum" sz="quarter" idx="10"/>
          </p:nvPr>
        </p:nvSpPr>
        <p:spPr/>
        <p:txBody>
          <a:bodyPr/>
          <a:lstStyle/>
          <a:p>
            <a:fld id="{69A0B749-D914-42C4-B4B2-B125335AE308}" type="slidenum">
              <a:rPr lang="fr-FR"/>
              <a:pPr/>
              <a:t>43</a:t>
            </a:fld>
            <a:endParaRPr lang="fr-FR"/>
          </a:p>
        </p:txBody>
      </p:sp>
      <p:sp>
        <p:nvSpPr>
          <p:cNvPr id="440322" name="Rectangle 2"/>
          <p:cNvSpPr>
            <a:spLocks noChangeArrowheads="1"/>
          </p:cNvSpPr>
          <p:nvPr/>
        </p:nvSpPr>
        <p:spPr bwMode="auto">
          <a:xfrm>
            <a:off x="1189038" y="908050"/>
            <a:ext cx="1295400" cy="228600"/>
          </a:xfrm>
          <a:prstGeom prst="rect">
            <a:avLst/>
          </a:prstGeom>
          <a:solidFill>
            <a:srgbClr val="000080"/>
          </a:solidFill>
          <a:ln w="9525">
            <a:solidFill>
              <a:srgbClr val="000080"/>
            </a:solidFill>
            <a:miter lim="800000"/>
            <a:headEnd/>
            <a:tailEnd/>
          </a:ln>
          <a:effectLst/>
        </p:spPr>
        <p:txBody>
          <a:bodyPr anchor="ctr"/>
          <a:lstStyle/>
          <a:p>
            <a:pPr algn="ctr"/>
            <a:r>
              <a:rPr lang="fr-FR" sz="800">
                <a:solidFill>
                  <a:srgbClr val="F8F8F8"/>
                </a:solidFill>
                <a:latin typeface="Arial" charset="0"/>
              </a:rPr>
              <a:t>Espace Investisseurs</a:t>
            </a:r>
          </a:p>
        </p:txBody>
      </p:sp>
      <p:sp>
        <p:nvSpPr>
          <p:cNvPr id="440323" name="Rectangle 3"/>
          <p:cNvSpPr>
            <a:spLocks noChangeArrowheads="1"/>
          </p:cNvSpPr>
          <p:nvPr/>
        </p:nvSpPr>
        <p:spPr bwMode="auto">
          <a:xfrm>
            <a:off x="152400" y="908050"/>
            <a:ext cx="914400" cy="228600"/>
          </a:xfrm>
          <a:prstGeom prst="rect">
            <a:avLst/>
          </a:prstGeom>
          <a:solidFill>
            <a:srgbClr val="000080"/>
          </a:solidFill>
          <a:ln w="9525">
            <a:solidFill>
              <a:srgbClr val="000080"/>
            </a:solidFill>
            <a:miter lim="800000"/>
            <a:headEnd/>
            <a:tailEnd/>
          </a:ln>
          <a:effectLst/>
        </p:spPr>
        <p:txBody>
          <a:bodyPr wrap="none" anchor="ctr"/>
          <a:lstStyle/>
          <a:p>
            <a:pPr algn="ctr"/>
            <a:r>
              <a:rPr lang="fr-FR" sz="800">
                <a:solidFill>
                  <a:srgbClr val="F8F8F8"/>
                </a:solidFill>
                <a:latin typeface="Arial" charset="0"/>
              </a:rPr>
              <a:t>Page d’accueil</a:t>
            </a:r>
          </a:p>
        </p:txBody>
      </p:sp>
      <p:cxnSp>
        <p:nvCxnSpPr>
          <p:cNvPr id="440324" name="AutoShape 4"/>
          <p:cNvCxnSpPr>
            <a:cxnSpLocks noChangeShapeType="1"/>
            <a:stCxn id="440323" idx="3"/>
            <a:endCxn id="440322" idx="1"/>
          </p:cNvCxnSpPr>
          <p:nvPr/>
        </p:nvCxnSpPr>
        <p:spPr bwMode="auto">
          <a:xfrm>
            <a:off x="1066800" y="1022350"/>
            <a:ext cx="122238" cy="0"/>
          </a:xfrm>
          <a:prstGeom prst="straightConnector1">
            <a:avLst/>
          </a:prstGeom>
          <a:noFill/>
          <a:ln w="9525">
            <a:solidFill>
              <a:schemeClr val="tx1"/>
            </a:solidFill>
            <a:round/>
            <a:headEnd/>
            <a:tailEnd/>
          </a:ln>
          <a:effectLst/>
        </p:spPr>
      </p:cxnSp>
      <p:sp>
        <p:nvSpPr>
          <p:cNvPr id="440337" name="Rectangle 17"/>
          <p:cNvSpPr>
            <a:spLocks noChangeArrowheads="1"/>
          </p:cNvSpPr>
          <p:nvPr/>
        </p:nvSpPr>
        <p:spPr bwMode="auto">
          <a:xfrm>
            <a:off x="2627313" y="908050"/>
            <a:ext cx="1296987"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006600"/>
                </a:solidFill>
                <a:latin typeface="Arial" charset="0"/>
              </a:rPr>
              <a:t>La vie de l’entreprise</a:t>
            </a:r>
          </a:p>
        </p:txBody>
      </p:sp>
      <p:cxnSp>
        <p:nvCxnSpPr>
          <p:cNvPr id="440338" name="AutoShape 18"/>
          <p:cNvCxnSpPr>
            <a:cxnSpLocks noChangeShapeType="1"/>
            <a:endCxn id="440337" idx="1"/>
          </p:cNvCxnSpPr>
          <p:nvPr/>
        </p:nvCxnSpPr>
        <p:spPr bwMode="auto">
          <a:xfrm flipV="1">
            <a:off x="2484438" y="1016000"/>
            <a:ext cx="142875" cy="6350"/>
          </a:xfrm>
          <a:prstGeom prst="bentConnector3">
            <a:avLst>
              <a:gd name="adj1" fmla="val 50000"/>
            </a:avLst>
          </a:prstGeom>
          <a:noFill/>
          <a:ln w="9525">
            <a:solidFill>
              <a:schemeClr val="tx1"/>
            </a:solidFill>
            <a:miter lim="800000"/>
            <a:headEnd/>
            <a:tailEnd/>
          </a:ln>
          <a:effectLst/>
        </p:spPr>
      </p:cxnSp>
      <p:cxnSp>
        <p:nvCxnSpPr>
          <p:cNvPr id="440339" name="AutoShape 19"/>
          <p:cNvCxnSpPr>
            <a:cxnSpLocks noChangeShapeType="1"/>
            <a:endCxn id="440340" idx="1"/>
          </p:cNvCxnSpPr>
          <p:nvPr/>
        </p:nvCxnSpPr>
        <p:spPr bwMode="auto">
          <a:xfrm>
            <a:off x="5508625" y="1022350"/>
            <a:ext cx="142875" cy="0"/>
          </a:xfrm>
          <a:prstGeom prst="straightConnector1">
            <a:avLst/>
          </a:prstGeom>
          <a:noFill/>
          <a:ln w="9525">
            <a:solidFill>
              <a:schemeClr val="tx1"/>
            </a:solidFill>
            <a:round/>
            <a:headEnd/>
            <a:tailEnd/>
          </a:ln>
          <a:effectLst/>
        </p:spPr>
      </p:cxnSp>
      <p:sp>
        <p:nvSpPr>
          <p:cNvPr id="440340" name="Rectangle 20"/>
          <p:cNvSpPr>
            <a:spLocks noChangeArrowheads="1"/>
          </p:cNvSpPr>
          <p:nvPr/>
        </p:nvSpPr>
        <p:spPr bwMode="auto">
          <a:xfrm>
            <a:off x="5651500" y="908050"/>
            <a:ext cx="1584325" cy="228600"/>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Equipement et transports</a:t>
            </a:r>
          </a:p>
        </p:txBody>
      </p:sp>
      <p:sp>
        <p:nvSpPr>
          <p:cNvPr id="440342" name="Rectangle 22"/>
          <p:cNvSpPr>
            <a:spLocks noChangeArrowheads="1"/>
          </p:cNvSpPr>
          <p:nvPr/>
        </p:nvSpPr>
        <p:spPr bwMode="auto">
          <a:xfrm>
            <a:off x="5651500" y="1557338"/>
            <a:ext cx="1584325" cy="228600"/>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Finances et privatisation</a:t>
            </a:r>
          </a:p>
        </p:txBody>
      </p:sp>
      <p:sp>
        <p:nvSpPr>
          <p:cNvPr id="440344" name="Rectangle 24"/>
          <p:cNvSpPr>
            <a:spLocks noChangeArrowheads="1"/>
          </p:cNvSpPr>
          <p:nvPr/>
        </p:nvSpPr>
        <p:spPr bwMode="auto">
          <a:xfrm>
            <a:off x="5651500" y="2112963"/>
            <a:ext cx="1584325" cy="228600"/>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Energie et mines</a:t>
            </a:r>
          </a:p>
        </p:txBody>
      </p:sp>
      <p:cxnSp>
        <p:nvCxnSpPr>
          <p:cNvPr id="440346" name="AutoShape 26"/>
          <p:cNvCxnSpPr>
            <a:cxnSpLocks noChangeShapeType="1"/>
            <a:stCxn id="440340" idx="3"/>
            <a:endCxn id="440360" idx="1"/>
          </p:cNvCxnSpPr>
          <p:nvPr/>
        </p:nvCxnSpPr>
        <p:spPr bwMode="auto">
          <a:xfrm>
            <a:off x="7235825" y="1022350"/>
            <a:ext cx="288925" cy="138113"/>
          </a:xfrm>
          <a:prstGeom prst="bentConnector3">
            <a:avLst>
              <a:gd name="adj1" fmla="val 50000"/>
            </a:avLst>
          </a:prstGeom>
          <a:noFill/>
          <a:ln w="9525">
            <a:solidFill>
              <a:srgbClr val="800080"/>
            </a:solidFill>
            <a:miter lim="800000"/>
            <a:headEnd/>
            <a:tailEnd type="triangle" w="med" len="med"/>
          </a:ln>
          <a:effectLst/>
        </p:spPr>
      </p:cxnSp>
      <p:cxnSp>
        <p:nvCxnSpPr>
          <p:cNvPr id="440347" name="AutoShape 27"/>
          <p:cNvCxnSpPr>
            <a:cxnSpLocks noChangeShapeType="1"/>
            <a:stCxn id="440350" idx="3"/>
            <a:endCxn id="440342" idx="1"/>
          </p:cNvCxnSpPr>
          <p:nvPr/>
        </p:nvCxnSpPr>
        <p:spPr bwMode="auto">
          <a:xfrm>
            <a:off x="5437188" y="1016000"/>
            <a:ext cx="214312" cy="655638"/>
          </a:xfrm>
          <a:prstGeom prst="bentConnector3">
            <a:avLst>
              <a:gd name="adj1" fmla="val 49630"/>
            </a:avLst>
          </a:prstGeom>
          <a:noFill/>
          <a:ln w="9525">
            <a:solidFill>
              <a:schemeClr val="tx1"/>
            </a:solidFill>
            <a:miter lim="800000"/>
            <a:headEnd/>
            <a:tailEnd/>
          </a:ln>
          <a:effectLst/>
        </p:spPr>
      </p:cxnSp>
      <p:cxnSp>
        <p:nvCxnSpPr>
          <p:cNvPr id="440348" name="AutoShape 28"/>
          <p:cNvCxnSpPr>
            <a:cxnSpLocks noChangeShapeType="1"/>
            <a:stCxn id="440350" idx="3"/>
            <a:endCxn id="440344" idx="1"/>
          </p:cNvCxnSpPr>
          <p:nvPr/>
        </p:nvCxnSpPr>
        <p:spPr bwMode="auto">
          <a:xfrm>
            <a:off x="5437188" y="1016000"/>
            <a:ext cx="214312" cy="1211263"/>
          </a:xfrm>
          <a:prstGeom prst="bentConnector3">
            <a:avLst>
              <a:gd name="adj1" fmla="val 49630"/>
            </a:avLst>
          </a:prstGeom>
          <a:noFill/>
          <a:ln w="9525">
            <a:solidFill>
              <a:schemeClr val="tx1"/>
            </a:solidFill>
            <a:miter lim="800000"/>
            <a:headEnd/>
            <a:tailEnd/>
          </a:ln>
          <a:effectLst/>
        </p:spPr>
      </p:cxnSp>
      <p:sp>
        <p:nvSpPr>
          <p:cNvPr id="440350" name="Rectangle 30"/>
          <p:cNvSpPr>
            <a:spLocks noChangeArrowheads="1"/>
          </p:cNvSpPr>
          <p:nvPr/>
        </p:nvSpPr>
        <p:spPr bwMode="auto">
          <a:xfrm>
            <a:off x="4140200" y="908050"/>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006600"/>
                </a:solidFill>
                <a:latin typeface="Arial" charset="0"/>
              </a:rPr>
              <a:t>Marchés publics</a:t>
            </a:r>
          </a:p>
        </p:txBody>
      </p:sp>
      <p:cxnSp>
        <p:nvCxnSpPr>
          <p:cNvPr id="440351" name="AutoShape 31"/>
          <p:cNvCxnSpPr>
            <a:cxnSpLocks noChangeShapeType="1"/>
            <a:stCxn id="440337" idx="3"/>
            <a:endCxn id="440350" idx="1"/>
          </p:cNvCxnSpPr>
          <p:nvPr/>
        </p:nvCxnSpPr>
        <p:spPr bwMode="auto">
          <a:xfrm>
            <a:off x="3924300" y="1016000"/>
            <a:ext cx="215900" cy="0"/>
          </a:xfrm>
          <a:prstGeom prst="straightConnector1">
            <a:avLst/>
          </a:prstGeom>
          <a:noFill/>
          <a:ln w="9525">
            <a:solidFill>
              <a:schemeClr val="tx1"/>
            </a:solidFill>
            <a:round/>
            <a:headEnd/>
            <a:tailEnd/>
          </a:ln>
          <a:effectLst/>
        </p:spPr>
      </p:cxnSp>
      <p:sp>
        <p:nvSpPr>
          <p:cNvPr id="440352" name="Rectangle 32"/>
          <p:cNvSpPr>
            <a:spLocks noChangeArrowheads="1"/>
          </p:cNvSpPr>
          <p:nvPr/>
        </p:nvSpPr>
        <p:spPr bwMode="auto">
          <a:xfrm>
            <a:off x="5651500" y="2963863"/>
            <a:ext cx="1584325" cy="322262"/>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Pêches maritimes</a:t>
            </a:r>
          </a:p>
        </p:txBody>
      </p:sp>
      <p:sp>
        <p:nvSpPr>
          <p:cNvPr id="440354" name="Rectangle 34"/>
          <p:cNvSpPr>
            <a:spLocks noChangeArrowheads="1"/>
          </p:cNvSpPr>
          <p:nvPr/>
        </p:nvSpPr>
        <p:spPr bwMode="auto">
          <a:xfrm>
            <a:off x="5653088" y="3560763"/>
            <a:ext cx="1584325" cy="228600"/>
          </a:xfrm>
          <a:prstGeom prst="rect">
            <a:avLst/>
          </a:prstGeom>
          <a:noFill/>
          <a:ln w="9525" algn="ctr">
            <a:solidFill>
              <a:srgbClr val="003300"/>
            </a:solidFill>
            <a:miter lim="800000"/>
            <a:headEnd/>
            <a:tailEnd/>
          </a:ln>
          <a:effectLst/>
        </p:spPr>
        <p:txBody>
          <a:bodyPr anchor="ctr"/>
          <a:lstStyle/>
          <a:p>
            <a:pPr algn="ctr"/>
            <a:r>
              <a:rPr lang="fr-FR" sz="800" b="0">
                <a:latin typeface="Arial" charset="0"/>
              </a:rPr>
              <a:t>Propriété industrielle</a:t>
            </a:r>
          </a:p>
        </p:txBody>
      </p:sp>
      <p:cxnSp>
        <p:nvCxnSpPr>
          <p:cNvPr id="440355" name="AutoShape 35"/>
          <p:cNvCxnSpPr>
            <a:cxnSpLocks noChangeShapeType="1"/>
            <a:stCxn id="440350" idx="3"/>
            <a:endCxn id="440352" idx="1"/>
          </p:cNvCxnSpPr>
          <p:nvPr/>
        </p:nvCxnSpPr>
        <p:spPr bwMode="auto">
          <a:xfrm>
            <a:off x="5437188" y="1016000"/>
            <a:ext cx="214312" cy="2109788"/>
          </a:xfrm>
          <a:prstGeom prst="bentConnector3">
            <a:avLst>
              <a:gd name="adj1" fmla="val 49630"/>
            </a:avLst>
          </a:prstGeom>
          <a:noFill/>
          <a:ln w="9525">
            <a:solidFill>
              <a:schemeClr val="tx1"/>
            </a:solidFill>
            <a:miter lim="800000"/>
            <a:headEnd/>
            <a:tailEnd/>
          </a:ln>
          <a:effectLst/>
        </p:spPr>
      </p:cxnSp>
      <p:cxnSp>
        <p:nvCxnSpPr>
          <p:cNvPr id="440356" name="AutoShape 36"/>
          <p:cNvCxnSpPr>
            <a:cxnSpLocks noChangeShapeType="1"/>
            <a:stCxn id="440350" idx="3"/>
            <a:endCxn id="440354" idx="1"/>
          </p:cNvCxnSpPr>
          <p:nvPr/>
        </p:nvCxnSpPr>
        <p:spPr bwMode="auto">
          <a:xfrm>
            <a:off x="5437188" y="1016000"/>
            <a:ext cx="215900" cy="2659063"/>
          </a:xfrm>
          <a:prstGeom prst="bentConnector3">
            <a:avLst>
              <a:gd name="adj1" fmla="val 49264"/>
            </a:avLst>
          </a:prstGeom>
          <a:noFill/>
          <a:ln w="9525">
            <a:solidFill>
              <a:schemeClr val="tx1"/>
            </a:solidFill>
            <a:miter lim="800000"/>
            <a:headEnd/>
            <a:tailEnd/>
          </a:ln>
          <a:effectLst/>
        </p:spPr>
      </p:cxnSp>
      <p:cxnSp>
        <p:nvCxnSpPr>
          <p:cNvPr id="440357" name="AutoShape 37"/>
          <p:cNvCxnSpPr>
            <a:cxnSpLocks noChangeShapeType="1"/>
            <a:stCxn id="440354" idx="3"/>
            <a:endCxn id="440366" idx="1"/>
          </p:cNvCxnSpPr>
          <p:nvPr/>
        </p:nvCxnSpPr>
        <p:spPr bwMode="auto">
          <a:xfrm>
            <a:off x="7237413" y="3675063"/>
            <a:ext cx="322262" cy="114300"/>
          </a:xfrm>
          <a:prstGeom prst="bentConnector3">
            <a:avLst>
              <a:gd name="adj1" fmla="val 49755"/>
            </a:avLst>
          </a:prstGeom>
          <a:noFill/>
          <a:ln w="9525">
            <a:solidFill>
              <a:srgbClr val="800080"/>
            </a:solidFill>
            <a:miter lim="800000"/>
            <a:headEnd/>
            <a:tailEnd type="triangle" w="med" len="med"/>
          </a:ln>
          <a:effectLst/>
        </p:spPr>
      </p:cxnSp>
      <p:cxnSp>
        <p:nvCxnSpPr>
          <p:cNvPr id="440358" name="AutoShape 38"/>
          <p:cNvCxnSpPr>
            <a:cxnSpLocks noChangeShapeType="1"/>
            <a:stCxn id="440342" idx="3"/>
            <a:endCxn id="440359" idx="1"/>
          </p:cNvCxnSpPr>
          <p:nvPr/>
        </p:nvCxnSpPr>
        <p:spPr bwMode="auto">
          <a:xfrm>
            <a:off x="7235825" y="1671638"/>
            <a:ext cx="288925" cy="173037"/>
          </a:xfrm>
          <a:prstGeom prst="bentConnector3">
            <a:avLst>
              <a:gd name="adj1" fmla="val 50000"/>
            </a:avLst>
          </a:prstGeom>
          <a:noFill/>
          <a:ln w="9525">
            <a:solidFill>
              <a:srgbClr val="800080"/>
            </a:solidFill>
            <a:miter lim="800000"/>
            <a:headEnd/>
            <a:tailEnd type="triangle" w="med" len="med"/>
          </a:ln>
          <a:effectLst/>
        </p:spPr>
      </p:cxnSp>
      <p:sp>
        <p:nvSpPr>
          <p:cNvPr id="440359" name="Rectangle 39"/>
          <p:cNvSpPr>
            <a:spLocks noChangeArrowheads="1"/>
          </p:cNvSpPr>
          <p:nvPr/>
        </p:nvSpPr>
        <p:spPr bwMode="auto">
          <a:xfrm>
            <a:off x="7524750" y="1628775"/>
            <a:ext cx="1404938" cy="431800"/>
          </a:xfrm>
          <a:prstGeom prst="rect">
            <a:avLst/>
          </a:prstGeom>
          <a:noFill/>
          <a:ln w="9525">
            <a:noFill/>
            <a:miter lim="800000"/>
            <a:headEnd/>
            <a:tailEnd/>
          </a:ln>
          <a:effectLst/>
        </p:spPr>
        <p:txBody>
          <a:bodyPr wrap="none" anchor="ctr"/>
          <a:lstStyle/>
          <a:p>
            <a:r>
              <a:rPr lang="fr-FR" sz="800" b="0">
                <a:solidFill>
                  <a:srgbClr val="800080"/>
                </a:solidFill>
                <a:latin typeface="Arial" charset="0"/>
              </a:rPr>
              <a:t>Lien URL vers site Internet</a:t>
            </a:r>
          </a:p>
          <a:p>
            <a:r>
              <a:rPr lang="fr-FR" sz="800" b="0">
                <a:solidFill>
                  <a:srgbClr val="800080"/>
                </a:solidFill>
                <a:latin typeface="Arial" charset="0"/>
              </a:rPr>
              <a:t>Ministère des Finances : :</a:t>
            </a:r>
          </a:p>
          <a:p>
            <a:r>
              <a:rPr lang="fr-FR" sz="800" b="0">
                <a:solidFill>
                  <a:srgbClr val="800080"/>
                </a:solidFill>
                <a:latin typeface="Arial" charset="0"/>
              </a:rPr>
              <a:t>www.finances.gov.ma</a:t>
            </a:r>
          </a:p>
        </p:txBody>
      </p:sp>
      <p:sp>
        <p:nvSpPr>
          <p:cNvPr id="440360" name="Rectangle 40"/>
          <p:cNvSpPr>
            <a:spLocks noChangeArrowheads="1"/>
          </p:cNvSpPr>
          <p:nvPr/>
        </p:nvSpPr>
        <p:spPr bwMode="auto">
          <a:xfrm>
            <a:off x="7524750" y="981075"/>
            <a:ext cx="1404938" cy="358775"/>
          </a:xfrm>
          <a:prstGeom prst="rect">
            <a:avLst/>
          </a:prstGeom>
          <a:noFill/>
          <a:ln w="9525">
            <a:noFill/>
            <a:miter lim="800000"/>
            <a:headEnd/>
            <a:tailEnd/>
          </a:ln>
          <a:effectLst/>
        </p:spPr>
        <p:txBody>
          <a:bodyPr wrap="none" anchor="ctr"/>
          <a:lstStyle/>
          <a:p>
            <a:r>
              <a:rPr lang="fr-FR" sz="800" b="0">
                <a:solidFill>
                  <a:srgbClr val="800080"/>
                </a:solidFill>
                <a:latin typeface="Arial" charset="0"/>
              </a:rPr>
              <a:t>Lien URL vers site Internet</a:t>
            </a:r>
          </a:p>
          <a:p>
            <a:r>
              <a:rPr lang="fr-FR" sz="800" b="0">
                <a:solidFill>
                  <a:srgbClr val="800080"/>
                </a:solidFill>
                <a:latin typeface="Arial" charset="0"/>
              </a:rPr>
              <a:t>Min Equipement et transports</a:t>
            </a:r>
          </a:p>
          <a:p>
            <a:r>
              <a:rPr lang="fr-FR" sz="800" b="0">
                <a:solidFill>
                  <a:srgbClr val="800080"/>
                </a:solidFill>
                <a:latin typeface="Arial" charset="0"/>
              </a:rPr>
              <a:t>www.mtpnet.gov.ma</a:t>
            </a:r>
          </a:p>
        </p:txBody>
      </p:sp>
      <p:sp>
        <p:nvSpPr>
          <p:cNvPr id="440361" name="Rectangle 41"/>
          <p:cNvSpPr>
            <a:spLocks noChangeArrowheads="1"/>
          </p:cNvSpPr>
          <p:nvPr/>
        </p:nvSpPr>
        <p:spPr bwMode="auto">
          <a:xfrm>
            <a:off x="7569200" y="2205038"/>
            <a:ext cx="1404938" cy="431800"/>
          </a:xfrm>
          <a:prstGeom prst="rect">
            <a:avLst/>
          </a:prstGeom>
          <a:noFill/>
          <a:ln w="9525">
            <a:noFill/>
            <a:miter lim="800000"/>
            <a:headEnd/>
            <a:tailEnd/>
          </a:ln>
          <a:effectLst/>
        </p:spPr>
        <p:txBody>
          <a:bodyPr wrap="none" anchor="ctr"/>
          <a:lstStyle/>
          <a:p>
            <a:r>
              <a:rPr lang="fr-FR" sz="800" b="0">
                <a:solidFill>
                  <a:srgbClr val="800080"/>
                </a:solidFill>
                <a:latin typeface="Arial" charset="0"/>
              </a:rPr>
              <a:t>Lien URL vers site Internet</a:t>
            </a:r>
          </a:p>
          <a:p>
            <a:r>
              <a:rPr lang="fr-FR" sz="800" b="0">
                <a:solidFill>
                  <a:srgbClr val="800080"/>
                </a:solidFill>
                <a:latin typeface="Arial" charset="0"/>
              </a:rPr>
              <a:t>Ministère de l’énergie et</a:t>
            </a:r>
          </a:p>
          <a:p>
            <a:r>
              <a:rPr lang="fr-FR" sz="800" b="0">
                <a:solidFill>
                  <a:srgbClr val="800080"/>
                </a:solidFill>
                <a:latin typeface="Arial" charset="0"/>
              </a:rPr>
              <a:t>des mines :</a:t>
            </a:r>
          </a:p>
          <a:p>
            <a:r>
              <a:rPr lang="fr-FR" sz="800" b="0">
                <a:solidFill>
                  <a:srgbClr val="800080"/>
                </a:solidFill>
                <a:latin typeface="Arial" charset="0"/>
              </a:rPr>
              <a:t>www.mem.gov.ma</a:t>
            </a:r>
          </a:p>
        </p:txBody>
      </p:sp>
      <p:sp>
        <p:nvSpPr>
          <p:cNvPr id="440363" name="Rectangle 43"/>
          <p:cNvSpPr>
            <a:spLocks noChangeArrowheads="1"/>
          </p:cNvSpPr>
          <p:nvPr/>
        </p:nvSpPr>
        <p:spPr bwMode="auto">
          <a:xfrm>
            <a:off x="7559675" y="2925763"/>
            <a:ext cx="1404938" cy="431800"/>
          </a:xfrm>
          <a:prstGeom prst="rect">
            <a:avLst/>
          </a:prstGeom>
          <a:noFill/>
          <a:ln w="9525">
            <a:noFill/>
            <a:miter lim="800000"/>
            <a:headEnd/>
            <a:tailEnd/>
          </a:ln>
          <a:effectLst/>
        </p:spPr>
        <p:txBody>
          <a:bodyPr wrap="none" anchor="ctr"/>
          <a:lstStyle/>
          <a:p>
            <a:r>
              <a:rPr lang="fr-FR" sz="800" b="0">
                <a:solidFill>
                  <a:srgbClr val="800080"/>
                </a:solidFill>
                <a:latin typeface="Arial" charset="0"/>
              </a:rPr>
              <a:t>Lien URL vers site Internet</a:t>
            </a:r>
          </a:p>
          <a:p>
            <a:r>
              <a:rPr lang="fr-FR" sz="800" b="0">
                <a:solidFill>
                  <a:srgbClr val="800080"/>
                </a:solidFill>
                <a:latin typeface="Arial" charset="0"/>
              </a:rPr>
              <a:t>Ministère des pêches</a:t>
            </a:r>
          </a:p>
          <a:p>
            <a:r>
              <a:rPr lang="fr-FR" sz="800" b="0">
                <a:solidFill>
                  <a:srgbClr val="800080"/>
                </a:solidFill>
                <a:latin typeface="Arial" charset="0"/>
              </a:rPr>
              <a:t>Maritimes :</a:t>
            </a:r>
          </a:p>
          <a:p>
            <a:r>
              <a:rPr lang="fr-FR" sz="800" b="0">
                <a:solidFill>
                  <a:srgbClr val="800080"/>
                </a:solidFill>
                <a:latin typeface="Arial" charset="0"/>
              </a:rPr>
              <a:t>www.mem.gov.ma</a:t>
            </a:r>
          </a:p>
        </p:txBody>
      </p:sp>
      <p:cxnSp>
        <p:nvCxnSpPr>
          <p:cNvPr id="440364" name="AutoShape 44"/>
          <p:cNvCxnSpPr>
            <a:cxnSpLocks noChangeShapeType="1"/>
            <a:stCxn id="440344" idx="3"/>
            <a:endCxn id="440361" idx="1"/>
          </p:cNvCxnSpPr>
          <p:nvPr/>
        </p:nvCxnSpPr>
        <p:spPr bwMode="auto">
          <a:xfrm>
            <a:off x="7235825" y="2227263"/>
            <a:ext cx="333375" cy="193675"/>
          </a:xfrm>
          <a:prstGeom prst="bentConnector3">
            <a:avLst>
              <a:gd name="adj1" fmla="val 50000"/>
            </a:avLst>
          </a:prstGeom>
          <a:noFill/>
          <a:ln w="9525">
            <a:solidFill>
              <a:srgbClr val="800080"/>
            </a:solidFill>
            <a:miter lim="800000"/>
            <a:headEnd/>
            <a:tailEnd type="triangle" w="med" len="med"/>
          </a:ln>
          <a:effectLst/>
        </p:spPr>
      </p:cxnSp>
      <p:cxnSp>
        <p:nvCxnSpPr>
          <p:cNvPr id="440365" name="AutoShape 45"/>
          <p:cNvCxnSpPr>
            <a:cxnSpLocks noChangeShapeType="1"/>
            <a:stCxn id="440352" idx="3"/>
            <a:endCxn id="440363" idx="1"/>
          </p:cNvCxnSpPr>
          <p:nvPr/>
        </p:nvCxnSpPr>
        <p:spPr bwMode="auto">
          <a:xfrm>
            <a:off x="7235825" y="3125788"/>
            <a:ext cx="323850" cy="15875"/>
          </a:xfrm>
          <a:prstGeom prst="bentConnector3">
            <a:avLst>
              <a:gd name="adj1" fmla="val 50000"/>
            </a:avLst>
          </a:prstGeom>
          <a:noFill/>
          <a:ln w="9525">
            <a:solidFill>
              <a:srgbClr val="800080"/>
            </a:solidFill>
            <a:miter lim="800000"/>
            <a:headEnd/>
            <a:tailEnd type="triangle" w="med" len="med"/>
          </a:ln>
          <a:effectLst/>
        </p:spPr>
      </p:cxnSp>
      <p:sp>
        <p:nvSpPr>
          <p:cNvPr id="440366" name="Rectangle 46"/>
          <p:cNvSpPr>
            <a:spLocks noChangeArrowheads="1"/>
          </p:cNvSpPr>
          <p:nvPr/>
        </p:nvSpPr>
        <p:spPr bwMode="auto">
          <a:xfrm>
            <a:off x="7559675" y="3573463"/>
            <a:ext cx="1404938" cy="431800"/>
          </a:xfrm>
          <a:prstGeom prst="rect">
            <a:avLst/>
          </a:prstGeom>
          <a:noFill/>
          <a:ln w="9525">
            <a:noFill/>
            <a:miter lim="800000"/>
            <a:headEnd/>
            <a:tailEnd/>
          </a:ln>
          <a:effectLst/>
        </p:spPr>
        <p:txBody>
          <a:bodyPr wrap="none" anchor="ctr"/>
          <a:lstStyle/>
          <a:p>
            <a:r>
              <a:rPr lang="fr-FR" sz="800" b="0">
                <a:solidFill>
                  <a:srgbClr val="800080"/>
                </a:solidFill>
                <a:latin typeface="Arial" charset="0"/>
              </a:rPr>
              <a:t>Lien URL vers site Internet</a:t>
            </a:r>
          </a:p>
          <a:p>
            <a:r>
              <a:rPr lang="fr-FR" sz="800" b="0">
                <a:solidFill>
                  <a:srgbClr val="800080"/>
                </a:solidFill>
                <a:latin typeface="Arial" charset="0"/>
              </a:rPr>
              <a:t>de l’OMPIC :</a:t>
            </a:r>
          </a:p>
          <a:p>
            <a:r>
              <a:rPr lang="fr-FR" sz="800" b="0">
                <a:solidFill>
                  <a:srgbClr val="800080"/>
                </a:solidFill>
                <a:latin typeface="Arial" charset="0"/>
              </a:rPr>
              <a:t>www.ompic.org.ma</a:t>
            </a:r>
          </a:p>
        </p:txBody>
      </p:sp>
      <p:sp>
        <p:nvSpPr>
          <p:cNvPr id="440368" name="Rectangle 48"/>
          <p:cNvSpPr>
            <a:spLocks noChangeArrowheads="1"/>
          </p:cNvSpPr>
          <p:nvPr/>
        </p:nvSpPr>
        <p:spPr bwMode="auto">
          <a:xfrm>
            <a:off x="4140200" y="4076700"/>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006600"/>
                </a:solidFill>
                <a:latin typeface="Arial" charset="0"/>
              </a:rPr>
              <a:t>Investir à l’étranger</a:t>
            </a:r>
          </a:p>
        </p:txBody>
      </p:sp>
      <p:cxnSp>
        <p:nvCxnSpPr>
          <p:cNvPr id="440369" name="AutoShape 49"/>
          <p:cNvCxnSpPr>
            <a:cxnSpLocks noChangeShapeType="1"/>
            <a:stCxn id="440337" idx="3"/>
            <a:endCxn id="440368" idx="1"/>
          </p:cNvCxnSpPr>
          <p:nvPr/>
        </p:nvCxnSpPr>
        <p:spPr bwMode="auto">
          <a:xfrm>
            <a:off x="3924300" y="1016000"/>
            <a:ext cx="215900" cy="3168650"/>
          </a:xfrm>
          <a:prstGeom prst="bentConnector3">
            <a:avLst>
              <a:gd name="adj1" fmla="val 49264"/>
            </a:avLst>
          </a:prstGeom>
          <a:noFill/>
          <a:ln w="9525">
            <a:solidFill>
              <a:schemeClr val="tx1"/>
            </a:solidFill>
            <a:miter lim="800000"/>
            <a:headEnd/>
            <a:tailEnd/>
          </a:ln>
          <a:effectLst/>
        </p:spPr>
      </p:cxnSp>
      <p:sp>
        <p:nvSpPr>
          <p:cNvPr id="440381" name="Rectangle 61"/>
          <p:cNvSpPr>
            <a:spLocks noChangeArrowheads="1"/>
          </p:cNvSpPr>
          <p:nvPr/>
        </p:nvSpPr>
        <p:spPr bwMode="auto">
          <a:xfrm>
            <a:off x="107950" y="2852738"/>
            <a:ext cx="1295400" cy="214312"/>
          </a:xfrm>
          <a:prstGeom prst="rect">
            <a:avLst/>
          </a:prstGeom>
          <a:solidFill>
            <a:srgbClr val="008000"/>
          </a:solidFill>
          <a:ln w="9525">
            <a:solidFill>
              <a:schemeClr val="tx1"/>
            </a:solidFill>
            <a:miter lim="800000"/>
            <a:headEnd/>
            <a:tailEnd/>
          </a:ln>
          <a:effectLst/>
        </p:spPr>
        <p:txBody>
          <a:bodyPr anchor="ctr"/>
          <a:lstStyle/>
          <a:p>
            <a:pPr algn="ctr"/>
            <a:r>
              <a:rPr lang="fr-FR" sz="800">
                <a:solidFill>
                  <a:schemeClr val="bg1"/>
                </a:solidFill>
                <a:latin typeface="Arial" charset="0"/>
              </a:rPr>
              <a:t>Indexation</a:t>
            </a:r>
          </a:p>
        </p:txBody>
      </p:sp>
      <p:sp>
        <p:nvSpPr>
          <p:cNvPr id="440382" name="Rectangle 62"/>
          <p:cNvSpPr>
            <a:spLocks noChangeArrowheads="1"/>
          </p:cNvSpPr>
          <p:nvPr/>
        </p:nvSpPr>
        <p:spPr bwMode="auto">
          <a:xfrm>
            <a:off x="107950" y="3141663"/>
            <a:ext cx="1295400" cy="228600"/>
          </a:xfrm>
          <a:prstGeom prst="rect">
            <a:avLst/>
          </a:prstGeom>
          <a:solidFill>
            <a:srgbClr val="000080"/>
          </a:solidFill>
          <a:ln w="9525">
            <a:solidFill>
              <a:srgbClr val="000080"/>
            </a:solidFill>
            <a:miter lim="800000"/>
            <a:headEnd/>
            <a:tailEnd/>
          </a:ln>
          <a:effectLst/>
        </p:spPr>
        <p:txBody>
          <a:bodyPr anchor="ctr"/>
          <a:lstStyle/>
          <a:p>
            <a:pPr algn="ctr"/>
            <a:r>
              <a:rPr lang="fr-FR" sz="800">
                <a:solidFill>
                  <a:srgbClr val="F8F8F8"/>
                </a:solidFill>
                <a:latin typeface="Arial" charset="0"/>
              </a:rPr>
              <a:t>Espace Investisseurs</a:t>
            </a:r>
          </a:p>
        </p:txBody>
      </p:sp>
      <p:sp>
        <p:nvSpPr>
          <p:cNvPr id="440383" name="Rectangle 63"/>
          <p:cNvSpPr>
            <a:spLocks noChangeArrowheads="1"/>
          </p:cNvSpPr>
          <p:nvPr/>
        </p:nvSpPr>
        <p:spPr bwMode="auto">
          <a:xfrm>
            <a:off x="107950" y="3714750"/>
            <a:ext cx="1295400" cy="2286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Services administratifs</a:t>
            </a:r>
          </a:p>
        </p:txBody>
      </p:sp>
      <p:sp>
        <p:nvSpPr>
          <p:cNvPr id="440384" name="Rectangle 64"/>
          <p:cNvSpPr>
            <a:spLocks noChangeArrowheads="1"/>
          </p:cNvSpPr>
          <p:nvPr/>
        </p:nvSpPr>
        <p:spPr bwMode="auto">
          <a:xfrm>
            <a:off x="109538" y="3994150"/>
            <a:ext cx="1295400" cy="2286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chemeClr val="tx2"/>
                </a:solidFill>
                <a:latin typeface="Arial" charset="0"/>
              </a:rPr>
              <a:t>La vie de l’entreprise</a:t>
            </a:r>
          </a:p>
        </p:txBody>
      </p:sp>
      <p:sp>
        <p:nvSpPr>
          <p:cNvPr id="440385" name="Rectangle 65"/>
          <p:cNvSpPr>
            <a:spLocks noChangeArrowheads="1"/>
          </p:cNvSpPr>
          <p:nvPr/>
        </p:nvSpPr>
        <p:spPr bwMode="auto">
          <a:xfrm>
            <a:off x="107950" y="3429000"/>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latin typeface="Arial" charset="0"/>
              </a:rPr>
              <a:t>……</a:t>
            </a:r>
          </a:p>
        </p:txBody>
      </p:sp>
      <p:sp>
        <p:nvSpPr>
          <p:cNvPr id="440386" name="Rectangle 66"/>
          <p:cNvSpPr>
            <a:spLocks noChangeArrowheads="1"/>
          </p:cNvSpPr>
          <p:nvPr/>
        </p:nvSpPr>
        <p:spPr bwMode="auto">
          <a:xfrm>
            <a:off x="1619250" y="4005263"/>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chemeClr val="tx2"/>
                </a:solidFill>
                <a:latin typeface="Arial" charset="0"/>
              </a:rPr>
              <a:t>Le droit marocain</a:t>
            </a:r>
          </a:p>
        </p:txBody>
      </p:sp>
      <p:sp>
        <p:nvSpPr>
          <p:cNvPr id="440387" name="Rectangle 67"/>
          <p:cNvSpPr>
            <a:spLocks noChangeArrowheads="1"/>
          </p:cNvSpPr>
          <p:nvPr/>
        </p:nvSpPr>
        <p:spPr bwMode="auto">
          <a:xfrm>
            <a:off x="1619250" y="4294188"/>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chemeClr val="tx2"/>
                </a:solidFill>
                <a:latin typeface="Arial" charset="0"/>
              </a:rPr>
              <a:t>Emploi</a:t>
            </a:r>
          </a:p>
        </p:txBody>
      </p:sp>
      <p:sp>
        <p:nvSpPr>
          <p:cNvPr id="440388" name="Rectangle 68"/>
          <p:cNvSpPr>
            <a:spLocks noChangeArrowheads="1"/>
          </p:cNvSpPr>
          <p:nvPr/>
        </p:nvSpPr>
        <p:spPr bwMode="auto">
          <a:xfrm>
            <a:off x="1619250" y="4583113"/>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chemeClr val="tx2"/>
                </a:solidFill>
                <a:latin typeface="Arial" charset="0"/>
              </a:rPr>
              <a:t>Formation</a:t>
            </a:r>
          </a:p>
        </p:txBody>
      </p:sp>
      <p:sp>
        <p:nvSpPr>
          <p:cNvPr id="440389" name="Rectangle 69"/>
          <p:cNvSpPr>
            <a:spLocks noChangeArrowheads="1"/>
          </p:cNvSpPr>
          <p:nvPr/>
        </p:nvSpPr>
        <p:spPr bwMode="auto">
          <a:xfrm>
            <a:off x="1619250" y="5157788"/>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chemeClr val="tx2"/>
                </a:solidFill>
                <a:latin typeface="Arial" charset="0"/>
              </a:rPr>
              <a:t>Etudes, analyses et statistiques</a:t>
            </a:r>
          </a:p>
        </p:txBody>
      </p:sp>
      <p:sp>
        <p:nvSpPr>
          <p:cNvPr id="440390" name="Rectangle 70"/>
          <p:cNvSpPr>
            <a:spLocks noChangeArrowheads="1"/>
          </p:cNvSpPr>
          <p:nvPr/>
        </p:nvSpPr>
        <p:spPr bwMode="auto">
          <a:xfrm>
            <a:off x="1619250" y="4870450"/>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chemeClr val="tx2"/>
                </a:solidFill>
                <a:latin typeface="Arial" charset="0"/>
              </a:rPr>
              <a:t>Mise à niveau</a:t>
            </a:r>
          </a:p>
        </p:txBody>
      </p:sp>
      <p:sp>
        <p:nvSpPr>
          <p:cNvPr id="440391" name="Rectangle 71"/>
          <p:cNvSpPr>
            <a:spLocks noChangeArrowheads="1"/>
          </p:cNvSpPr>
          <p:nvPr/>
        </p:nvSpPr>
        <p:spPr bwMode="auto">
          <a:xfrm>
            <a:off x="1619250" y="5445125"/>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chemeClr val="tx2"/>
                </a:solidFill>
                <a:latin typeface="Arial" charset="0"/>
              </a:rPr>
              <a:t>Investissements et Fiscalité</a:t>
            </a:r>
          </a:p>
        </p:txBody>
      </p:sp>
      <p:sp>
        <p:nvSpPr>
          <p:cNvPr id="440392" name="Rectangle 72"/>
          <p:cNvSpPr>
            <a:spLocks noChangeArrowheads="1"/>
          </p:cNvSpPr>
          <p:nvPr/>
        </p:nvSpPr>
        <p:spPr bwMode="auto">
          <a:xfrm>
            <a:off x="1619250" y="5734050"/>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chemeClr val="tx2"/>
                </a:solidFill>
                <a:latin typeface="Arial" charset="0"/>
              </a:rPr>
              <a:t>Commerce extérieur</a:t>
            </a:r>
          </a:p>
        </p:txBody>
      </p:sp>
      <p:sp>
        <p:nvSpPr>
          <p:cNvPr id="440393" name="Rectangle 73"/>
          <p:cNvSpPr>
            <a:spLocks noChangeArrowheads="1"/>
          </p:cNvSpPr>
          <p:nvPr/>
        </p:nvSpPr>
        <p:spPr bwMode="auto">
          <a:xfrm>
            <a:off x="1619250" y="6021388"/>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chemeClr val="tx2"/>
                </a:solidFill>
                <a:latin typeface="Arial" charset="0"/>
              </a:rPr>
              <a:t>Urbanisme</a:t>
            </a:r>
          </a:p>
        </p:txBody>
      </p:sp>
      <p:sp>
        <p:nvSpPr>
          <p:cNvPr id="440394" name="Rectangle 74"/>
          <p:cNvSpPr>
            <a:spLocks noChangeArrowheads="1"/>
          </p:cNvSpPr>
          <p:nvPr/>
        </p:nvSpPr>
        <p:spPr bwMode="auto">
          <a:xfrm>
            <a:off x="1619250" y="6308725"/>
            <a:ext cx="1296988" cy="215900"/>
          </a:xfrm>
          <a:prstGeom prst="rect">
            <a:avLst/>
          </a:prstGeom>
          <a:solidFill>
            <a:srgbClr val="C0C0C0"/>
          </a:solidFill>
          <a:ln w="9525" algn="ctr">
            <a:solidFill>
              <a:srgbClr val="003300"/>
            </a:solidFill>
            <a:miter lim="800000"/>
            <a:headEnd/>
            <a:tailEnd/>
          </a:ln>
          <a:effectLst/>
        </p:spPr>
        <p:txBody>
          <a:bodyPr anchor="ctr"/>
          <a:lstStyle/>
          <a:p>
            <a:pPr algn="ctr"/>
            <a:r>
              <a:rPr lang="fr-FR" sz="800" b="0">
                <a:latin typeface="Arial" charset="0"/>
              </a:rPr>
              <a:t>Marchés publics</a:t>
            </a:r>
          </a:p>
        </p:txBody>
      </p:sp>
      <p:sp>
        <p:nvSpPr>
          <p:cNvPr id="440395" name="Rectangle 75"/>
          <p:cNvSpPr>
            <a:spLocks noChangeArrowheads="1"/>
          </p:cNvSpPr>
          <p:nvPr/>
        </p:nvSpPr>
        <p:spPr bwMode="auto">
          <a:xfrm>
            <a:off x="1619250" y="6597650"/>
            <a:ext cx="1296988" cy="215900"/>
          </a:xfrm>
          <a:prstGeom prst="rect">
            <a:avLst/>
          </a:prstGeom>
          <a:solidFill>
            <a:srgbClr val="C0C0C0"/>
          </a:solidFill>
          <a:ln w="9525" algn="ctr">
            <a:solidFill>
              <a:srgbClr val="003300"/>
            </a:solidFill>
            <a:miter lim="800000"/>
            <a:headEnd/>
            <a:tailEnd/>
          </a:ln>
          <a:effectLst/>
        </p:spPr>
        <p:txBody>
          <a:bodyPr anchor="ctr"/>
          <a:lstStyle/>
          <a:p>
            <a:pPr algn="ctr"/>
            <a:r>
              <a:rPr lang="fr-FR" sz="800" b="0">
                <a:latin typeface="Arial" charset="0"/>
              </a:rPr>
              <a:t>Investir à l’étranger</a:t>
            </a:r>
          </a:p>
        </p:txBody>
      </p:sp>
      <p:cxnSp>
        <p:nvCxnSpPr>
          <p:cNvPr id="440396" name="AutoShape 76"/>
          <p:cNvCxnSpPr>
            <a:cxnSpLocks noChangeShapeType="1"/>
            <a:stCxn id="440384" idx="3"/>
            <a:endCxn id="440386" idx="1"/>
          </p:cNvCxnSpPr>
          <p:nvPr/>
        </p:nvCxnSpPr>
        <p:spPr bwMode="auto">
          <a:xfrm>
            <a:off x="1404938" y="4108450"/>
            <a:ext cx="214312" cy="4763"/>
          </a:xfrm>
          <a:prstGeom prst="straightConnector1">
            <a:avLst/>
          </a:prstGeom>
          <a:noFill/>
          <a:ln w="9525">
            <a:solidFill>
              <a:schemeClr val="tx1"/>
            </a:solidFill>
            <a:round/>
            <a:headEnd/>
            <a:tailEnd/>
          </a:ln>
          <a:effectLst/>
        </p:spPr>
      </p:cxnSp>
      <p:cxnSp>
        <p:nvCxnSpPr>
          <p:cNvPr id="440397" name="AutoShape 77"/>
          <p:cNvCxnSpPr>
            <a:cxnSpLocks noChangeShapeType="1"/>
            <a:stCxn id="440384" idx="3"/>
            <a:endCxn id="440387" idx="1"/>
          </p:cNvCxnSpPr>
          <p:nvPr/>
        </p:nvCxnSpPr>
        <p:spPr bwMode="auto">
          <a:xfrm>
            <a:off x="1404938" y="4108450"/>
            <a:ext cx="214312" cy="293688"/>
          </a:xfrm>
          <a:prstGeom prst="bentConnector3">
            <a:avLst>
              <a:gd name="adj1" fmla="val 49630"/>
            </a:avLst>
          </a:prstGeom>
          <a:noFill/>
          <a:ln w="9525">
            <a:solidFill>
              <a:schemeClr val="tx1"/>
            </a:solidFill>
            <a:miter lim="800000"/>
            <a:headEnd/>
            <a:tailEnd/>
          </a:ln>
          <a:effectLst/>
        </p:spPr>
      </p:cxnSp>
      <p:cxnSp>
        <p:nvCxnSpPr>
          <p:cNvPr id="440398" name="AutoShape 78"/>
          <p:cNvCxnSpPr>
            <a:cxnSpLocks noChangeShapeType="1"/>
            <a:stCxn id="440384" idx="3"/>
            <a:endCxn id="440388" idx="1"/>
          </p:cNvCxnSpPr>
          <p:nvPr/>
        </p:nvCxnSpPr>
        <p:spPr bwMode="auto">
          <a:xfrm>
            <a:off x="1404938" y="4108450"/>
            <a:ext cx="214312" cy="582613"/>
          </a:xfrm>
          <a:prstGeom prst="bentConnector3">
            <a:avLst>
              <a:gd name="adj1" fmla="val 49630"/>
            </a:avLst>
          </a:prstGeom>
          <a:noFill/>
          <a:ln w="9525">
            <a:solidFill>
              <a:schemeClr val="tx1"/>
            </a:solidFill>
            <a:miter lim="800000"/>
            <a:headEnd/>
            <a:tailEnd/>
          </a:ln>
          <a:effectLst/>
        </p:spPr>
      </p:cxnSp>
      <p:cxnSp>
        <p:nvCxnSpPr>
          <p:cNvPr id="440399" name="AutoShape 79"/>
          <p:cNvCxnSpPr>
            <a:cxnSpLocks noChangeShapeType="1"/>
            <a:stCxn id="440384" idx="3"/>
            <a:endCxn id="440390" idx="1"/>
          </p:cNvCxnSpPr>
          <p:nvPr/>
        </p:nvCxnSpPr>
        <p:spPr bwMode="auto">
          <a:xfrm>
            <a:off x="1404938" y="4108450"/>
            <a:ext cx="214312" cy="869950"/>
          </a:xfrm>
          <a:prstGeom prst="bentConnector3">
            <a:avLst>
              <a:gd name="adj1" fmla="val 49630"/>
            </a:avLst>
          </a:prstGeom>
          <a:noFill/>
          <a:ln w="9525">
            <a:solidFill>
              <a:schemeClr val="tx1"/>
            </a:solidFill>
            <a:miter lim="800000"/>
            <a:headEnd/>
            <a:tailEnd/>
          </a:ln>
          <a:effectLst/>
        </p:spPr>
      </p:cxnSp>
      <p:cxnSp>
        <p:nvCxnSpPr>
          <p:cNvPr id="440400" name="AutoShape 80"/>
          <p:cNvCxnSpPr>
            <a:cxnSpLocks noChangeShapeType="1"/>
            <a:stCxn id="440384" idx="3"/>
            <a:endCxn id="440389" idx="1"/>
          </p:cNvCxnSpPr>
          <p:nvPr/>
        </p:nvCxnSpPr>
        <p:spPr bwMode="auto">
          <a:xfrm>
            <a:off x="1404938" y="4108450"/>
            <a:ext cx="214312" cy="1157288"/>
          </a:xfrm>
          <a:prstGeom prst="bentConnector3">
            <a:avLst>
              <a:gd name="adj1" fmla="val 49630"/>
            </a:avLst>
          </a:prstGeom>
          <a:noFill/>
          <a:ln w="9525">
            <a:solidFill>
              <a:schemeClr val="tx1"/>
            </a:solidFill>
            <a:miter lim="800000"/>
            <a:headEnd/>
            <a:tailEnd/>
          </a:ln>
          <a:effectLst/>
        </p:spPr>
      </p:cxnSp>
      <p:cxnSp>
        <p:nvCxnSpPr>
          <p:cNvPr id="440401" name="AutoShape 81"/>
          <p:cNvCxnSpPr>
            <a:cxnSpLocks noChangeShapeType="1"/>
            <a:stCxn id="440384" idx="3"/>
            <a:endCxn id="440391" idx="1"/>
          </p:cNvCxnSpPr>
          <p:nvPr/>
        </p:nvCxnSpPr>
        <p:spPr bwMode="auto">
          <a:xfrm>
            <a:off x="1404938" y="4108450"/>
            <a:ext cx="214312" cy="1444625"/>
          </a:xfrm>
          <a:prstGeom prst="bentConnector3">
            <a:avLst>
              <a:gd name="adj1" fmla="val 49630"/>
            </a:avLst>
          </a:prstGeom>
          <a:noFill/>
          <a:ln w="9525">
            <a:solidFill>
              <a:schemeClr val="tx1"/>
            </a:solidFill>
            <a:miter lim="800000"/>
            <a:headEnd/>
            <a:tailEnd/>
          </a:ln>
          <a:effectLst/>
        </p:spPr>
      </p:cxnSp>
      <p:cxnSp>
        <p:nvCxnSpPr>
          <p:cNvPr id="440402" name="AutoShape 82"/>
          <p:cNvCxnSpPr>
            <a:cxnSpLocks noChangeShapeType="1"/>
            <a:stCxn id="440384" idx="3"/>
            <a:endCxn id="440392" idx="1"/>
          </p:cNvCxnSpPr>
          <p:nvPr/>
        </p:nvCxnSpPr>
        <p:spPr bwMode="auto">
          <a:xfrm>
            <a:off x="1404938" y="4108450"/>
            <a:ext cx="214312" cy="1733550"/>
          </a:xfrm>
          <a:prstGeom prst="bentConnector3">
            <a:avLst>
              <a:gd name="adj1" fmla="val 49630"/>
            </a:avLst>
          </a:prstGeom>
          <a:noFill/>
          <a:ln w="9525">
            <a:solidFill>
              <a:schemeClr val="tx1"/>
            </a:solidFill>
            <a:miter lim="800000"/>
            <a:headEnd/>
            <a:tailEnd/>
          </a:ln>
          <a:effectLst/>
        </p:spPr>
      </p:cxnSp>
      <p:cxnSp>
        <p:nvCxnSpPr>
          <p:cNvPr id="440403" name="AutoShape 83"/>
          <p:cNvCxnSpPr>
            <a:cxnSpLocks noChangeShapeType="1"/>
            <a:stCxn id="440384" idx="3"/>
            <a:endCxn id="440393" idx="1"/>
          </p:cNvCxnSpPr>
          <p:nvPr/>
        </p:nvCxnSpPr>
        <p:spPr bwMode="auto">
          <a:xfrm>
            <a:off x="1404938" y="4108450"/>
            <a:ext cx="214312" cy="2020888"/>
          </a:xfrm>
          <a:prstGeom prst="bentConnector3">
            <a:avLst>
              <a:gd name="adj1" fmla="val 49630"/>
            </a:avLst>
          </a:prstGeom>
          <a:noFill/>
          <a:ln w="9525">
            <a:solidFill>
              <a:schemeClr val="tx1"/>
            </a:solidFill>
            <a:miter lim="800000"/>
            <a:headEnd/>
            <a:tailEnd/>
          </a:ln>
          <a:effectLst/>
        </p:spPr>
      </p:cxnSp>
      <p:cxnSp>
        <p:nvCxnSpPr>
          <p:cNvPr id="440404" name="AutoShape 84"/>
          <p:cNvCxnSpPr>
            <a:cxnSpLocks noChangeShapeType="1"/>
            <a:stCxn id="440384" idx="3"/>
            <a:endCxn id="440394" idx="1"/>
          </p:cNvCxnSpPr>
          <p:nvPr/>
        </p:nvCxnSpPr>
        <p:spPr bwMode="auto">
          <a:xfrm>
            <a:off x="1404938" y="4108450"/>
            <a:ext cx="214312" cy="2308225"/>
          </a:xfrm>
          <a:prstGeom prst="bentConnector3">
            <a:avLst>
              <a:gd name="adj1" fmla="val 49630"/>
            </a:avLst>
          </a:prstGeom>
          <a:noFill/>
          <a:ln w="9525">
            <a:solidFill>
              <a:schemeClr val="tx1"/>
            </a:solidFill>
            <a:miter lim="800000"/>
            <a:headEnd/>
            <a:tailEnd/>
          </a:ln>
          <a:effectLst/>
        </p:spPr>
      </p:cxnSp>
      <p:cxnSp>
        <p:nvCxnSpPr>
          <p:cNvPr id="440405" name="AutoShape 85"/>
          <p:cNvCxnSpPr>
            <a:cxnSpLocks noChangeShapeType="1"/>
            <a:stCxn id="440384" idx="3"/>
            <a:endCxn id="440395" idx="1"/>
          </p:cNvCxnSpPr>
          <p:nvPr/>
        </p:nvCxnSpPr>
        <p:spPr bwMode="auto">
          <a:xfrm>
            <a:off x="1404938" y="4108450"/>
            <a:ext cx="214312" cy="2597150"/>
          </a:xfrm>
          <a:prstGeom prst="bentConnector3">
            <a:avLst>
              <a:gd name="adj1" fmla="val 49630"/>
            </a:avLst>
          </a:prstGeom>
          <a:noFill/>
          <a:ln w="9525">
            <a:solidFill>
              <a:schemeClr val="tx1"/>
            </a:solidFill>
            <a:miter lim="800000"/>
            <a:headEnd/>
            <a:tailEnd/>
          </a:ln>
          <a:effectLst/>
        </p:spPr>
      </p:cxnSp>
      <p:sp>
        <p:nvSpPr>
          <p:cNvPr id="440407" name="AutoShape 87"/>
          <p:cNvSpPr>
            <a:spLocks noChangeArrowheads="1"/>
          </p:cNvSpPr>
          <p:nvPr/>
        </p:nvSpPr>
        <p:spPr bwMode="auto">
          <a:xfrm>
            <a:off x="2987675" y="6383338"/>
            <a:ext cx="215900" cy="71437"/>
          </a:xfrm>
          <a:prstGeom prst="leftArrow">
            <a:avLst>
              <a:gd name="adj1" fmla="val 50000"/>
              <a:gd name="adj2" fmla="val 75556"/>
            </a:avLst>
          </a:prstGeom>
          <a:solidFill>
            <a:srgbClr val="FF0000"/>
          </a:solidFill>
          <a:ln w="9525">
            <a:solidFill>
              <a:schemeClr val="tx1"/>
            </a:solidFill>
            <a:miter lim="800000"/>
            <a:headEnd/>
            <a:tailEnd/>
          </a:ln>
          <a:effectLst/>
        </p:spPr>
        <p:txBody>
          <a:bodyPr wrap="none" anchor="ctr"/>
          <a:lstStyle/>
          <a:p>
            <a:endParaRPr lang="fr-FR"/>
          </a:p>
        </p:txBody>
      </p:sp>
      <p:sp>
        <p:nvSpPr>
          <p:cNvPr id="440408" name="AutoShape 88"/>
          <p:cNvSpPr>
            <a:spLocks noChangeArrowheads="1"/>
          </p:cNvSpPr>
          <p:nvPr/>
        </p:nvSpPr>
        <p:spPr bwMode="auto">
          <a:xfrm>
            <a:off x="2987675" y="6670675"/>
            <a:ext cx="215900" cy="71438"/>
          </a:xfrm>
          <a:prstGeom prst="leftArrow">
            <a:avLst>
              <a:gd name="adj1" fmla="val 50000"/>
              <a:gd name="adj2" fmla="val 75555"/>
            </a:avLst>
          </a:prstGeom>
          <a:solidFill>
            <a:srgbClr val="FF0000"/>
          </a:solidFill>
          <a:ln w="9525">
            <a:solidFill>
              <a:schemeClr val="tx1"/>
            </a:solidFill>
            <a:miter lim="800000"/>
            <a:headEnd/>
            <a:tailEnd/>
          </a:ln>
          <a:effectLst/>
        </p:spPr>
        <p:txBody>
          <a:bodyPr wrap="none" anchor="ctr"/>
          <a:lstStyle/>
          <a:p>
            <a:endParaRPr lang="fr-FR"/>
          </a:p>
        </p:txBody>
      </p:sp>
      <p:sp>
        <p:nvSpPr>
          <p:cNvPr id="440410" name="Rectangle 90"/>
          <p:cNvSpPr>
            <a:spLocks noChangeArrowheads="1"/>
          </p:cNvSpPr>
          <p:nvPr/>
        </p:nvSpPr>
        <p:spPr bwMode="auto">
          <a:xfrm>
            <a:off x="5651500" y="4076700"/>
            <a:ext cx="1296988" cy="215900"/>
          </a:xfrm>
          <a:prstGeom prst="rect">
            <a:avLst/>
          </a:prstGeom>
          <a:solidFill>
            <a:schemeClr val="bg1"/>
          </a:solidFill>
          <a:ln w="9525" algn="ctr">
            <a:solidFill>
              <a:srgbClr val="003300"/>
            </a:solidFill>
            <a:miter lim="800000"/>
            <a:headEnd/>
            <a:tailEnd/>
          </a:ln>
          <a:effectLst/>
        </p:spPr>
        <p:txBody>
          <a:bodyPr anchor="ctr"/>
          <a:lstStyle/>
          <a:p>
            <a:pPr algn="ctr"/>
            <a:r>
              <a:rPr lang="fr-FR" sz="800" b="0">
                <a:solidFill>
                  <a:srgbClr val="006600"/>
                </a:solidFill>
                <a:latin typeface="Arial" charset="0"/>
              </a:rPr>
              <a:t>Fiche pays</a:t>
            </a:r>
          </a:p>
        </p:txBody>
      </p:sp>
      <p:cxnSp>
        <p:nvCxnSpPr>
          <p:cNvPr id="440411" name="AutoShape 91"/>
          <p:cNvCxnSpPr>
            <a:cxnSpLocks noChangeShapeType="1"/>
            <a:stCxn id="440368" idx="3"/>
            <a:endCxn id="440410" idx="1"/>
          </p:cNvCxnSpPr>
          <p:nvPr/>
        </p:nvCxnSpPr>
        <p:spPr bwMode="auto">
          <a:xfrm>
            <a:off x="5437188" y="4184650"/>
            <a:ext cx="214312" cy="0"/>
          </a:xfrm>
          <a:prstGeom prst="straightConnector1">
            <a:avLst/>
          </a:prstGeom>
          <a:noFill/>
          <a:ln w="9525">
            <a:solidFill>
              <a:schemeClr val="tx1"/>
            </a:solidFill>
            <a:round/>
            <a:headEnd/>
            <a:tailEnd/>
          </a:ln>
          <a:effectLst/>
        </p:spPr>
      </p:cxnSp>
      <p:sp>
        <p:nvSpPr>
          <p:cNvPr id="440418" name="Rectangle 98"/>
          <p:cNvSpPr>
            <a:spLocks noChangeArrowheads="1"/>
          </p:cNvSpPr>
          <p:nvPr/>
        </p:nvSpPr>
        <p:spPr bwMode="auto">
          <a:xfrm>
            <a:off x="107950" y="596900"/>
            <a:ext cx="100806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0</a:t>
            </a:r>
          </a:p>
        </p:txBody>
      </p:sp>
      <p:sp>
        <p:nvSpPr>
          <p:cNvPr id="440419" name="Rectangle 99"/>
          <p:cNvSpPr>
            <a:spLocks noChangeArrowheads="1"/>
          </p:cNvSpPr>
          <p:nvPr/>
        </p:nvSpPr>
        <p:spPr bwMode="auto">
          <a:xfrm>
            <a:off x="1189038" y="596900"/>
            <a:ext cx="1366837"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1</a:t>
            </a:r>
          </a:p>
        </p:txBody>
      </p:sp>
      <p:sp>
        <p:nvSpPr>
          <p:cNvPr id="440420" name="Rectangle 100"/>
          <p:cNvSpPr>
            <a:spLocks noChangeArrowheads="1"/>
          </p:cNvSpPr>
          <p:nvPr/>
        </p:nvSpPr>
        <p:spPr bwMode="auto">
          <a:xfrm>
            <a:off x="2628900" y="596900"/>
            <a:ext cx="1438275"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2</a:t>
            </a:r>
          </a:p>
        </p:txBody>
      </p:sp>
      <p:sp>
        <p:nvSpPr>
          <p:cNvPr id="440421" name="Rectangle 101"/>
          <p:cNvSpPr>
            <a:spLocks noChangeArrowheads="1"/>
          </p:cNvSpPr>
          <p:nvPr/>
        </p:nvSpPr>
        <p:spPr bwMode="auto">
          <a:xfrm>
            <a:off x="4140200" y="596900"/>
            <a:ext cx="143986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3</a:t>
            </a:r>
          </a:p>
        </p:txBody>
      </p:sp>
      <p:sp>
        <p:nvSpPr>
          <p:cNvPr id="440422" name="Rectangle 102"/>
          <p:cNvSpPr>
            <a:spLocks noChangeArrowheads="1"/>
          </p:cNvSpPr>
          <p:nvPr/>
        </p:nvSpPr>
        <p:spPr bwMode="auto">
          <a:xfrm>
            <a:off x="5651500" y="596900"/>
            <a:ext cx="1584325"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4</a:t>
            </a:r>
          </a:p>
        </p:txBody>
      </p:sp>
      <p:sp>
        <p:nvSpPr>
          <p:cNvPr id="440423" name="Rectangle 103"/>
          <p:cNvSpPr>
            <a:spLocks noChangeArrowheads="1"/>
          </p:cNvSpPr>
          <p:nvPr/>
        </p:nvSpPr>
        <p:spPr bwMode="auto">
          <a:xfrm>
            <a:off x="7315200" y="596900"/>
            <a:ext cx="1649413" cy="239713"/>
          </a:xfrm>
          <a:prstGeom prst="rect">
            <a:avLst/>
          </a:prstGeom>
          <a:noFill/>
          <a:ln w="9525" cap="rnd">
            <a:solidFill>
              <a:srgbClr val="000080"/>
            </a:solidFill>
            <a:prstDash val="sysDot"/>
            <a:miter lim="800000"/>
            <a:headEnd/>
            <a:tailEnd/>
          </a:ln>
          <a:effectLst/>
        </p:spPr>
        <p:txBody>
          <a:bodyPr wrap="none" anchor="ctr"/>
          <a:lstStyle/>
          <a:p>
            <a:pPr algn="ctr"/>
            <a:r>
              <a:rPr lang="fr-FR" sz="800">
                <a:solidFill>
                  <a:schemeClr val="accent2"/>
                </a:solidFill>
                <a:latin typeface="Arial" charset="0"/>
              </a:rPr>
              <a:t>Niveau 5</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p:cNvSpPr>
            <a:spLocks noGrp="1"/>
          </p:cNvSpPr>
          <p:nvPr>
            <p:ph type="sldNum" sz="quarter" idx="10"/>
          </p:nvPr>
        </p:nvSpPr>
        <p:spPr/>
        <p:txBody>
          <a:bodyPr/>
          <a:lstStyle/>
          <a:p>
            <a:fld id="{E8B23EE9-89C7-45A9-A066-DD4D74E26786}" type="slidenum">
              <a:rPr lang="fr-FR"/>
              <a:pPr/>
              <a:t>44</a:t>
            </a:fld>
            <a:endParaRPr lang="fr-F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0"/>
          </p:nvPr>
        </p:nvSpPr>
        <p:spPr/>
        <p:txBody>
          <a:bodyPr/>
          <a:lstStyle/>
          <a:p>
            <a:fld id="{AEB4202C-F8E1-4930-9C71-931689A0035F}" type="slidenum">
              <a:rPr lang="fr-FR"/>
              <a:pPr/>
              <a:t>5</a:t>
            </a:fld>
            <a:endParaRPr lang="fr-FR"/>
          </a:p>
        </p:txBody>
      </p:sp>
      <p:sp>
        <p:nvSpPr>
          <p:cNvPr id="262146" name="Rectangle 2"/>
          <p:cNvSpPr>
            <a:spLocks noChangeArrowheads="1"/>
          </p:cNvSpPr>
          <p:nvPr/>
        </p:nvSpPr>
        <p:spPr bwMode="auto">
          <a:xfrm>
            <a:off x="2771775" y="620713"/>
            <a:ext cx="6192838" cy="381000"/>
          </a:xfrm>
          <a:prstGeom prst="rect">
            <a:avLst/>
          </a:prstGeom>
          <a:solidFill>
            <a:srgbClr val="CC3300"/>
          </a:solidFill>
          <a:ln w="9525">
            <a:solidFill>
              <a:schemeClr val="tx1"/>
            </a:solidFill>
            <a:miter lim="800000"/>
            <a:headEnd/>
            <a:tailEnd/>
          </a:ln>
          <a:effectLst/>
        </p:spPr>
        <p:txBody>
          <a:bodyPr wrap="none" anchor="ctr"/>
          <a:lstStyle/>
          <a:p>
            <a:pPr algn="ctr"/>
            <a:r>
              <a:rPr lang="fr-FR" sz="1200" dirty="0" smtClean="0">
                <a:solidFill>
                  <a:schemeClr val="bg1"/>
                </a:solidFill>
                <a:latin typeface="Arial" charset="0"/>
              </a:rPr>
              <a:t>a- Les besoins</a:t>
            </a:r>
            <a:endParaRPr lang="fr-FR" sz="1200" dirty="0">
              <a:solidFill>
                <a:schemeClr val="bg1"/>
              </a:solidFill>
              <a:latin typeface="Arial" charset="0"/>
            </a:endParaRPr>
          </a:p>
        </p:txBody>
      </p:sp>
      <p:sp>
        <p:nvSpPr>
          <p:cNvPr id="262148" name="Rectangle 4"/>
          <p:cNvSpPr>
            <a:spLocks noChangeArrowheads="1"/>
          </p:cNvSpPr>
          <p:nvPr/>
        </p:nvSpPr>
        <p:spPr bwMode="auto">
          <a:xfrm>
            <a:off x="107950" y="642918"/>
            <a:ext cx="2592388" cy="3810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fr-FR" sz="1200" dirty="0">
                <a:latin typeface="Arial" charset="0"/>
              </a:rPr>
              <a:t>1- METHODOLOGIE PRECONISEE</a:t>
            </a:r>
          </a:p>
        </p:txBody>
      </p:sp>
      <p:pic>
        <p:nvPicPr>
          <p:cNvPr id="8" name="Image 7" descr="12.jpg"/>
          <p:cNvPicPr>
            <a:picLocks noChangeAspect="1"/>
          </p:cNvPicPr>
          <p:nvPr/>
        </p:nvPicPr>
        <p:blipFill>
          <a:blip r:embed="rId2" cstate="print"/>
          <a:stretch>
            <a:fillRect/>
          </a:stretch>
        </p:blipFill>
        <p:spPr>
          <a:xfrm>
            <a:off x="3286116" y="4286256"/>
            <a:ext cx="2478618" cy="2098432"/>
          </a:xfrm>
          <a:prstGeom prst="rect">
            <a:avLst/>
          </a:prstGeom>
        </p:spPr>
      </p:pic>
      <p:pic>
        <p:nvPicPr>
          <p:cNvPr id="9" name="Image 8" descr="1769234_orig.jpg"/>
          <p:cNvPicPr>
            <a:picLocks noChangeAspect="1"/>
          </p:cNvPicPr>
          <p:nvPr/>
        </p:nvPicPr>
        <p:blipFill>
          <a:blip r:embed="rId3"/>
          <a:stretch>
            <a:fillRect/>
          </a:stretch>
        </p:blipFill>
        <p:spPr>
          <a:xfrm>
            <a:off x="3286116" y="1142984"/>
            <a:ext cx="2885587" cy="2324916"/>
          </a:xfrm>
          <a:prstGeom prst="rect">
            <a:avLst/>
          </a:prstGeom>
        </p:spPr>
      </p:pic>
      <p:pic>
        <p:nvPicPr>
          <p:cNvPr id="10" name="Image 9" descr="champ-action-dev1.png"/>
          <p:cNvPicPr>
            <a:picLocks noChangeAspect="1"/>
          </p:cNvPicPr>
          <p:nvPr/>
        </p:nvPicPr>
        <p:blipFill>
          <a:blip r:embed="rId4"/>
          <a:stretch>
            <a:fillRect/>
          </a:stretch>
        </p:blipFill>
        <p:spPr>
          <a:xfrm>
            <a:off x="0" y="4929198"/>
            <a:ext cx="2420626" cy="1785950"/>
          </a:xfrm>
          <a:prstGeom prst="rect">
            <a:avLst/>
          </a:prstGeom>
        </p:spPr>
      </p:pic>
      <p:pic>
        <p:nvPicPr>
          <p:cNvPr id="11" name="Image 10" descr="développement-conception-web-460x460.png"/>
          <p:cNvPicPr>
            <a:picLocks noChangeAspect="1"/>
          </p:cNvPicPr>
          <p:nvPr/>
        </p:nvPicPr>
        <p:blipFill>
          <a:blip r:embed="rId5"/>
          <a:stretch>
            <a:fillRect/>
          </a:stretch>
        </p:blipFill>
        <p:spPr>
          <a:xfrm>
            <a:off x="6143636" y="3429000"/>
            <a:ext cx="2740882" cy="2740882"/>
          </a:xfrm>
          <a:prstGeom prst="rect">
            <a:avLst/>
          </a:prstGeom>
        </p:spPr>
      </p:pic>
      <p:pic>
        <p:nvPicPr>
          <p:cNvPr id="12" name="Image 11" descr="services-web-development-services-on-light-420x420.png"/>
          <p:cNvPicPr>
            <a:picLocks noChangeAspect="1"/>
          </p:cNvPicPr>
          <p:nvPr/>
        </p:nvPicPr>
        <p:blipFill>
          <a:blip r:embed="rId6"/>
          <a:stretch>
            <a:fillRect/>
          </a:stretch>
        </p:blipFill>
        <p:spPr>
          <a:xfrm>
            <a:off x="6715108" y="928670"/>
            <a:ext cx="2428892" cy="2428892"/>
          </a:xfrm>
          <a:prstGeom prst="rect">
            <a:avLst/>
          </a:prstGeom>
        </p:spPr>
      </p:pic>
      <p:pic>
        <p:nvPicPr>
          <p:cNvPr id="13" name="Image 12" descr="téléchargement (1).jpg"/>
          <p:cNvPicPr>
            <a:picLocks noChangeAspect="1"/>
          </p:cNvPicPr>
          <p:nvPr/>
        </p:nvPicPr>
        <p:blipFill>
          <a:blip r:embed="rId7"/>
          <a:stretch>
            <a:fillRect/>
          </a:stretch>
        </p:blipFill>
        <p:spPr>
          <a:xfrm>
            <a:off x="0" y="3500438"/>
            <a:ext cx="2971800" cy="1543050"/>
          </a:xfrm>
          <a:prstGeom prst="rect">
            <a:avLst/>
          </a:prstGeom>
        </p:spPr>
      </p:pic>
      <p:pic>
        <p:nvPicPr>
          <p:cNvPr id="14" name="Image 13" descr="téléchargement.jpg"/>
          <p:cNvPicPr>
            <a:picLocks noChangeAspect="1"/>
          </p:cNvPicPr>
          <p:nvPr/>
        </p:nvPicPr>
        <p:blipFill>
          <a:blip r:embed="rId8"/>
          <a:stretch>
            <a:fillRect/>
          </a:stretch>
        </p:blipFill>
        <p:spPr>
          <a:xfrm>
            <a:off x="500050" y="1285860"/>
            <a:ext cx="2286000" cy="200025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0"/>
          </p:nvPr>
        </p:nvSpPr>
        <p:spPr/>
        <p:txBody>
          <a:bodyPr/>
          <a:lstStyle/>
          <a:p>
            <a:fld id="{AEB4202C-F8E1-4930-9C71-931689A0035F}" type="slidenum">
              <a:rPr lang="fr-FR"/>
              <a:pPr/>
              <a:t>6</a:t>
            </a:fld>
            <a:endParaRPr lang="fr-FR"/>
          </a:p>
        </p:txBody>
      </p:sp>
      <p:sp>
        <p:nvSpPr>
          <p:cNvPr id="262146" name="Rectangle 2"/>
          <p:cNvSpPr>
            <a:spLocks noChangeArrowheads="1"/>
          </p:cNvSpPr>
          <p:nvPr/>
        </p:nvSpPr>
        <p:spPr bwMode="auto">
          <a:xfrm>
            <a:off x="2771775" y="620713"/>
            <a:ext cx="6192838" cy="381000"/>
          </a:xfrm>
          <a:prstGeom prst="rect">
            <a:avLst/>
          </a:prstGeom>
          <a:solidFill>
            <a:srgbClr val="CC3300"/>
          </a:solidFill>
          <a:ln w="9525">
            <a:solidFill>
              <a:schemeClr val="tx1"/>
            </a:solidFill>
            <a:miter lim="800000"/>
            <a:headEnd/>
            <a:tailEnd/>
          </a:ln>
          <a:effectLst/>
        </p:spPr>
        <p:txBody>
          <a:bodyPr wrap="none" anchor="ctr"/>
          <a:lstStyle/>
          <a:p>
            <a:pPr algn="ctr"/>
            <a:r>
              <a:rPr lang="fr-FR" sz="1200" dirty="0" smtClean="0">
                <a:solidFill>
                  <a:schemeClr val="bg1"/>
                </a:solidFill>
                <a:latin typeface="Arial" charset="0"/>
              </a:rPr>
              <a:t>b- Approche du projet</a:t>
            </a:r>
            <a:endParaRPr lang="fr-FR" sz="1200" dirty="0">
              <a:solidFill>
                <a:schemeClr val="bg1"/>
              </a:solidFill>
              <a:latin typeface="Arial" charset="0"/>
            </a:endParaRPr>
          </a:p>
        </p:txBody>
      </p:sp>
      <p:sp>
        <p:nvSpPr>
          <p:cNvPr id="262148" name="Rectangle 4"/>
          <p:cNvSpPr>
            <a:spLocks noChangeArrowheads="1"/>
          </p:cNvSpPr>
          <p:nvPr/>
        </p:nvSpPr>
        <p:spPr bwMode="auto">
          <a:xfrm>
            <a:off x="107950" y="620713"/>
            <a:ext cx="2592388" cy="3810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fr-FR" sz="1200" dirty="0">
                <a:latin typeface="Arial" charset="0"/>
              </a:rPr>
              <a:t>1- METHODOLOGIE PRECONISEE</a:t>
            </a:r>
          </a:p>
        </p:txBody>
      </p:sp>
      <p:sp>
        <p:nvSpPr>
          <p:cNvPr id="6" name="ZoneTexte 5"/>
          <p:cNvSpPr txBox="1"/>
          <p:nvPr/>
        </p:nvSpPr>
        <p:spPr>
          <a:xfrm>
            <a:off x="285720" y="1071546"/>
            <a:ext cx="8572560" cy="1061829"/>
          </a:xfrm>
          <a:prstGeom prst="rect">
            <a:avLst/>
          </a:prstGeom>
          <a:noFill/>
        </p:spPr>
        <p:txBody>
          <a:bodyPr wrap="square" rtlCol="0">
            <a:spAutoFit/>
          </a:bodyPr>
          <a:lstStyle/>
          <a:p>
            <a:pPr>
              <a:lnSpc>
                <a:spcPct val="150000"/>
              </a:lnSpc>
            </a:pPr>
            <a:r>
              <a:rPr lang="fr-FR" sz="1400" b="0" dirty="0" smtClean="0"/>
              <a:t>Le projet tel qu’il a été conçu et prescrit dans le CPS devrait suivre une approche de développement progressive se basant sur les toutes nouvelles technologies en terme de conception graphique, développement web, sécurité des données et des accès, hébergement, mise à jour et référencent.</a:t>
            </a:r>
            <a:endParaRPr lang="fr-FR" sz="1400" b="0" dirty="0"/>
          </a:p>
        </p:txBody>
      </p:sp>
      <p:pic>
        <p:nvPicPr>
          <p:cNvPr id="540674" name="Picture 2" descr="Résultat de recherche d'images pour &quot;approche de développement informatique*&quot;"/>
          <p:cNvPicPr>
            <a:picLocks noChangeAspect="1" noChangeArrowheads="1"/>
          </p:cNvPicPr>
          <p:nvPr/>
        </p:nvPicPr>
        <p:blipFill>
          <a:blip r:embed="rId2"/>
          <a:srcRect/>
          <a:stretch>
            <a:fillRect/>
          </a:stretch>
        </p:blipFill>
        <p:spPr bwMode="auto">
          <a:xfrm>
            <a:off x="3429000" y="2214554"/>
            <a:ext cx="5715000" cy="3238501"/>
          </a:xfrm>
          <a:prstGeom prst="rect">
            <a:avLst/>
          </a:prstGeom>
          <a:noFill/>
        </p:spPr>
      </p:pic>
      <p:sp>
        <p:nvSpPr>
          <p:cNvPr id="7" name="Ellipse 6"/>
          <p:cNvSpPr/>
          <p:nvPr/>
        </p:nvSpPr>
        <p:spPr bwMode="auto">
          <a:xfrm>
            <a:off x="5643570" y="3500438"/>
            <a:ext cx="1428760" cy="809568"/>
          </a:xfrm>
          <a:prstGeom prst="ellipse">
            <a:avLst/>
          </a:prstGeom>
          <a:solidFill>
            <a:schemeClr val="tx2">
              <a:lumMod val="75000"/>
              <a:lumOff val="2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050" b="1" i="0" u="none" strike="noStrike" cap="none" normalizeH="0" baseline="0" dirty="0" smtClean="0">
              <a:ln>
                <a:noFill/>
              </a:ln>
              <a:solidFill>
                <a:schemeClr val="tx1"/>
              </a:solidFill>
              <a:effectLst/>
              <a:latin typeface="Times New Roman" pitchFamily="18"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fr-FR" sz="1050" b="1" i="0" u="none" strike="noStrike" cap="none" normalizeH="0" baseline="0" dirty="0" smtClean="0">
                <a:ln>
                  <a:noFill/>
                </a:ln>
                <a:solidFill>
                  <a:schemeClr val="bg1"/>
                </a:solidFill>
                <a:effectLst/>
                <a:latin typeface="Times New Roman" pitchFamily="18" charset="0"/>
              </a:rPr>
              <a:t>Casainvest.ma</a:t>
            </a:r>
          </a:p>
        </p:txBody>
      </p:sp>
      <p:sp>
        <p:nvSpPr>
          <p:cNvPr id="8" name="Oval 9"/>
          <p:cNvSpPr>
            <a:spLocks noChangeArrowheads="1"/>
          </p:cNvSpPr>
          <p:nvPr/>
        </p:nvSpPr>
        <p:spPr bwMode="auto">
          <a:xfrm>
            <a:off x="615921" y="2640009"/>
            <a:ext cx="1143008" cy="931867"/>
          </a:xfrm>
          <a:prstGeom prst="ellipse">
            <a:avLst/>
          </a:prstGeom>
          <a:solidFill>
            <a:srgbClr val="CC3300"/>
          </a:solidFill>
          <a:ln w="9525">
            <a:noFill/>
            <a:round/>
            <a:headEnd/>
            <a:tailEnd/>
          </a:ln>
          <a:effectLst/>
        </p:spPr>
        <p:txBody>
          <a:bodyPr wrap="none" anchor="ctr"/>
          <a:lstStyle/>
          <a:p>
            <a:pPr algn="ctr"/>
            <a:r>
              <a:rPr lang="fr-FR" sz="900" dirty="0" smtClean="0">
                <a:solidFill>
                  <a:schemeClr val="bg1"/>
                </a:solidFill>
                <a:latin typeface="+mj-lt"/>
              </a:rPr>
              <a:t>Informationnel</a:t>
            </a:r>
            <a:endParaRPr lang="fr-FR" sz="900" dirty="0">
              <a:solidFill>
                <a:schemeClr val="bg1"/>
              </a:solidFill>
              <a:latin typeface="+mj-lt"/>
            </a:endParaRPr>
          </a:p>
        </p:txBody>
      </p:sp>
      <p:sp>
        <p:nvSpPr>
          <p:cNvPr id="9" name="Oval 10"/>
          <p:cNvSpPr>
            <a:spLocks noChangeArrowheads="1"/>
          </p:cNvSpPr>
          <p:nvPr/>
        </p:nvSpPr>
        <p:spPr bwMode="auto">
          <a:xfrm>
            <a:off x="1643042" y="2640009"/>
            <a:ext cx="1143008" cy="931867"/>
          </a:xfrm>
          <a:prstGeom prst="ellipse">
            <a:avLst/>
          </a:prstGeom>
          <a:solidFill>
            <a:srgbClr val="CC3300"/>
          </a:solidFill>
          <a:ln w="9525">
            <a:noFill/>
            <a:round/>
            <a:headEnd/>
            <a:tailEnd/>
          </a:ln>
          <a:effectLst/>
        </p:spPr>
        <p:txBody>
          <a:bodyPr wrap="none" anchor="ctr"/>
          <a:lstStyle/>
          <a:p>
            <a:pPr algn="ctr"/>
            <a:r>
              <a:rPr lang="fr-FR" sz="900" dirty="0" smtClean="0">
                <a:solidFill>
                  <a:schemeClr val="bg1"/>
                </a:solidFill>
                <a:latin typeface="+mj-lt"/>
              </a:rPr>
              <a:t>Interactif</a:t>
            </a:r>
            <a:endParaRPr lang="fr-FR" sz="900" dirty="0">
              <a:solidFill>
                <a:schemeClr val="bg1"/>
              </a:solidFill>
              <a:latin typeface="+mj-lt"/>
            </a:endParaRPr>
          </a:p>
        </p:txBody>
      </p:sp>
      <p:sp>
        <p:nvSpPr>
          <p:cNvPr id="10" name="Oval 11"/>
          <p:cNvSpPr>
            <a:spLocks noChangeArrowheads="1"/>
          </p:cNvSpPr>
          <p:nvPr/>
        </p:nvSpPr>
        <p:spPr bwMode="auto">
          <a:xfrm>
            <a:off x="-32" y="3286124"/>
            <a:ext cx="1143008" cy="931867"/>
          </a:xfrm>
          <a:prstGeom prst="ellipse">
            <a:avLst/>
          </a:prstGeom>
          <a:solidFill>
            <a:srgbClr val="CC3300"/>
          </a:solidFill>
          <a:ln w="9525">
            <a:noFill/>
            <a:round/>
            <a:headEnd/>
            <a:tailEnd/>
          </a:ln>
          <a:effectLst/>
        </p:spPr>
        <p:txBody>
          <a:bodyPr wrap="none" anchor="ctr"/>
          <a:lstStyle/>
          <a:p>
            <a:pPr algn="ctr"/>
            <a:r>
              <a:rPr lang="fr-FR" sz="900" dirty="0" smtClean="0">
                <a:solidFill>
                  <a:schemeClr val="bg1"/>
                </a:solidFill>
                <a:latin typeface="+mj-lt"/>
              </a:rPr>
              <a:t>Ergonomique</a:t>
            </a:r>
            <a:endParaRPr lang="fr-FR" sz="900" dirty="0">
              <a:solidFill>
                <a:schemeClr val="bg1"/>
              </a:solidFill>
              <a:latin typeface="+mj-lt"/>
            </a:endParaRPr>
          </a:p>
        </p:txBody>
      </p:sp>
      <p:sp>
        <p:nvSpPr>
          <p:cNvPr id="11" name="Oval 12"/>
          <p:cNvSpPr>
            <a:spLocks noChangeArrowheads="1"/>
          </p:cNvSpPr>
          <p:nvPr/>
        </p:nvSpPr>
        <p:spPr bwMode="auto">
          <a:xfrm>
            <a:off x="2000232" y="3235263"/>
            <a:ext cx="1143008" cy="931867"/>
          </a:xfrm>
          <a:prstGeom prst="ellipse">
            <a:avLst/>
          </a:prstGeom>
          <a:solidFill>
            <a:srgbClr val="CC3300"/>
          </a:solidFill>
          <a:ln w="9525">
            <a:noFill/>
            <a:round/>
            <a:headEnd/>
            <a:tailEnd/>
          </a:ln>
          <a:effectLst/>
        </p:spPr>
        <p:txBody>
          <a:bodyPr wrap="none" anchor="ctr"/>
          <a:lstStyle/>
          <a:p>
            <a:pPr algn="ctr"/>
            <a:r>
              <a:rPr lang="fr-FR" sz="900" dirty="0" smtClean="0">
                <a:solidFill>
                  <a:schemeClr val="bg1"/>
                </a:solidFill>
                <a:latin typeface="+mj-lt"/>
              </a:rPr>
              <a:t>SEO</a:t>
            </a:r>
            <a:endParaRPr lang="fr-FR" sz="900" dirty="0">
              <a:solidFill>
                <a:schemeClr val="bg1"/>
              </a:solidFill>
              <a:latin typeface="+mj-lt"/>
            </a:endParaRPr>
          </a:p>
        </p:txBody>
      </p:sp>
      <p:sp>
        <p:nvSpPr>
          <p:cNvPr id="12" name="Oval 13"/>
          <p:cNvSpPr>
            <a:spLocks noChangeArrowheads="1"/>
          </p:cNvSpPr>
          <p:nvPr/>
        </p:nvSpPr>
        <p:spPr bwMode="auto">
          <a:xfrm>
            <a:off x="615921" y="3925893"/>
            <a:ext cx="1143008" cy="931867"/>
          </a:xfrm>
          <a:prstGeom prst="ellipse">
            <a:avLst/>
          </a:prstGeom>
          <a:solidFill>
            <a:srgbClr val="CC3300"/>
          </a:solidFill>
          <a:ln w="9525">
            <a:noFill/>
            <a:round/>
            <a:headEnd/>
            <a:tailEnd/>
          </a:ln>
          <a:effectLst/>
        </p:spPr>
        <p:txBody>
          <a:bodyPr wrap="none" anchor="ctr"/>
          <a:lstStyle/>
          <a:p>
            <a:pPr algn="ctr"/>
            <a:r>
              <a:rPr lang="fr-FR" sz="900" dirty="0" smtClean="0">
                <a:solidFill>
                  <a:schemeClr val="bg1"/>
                </a:solidFill>
                <a:latin typeface="+mj-lt"/>
              </a:rPr>
              <a:t>Evolutif</a:t>
            </a:r>
            <a:endParaRPr lang="fr-FR" sz="900" dirty="0">
              <a:solidFill>
                <a:schemeClr val="bg1"/>
              </a:solidFill>
              <a:latin typeface="+mj-lt"/>
            </a:endParaRPr>
          </a:p>
        </p:txBody>
      </p:sp>
      <p:sp>
        <p:nvSpPr>
          <p:cNvPr id="13" name="Oval 14"/>
          <p:cNvSpPr>
            <a:spLocks noChangeArrowheads="1"/>
          </p:cNvSpPr>
          <p:nvPr/>
        </p:nvSpPr>
        <p:spPr bwMode="auto">
          <a:xfrm>
            <a:off x="1571604" y="3857628"/>
            <a:ext cx="1143008" cy="931867"/>
          </a:xfrm>
          <a:prstGeom prst="ellipse">
            <a:avLst/>
          </a:prstGeom>
          <a:solidFill>
            <a:srgbClr val="CC3300"/>
          </a:solidFill>
          <a:ln w="9525">
            <a:noFill/>
            <a:round/>
            <a:headEnd/>
            <a:tailEnd/>
          </a:ln>
          <a:effectLst/>
        </p:spPr>
        <p:txBody>
          <a:bodyPr wrap="none" anchor="ctr"/>
          <a:lstStyle/>
          <a:p>
            <a:pPr algn="ctr"/>
            <a:r>
              <a:rPr lang="fr-FR" sz="900" dirty="0" smtClean="0">
                <a:solidFill>
                  <a:schemeClr val="bg1"/>
                </a:solidFill>
                <a:latin typeface="+mj-lt"/>
              </a:rPr>
              <a:t>Web responsive</a:t>
            </a:r>
            <a:endParaRPr lang="fr-FR" sz="900" dirty="0">
              <a:solidFill>
                <a:schemeClr val="bg1"/>
              </a:solidFill>
              <a:latin typeface="+mj-lt"/>
            </a:endParaRPr>
          </a:p>
        </p:txBody>
      </p:sp>
      <p:sp>
        <p:nvSpPr>
          <p:cNvPr id="14" name="Oval 15"/>
          <p:cNvSpPr>
            <a:spLocks noChangeArrowheads="1"/>
          </p:cNvSpPr>
          <p:nvPr/>
        </p:nvSpPr>
        <p:spPr bwMode="auto">
          <a:xfrm>
            <a:off x="500034" y="3000372"/>
            <a:ext cx="2214578" cy="1285883"/>
          </a:xfrm>
          <a:prstGeom prst="ellipse">
            <a:avLst/>
          </a:prstGeom>
          <a:noFill/>
          <a:ln w="9525">
            <a:noFill/>
            <a:round/>
            <a:headEnd/>
            <a:tailEnd/>
          </a:ln>
          <a:effectLst/>
        </p:spPr>
        <p:txBody>
          <a:bodyPr wrap="none" anchor="ctr"/>
          <a:lstStyle/>
          <a:p>
            <a:pPr algn="ctr"/>
            <a:r>
              <a:rPr lang="fr-FR" sz="1400" dirty="0" smtClean="0">
                <a:solidFill>
                  <a:schemeClr val="tx2"/>
                </a:solidFill>
                <a:latin typeface="Arial" charset="0"/>
              </a:rPr>
              <a:t>Casainvest.ma</a:t>
            </a:r>
            <a:endParaRPr lang="fr-FR" sz="1400" dirty="0">
              <a:solidFill>
                <a:schemeClr val="tx2"/>
              </a:solidFill>
              <a:latin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0"/>
          </p:nvPr>
        </p:nvSpPr>
        <p:spPr/>
        <p:txBody>
          <a:bodyPr/>
          <a:lstStyle/>
          <a:p>
            <a:fld id="{AEB4202C-F8E1-4930-9C71-931689A0035F}" type="slidenum">
              <a:rPr lang="fr-FR"/>
              <a:pPr/>
              <a:t>7</a:t>
            </a:fld>
            <a:endParaRPr lang="fr-FR"/>
          </a:p>
        </p:txBody>
      </p:sp>
      <p:sp>
        <p:nvSpPr>
          <p:cNvPr id="262146" name="Rectangle 2"/>
          <p:cNvSpPr>
            <a:spLocks noChangeArrowheads="1"/>
          </p:cNvSpPr>
          <p:nvPr/>
        </p:nvSpPr>
        <p:spPr bwMode="auto">
          <a:xfrm>
            <a:off x="2771775" y="620713"/>
            <a:ext cx="6192838" cy="381000"/>
          </a:xfrm>
          <a:prstGeom prst="rect">
            <a:avLst/>
          </a:prstGeom>
          <a:solidFill>
            <a:srgbClr val="CC3300"/>
          </a:solidFill>
          <a:ln w="9525">
            <a:solidFill>
              <a:schemeClr val="tx1"/>
            </a:solidFill>
            <a:miter lim="800000"/>
            <a:headEnd/>
            <a:tailEnd/>
          </a:ln>
          <a:effectLst/>
        </p:spPr>
        <p:txBody>
          <a:bodyPr wrap="none" anchor="ctr"/>
          <a:lstStyle/>
          <a:p>
            <a:pPr algn="ctr"/>
            <a:r>
              <a:rPr lang="fr-FR" sz="1200" dirty="0" smtClean="0">
                <a:solidFill>
                  <a:schemeClr val="bg1"/>
                </a:solidFill>
                <a:latin typeface="Arial" charset="0"/>
              </a:rPr>
              <a:t>b- Organisation du projet</a:t>
            </a:r>
            <a:endParaRPr lang="fr-FR" sz="1200" dirty="0">
              <a:solidFill>
                <a:schemeClr val="bg1"/>
              </a:solidFill>
              <a:latin typeface="Arial" charset="0"/>
            </a:endParaRPr>
          </a:p>
        </p:txBody>
      </p:sp>
      <p:sp>
        <p:nvSpPr>
          <p:cNvPr id="262148" name="Rectangle 4"/>
          <p:cNvSpPr>
            <a:spLocks noChangeArrowheads="1"/>
          </p:cNvSpPr>
          <p:nvPr/>
        </p:nvSpPr>
        <p:spPr bwMode="auto">
          <a:xfrm>
            <a:off x="107950" y="620713"/>
            <a:ext cx="2592388" cy="381000"/>
          </a:xfrm>
          <a:prstGeom prst="rect">
            <a:avLst/>
          </a:prstGeom>
          <a:solidFill>
            <a:schemeClr val="bg1">
              <a:alpha val="50000"/>
            </a:schemeClr>
          </a:solidFill>
          <a:ln w="9525">
            <a:solidFill>
              <a:schemeClr val="tx1"/>
            </a:solidFill>
            <a:miter lim="800000"/>
            <a:headEnd/>
            <a:tailEnd/>
          </a:ln>
          <a:effectLst/>
        </p:spPr>
        <p:txBody>
          <a:bodyPr wrap="none" anchor="ctr"/>
          <a:lstStyle/>
          <a:p>
            <a:pPr algn="ctr"/>
            <a:r>
              <a:rPr lang="fr-FR" sz="1200" dirty="0">
                <a:latin typeface="Arial" charset="0"/>
              </a:rPr>
              <a:t>1- METHODOLOGIE PRECONISEE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0"/>
          </p:nvPr>
        </p:nvSpPr>
        <p:spPr/>
        <p:txBody>
          <a:bodyPr/>
          <a:lstStyle/>
          <a:p>
            <a:fld id="{AEB4202C-F8E1-4930-9C71-931689A0035F}" type="slidenum">
              <a:rPr lang="fr-FR"/>
              <a:pPr/>
              <a:t>8</a:t>
            </a:fld>
            <a:endParaRPr lang="fr-FR"/>
          </a:p>
        </p:txBody>
      </p:sp>
      <p:sp>
        <p:nvSpPr>
          <p:cNvPr id="262148" name="Rectangle 4"/>
          <p:cNvSpPr>
            <a:spLocks noChangeArrowheads="1"/>
          </p:cNvSpPr>
          <p:nvPr/>
        </p:nvSpPr>
        <p:spPr bwMode="auto">
          <a:xfrm>
            <a:off x="107950" y="620713"/>
            <a:ext cx="8393140" cy="379395"/>
          </a:xfrm>
          <a:prstGeom prst="rect">
            <a:avLst/>
          </a:prstGeom>
          <a:solidFill>
            <a:schemeClr val="bg1">
              <a:alpha val="50000"/>
            </a:schemeClr>
          </a:solidFill>
          <a:ln w="9525">
            <a:solidFill>
              <a:schemeClr val="tx1"/>
            </a:solidFill>
            <a:miter lim="800000"/>
            <a:headEnd/>
            <a:tailEnd/>
          </a:ln>
          <a:effectLst/>
        </p:spPr>
        <p:txBody>
          <a:bodyPr wrap="none" anchor="ctr"/>
          <a:lstStyle/>
          <a:p>
            <a:r>
              <a:rPr lang="fr-FR" sz="1200" dirty="0" smtClean="0">
                <a:latin typeface="Arial" charset="0"/>
              </a:rPr>
              <a:t>2- LA SOLUTION CMS PROPOSÉE ET SES AVANTAGES</a:t>
            </a:r>
            <a:endParaRPr lang="fr-FR" sz="1200" dirty="0">
              <a:latin typeface="Arial" charset="0"/>
            </a:endParaRPr>
          </a:p>
        </p:txBody>
      </p:sp>
      <p:sp>
        <p:nvSpPr>
          <p:cNvPr id="4" name="ZoneTexte 3"/>
          <p:cNvSpPr txBox="1"/>
          <p:nvPr/>
        </p:nvSpPr>
        <p:spPr>
          <a:xfrm>
            <a:off x="142844" y="1142984"/>
            <a:ext cx="8429684" cy="5197385"/>
          </a:xfrm>
          <a:prstGeom prst="rect">
            <a:avLst/>
          </a:prstGeom>
          <a:noFill/>
        </p:spPr>
        <p:txBody>
          <a:bodyPr wrap="square" rtlCol="0">
            <a:spAutoFit/>
          </a:bodyPr>
          <a:lstStyle/>
          <a:p>
            <a:pPr>
              <a:lnSpc>
                <a:spcPct val="200000"/>
              </a:lnSpc>
            </a:pPr>
            <a:r>
              <a:rPr lang="fr-FR" sz="1400" i="1" dirty="0" smtClean="0"/>
              <a:t>Afin de répondre aux exigences techniques pour le développement du portail objet de l’appel d’offre, nous avons opté pour le CMS WORDPRESS vu que ce dernier  est évolutif, basé sur Apache/PHP/MySQL et comporte les éléments suivants :</a:t>
            </a:r>
          </a:p>
          <a:p>
            <a:pPr>
              <a:lnSpc>
                <a:spcPct val="200000"/>
              </a:lnSpc>
              <a:buFont typeface="Wingdings" pitchFamily="2" charset="2"/>
              <a:buChar char="q"/>
            </a:pPr>
            <a:r>
              <a:rPr lang="fr-FR" sz="1400" i="1" dirty="0" smtClean="0"/>
              <a:t> Des Outils d'administration de la solution</a:t>
            </a:r>
          </a:p>
          <a:p>
            <a:pPr>
              <a:lnSpc>
                <a:spcPct val="200000"/>
              </a:lnSpc>
              <a:buFont typeface="Wingdings" pitchFamily="2" charset="2"/>
              <a:buChar char="q"/>
            </a:pPr>
            <a:r>
              <a:rPr lang="fr-FR" sz="1400" i="1" dirty="0" smtClean="0"/>
              <a:t> Des Outils de gestion du contenu CMS permettant de faciliter la mise en ligne de l'information sans se préoccuper d'aucune question de mise en forme ou de navigation.</a:t>
            </a:r>
          </a:p>
          <a:p>
            <a:pPr>
              <a:lnSpc>
                <a:spcPct val="200000"/>
              </a:lnSpc>
              <a:buFont typeface="Wingdings" pitchFamily="2" charset="2"/>
              <a:buChar char="q"/>
            </a:pPr>
            <a:r>
              <a:rPr lang="fr-FR" sz="1400" i="1" dirty="0" smtClean="0"/>
              <a:t> Un gestionnaire de contenu CMS (Content Management System), bâti sur les standards et particulièrement XML, et supporte parfaitement la langue arabe.</a:t>
            </a:r>
          </a:p>
          <a:p>
            <a:pPr>
              <a:lnSpc>
                <a:spcPct val="200000"/>
              </a:lnSpc>
              <a:buFont typeface="Wingdings" pitchFamily="2" charset="2"/>
              <a:buChar char="q"/>
            </a:pPr>
            <a:r>
              <a:rPr lang="fr-FR" sz="1400" i="1" dirty="0" smtClean="0"/>
              <a:t> Basée sur une technologie compatible avec les principaux standards technologiques du marché jugés stables.</a:t>
            </a:r>
          </a:p>
          <a:p>
            <a:pPr>
              <a:lnSpc>
                <a:spcPct val="200000"/>
              </a:lnSpc>
              <a:buFont typeface="Wingdings" pitchFamily="2" charset="2"/>
              <a:buChar char="q"/>
            </a:pPr>
            <a:r>
              <a:rPr lang="fr-FR" sz="1400" i="1" dirty="0" smtClean="0"/>
              <a:t> Permet à des utilisateurs ou administrateurs, dispersés géographiquement, d'accéder au portail web par authentification via un client léger et un simple navigateur web.</a:t>
            </a:r>
          </a:p>
          <a:p>
            <a:pPr>
              <a:lnSpc>
                <a:spcPct val="200000"/>
              </a:lnSpc>
            </a:pPr>
            <a:endParaRPr lang="fr-FR" sz="1400" b="0" dirty="0"/>
          </a:p>
        </p:txBody>
      </p:sp>
      <p:pic>
        <p:nvPicPr>
          <p:cNvPr id="6" name="Image 5" descr="logo_wordpress.jpg"/>
          <p:cNvPicPr>
            <a:picLocks noChangeAspect="1"/>
          </p:cNvPicPr>
          <p:nvPr/>
        </p:nvPicPr>
        <p:blipFill>
          <a:blip r:embed="rId2"/>
          <a:stretch>
            <a:fillRect/>
          </a:stretch>
        </p:blipFill>
        <p:spPr>
          <a:xfrm>
            <a:off x="7205694" y="4491058"/>
            <a:ext cx="1866900" cy="18669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3"/>
          <p:cNvSpPr>
            <a:spLocks noGrp="1"/>
          </p:cNvSpPr>
          <p:nvPr>
            <p:ph type="sldNum" sz="quarter" idx="10"/>
          </p:nvPr>
        </p:nvSpPr>
        <p:spPr/>
        <p:txBody>
          <a:bodyPr/>
          <a:lstStyle/>
          <a:p>
            <a:fld id="{AEB4202C-F8E1-4930-9C71-931689A0035F}" type="slidenum">
              <a:rPr lang="fr-FR"/>
              <a:pPr/>
              <a:t>9</a:t>
            </a:fld>
            <a:endParaRPr lang="fr-FR"/>
          </a:p>
        </p:txBody>
      </p:sp>
      <p:sp>
        <p:nvSpPr>
          <p:cNvPr id="262148" name="Rectangle 4"/>
          <p:cNvSpPr>
            <a:spLocks noChangeArrowheads="1"/>
          </p:cNvSpPr>
          <p:nvPr/>
        </p:nvSpPr>
        <p:spPr bwMode="auto">
          <a:xfrm>
            <a:off x="107950" y="620713"/>
            <a:ext cx="8393140" cy="379395"/>
          </a:xfrm>
          <a:prstGeom prst="rect">
            <a:avLst/>
          </a:prstGeom>
          <a:solidFill>
            <a:schemeClr val="bg1">
              <a:alpha val="50000"/>
            </a:schemeClr>
          </a:solidFill>
          <a:ln w="9525">
            <a:solidFill>
              <a:schemeClr val="tx1"/>
            </a:solidFill>
            <a:miter lim="800000"/>
            <a:headEnd/>
            <a:tailEnd/>
          </a:ln>
          <a:effectLst/>
        </p:spPr>
        <p:txBody>
          <a:bodyPr wrap="none" anchor="ctr"/>
          <a:lstStyle/>
          <a:p>
            <a:r>
              <a:rPr lang="fr-FR" sz="1200" dirty="0" smtClean="0">
                <a:latin typeface="Arial" charset="0"/>
              </a:rPr>
              <a:t>2- LA SOLUTION CMS PROPOSÉE ET SES AVANTAGES</a:t>
            </a:r>
            <a:endParaRPr lang="fr-FR" sz="1200" dirty="0">
              <a:latin typeface="Arial" charset="0"/>
            </a:endParaRPr>
          </a:p>
        </p:txBody>
      </p:sp>
      <p:sp>
        <p:nvSpPr>
          <p:cNvPr id="6" name="ZoneTexte 5"/>
          <p:cNvSpPr txBox="1"/>
          <p:nvPr/>
        </p:nvSpPr>
        <p:spPr>
          <a:xfrm>
            <a:off x="-32" y="928670"/>
            <a:ext cx="9001156" cy="5793894"/>
          </a:xfrm>
          <a:prstGeom prst="rect">
            <a:avLst/>
          </a:prstGeom>
          <a:noFill/>
        </p:spPr>
        <p:txBody>
          <a:bodyPr wrap="square" rtlCol="0">
            <a:spAutoFit/>
          </a:bodyPr>
          <a:lstStyle/>
          <a:p>
            <a:pPr>
              <a:lnSpc>
                <a:spcPct val="150000"/>
              </a:lnSpc>
            </a:pPr>
            <a:r>
              <a:rPr lang="fr-FR" sz="1300" i="1" dirty="0" smtClean="0"/>
              <a:t>WORDPRESS permet également les fonctionnalités suivantes :</a:t>
            </a:r>
          </a:p>
          <a:p>
            <a:pPr>
              <a:lnSpc>
                <a:spcPct val="150000"/>
              </a:lnSpc>
              <a:buFont typeface="Wingdings" pitchFamily="2" charset="2"/>
              <a:buChar char="q"/>
            </a:pPr>
            <a:r>
              <a:rPr lang="fr-FR" sz="1300" i="1" dirty="0" smtClean="0"/>
              <a:t> La gestion des privilèges : possibilité de la répartition des tâches, par type de contenu au sein du portail web, entre cadres chargés du contenu et faciliter la délimitation des responsabilités et des circuits de validation.</a:t>
            </a:r>
          </a:p>
          <a:p>
            <a:pPr>
              <a:lnSpc>
                <a:spcPct val="150000"/>
              </a:lnSpc>
              <a:buFont typeface="Wingdings" pitchFamily="2" charset="2"/>
              <a:buChar char="q"/>
            </a:pPr>
            <a:r>
              <a:rPr lang="fr-FR" sz="1300" i="1" dirty="0" smtClean="0"/>
              <a:t> Le travail collaboratif : qui affranchit les différents intervenants, dans les phases de conception, validation et publication du contenu, des contraintes de mise en forme ainsi que des contraintes techniques de paramétrage.</a:t>
            </a:r>
          </a:p>
          <a:p>
            <a:pPr>
              <a:lnSpc>
                <a:spcPct val="150000"/>
              </a:lnSpc>
              <a:buFont typeface="Wingdings" pitchFamily="2" charset="2"/>
              <a:buChar char="q"/>
            </a:pPr>
            <a:r>
              <a:rPr lang="fr-FR" sz="1300" i="1" dirty="0" smtClean="0"/>
              <a:t> L'autonomie des collaborateurs dans la mise à jour du portail web.</a:t>
            </a:r>
          </a:p>
          <a:p>
            <a:pPr>
              <a:lnSpc>
                <a:spcPct val="150000"/>
              </a:lnSpc>
              <a:buFont typeface="Wingdings" pitchFamily="2" charset="2"/>
              <a:buChar char="q"/>
            </a:pPr>
            <a:r>
              <a:rPr lang="fr-FR" sz="1300" i="1" dirty="0" smtClean="0"/>
              <a:t> La possibilité de mise à jour à distance du contenu du portail web</a:t>
            </a:r>
          </a:p>
          <a:p>
            <a:pPr>
              <a:lnSpc>
                <a:spcPct val="150000"/>
              </a:lnSpc>
              <a:buFont typeface="Wingdings" pitchFamily="2" charset="2"/>
              <a:buChar char="q"/>
            </a:pPr>
            <a:r>
              <a:rPr lang="fr-FR" sz="1300" i="1" dirty="0" smtClean="0"/>
              <a:t> La programmation du temps d'affichage sur Internet du contenu des pages avant son archivage automatique pour faciliter les mises à jour et éviter l'affichage des informations périmées et alléger le téléchargement du portail web ; (avec un simple développement prévu)</a:t>
            </a:r>
          </a:p>
          <a:p>
            <a:pPr>
              <a:lnSpc>
                <a:spcPct val="150000"/>
              </a:lnSpc>
              <a:buFont typeface="Wingdings" pitchFamily="2" charset="2"/>
              <a:buChar char="q"/>
            </a:pPr>
            <a:r>
              <a:rPr lang="fr-FR" sz="1300" i="1" dirty="0" smtClean="0"/>
              <a:t> L'archivage du contenu du portail web dans une base de données interactive dotée d'un moteur de recherche avancé autonome </a:t>
            </a:r>
          </a:p>
          <a:p>
            <a:pPr>
              <a:lnSpc>
                <a:spcPct val="150000"/>
              </a:lnSpc>
              <a:buFont typeface="Wingdings" pitchFamily="2" charset="2"/>
              <a:buChar char="q"/>
            </a:pPr>
            <a:r>
              <a:rPr lang="fr-FR" sz="1300" i="1" dirty="0" smtClean="0"/>
              <a:t> (langage libre multilingue), supportant la langue arabe, français, anglais, espagnol  (tout document ou article inséré sous format texte doit être automatiquement indexé en texte intégral par le système). Un développement spécifique sera fait pour l’intégration de la langue Amazigh</a:t>
            </a:r>
          </a:p>
          <a:p>
            <a:pPr>
              <a:lnSpc>
                <a:spcPct val="150000"/>
              </a:lnSpc>
              <a:buFont typeface="Wingdings" pitchFamily="2" charset="2"/>
              <a:buChar char="q"/>
            </a:pPr>
            <a:r>
              <a:rPr lang="fr-FR" sz="1300" i="1" dirty="0" smtClean="0"/>
              <a:t> Boutons permettant le partage sur les réseaux sociaux.</a:t>
            </a:r>
          </a:p>
          <a:p>
            <a:pPr>
              <a:lnSpc>
                <a:spcPct val="150000"/>
              </a:lnSpc>
              <a:buFont typeface="Wingdings" pitchFamily="2" charset="2"/>
              <a:buChar char="q"/>
            </a:pPr>
            <a:r>
              <a:rPr lang="fr-FR" sz="1300" i="1" dirty="0" smtClean="0"/>
              <a:t> Un nombre de clics réduit pour accéder aux différents contenus.</a:t>
            </a:r>
          </a:p>
          <a:p>
            <a:pPr>
              <a:lnSpc>
                <a:spcPct val="150000"/>
              </a:lnSpc>
              <a:buFont typeface="Wingdings" pitchFamily="2" charset="2"/>
              <a:buChar char="q"/>
            </a:pPr>
            <a:r>
              <a:rPr lang="fr-FR" sz="1300" i="1" dirty="0" smtClean="0"/>
              <a:t> Téléchargement facile des vidéos, des fichiers sous différents formats</a:t>
            </a:r>
          </a:p>
          <a:p>
            <a:pPr>
              <a:lnSpc>
                <a:spcPct val="150000"/>
              </a:lnSpc>
              <a:buFont typeface="Wingdings" pitchFamily="2" charset="2"/>
              <a:buChar char="q"/>
            </a:pPr>
            <a:r>
              <a:rPr lang="fr-FR" sz="1300" i="1" dirty="0" smtClean="0"/>
              <a:t> Moteur de recherche Avancé, multicritère et multilingue.</a:t>
            </a:r>
          </a:p>
          <a:p>
            <a:pPr>
              <a:lnSpc>
                <a:spcPct val="150000"/>
              </a:lnSpc>
            </a:pPr>
            <a:endParaRPr lang="fr-FR" sz="1300" b="0" dirty="0" smtClean="0"/>
          </a:p>
        </p:txBody>
      </p:sp>
      <p:pic>
        <p:nvPicPr>
          <p:cNvPr id="7" name="Image 6" descr="wordpress-portailpro.png"/>
          <p:cNvPicPr>
            <a:picLocks noChangeAspect="1"/>
          </p:cNvPicPr>
          <p:nvPr/>
        </p:nvPicPr>
        <p:blipFill>
          <a:blip r:embed="rId2"/>
          <a:stretch>
            <a:fillRect/>
          </a:stretch>
        </p:blipFill>
        <p:spPr>
          <a:xfrm>
            <a:off x="5429256" y="4929208"/>
            <a:ext cx="2857500" cy="142875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odèle par défaut">
  <a:themeElements>
    <a:clrScheme name="Modèle par défau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odèle par défau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odèle par défau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dèle par défau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dèle par défau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8736</TotalTime>
  <Words>3868</Words>
  <Application>Microsoft PowerPoint</Application>
  <PresentationFormat>Affichage à l'écran (4:3)</PresentationFormat>
  <Paragraphs>1096</Paragraphs>
  <Slides>44</Slides>
  <Notes>1</Notes>
  <HiddenSlides>0</HiddenSlides>
  <MMClips>0</MMClips>
  <ScaleCrop>false</ScaleCrop>
  <HeadingPairs>
    <vt:vector size="4" baseType="variant">
      <vt:variant>
        <vt:lpstr>Thème</vt:lpstr>
      </vt:variant>
      <vt:variant>
        <vt:i4>1</vt:i4>
      </vt:variant>
      <vt:variant>
        <vt:lpstr>Titres des diapositives</vt:lpstr>
      </vt:variant>
      <vt:variant>
        <vt:i4>44</vt:i4>
      </vt:variant>
    </vt:vector>
  </HeadingPairs>
  <TitlesOfParts>
    <vt:vector size="45" baseType="lpstr">
      <vt:lpstr>Modèle par défaut</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lpstr>Diapositive 25</vt:lpstr>
      <vt:lpstr>Diapositive 26</vt:lpstr>
      <vt:lpstr>Diapositive 27</vt:lpstr>
      <vt:lpstr>Diapositive 28</vt:lpstr>
      <vt:lpstr>Diapositive 29</vt:lpstr>
      <vt:lpstr>Diapositive 30</vt:lpstr>
      <vt:lpstr>Diapositive 31</vt:lpstr>
      <vt:lpstr>Diapositive 32</vt:lpstr>
      <vt:lpstr>Diapositive 33</vt:lpstr>
      <vt:lpstr>Diapositive 34</vt:lpstr>
      <vt:lpstr>Diapositive 35</vt:lpstr>
      <vt:lpstr>Diapositive 36</vt:lpstr>
      <vt:lpstr>Diapositive 37</vt:lpstr>
      <vt:lpstr>Diapositive 38</vt:lpstr>
      <vt:lpstr>Diapositive 39</vt:lpstr>
      <vt:lpstr>Diapositive 40</vt:lpstr>
      <vt:lpstr>Diapositive 41</vt:lpstr>
      <vt:lpstr>Diapositive 42</vt:lpstr>
      <vt:lpstr>Diapositive 43</vt:lpstr>
      <vt:lpstr>Diapositive 44</vt:lpstr>
    </vt:vector>
  </TitlesOfParts>
  <Company>XX</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X</dc:creator>
  <cp:lastModifiedBy>hp</cp:lastModifiedBy>
  <cp:revision>1972</cp:revision>
  <dcterms:created xsi:type="dcterms:W3CDTF">1980-01-04T02:46:59Z</dcterms:created>
  <dcterms:modified xsi:type="dcterms:W3CDTF">2016-10-21T14:03:37Z</dcterms:modified>
</cp:coreProperties>
</file>