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handoutMasterIdLst>
    <p:handoutMasterId r:id="rId32"/>
  </p:handoutMasterIdLst>
  <p:sldIdLst>
    <p:sldId id="284" r:id="rId2"/>
    <p:sldId id="355" r:id="rId3"/>
    <p:sldId id="377" r:id="rId4"/>
    <p:sldId id="629" r:id="rId5"/>
    <p:sldId id="630" r:id="rId6"/>
    <p:sldId id="631" r:id="rId7"/>
    <p:sldId id="633" r:id="rId8"/>
    <p:sldId id="632" r:id="rId9"/>
    <p:sldId id="641" r:id="rId10"/>
    <p:sldId id="642" r:id="rId11"/>
    <p:sldId id="643" r:id="rId12"/>
    <p:sldId id="644" r:id="rId13"/>
    <p:sldId id="645" r:id="rId14"/>
    <p:sldId id="646" r:id="rId15"/>
    <p:sldId id="647" r:id="rId16"/>
    <p:sldId id="634" r:id="rId17"/>
    <p:sldId id="635" r:id="rId18"/>
    <p:sldId id="648" r:id="rId19"/>
    <p:sldId id="636" r:id="rId20"/>
    <p:sldId id="649" r:id="rId21"/>
    <p:sldId id="650" r:id="rId22"/>
    <p:sldId id="651" r:id="rId23"/>
    <p:sldId id="637" r:id="rId24"/>
    <p:sldId id="652" r:id="rId25"/>
    <p:sldId id="653" r:id="rId26"/>
    <p:sldId id="638" r:id="rId27"/>
    <p:sldId id="639" r:id="rId28"/>
    <p:sldId id="640" r:id="rId29"/>
    <p:sldId id="628" r:id="rId30"/>
  </p:sldIdLst>
  <p:sldSz cx="9144000" cy="6858000" type="screen4x3"/>
  <p:notesSz cx="6851650" cy="9747250"/>
  <p:defaultTextStyle>
    <a:defPPr>
      <a:defRPr lang="fr-FR"/>
    </a:defPPr>
    <a:lvl1pPr algn="l" rtl="0" fontAlgn="base">
      <a:spcBef>
        <a:spcPct val="0"/>
      </a:spcBef>
      <a:spcAft>
        <a:spcPct val="0"/>
      </a:spcAft>
      <a:defRPr sz="2400" b="1" kern="1200">
        <a:solidFill>
          <a:schemeClr val="tx1"/>
        </a:solidFill>
        <a:latin typeface="Times New Roman" pitchFamily="18" charset="0"/>
        <a:ea typeface="+mn-ea"/>
        <a:cs typeface="+mn-cs"/>
      </a:defRPr>
    </a:lvl1pPr>
    <a:lvl2pPr marL="457200" algn="l" rtl="0" fontAlgn="base">
      <a:spcBef>
        <a:spcPct val="0"/>
      </a:spcBef>
      <a:spcAft>
        <a:spcPct val="0"/>
      </a:spcAft>
      <a:defRPr sz="2400" b="1" kern="1200">
        <a:solidFill>
          <a:schemeClr val="tx1"/>
        </a:solidFill>
        <a:latin typeface="Times New Roman" pitchFamily="18" charset="0"/>
        <a:ea typeface="+mn-ea"/>
        <a:cs typeface="+mn-cs"/>
      </a:defRPr>
    </a:lvl2pPr>
    <a:lvl3pPr marL="914400" algn="l" rtl="0" fontAlgn="base">
      <a:spcBef>
        <a:spcPct val="0"/>
      </a:spcBef>
      <a:spcAft>
        <a:spcPct val="0"/>
      </a:spcAft>
      <a:defRPr sz="2400" b="1" kern="1200">
        <a:solidFill>
          <a:schemeClr val="tx1"/>
        </a:solidFill>
        <a:latin typeface="Times New Roman" pitchFamily="18" charset="0"/>
        <a:ea typeface="+mn-ea"/>
        <a:cs typeface="+mn-cs"/>
      </a:defRPr>
    </a:lvl3pPr>
    <a:lvl4pPr marL="1371600" algn="l" rtl="0" fontAlgn="base">
      <a:spcBef>
        <a:spcPct val="0"/>
      </a:spcBef>
      <a:spcAft>
        <a:spcPct val="0"/>
      </a:spcAft>
      <a:defRPr sz="2400" b="1" kern="1200">
        <a:solidFill>
          <a:schemeClr val="tx1"/>
        </a:solidFill>
        <a:latin typeface="Times New Roman" pitchFamily="18" charset="0"/>
        <a:ea typeface="+mn-ea"/>
        <a:cs typeface="+mn-cs"/>
      </a:defRPr>
    </a:lvl4pPr>
    <a:lvl5pPr marL="1828800" algn="l" rtl="0" fontAlgn="base">
      <a:spcBef>
        <a:spcPct val="0"/>
      </a:spcBef>
      <a:spcAft>
        <a:spcPct val="0"/>
      </a:spcAft>
      <a:defRPr sz="2400" b="1" kern="1200">
        <a:solidFill>
          <a:schemeClr val="tx1"/>
        </a:solidFill>
        <a:latin typeface="Times New Roman" pitchFamily="18" charset="0"/>
        <a:ea typeface="+mn-ea"/>
        <a:cs typeface="+mn-cs"/>
      </a:defRPr>
    </a:lvl5pPr>
    <a:lvl6pPr marL="2286000" algn="l" defTabSz="914400" rtl="0" eaLnBrk="1" latinLnBrk="0" hangingPunct="1">
      <a:defRPr sz="2400" b="1" kern="1200">
        <a:solidFill>
          <a:schemeClr val="tx1"/>
        </a:solidFill>
        <a:latin typeface="Times New Roman" pitchFamily="18" charset="0"/>
        <a:ea typeface="+mn-ea"/>
        <a:cs typeface="+mn-cs"/>
      </a:defRPr>
    </a:lvl6pPr>
    <a:lvl7pPr marL="2743200" algn="l" defTabSz="914400" rtl="0" eaLnBrk="1" latinLnBrk="0" hangingPunct="1">
      <a:defRPr sz="2400" b="1" kern="1200">
        <a:solidFill>
          <a:schemeClr val="tx1"/>
        </a:solidFill>
        <a:latin typeface="Times New Roman" pitchFamily="18" charset="0"/>
        <a:ea typeface="+mn-ea"/>
        <a:cs typeface="+mn-cs"/>
      </a:defRPr>
    </a:lvl7pPr>
    <a:lvl8pPr marL="3200400" algn="l" defTabSz="914400" rtl="0" eaLnBrk="1" latinLnBrk="0" hangingPunct="1">
      <a:defRPr sz="2400" b="1" kern="1200">
        <a:solidFill>
          <a:schemeClr val="tx1"/>
        </a:solidFill>
        <a:latin typeface="Times New Roman" pitchFamily="18" charset="0"/>
        <a:ea typeface="+mn-ea"/>
        <a:cs typeface="+mn-cs"/>
      </a:defRPr>
    </a:lvl8pPr>
    <a:lvl9pPr marL="3657600" algn="l" defTabSz="914400" rtl="0" eaLnBrk="1" latinLnBrk="0" hangingPunct="1">
      <a:defRPr sz="2400" b="1"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CC3300"/>
    <a:srgbClr val="CC0000"/>
    <a:srgbClr val="FFFF66"/>
    <a:srgbClr val="000099"/>
    <a:srgbClr val="663300"/>
    <a:srgbClr val="006600"/>
    <a:srgbClr val="F8F8F8"/>
    <a:srgbClr val="80008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19" autoAdjust="0"/>
    <p:restoredTop sz="98623" autoAdjust="0"/>
  </p:normalViewPr>
  <p:slideViewPr>
    <p:cSldViewPr>
      <p:cViewPr>
        <p:scale>
          <a:sx n="75" d="100"/>
          <a:sy n="75" d="100"/>
        </p:scale>
        <p:origin x="-1122"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210"/>
    </p:cViewPr>
  </p:sorterViewPr>
  <p:notesViewPr>
    <p:cSldViewPr>
      <p:cViewPr varScale="1">
        <p:scale>
          <a:sx n="40" d="100"/>
          <a:sy n="40" d="100"/>
        </p:scale>
        <p:origin x="-1344" y="-102"/>
      </p:cViewPr>
      <p:guideLst>
        <p:guide orient="horz" pos="3070"/>
        <p:guide pos="2158"/>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968625" cy="4873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vl1pPr>
          </a:lstStyle>
          <a:p>
            <a:endParaRPr lang="fr-FR"/>
          </a:p>
        </p:txBody>
      </p:sp>
      <p:sp>
        <p:nvSpPr>
          <p:cNvPr id="25603" name="Rectangle 3"/>
          <p:cNvSpPr>
            <a:spLocks noGrp="1" noChangeArrowheads="1"/>
          </p:cNvSpPr>
          <p:nvPr>
            <p:ph type="dt" sz="quarter" idx="1"/>
          </p:nvPr>
        </p:nvSpPr>
        <p:spPr bwMode="auto">
          <a:xfrm>
            <a:off x="3883025" y="0"/>
            <a:ext cx="2968625" cy="4873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vl1pPr>
          </a:lstStyle>
          <a:p>
            <a:endParaRPr lang="fr-FR"/>
          </a:p>
        </p:txBody>
      </p:sp>
      <p:sp>
        <p:nvSpPr>
          <p:cNvPr id="25604" name="Rectangle 4"/>
          <p:cNvSpPr>
            <a:spLocks noGrp="1" noChangeArrowheads="1"/>
          </p:cNvSpPr>
          <p:nvPr>
            <p:ph type="ftr" sz="quarter" idx="2"/>
          </p:nvPr>
        </p:nvSpPr>
        <p:spPr bwMode="auto">
          <a:xfrm>
            <a:off x="0" y="9259888"/>
            <a:ext cx="2968625" cy="4873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vl1pPr>
          </a:lstStyle>
          <a:p>
            <a:endParaRPr lang="fr-FR"/>
          </a:p>
        </p:txBody>
      </p:sp>
      <p:sp>
        <p:nvSpPr>
          <p:cNvPr id="25605" name="Rectangle 5"/>
          <p:cNvSpPr>
            <a:spLocks noGrp="1" noChangeArrowheads="1"/>
          </p:cNvSpPr>
          <p:nvPr>
            <p:ph type="sldNum" sz="quarter" idx="3"/>
          </p:nvPr>
        </p:nvSpPr>
        <p:spPr bwMode="auto">
          <a:xfrm>
            <a:off x="3883025" y="9259888"/>
            <a:ext cx="2968625" cy="4873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fld id="{A1F5C7F5-2B24-4A85-9901-3568F319D6F2}" type="slidenum">
              <a:rPr lang="fr-FR"/>
              <a:pPr/>
              <a:t>‹N°›</a:t>
            </a:fld>
            <a:endParaRPr lang="fr-F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9490" name="Rectangle 2"/>
          <p:cNvSpPr>
            <a:spLocks noGrp="1" noChangeArrowheads="1"/>
          </p:cNvSpPr>
          <p:nvPr>
            <p:ph type="hdr" sz="quarter"/>
          </p:nvPr>
        </p:nvSpPr>
        <p:spPr bwMode="auto">
          <a:xfrm>
            <a:off x="0" y="0"/>
            <a:ext cx="2968625" cy="4873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vl1pPr>
          </a:lstStyle>
          <a:p>
            <a:endParaRPr lang="fr-FR"/>
          </a:p>
        </p:txBody>
      </p:sp>
      <p:sp>
        <p:nvSpPr>
          <p:cNvPr id="319491" name="Rectangle 3"/>
          <p:cNvSpPr>
            <a:spLocks noGrp="1" noChangeArrowheads="1"/>
          </p:cNvSpPr>
          <p:nvPr>
            <p:ph type="dt" idx="1"/>
          </p:nvPr>
        </p:nvSpPr>
        <p:spPr bwMode="auto">
          <a:xfrm>
            <a:off x="3881438" y="0"/>
            <a:ext cx="2968625" cy="4873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vl1pPr>
          </a:lstStyle>
          <a:p>
            <a:endParaRPr lang="fr-FR"/>
          </a:p>
        </p:txBody>
      </p:sp>
      <p:sp>
        <p:nvSpPr>
          <p:cNvPr id="319492" name="Rectangle 4"/>
          <p:cNvSpPr>
            <a:spLocks noGrp="1" noRot="1" noChangeAspect="1" noChangeArrowheads="1" noTextEdit="1"/>
          </p:cNvSpPr>
          <p:nvPr>
            <p:ph type="sldImg" idx="2"/>
          </p:nvPr>
        </p:nvSpPr>
        <p:spPr bwMode="auto">
          <a:xfrm>
            <a:off x="990600" y="731838"/>
            <a:ext cx="4870450" cy="3654425"/>
          </a:xfrm>
          <a:prstGeom prst="rect">
            <a:avLst/>
          </a:prstGeom>
          <a:noFill/>
          <a:ln w="9525">
            <a:solidFill>
              <a:srgbClr val="000000"/>
            </a:solidFill>
            <a:miter lim="800000"/>
            <a:headEnd/>
            <a:tailEnd/>
          </a:ln>
          <a:effectLst/>
        </p:spPr>
      </p:sp>
      <p:sp>
        <p:nvSpPr>
          <p:cNvPr id="319493" name="Rectangle 5"/>
          <p:cNvSpPr>
            <a:spLocks noGrp="1" noChangeArrowheads="1"/>
          </p:cNvSpPr>
          <p:nvPr>
            <p:ph type="body" sz="quarter" idx="3"/>
          </p:nvPr>
        </p:nvSpPr>
        <p:spPr bwMode="auto">
          <a:xfrm>
            <a:off x="685800" y="4630738"/>
            <a:ext cx="5480050" cy="43862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p>
        </p:txBody>
      </p:sp>
      <p:sp>
        <p:nvSpPr>
          <p:cNvPr id="319494" name="Rectangle 6"/>
          <p:cNvSpPr>
            <a:spLocks noGrp="1" noChangeArrowheads="1"/>
          </p:cNvSpPr>
          <p:nvPr>
            <p:ph type="ftr" sz="quarter" idx="4"/>
          </p:nvPr>
        </p:nvSpPr>
        <p:spPr bwMode="auto">
          <a:xfrm>
            <a:off x="0" y="9258300"/>
            <a:ext cx="2968625" cy="4873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vl1pPr>
          </a:lstStyle>
          <a:p>
            <a:endParaRPr lang="fr-FR"/>
          </a:p>
        </p:txBody>
      </p:sp>
      <p:sp>
        <p:nvSpPr>
          <p:cNvPr id="319495" name="Rectangle 7"/>
          <p:cNvSpPr>
            <a:spLocks noGrp="1" noChangeArrowheads="1"/>
          </p:cNvSpPr>
          <p:nvPr>
            <p:ph type="sldNum" sz="quarter" idx="5"/>
          </p:nvPr>
        </p:nvSpPr>
        <p:spPr bwMode="auto">
          <a:xfrm>
            <a:off x="3881438" y="9258300"/>
            <a:ext cx="2968625" cy="4873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fld id="{42DF706E-3116-43A1-AF73-836C68CFCAFE}" type="slidenum">
              <a:rPr lang="fr-FR"/>
              <a:pPr/>
              <a:t>‹N°›</a:t>
            </a:fld>
            <a:endParaRPr lang="fr-FR"/>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42DF706E-3116-43A1-AF73-836C68CFCAFE}" type="slidenum">
              <a:rPr lang="fr-FR" smtClean="0"/>
              <a:pPr/>
              <a:t>16</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a:prstGeom prst="rect">
            <a:avLst/>
          </a:prstGeo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smtClean="0"/>
              <a:t>Cliquez pour modifier le style des sous-titres du masque</a:t>
            </a:r>
            <a:endParaRPr lang="fr-FR"/>
          </a:p>
        </p:txBody>
      </p:sp>
      <p:sp>
        <p:nvSpPr>
          <p:cNvPr id="4" name="Espace réservé du numéro de diapositive 3"/>
          <p:cNvSpPr>
            <a:spLocks noGrp="1"/>
          </p:cNvSpPr>
          <p:nvPr>
            <p:ph type="sldNum" sz="quarter" idx="10"/>
          </p:nvPr>
        </p:nvSpPr>
        <p:spPr/>
        <p:txBody>
          <a:bodyPr/>
          <a:lstStyle>
            <a:lvl1pPr>
              <a:defRPr/>
            </a:lvl1pPr>
          </a:lstStyle>
          <a:p>
            <a:fld id="{890E28B2-A592-40C1-8BF1-25B6C8A58D40}" type="slidenum">
              <a:rPr lang="fr-FR"/>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1600200"/>
            <a:ext cx="8229600" cy="4525963"/>
          </a:xfrm>
          <a:prstGeom prst="rect">
            <a:avLst/>
          </a:prstGeo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numéro de diapositive 3"/>
          <p:cNvSpPr>
            <a:spLocks noGrp="1"/>
          </p:cNvSpPr>
          <p:nvPr>
            <p:ph type="sldNum" sz="quarter" idx="10"/>
          </p:nvPr>
        </p:nvSpPr>
        <p:spPr/>
        <p:txBody>
          <a:bodyPr/>
          <a:lstStyle>
            <a:lvl1pPr>
              <a:defRPr/>
            </a:lvl1pPr>
          </a:lstStyle>
          <a:p>
            <a:fld id="{FA1C1EBA-E73D-4352-9B0B-78EA5FA3C13A}" type="slidenum">
              <a:rPr lang="fr-FR"/>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a:prstGeom prst="rect">
            <a:avLst/>
          </a:prstGeo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851525"/>
          </a:xfrm>
          <a:prstGeom prst="rect">
            <a:avLst/>
          </a:prstGeo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numéro de diapositive 3"/>
          <p:cNvSpPr>
            <a:spLocks noGrp="1"/>
          </p:cNvSpPr>
          <p:nvPr>
            <p:ph type="sldNum" sz="quarter" idx="10"/>
          </p:nvPr>
        </p:nvSpPr>
        <p:spPr/>
        <p:txBody>
          <a:bodyPr/>
          <a:lstStyle>
            <a:lvl1pPr>
              <a:defRPr/>
            </a:lvl1pPr>
          </a:lstStyle>
          <a:p>
            <a:fld id="{CEE33385-5E59-4625-83FC-A1D8CCEA9FEC}" type="slidenum">
              <a:rPr lang="fr-FR"/>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p>
            <a:r>
              <a:rPr lang="fr-FR" smtClean="0"/>
              <a:t>Cliquez pour modifier le style du titre</a:t>
            </a:r>
            <a:endParaRPr lang="fr-FR"/>
          </a:p>
        </p:txBody>
      </p:sp>
      <p:sp>
        <p:nvSpPr>
          <p:cNvPr id="3" name="Espace réservé du contenu 2"/>
          <p:cNvSpPr>
            <a:spLocks noGrp="1"/>
          </p:cNvSpPr>
          <p:nvPr>
            <p:ph idx="1"/>
          </p:nvPr>
        </p:nvSpPr>
        <p:spPr>
          <a:xfrm>
            <a:off x="457200" y="1600200"/>
            <a:ext cx="8229600" cy="4525963"/>
          </a:xfrm>
          <a:prstGeom prst="rect">
            <a:avLst/>
          </a:prstGeo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numéro de diapositive 3"/>
          <p:cNvSpPr>
            <a:spLocks noGrp="1"/>
          </p:cNvSpPr>
          <p:nvPr>
            <p:ph type="sldNum" sz="quarter" idx="10"/>
          </p:nvPr>
        </p:nvSpPr>
        <p:spPr/>
        <p:txBody>
          <a:bodyPr/>
          <a:lstStyle>
            <a:lvl1pPr>
              <a:defRPr/>
            </a:lvl1pPr>
          </a:lstStyle>
          <a:p>
            <a:fld id="{BBF7CF8A-32AA-47AA-BB0E-E9E6D7C97AF0}" type="slidenum">
              <a:rPr lang="fr-FR"/>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Cliquez pour modifier les styles du texte du masque</a:t>
            </a:r>
          </a:p>
        </p:txBody>
      </p:sp>
      <p:sp>
        <p:nvSpPr>
          <p:cNvPr id="4" name="Espace réservé du numéro de diapositive 3"/>
          <p:cNvSpPr>
            <a:spLocks noGrp="1"/>
          </p:cNvSpPr>
          <p:nvPr>
            <p:ph type="sldNum" sz="quarter" idx="10"/>
          </p:nvPr>
        </p:nvSpPr>
        <p:spPr/>
        <p:txBody>
          <a:bodyPr/>
          <a:lstStyle>
            <a:lvl1pPr>
              <a:defRPr/>
            </a:lvl1pPr>
          </a:lstStyle>
          <a:p>
            <a:fld id="{9B354321-C282-4608-ACBC-CA4F494D3291}" type="slidenum">
              <a:rPr lang="fr-FR"/>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numéro de diapositive 4"/>
          <p:cNvSpPr>
            <a:spLocks noGrp="1"/>
          </p:cNvSpPr>
          <p:nvPr>
            <p:ph type="sldNum" sz="quarter" idx="10"/>
          </p:nvPr>
        </p:nvSpPr>
        <p:spPr/>
        <p:txBody>
          <a:bodyPr/>
          <a:lstStyle>
            <a:lvl1pPr>
              <a:defRPr/>
            </a:lvl1pPr>
          </a:lstStyle>
          <a:p>
            <a:fld id="{D4D73DEC-DC06-47FA-AC67-A7B71B8E9022}" type="slidenum">
              <a:rPr lang="fr-FR"/>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u numéro de diapositive 6"/>
          <p:cNvSpPr>
            <a:spLocks noGrp="1"/>
          </p:cNvSpPr>
          <p:nvPr>
            <p:ph type="sldNum" sz="quarter" idx="10"/>
          </p:nvPr>
        </p:nvSpPr>
        <p:spPr/>
        <p:txBody>
          <a:bodyPr/>
          <a:lstStyle>
            <a:lvl1pPr>
              <a:defRPr/>
            </a:lvl1pPr>
          </a:lstStyle>
          <a:p>
            <a:fld id="{FF69B9B7-1C16-4C9D-A3A6-3404268E3F11}" type="slidenum">
              <a:rPr lang="fr-FR"/>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p>
            <a:r>
              <a:rPr lang="fr-FR" smtClean="0"/>
              <a:t>Cliquez pour modifier le style du titre</a:t>
            </a:r>
            <a:endParaRPr lang="fr-FR"/>
          </a:p>
        </p:txBody>
      </p:sp>
      <p:sp>
        <p:nvSpPr>
          <p:cNvPr id="3" name="Espace réservé du numéro de diapositive 2"/>
          <p:cNvSpPr>
            <a:spLocks noGrp="1"/>
          </p:cNvSpPr>
          <p:nvPr>
            <p:ph type="sldNum" sz="quarter" idx="10"/>
          </p:nvPr>
        </p:nvSpPr>
        <p:spPr/>
        <p:txBody>
          <a:bodyPr/>
          <a:lstStyle>
            <a:lvl1pPr>
              <a:defRPr/>
            </a:lvl1pPr>
          </a:lstStyle>
          <a:p>
            <a:fld id="{D91AB4E8-1D46-498B-A43A-0E832EFFF4CF}" type="slidenum">
              <a:rPr lang="fr-FR"/>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0"/>
          </p:nvPr>
        </p:nvSpPr>
        <p:spPr/>
        <p:txBody>
          <a:bodyPr/>
          <a:lstStyle>
            <a:lvl1pPr>
              <a:defRPr/>
            </a:lvl1pPr>
          </a:lstStyle>
          <a:p>
            <a:fld id="{4BBCC4C5-C4C3-4BA8-A213-27DA4E235FEA}" type="slidenum">
              <a:rPr lang="fr-FR"/>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a:prstGeom prst="rect">
            <a:avLst/>
          </a:prstGeo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u numéro de diapositive 4"/>
          <p:cNvSpPr>
            <a:spLocks noGrp="1"/>
          </p:cNvSpPr>
          <p:nvPr>
            <p:ph type="sldNum" sz="quarter" idx="10"/>
          </p:nvPr>
        </p:nvSpPr>
        <p:spPr/>
        <p:txBody>
          <a:bodyPr/>
          <a:lstStyle>
            <a:lvl1pPr>
              <a:defRPr/>
            </a:lvl1pPr>
          </a:lstStyle>
          <a:p>
            <a:fld id="{1F0A2657-526E-4297-8991-07B1DD25B18D}" type="slidenum">
              <a:rPr lang="fr-FR"/>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u numéro de diapositive 4"/>
          <p:cNvSpPr>
            <a:spLocks noGrp="1"/>
          </p:cNvSpPr>
          <p:nvPr>
            <p:ph type="sldNum" sz="quarter" idx="10"/>
          </p:nvPr>
        </p:nvSpPr>
        <p:spPr/>
        <p:txBody>
          <a:bodyPr/>
          <a:lstStyle>
            <a:lvl1pPr>
              <a:defRPr/>
            </a:lvl1pPr>
          </a:lstStyle>
          <a:p>
            <a:fld id="{3DDEFC3D-5AF7-4901-9293-9CCD7FFCF49D}" type="slidenum">
              <a:rPr lang="fr-FR"/>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4" name="Rectangle 50"/>
          <p:cNvSpPr>
            <a:spLocks noChangeArrowheads="1"/>
          </p:cNvSpPr>
          <p:nvPr userDrawn="1"/>
        </p:nvSpPr>
        <p:spPr bwMode="hidden">
          <a:xfrm>
            <a:off x="0" y="0"/>
            <a:ext cx="9144000" cy="549275"/>
          </a:xfrm>
          <a:prstGeom prst="rect">
            <a:avLst/>
          </a:prstGeom>
          <a:gradFill flip="none" rotWithShape="1">
            <a:gsLst>
              <a:gs pos="0">
                <a:srgbClr val="FF0000"/>
              </a:gs>
              <a:gs pos="100000">
                <a:srgbClr val="FF8200">
                  <a:alpha val="0"/>
                </a:srgbClr>
              </a:gs>
            </a:gsLst>
            <a:lin ang="2700000" scaled="1"/>
            <a:tileRect/>
          </a:gradFill>
          <a:ln w="9525">
            <a:noFill/>
            <a:miter lim="800000"/>
            <a:headEnd/>
            <a:tailEnd/>
          </a:ln>
          <a:effectLst/>
        </p:spPr>
        <p:txBody>
          <a:bodyPr/>
          <a:lstStyle/>
          <a:p>
            <a:endParaRPr kumimoji="1" lang="fr-FR" b="0"/>
          </a:p>
        </p:txBody>
      </p:sp>
      <p:sp>
        <p:nvSpPr>
          <p:cNvPr id="1076" name="Line 52"/>
          <p:cNvSpPr>
            <a:spLocks noChangeShapeType="1"/>
          </p:cNvSpPr>
          <p:nvPr userDrawn="1"/>
        </p:nvSpPr>
        <p:spPr bwMode="auto">
          <a:xfrm>
            <a:off x="0" y="476250"/>
            <a:ext cx="9144000" cy="0"/>
          </a:xfrm>
          <a:prstGeom prst="line">
            <a:avLst/>
          </a:prstGeom>
          <a:noFill/>
          <a:ln w="12700">
            <a:solidFill>
              <a:schemeClr val="bg1"/>
            </a:solidFill>
            <a:round/>
            <a:headEnd/>
            <a:tailEnd/>
          </a:ln>
          <a:effectLst/>
        </p:spPr>
        <p:txBody>
          <a:bodyPr/>
          <a:lstStyle/>
          <a:p>
            <a:endParaRPr lang="fr-FR"/>
          </a:p>
        </p:txBody>
      </p:sp>
      <p:sp>
        <p:nvSpPr>
          <p:cNvPr id="1078" name="Line 54"/>
          <p:cNvSpPr>
            <a:spLocks noChangeShapeType="1"/>
          </p:cNvSpPr>
          <p:nvPr userDrawn="1"/>
        </p:nvSpPr>
        <p:spPr bwMode="auto">
          <a:xfrm flipH="1">
            <a:off x="-3175" y="6400800"/>
            <a:ext cx="9112250" cy="0"/>
          </a:xfrm>
          <a:prstGeom prst="line">
            <a:avLst/>
          </a:prstGeom>
          <a:noFill/>
          <a:ln w="9525">
            <a:solidFill>
              <a:schemeClr val="tx1"/>
            </a:solidFill>
            <a:round/>
            <a:headEnd/>
            <a:tailEnd/>
          </a:ln>
          <a:effectLst/>
        </p:spPr>
        <p:txBody>
          <a:bodyPr/>
          <a:lstStyle/>
          <a:p>
            <a:endParaRPr lang="fr-FR"/>
          </a:p>
        </p:txBody>
      </p:sp>
      <p:sp>
        <p:nvSpPr>
          <p:cNvPr id="1079" name="Rectangle 55"/>
          <p:cNvSpPr>
            <a:spLocks noChangeArrowheads="1"/>
          </p:cNvSpPr>
          <p:nvPr userDrawn="1"/>
        </p:nvSpPr>
        <p:spPr bwMode="auto">
          <a:xfrm>
            <a:off x="73025" y="6477000"/>
            <a:ext cx="8832850" cy="381000"/>
          </a:xfrm>
          <a:prstGeom prst="rect">
            <a:avLst/>
          </a:prstGeom>
          <a:noFill/>
          <a:ln w="9525">
            <a:noFill/>
            <a:miter lim="800000"/>
            <a:headEnd/>
            <a:tailEnd/>
          </a:ln>
          <a:effectLst/>
        </p:spPr>
        <p:txBody>
          <a:bodyPr/>
          <a:lstStyle/>
          <a:p>
            <a:pPr algn="just"/>
            <a:r>
              <a:rPr lang="fr-FR" sz="800" b="0" dirty="0" smtClean="0">
                <a:solidFill>
                  <a:schemeClr val="tx2"/>
                </a:solidFill>
                <a:latin typeface="Arial" charset="0"/>
              </a:rPr>
              <a:t>Casainvest.ma</a:t>
            </a:r>
            <a:endParaRPr lang="fr-FR" sz="800" b="0" dirty="0">
              <a:solidFill>
                <a:schemeClr val="tx2"/>
              </a:solidFill>
              <a:latin typeface="Arial" charset="0"/>
            </a:endParaRPr>
          </a:p>
        </p:txBody>
      </p:sp>
      <p:sp>
        <p:nvSpPr>
          <p:cNvPr id="1084" name="Rectangle 60"/>
          <p:cNvSpPr>
            <a:spLocks noGrp="1" noChangeArrowheads="1"/>
          </p:cNvSpPr>
          <p:nvPr>
            <p:ph type="sldNum" sz="quarter" idx="4"/>
          </p:nvPr>
        </p:nvSpPr>
        <p:spPr bwMode="auto">
          <a:xfrm>
            <a:off x="8675688" y="6477000"/>
            <a:ext cx="457200" cy="609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atin typeface="Arial" charset="0"/>
              </a:defRPr>
            </a:lvl1pPr>
          </a:lstStyle>
          <a:p>
            <a:fld id="{1475CD7B-05D7-4228-B1BD-22253D5BA051}" type="slidenum">
              <a:rPr lang="fr-FR"/>
              <a:pPr/>
              <a:t>‹N°›</a:t>
            </a:fld>
            <a:endParaRPr lang="fr-FR"/>
          </a:p>
        </p:txBody>
      </p:sp>
      <p:pic>
        <p:nvPicPr>
          <p:cNvPr id="1113" name="Picture 89" descr="logo_cri"/>
          <p:cNvPicPr>
            <a:picLocks noChangeAspect="1" noChangeArrowheads="1"/>
          </p:cNvPicPr>
          <p:nvPr userDrawn="1"/>
        </p:nvPicPr>
        <p:blipFill>
          <a:blip r:embed="rId13"/>
          <a:srcRect/>
          <a:stretch>
            <a:fillRect/>
          </a:stretch>
        </p:blipFill>
        <p:spPr bwMode="auto">
          <a:xfrm>
            <a:off x="6659563" y="6416675"/>
            <a:ext cx="2484437" cy="428625"/>
          </a:xfrm>
          <a:prstGeom prst="rect">
            <a:avLst/>
          </a:prstGeom>
          <a:noFill/>
        </p:spPr>
      </p:pic>
      <p:cxnSp>
        <p:nvCxnSpPr>
          <p:cNvPr id="10" name="Connecteur droit 9"/>
          <p:cNvCxnSpPr/>
          <p:nvPr userDrawn="1"/>
        </p:nvCxnSpPr>
        <p:spPr bwMode="auto">
          <a:xfrm>
            <a:off x="0" y="452354"/>
            <a:ext cx="9144000" cy="1588"/>
          </a:xfrm>
          <a:prstGeom prst="line">
            <a:avLst/>
          </a:prstGeom>
          <a:solidFill>
            <a:schemeClr val="accent1"/>
          </a:solidFill>
          <a:ln w="47625" cap="flat" cmpd="sng" algn="ctr">
            <a:solidFill>
              <a:srgbClr val="00B050"/>
            </a:solidFill>
            <a:prstDash val="solid"/>
            <a:round/>
            <a:headEnd type="none" w="med" len="med"/>
            <a:tailEnd type="none" w="med" len="med"/>
          </a:ln>
          <a:effectLst/>
        </p:spPr>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itchFamily="18" charset="0"/>
        </a:defRPr>
      </a:lvl2pPr>
      <a:lvl3pPr algn="ctr" rtl="0" fontAlgn="base">
        <a:spcBef>
          <a:spcPct val="0"/>
        </a:spcBef>
        <a:spcAft>
          <a:spcPct val="0"/>
        </a:spcAft>
        <a:defRPr sz="4400">
          <a:solidFill>
            <a:schemeClr val="tx2"/>
          </a:solidFill>
          <a:latin typeface="Times New Roman" pitchFamily="18" charset="0"/>
        </a:defRPr>
      </a:lvl3pPr>
      <a:lvl4pPr algn="ctr" rtl="0" fontAlgn="base">
        <a:spcBef>
          <a:spcPct val="0"/>
        </a:spcBef>
        <a:spcAft>
          <a:spcPct val="0"/>
        </a:spcAft>
        <a:defRPr sz="4400">
          <a:solidFill>
            <a:schemeClr val="tx2"/>
          </a:solidFill>
          <a:latin typeface="Times New Roman" pitchFamily="18" charset="0"/>
        </a:defRPr>
      </a:lvl4pPr>
      <a:lvl5pPr algn="ctr" rtl="0" fontAlgn="base">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Espace réservé du numéro de diapositive 1"/>
          <p:cNvSpPr>
            <a:spLocks noGrp="1"/>
          </p:cNvSpPr>
          <p:nvPr>
            <p:ph type="sldNum" sz="quarter" idx="10"/>
          </p:nvPr>
        </p:nvSpPr>
        <p:spPr/>
        <p:txBody>
          <a:bodyPr/>
          <a:lstStyle/>
          <a:p>
            <a:fld id="{DC1D5A60-2506-46FF-ACA6-5C663AE6DF46}" type="slidenum">
              <a:rPr lang="fr-FR"/>
              <a:pPr/>
              <a:t>1</a:t>
            </a:fld>
            <a:endParaRPr lang="fr-FR"/>
          </a:p>
        </p:txBody>
      </p:sp>
      <p:sp>
        <p:nvSpPr>
          <p:cNvPr id="34836" name="Rectangle 20"/>
          <p:cNvSpPr>
            <a:spLocks noChangeArrowheads="1"/>
          </p:cNvSpPr>
          <p:nvPr/>
        </p:nvSpPr>
        <p:spPr bwMode="auto">
          <a:xfrm>
            <a:off x="266700" y="1052513"/>
            <a:ext cx="8337550" cy="3960812"/>
          </a:xfrm>
          <a:prstGeom prst="rect">
            <a:avLst/>
          </a:prstGeom>
          <a:noFill/>
          <a:ln w="9525">
            <a:noFill/>
            <a:miter lim="800000"/>
            <a:headEnd/>
            <a:tailEnd/>
          </a:ln>
          <a:effectLst/>
        </p:spPr>
        <p:txBody>
          <a:bodyPr wrap="none" anchor="ctr"/>
          <a:lstStyle/>
          <a:p>
            <a:pPr algn="ctr"/>
            <a:endParaRPr lang="fr-FR" dirty="0">
              <a:latin typeface="Arial" charset="0"/>
            </a:endParaRPr>
          </a:p>
          <a:p>
            <a:pPr algn="ctr"/>
            <a:endParaRPr lang="fr-FR" sz="2000" dirty="0">
              <a:latin typeface="Arial" charset="0"/>
            </a:endParaRPr>
          </a:p>
          <a:p>
            <a:pPr algn="ctr"/>
            <a:endParaRPr lang="fr-FR" sz="2000" dirty="0" smtClean="0"/>
          </a:p>
          <a:p>
            <a:pPr algn="ctr"/>
            <a:r>
              <a:rPr lang="fr-FR" sz="2000" dirty="0" smtClean="0"/>
              <a:t>Etude </a:t>
            </a:r>
            <a:r>
              <a:rPr lang="fr-FR" sz="2000" dirty="0"/>
              <a:t>de Conception et Réalisation d'un Portail web au profit du </a:t>
            </a:r>
            <a:r>
              <a:rPr lang="fr-FR" sz="2000" dirty="0" smtClean="0"/>
              <a:t/>
            </a:r>
            <a:br>
              <a:rPr lang="fr-FR" sz="2000" dirty="0" smtClean="0"/>
            </a:br>
            <a:r>
              <a:rPr lang="fr-FR" sz="2000" dirty="0" smtClean="0"/>
              <a:t>Centre Régional </a:t>
            </a:r>
            <a:r>
              <a:rPr lang="fr-FR" sz="2000" dirty="0"/>
              <a:t>d'Investissement de la Région de </a:t>
            </a:r>
            <a:r>
              <a:rPr lang="fr-FR" sz="2000" dirty="0" smtClean="0"/>
              <a:t>Casablanca-Settat</a:t>
            </a:r>
            <a:endParaRPr lang="fr-FR" sz="2000" dirty="0">
              <a:latin typeface="Arial" charset="0"/>
            </a:endParaRPr>
          </a:p>
          <a:p>
            <a:pPr algn="ctr"/>
            <a:endParaRPr lang="fr-FR" sz="2000" dirty="0">
              <a:latin typeface="Arial" charset="0"/>
            </a:endParaRPr>
          </a:p>
          <a:p>
            <a:pPr algn="ctr">
              <a:lnSpc>
                <a:spcPct val="150000"/>
              </a:lnSpc>
            </a:pPr>
            <a:r>
              <a:rPr lang="fr-FR" sz="1600" dirty="0" smtClean="0">
                <a:latin typeface="Arial" charset="0"/>
              </a:rPr>
              <a:t>Dossier Technique</a:t>
            </a:r>
          </a:p>
          <a:p>
            <a:pPr algn="ctr">
              <a:lnSpc>
                <a:spcPct val="150000"/>
              </a:lnSpc>
            </a:pPr>
            <a:r>
              <a:rPr lang="fr-FR" sz="1600" dirty="0" smtClean="0">
                <a:latin typeface="Arial" charset="0"/>
              </a:rPr>
              <a:t>Pièce 1 : METHODOLOGIE</a:t>
            </a:r>
          </a:p>
          <a:p>
            <a:pPr algn="ctr">
              <a:lnSpc>
                <a:spcPct val="150000"/>
              </a:lnSpc>
            </a:pPr>
            <a:endParaRPr lang="fr-FR" sz="1600" dirty="0" smtClean="0">
              <a:latin typeface="Arial" charset="0"/>
            </a:endParaRPr>
          </a:p>
          <a:p>
            <a:pPr algn="ctr">
              <a:lnSpc>
                <a:spcPct val="150000"/>
              </a:lnSpc>
            </a:pPr>
            <a:endParaRPr lang="fr-FR" sz="1600" dirty="0" smtClean="0"/>
          </a:p>
          <a:p>
            <a:pPr algn="ctr">
              <a:lnSpc>
                <a:spcPct val="150000"/>
              </a:lnSpc>
            </a:pPr>
            <a:r>
              <a:rPr lang="fr-FR" sz="1600" dirty="0" smtClean="0"/>
              <a:t>Appel d'offres ouvert en lot unique N 006/2016/CRI</a:t>
            </a:r>
          </a:p>
          <a:p>
            <a:pPr algn="ctr">
              <a:lnSpc>
                <a:spcPct val="150000"/>
              </a:lnSpc>
            </a:pPr>
            <a:endParaRPr lang="fr-FR" sz="1600" dirty="0">
              <a:latin typeface="Arial" charset="0"/>
            </a:endParaRPr>
          </a:p>
          <a:p>
            <a:pPr algn="ctr"/>
            <a:endParaRPr lang="fr-FR" sz="1600" dirty="0">
              <a:latin typeface="Arial" charset="0"/>
            </a:endParaRPr>
          </a:p>
        </p:txBody>
      </p:sp>
      <p:sp>
        <p:nvSpPr>
          <p:cNvPr id="34837" name="Line 21"/>
          <p:cNvSpPr>
            <a:spLocks noChangeShapeType="1"/>
          </p:cNvSpPr>
          <p:nvPr/>
        </p:nvSpPr>
        <p:spPr bwMode="auto">
          <a:xfrm>
            <a:off x="1071538" y="4000504"/>
            <a:ext cx="6985000" cy="0"/>
          </a:xfrm>
          <a:prstGeom prst="line">
            <a:avLst/>
          </a:prstGeom>
          <a:noFill/>
          <a:ln w="9525">
            <a:solidFill>
              <a:schemeClr val="tx1"/>
            </a:solidFill>
            <a:round/>
            <a:headEnd/>
            <a:tailEnd/>
          </a:ln>
          <a:effectLst/>
        </p:spPr>
        <p:txBody>
          <a:bodyPr/>
          <a:lstStyle/>
          <a:p>
            <a:endParaRPr lang="fr-FR"/>
          </a:p>
        </p:txBody>
      </p:sp>
      <p:sp>
        <p:nvSpPr>
          <p:cNvPr id="34845" name="Rectangle 29"/>
          <p:cNvSpPr>
            <a:spLocks noChangeArrowheads="1"/>
          </p:cNvSpPr>
          <p:nvPr/>
        </p:nvSpPr>
        <p:spPr bwMode="auto">
          <a:xfrm>
            <a:off x="8893175" y="6524625"/>
            <a:ext cx="250825" cy="333375"/>
          </a:xfrm>
          <a:prstGeom prst="rect">
            <a:avLst/>
          </a:prstGeom>
          <a:solidFill>
            <a:schemeClr val="bg1"/>
          </a:solidFill>
          <a:ln w="9525">
            <a:noFill/>
            <a:miter lim="800000"/>
            <a:headEnd/>
            <a:tailEnd/>
          </a:ln>
          <a:effectLst/>
        </p:spPr>
        <p:txBody>
          <a:bodyPr wrap="none" anchor="ctr"/>
          <a:lstStyle/>
          <a:p>
            <a:endParaRPr lang="fr-FR"/>
          </a:p>
        </p:txBody>
      </p:sp>
      <p:sp>
        <p:nvSpPr>
          <p:cNvPr id="34848" name="Line 32"/>
          <p:cNvSpPr>
            <a:spLocks noChangeShapeType="1"/>
          </p:cNvSpPr>
          <p:nvPr/>
        </p:nvSpPr>
        <p:spPr bwMode="auto">
          <a:xfrm>
            <a:off x="900113" y="908050"/>
            <a:ext cx="935037" cy="0"/>
          </a:xfrm>
          <a:prstGeom prst="line">
            <a:avLst/>
          </a:prstGeom>
          <a:noFill/>
          <a:ln w="9525">
            <a:solidFill>
              <a:schemeClr val="tx1"/>
            </a:solidFill>
            <a:round/>
            <a:headEnd/>
            <a:tailEnd/>
          </a:ln>
          <a:effectLst/>
        </p:spPr>
        <p:txBody>
          <a:bodyPr/>
          <a:lstStyle/>
          <a:p>
            <a:endParaRPr lang="fr-FR"/>
          </a:p>
        </p:txBody>
      </p:sp>
      <p:sp>
        <p:nvSpPr>
          <p:cNvPr id="34849" name="Line 33"/>
          <p:cNvSpPr>
            <a:spLocks noChangeShapeType="1"/>
          </p:cNvSpPr>
          <p:nvPr/>
        </p:nvSpPr>
        <p:spPr bwMode="auto">
          <a:xfrm>
            <a:off x="900113" y="908050"/>
            <a:ext cx="0" cy="792163"/>
          </a:xfrm>
          <a:prstGeom prst="line">
            <a:avLst/>
          </a:prstGeom>
          <a:noFill/>
          <a:ln w="9525">
            <a:solidFill>
              <a:schemeClr val="tx1"/>
            </a:solidFill>
            <a:round/>
            <a:headEnd/>
            <a:tailEnd/>
          </a:ln>
          <a:effectLst/>
        </p:spPr>
        <p:txBody>
          <a:bodyPr/>
          <a:lstStyle/>
          <a:p>
            <a:endParaRPr lang="fr-FR"/>
          </a:p>
        </p:txBody>
      </p:sp>
      <p:sp>
        <p:nvSpPr>
          <p:cNvPr id="34850" name="Line 34"/>
          <p:cNvSpPr>
            <a:spLocks noChangeShapeType="1"/>
          </p:cNvSpPr>
          <p:nvPr/>
        </p:nvSpPr>
        <p:spPr bwMode="auto">
          <a:xfrm>
            <a:off x="7381875" y="908050"/>
            <a:ext cx="935038" cy="0"/>
          </a:xfrm>
          <a:prstGeom prst="line">
            <a:avLst/>
          </a:prstGeom>
          <a:noFill/>
          <a:ln w="9525">
            <a:solidFill>
              <a:schemeClr val="tx1"/>
            </a:solidFill>
            <a:round/>
            <a:headEnd/>
            <a:tailEnd/>
          </a:ln>
          <a:effectLst/>
        </p:spPr>
        <p:txBody>
          <a:bodyPr/>
          <a:lstStyle/>
          <a:p>
            <a:endParaRPr lang="fr-FR"/>
          </a:p>
        </p:txBody>
      </p:sp>
      <p:sp>
        <p:nvSpPr>
          <p:cNvPr id="34851" name="Line 35"/>
          <p:cNvSpPr>
            <a:spLocks noChangeShapeType="1"/>
          </p:cNvSpPr>
          <p:nvPr/>
        </p:nvSpPr>
        <p:spPr bwMode="auto">
          <a:xfrm>
            <a:off x="8316913" y="908050"/>
            <a:ext cx="0" cy="792163"/>
          </a:xfrm>
          <a:prstGeom prst="line">
            <a:avLst/>
          </a:prstGeom>
          <a:noFill/>
          <a:ln w="9525">
            <a:solidFill>
              <a:schemeClr val="tx1"/>
            </a:solidFill>
            <a:round/>
            <a:headEnd/>
            <a:tailEnd/>
          </a:ln>
          <a:effectLst/>
        </p:spPr>
        <p:txBody>
          <a:bodyPr/>
          <a:lstStyle/>
          <a:p>
            <a:endParaRPr lang="fr-FR"/>
          </a:p>
        </p:txBody>
      </p:sp>
      <p:sp>
        <p:nvSpPr>
          <p:cNvPr id="34852" name="Line 36"/>
          <p:cNvSpPr>
            <a:spLocks noChangeShapeType="1"/>
          </p:cNvSpPr>
          <p:nvPr/>
        </p:nvSpPr>
        <p:spPr bwMode="auto">
          <a:xfrm>
            <a:off x="900113" y="5661025"/>
            <a:ext cx="935037" cy="0"/>
          </a:xfrm>
          <a:prstGeom prst="line">
            <a:avLst/>
          </a:prstGeom>
          <a:noFill/>
          <a:ln w="9525">
            <a:solidFill>
              <a:schemeClr val="tx1"/>
            </a:solidFill>
            <a:round/>
            <a:headEnd/>
            <a:tailEnd/>
          </a:ln>
          <a:effectLst/>
        </p:spPr>
        <p:txBody>
          <a:bodyPr/>
          <a:lstStyle/>
          <a:p>
            <a:endParaRPr lang="fr-FR"/>
          </a:p>
        </p:txBody>
      </p:sp>
      <p:sp>
        <p:nvSpPr>
          <p:cNvPr id="34853" name="Line 37"/>
          <p:cNvSpPr>
            <a:spLocks noChangeShapeType="1"/>
          </p:cNvSpPr>
          <p:nvPr/>
        </p:nvSpPr>
        <p:spPr bwMode="auto">
          <a:xfrm>
            <a:off x="900113" y="4868863"/>
            <a:ext cx="0" cy="792162"/>
          </a:xfrm>
          <a:prstGeom prst="line">
            <a:avLst/>
          </a:prstGeom>
          <a:noFill/>
          <a:ln w="9525">
            <a:solidFill>
              <a:schemeClr val="tx1"/>
            </a:solidFill>
            <a:round/>
            <a:headEnd/>
            <a:tailEnd/>
          </a:ln>
          <a:effectLst/>
        </p:spPr>
        <p:txBody>
          <a:bodyPr/>
          <a:lstStyle/>
          <a:p>
            <a:endParaRPr lang="fr-FR"/>
          </a:p>
        </p:txBody>
      </p:sp>
      <p:sp>
        <p:nvSpPr>
          <p:cNvPr id="34854" name="Line 38"/>
          <p:cNvSpPr>
            <a:spLocks noChangeShapeType="1"/>
          </p:cNvSpPr>
          <p:nvPr/>
        </p:nvSpPr>
        <p:spPr bwMode="auto">
          <a:xfrm>
            <a:off x="7381875" y="5589588"/>
            <a:ext cx="935038" cy="0"/>
          </a:xfrm>
          <a:prstGeom prst="line">
            <a:avLst/>
          </a:prstGeom>
          <a:noFill/>
          <a:ln w="9525">
            <a:solidFill>
              <a:schemeClr val="tx1"/>
            </a:solidFill>
            <a:round/>
            <a:headEnd/>
            <a:tailEnd/>
          </a:ln>
          <a:effectLst/>
        </p:spPr>
        <p:txBody>
          <a:bodyPr/>
          <a:lstStyle/>
          <a:p>
            <a:endParaRPr lang="fr-FR"/>
          </a:p>
        </p:txBody>
      </p:sp>
      <p:sp>
        <p:nvSpPr>
          <p:cNvPr id="34855" name="Line 39"/>
          <p:cNvSpPr>
            <a:spLocks noChangeShapeType="1"/>
          </p:cNvSpPr>
          <p:nvPr/>
        </p:nvSpPr>
        <p:spPr bwMode="auto">
          <a:xfrm>
            <a:off x="8316913" y="4797425"/>
            <a:ext cx="0" cy="792163"/>
          </a:xfrm>
          <a:prstGeom prst="line">
            <a:avLst/>
          </a:prstGeom>
          <a:noFill/>
          <a:ln w="9525">
            <a:solidFill>
              <a:schemeClr val="tx1"/>
            </a:solidFill>
            <a:round/>
            <a:headEnd/>
            <a:tailEnd/>
          </a:ln>
          <a:effectLst/>
        </p:spPr>
        <p:txBody>
          <a:bodyPr/>
          <a:lstStyle/>
          <a:p>
            <a:endParaRPr lang="fr-F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3"/>
          <p:cNvSpPr>
            <a:spLocks noGrp="1"/>
          </p:cNvSpPr>
          <p:nvPr>
            <p:ph type="sldNum" sz="quarter" idx="10"/>
          </p:nvPr>
        </p:nvSpPr>
        <p:spPr/>
        <p:txBody>
          <a:bodyPr/>
          <a:lstStyle/>
          <a:p>
            <a:fld id="{AEB4202C-F8E1-4930-9C71-931689A0035F}" type="slidenum">
              <a:rPr lang="fr-FR"/>
              <a:pPr/>
              <a:t>10</a:t>
            </a:fld>
            <a:endParaRPr lang="fr-FR"/>
          </a:p>
        </p:txBody>
      </p:sp>
      <p:sp>
        <p:nvSpPr>
          <p:cNvPr id="262148" name="Rectangle 4"/>
          <p:cNvSpPr>
            <a:spLocks noChangeArrowheads="1"/>
          </p:cNvSpPr>
          <p:nvPr/>
        </p:nvSpPr>
        <p:spPr bwMode="auto">
          <a:xfrm>
            <a:off x="107950" y="620713"/>
            <a:ext cx="8393140" cy="379395"/>
          </a:xfrm>
          <a:prstGeom prst="rect">
            <a:avLst/>
          </a:prstGeom>
          <a:solidFill>
            <a:schemeClr val="bg1">
              <a:alpha val="50000"/>
            </a:schemeClr>
          </a:solidFill>
          <a:ln w="9525">
            <a:solidFill>
              <a:schemeClr val="tx1"/>
            </a:solidFill>
            <a:miter lim="800000"/>
            <a:headEnd/>
            <a:tailEnd/>
          </a:ln>
          <a:effectLst/>
        </p:spPr>
        <p:txBody>
          <a:bodyPr wrap="none" anchor="ctr"/>
          <a:lstStyle/>
          <a:p>
            <a:r>
              <a:rPr lang="fr-FR" sz="1200" dirty="0" smtClean="0">
                <a:latin typeface="Arial" charset="0"/>
              </a:rPr>
              <a:t>2- LA SOLUTION CMS PROPOSÉE ET SES AVANTAGES</a:t>
            </a:r>
            <a:endParaRPr lang="fr-FR" sz="1200" dirty="0">
              <a:latin typeface="Arial" charset="0"/>
            </a:endParaRPr>
          </a:p>
        </p:txBody>
      </p:sp>
      <p:sp>
        <p:nvSpPr>
          <p:cNvPr id="6" name="ZoneTexte 5"/>
          <p:cNvSpPr txBox="1"/>
          <p:nvPr/>
        </p:nvSpPr>
        <p:spPr>
          <a:xfrm>
            <a:off x="142844" y="1166417"/>
            <a:ext cx="8572560" cy="5262979"/>
          </a:xfrm>
          <a:prstGeom prst="rect">
            <a:avLst/>
          </a:prstGeom>
          <a:noFill/>
        </p:spPr>
        <p:txBody>
          <a:bodyPr wrap="square" rtlCol="0">
            <a:spAutoFit/>
          </a:bodyPr>
          <a:lstStyle/>
          <a:p>
            <a:pPr>
              <a:lnSpc>
                <a:spcPct val="150000"/>
              </a:lnSpc>
            </a:pPr>
            <a:r>
              <a:rPr lang="fr-FR" sz="1400" b="0" i="1" dirty="0" smtClean="0"/>
              <a:t>WORDPRESS intègre aussi les fonctionnalités  demandées suivantes : </a:t>
            </a:r>
          </a:p>
          <a:p>
            <a:pPr>
              <a:lnSpc>
                <a:spcPct val="150000"/>
              </a:lnSpc>
              <a:buFont typeface="Wingdings" pitchFamily="2" charset="2"/>
              <a:buChar char="q"/>
            </a:pPr>
            <a:r>
              <a:rPr lang="fr-FR" sz="1400" b="0" i="1" dirty="0" smtClean="0"/>
              <a:t> Popularité </a:t>
            </a:r>
          </a:p>
          <a:p>
            <a:pPr>
              <a:lnSpc>
                <a:spcPct val="150000"/>
              </a:lnSpc>
              <a:buFont typeface="Wingdings" pitchFamily="2" charset="2"/>
              <a:buChar char="q"/>
            </a:pPr>
            <a:r>
              <a:rPr lang="fr-FR" sz="1400" b="0" i="1" dirty="0" smtClean="0"/>
              <a:t> Qualité </a:t>
            </a:r>
          </a:p>
          <a:p>
            <a:pPr>
              <a:lnSpc>
                <a:spcPct val="150000"/>
              </a:lnSpc>
              <a:buFont typeface="Wingdings" pitchFamily="2" charset="2"/>
              <a:buChar char="q"/>
            </a:pPr>
            <a:r>
              <a:rPr lang="fr-FR" sz="1400" b="0" i="1" dirty="0" smtClean="0"/>
              <a:t> Puissance</a:t>
            </a:r>
          </a:p>
          <a:p>
            <a:pPr>
              <a:lnSpc>
                <a:spcPct val="150000"/>
              </a:lnSpc>
              <a:buFont typeface="Wingdings" pitchFamily="2" charset="2"/>
              <a:buChar char="q"/>
            </a:pPr>
            <a:r>
              <a:rPr lang="fr-FR" sz="1400" b="0" i="1" dirty="0" smtClean="0"/>
              <a:t> Sécurité </a:t>
            </a:r>
          </a:p>
          <a:p>
            <a:pPr>
              <a:lnSpc>
                <a:spcPct val="150000"/>
              </a:lnSpc>
              <a:buFont typeface="Wingdings" pitchFamily="2" charset="2"/>
              <a:buChar char="q"/>
            </a:pPr>
            <a:r>
              <a:rPr lang="fr-FR" sz="1400" b="0" i="1" dirty="0" smtClean="0"/>
              <a:t> </a:t>
            </a:r>
            <a:r>
              <a:rPr lang="fr-FR" sz="1400" b="0" i="1" dirty="0" err="1" smtClean="0"/>
              <a:t>Multi-plateforme</a:t>
            </a:r>
            <a:r>
              <a:rPr lang="fr-FR" sz="1400" b="0" i="1" dirty="0" smtClean="0"/>
              <a:t> </a:t>
            </a:r>
          </a:p>
          <a:p>
            <a:pPr>
              <a:lnSpc>
                <a:spcPct val="150000"/>
              </a:lnSpc>
              <a:buFont typeface="Wingdings" pitchFamily="2" charset="2"/>
              <a:buChar char="q"/>
            </a:pPr>
            <a:r>
              <a:rPr lang="fr-FR" sz="1400" b="0" i="1" dirty="0" smtClean="0"/>
              <a:t> Out of the Box </a:t>
            </a:r>
          </a:p>
          <a:p>
            <a:pPr>
              <a:lnSpc>
                <a:spcPct val="150000"/>
              </a:lnSpc>
              <a:buFont typeface="Wingdings" pitchFamily="2" charset="2"/>
              <a:buChar char="q"/>
            </a:pPr>
            <a:r>
              <a:rPr lang="fr-FR" sz="1400" b="0" i="1" dirty="0" smtClean="0"/>
              <a:t> Modulaire </a:t>
            </a:r>
          </a:p>
          <a:p>
            <a:pPr>
              <a:lnSpc>
                <a:spcPct val="150000"/>
              </a:lnSpc>
              <a:buFont typeface="Wingdings" pitchFamily="2" charset="2"/>
              <a:buChar char="q"/>
            </a:pPr>
            <a:r>
              <a:rPr lang="fr-FR" sz="1400" b="0" i="1" dirty="0" smtClean="0"/>
              <a:t> Evolutif avec développement facile des API</a:t>
            </a:r>
          </a:p>
          <a:p>
            <a:pPr>
              <a:lnSpc>
                <a:spcPct val="150000"/>
              </a:lnSpc>
              <a:buFont typeface="Wingdings" pitchFamily="2" charset="2"/>
              <a:buChar char="q"/>
            </a:pPr>
            <a:r>
              <a:rPr lang="fr-FR" sz="1400" b="0" i="1" dirty="0" smtClean="0"/>
              <a:t> Responsive Web Design</a:t>
            </a:r>
          </a:p>
          <a:p>
            <a:pPr>
              <a:lnSpc>
                <a:spcPct val="150000"/>
              </a:lnSpc>
              <a:buFont typeface="Wingdings" pitchFamily="2" charset="2"/>
              <a:buChar char="q"/>
            </a:pPr>
            <a:r>
              <a:rPr lang="fr-FR" sz="1400" b="0" i="1" dirty="0" smtClean="0"/>
              <a:t> Compatibilité</a:t>
            </a:r>
          </a:p>
          <a:p>
            <a:pPr>
              <a:lnSpc>
                <a:spcPct val="150000"/>
              </a:lnSpc>
              <a:buFont typeface="Wingdings" pitchFamily="2" charset="2"/>
              <a:buChar char="q"/>
            </a:pPr>
            <a:r>
              <a:rPr lang="fr-FR" sz="1400" b="0" i="1" dirty="0" smtClean="0"/>
              <a:t> Gestion des Thèmes</a:t>
            </a:r>
          </a:p>
          <a:p>
            <a:pPr>
              <a:lnSpc>
                <a:spcPct val="150000"/>
              </a:lnSpc>
              <a:buFont typeface="Wingdings" pitchFamily="2" charset="2"/>
              <a:buChar char="q"/>
            </a:pPr>
            <a:r>
              <a:rPr lang="fr-FR" sz="1400" b="0" i="1" dirty="0" smtClean="0"/>
              <a:t> </a:t>
            </a:r>
            <a:r>
              <a:rPr lang="fr-FR" sz="1400" b="0" i="1" dirty="0" err="1" smtClean="0"/>
              <a:t>Workflow</a:t>
            </a:r>
            <a:endParaRPr lang="fr-FR" sz="1400" b="0" i="1" dirty="0" smtClean="0"/>
          </a:p>
          <a:p>
            <a:pPr>
              <a:lnSpc>
                <a:spcPct val="150000"/>
              </a:lnSpc>
              <a:buFont typeface="Wingdings" pitchFamily="2" charset="2"/>
              <a:buChar char="q"/>
            </a:pPr>
            <a:r>
              <a:rPr lang="fr-FR" sz="1400" b="0" i="1" dirty="0" smtClean="0"/>
              <a:t> Editeur HTML</a:t>
            </a:r>
          </a:p>
          <a:p>
            <a:pPr>
              <a:lnSpc>
                <a:spcPct val="150000"/>
              </a:lnSpc>
              <a:buFont typeface="Wingdings" pitchFamily="2" charset="2"/>
              <a:buChar char="q"/>
            </a:pPr>
            <a:r>
              <a:rPr lang="fr-FR" sz="1400" b="0" i="1" dirty="0" smtClean="0"/>
              <a:t> Version imprimable</a:t>
            </a:r>
          </a:p>
          <a:p>
            <a:pPr>
              <a:lnSpc>
                <a:spcPct val="150000"/>
              </a:lnSpc>
              <a:buFont typeface="Wingdings" pitchFamily="2" charset="2"/>
              <a:buChar char="q"/>
            </a:pPr>
            <a:r>
              <a:rPr lang="fr-FR" sz="1400" b="0" i="1" dirty="0" smtClean="0"/>
              <a:t> Version multi-langue</a:t>
            </a:r>
            <a:endParaRPr lang="fr-FR" sz="1400" b="0" i="1" dirty="0"/>
          </a:p>
        </p:txBody>
      </p:sp>
      <p:pic>
        <p:nvPicPr>
          <p:cNvPr id="8" name="Image 7" descr="wordpress-portailpro.png"/>
          <p:cNvPicPr>
            <a:picLocks noChangeAspect="1"/>
          </p:cNvPicPr>
          <p:nvPr/>
        </p:nvPicPr>
        <p:blipFill>
          <a:blip r:embed="rId2"/>
          <a:stretch>
            <a:fillRect/>
          </a:stretch>
        </p:blipFill>
        <p:spPr>
          <a:xfrm>
            <a:off x="5643570" y="1285860"/>
            <a:ext cx="2857500" cy="142875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3"/>
          <p:cNvSpPr>
            <a:spLocks noGrp="1"/>
          </p:cNvSpPr>
          <p:nvPr>
            <p:ph type="sldNum" sz="quarter" idx="10"/>
          </p:nvPr>
        </p:nvSpPr>
        <p:spPr/>
        <p:txBody>
          <a:bodyPr/>
          <a:lstStyle/>
          <a:p>
            <a:fld id="{AEB4202C-F8E1-4930-9C71-931689A0035F}" type="slidenum">
              <a:rPr lang="fr-FR"/>
              <a:pPr/>
              <a:t>11</a:t>
            </a:fld>
            <a:endParaRPr lang="fr-FR"/>
          </a:p>
        </p:txBody>
      </p:sp>
      <p:sp>
        <p:nvSpPr>
          <p:cNvPr id="262148" name="Rectangle 4"/>
          <p:cNvSpPr>
            <a:spLocks noChangeArrowheads="1"/>
          </p:cNvSpPr>
          <p:nvPr/>
        </p:nvSpPr>
        <p:spPr bwMode="auto">
          <a:xfrm>
            <a:off x="107950" y="620713"/>
            <a:ext cx="8393140" cy="379395"/>
          </a:xfrm>
          <a:prstGeom prst="rect">
            <a:avLst/>
          </a:prstGeom>
          <a:solidFill>
            <a:schemeClr val="bg1">
              <a:alpha val="50000"/>
            </a:schemeClr>
          </a:solidFill>
          <a:ln w="9525">
            <a:solidFill>
              <a:schemeClr val="tx1"/>
            </a:solidFill>
            <a:miter lim="800000"/>
            <a:headEnd/>
            <a:tailEnd/>
          </a:ln>
          <a:effectLst/>
        </p:spPr>
        <p:txBody>
          <a:bodyPr wrap="none" anchor="ctr"/>
          <a:lstStyle/>
          <a:p>
            <a:r>
              <a:rPr lang="fr-FR" sz="1200" dirty="0" smtClean="0">
                <a:latin typeface="Arial" charset="0"/>
              </a:rPr>
              <a:t>2- LA SOLUTION CMS PROPOSÉE ET SES AVANTAGES</a:t>
            </a:r>
            <a:endParaRPr lang="fr-FR" sz="1200" dirty="0">
              <a:latin typeface="Arial" charset="0"/>
            </a:endParaRPr>
          </a:p>
        </p:txBody>
      </p:sp>
      <p:sp>
        <p:nvSpPr>
          <p:cNvPr id="6" name="ZoneTexte 5"/>
          <p:cNvSpPr txBox="1"/>
          <p:nvPr/>
        </p:nvSpPr>
        <p:spPr>
          <a:xfrm>
            <a:off x="142844" y="1071546"/>
            <a:ext cx="8572560" cy="1384995"/>
          </a:xfrm>
          <a:prstGeom prst="rect">
            <a:avLst/>
          </a:prstGeom>
          <a:noFill/>
        </p:spPr>
        <p:txBody>
          <a:bodyPr wrap="square" rtlCol="0">
            <a:spAutoFit/>
          </a:bodyPr>
          <a:lstStyle/>
          <a:p>
            <a:pPr>
              <a:lnSpc>
                <a:spcPct val="150000"/>
              </a:lnSpc>
            </a:pPr>
            <a:r>
              <a:rPr lang="fr-FR" sz="1400" b="0" u="sng" dirty="0" smtClean="0"/>
              <a:t>Pourquoi </a:t>
            </a:r>
            <a:r>
              <a:rPr lang="fr-FR" sz="1400" b="0" u="sng" dirty="0" err="1" smtClean="0"/>
              <a:t>WordPress</a:t>
            </a:r>
            <a:r>
              <a:rPr lang="fr-FR" sz="1400" b="0" u="sng" dirty="0" smtClean="0"/>
              <a:t> ?</a:t>
            </a:r>
          </a:p>
          <a:p>
            <a:pPr eaLnBrk="0" hangingPunct="0">
              <a:lnSpc>
                <a:spcPct val="150000"/>
              </a:lnSpc>
              <a:buFont typeface="Wingdings" pitchFamily="2" charset="2"/>
              <a:buChar char="q"/>
            </a:pPr>
            <a:r>
              <a:rPr lang="fr-FR" sz="1400" b="0" i="1" dirty="0" smtClean="0"/>
              <a:t> </a:t>
            </a:r>
            <a:r>
              <a:rPr lang="fr-FR" sz="1400" b="0" i="1" dirty="0" err="1" smtClean="0"/>
              <a:t>WordPress</a:t>
            </a:r>
            <a:r>
              <a:rPr lang="fr-FR" sz="1400" b="0" i="1" dirty="0" smtClean="0"/>
              <a:t> est un logiciel libre et gratuit de gestion de contenu</a:t>
            </a:r>
          </a:p>
          <a:p>
            <a:pPr eaLnBrk="0" hangingPunct="0">
              <a:lnSpc>
                <a:spcPct val="150000"/>
              </a:lnSpc>
              <a:buFont typeface="Wingdings" pitchFamily="2" charset="2"/>
              <a:buChar char="q"/>
            </a:pPr>
            <a:r>
              <a:rPr lang="fr-FR" sz="1400" b="0" i="1" dirty="0" smtClean="0"/>
              <a:t> Aujourd’hui, </a:t>
            </a:r>
            <a:r>
              <a:rPr lang="fr-FR" sz="1400" b="0" i="1" dirty="0" err="1" smtClean="0"/>
              <a:t>WordPress</a:t>
            </a:r>
            <a:r>
              <a:rPr lang="fr-FR" sz="1400" b="0" i="1" dirty="0" smtClean="0"/>
              <a:t> représente plus de 25% du Web, et </a:t>
            </a:r>
            <a:r>
              <a:rPr lang="fr-FR" sz="1400" b="0" i="1" dirty="0" err="1" smtClean="0"/>
              <a:t>WooCommerce</a:t>
            </a:r>
            <a:r>
              <a:rPr lang="fr-FR" sz="1400" b="0" i="1" dirty="0" smtClean="0"/>
              <a:t>, son extension e-commerce, domine en tête à 20%. De grands groupes du CAC40 ou du classement Fortune 500 utilisent </a:t>
            </a:r>
            <a:r>
              <a:rPr lang="fr-FR" sz="1400" b="0" i="1" dirty="0" err="1" smtClean="0"/>
              <a:t>WordPress</a:t>
            </a:r>
            <a:r>
              <a:rPr lang="fr-FR" sz="1400" b="0" i="1" dirty="0" smtClean="0"/>
              <a:t> pour leurs sites. </a:t>
            </a:r>
            <a:endParaRPr lang="fr-FR" sz="1400" b="0" i="1" dirty="0"/>
          </a:p>
        </p:txBody>
      </p:sp>
      <p:pic>
        <p:nvPicPr>
          <p:cNvPr id="8" name="Image 7" descr="wordpress-portailpro.png"/>
          <p:cNvPicPr>
            <a:picLocks noChangeAspect="1"/>
          </p:cNvPicPr>
          <p:nvPr/>
        </p:nvPicPr>
        <p:blipFill>
          <a:blip r:embed="rId2"/>
          <a:stretch>
            <a:fillRect/>
          </a:stretch>
        </p:blipFill>
        <p:spPr>
          <a:xfrm>
            <a:off x="6143636" y="4929198"/>
            <a:ext cx="2857500" cy="1428750"/>
          </a:xfrm>
          <a:prstGeom prst="rect">
            <a:avLst/>
          </a:prstGeom>
        </p:spPr>
      </p:pic>
      <p:pic>
        <p:nvPicPr>
          <p:cNvPr id="1027" name="Picture 3"/>
          <p:cNvPicPr>
            <a:picLocks noChangeAspect="1" noChangeArrowheads="1"/>
          </p:cNvPicPr>
          <p:nvPr/>
        </p:nvPicPr>
        <p:blipFill>
          <a:blip r:embed="rId3"/>
          <a:srcRect/>
          <a:stretch>
            <a:fillRect/>
          </a:stretch>
        </p:blipFill>
        <p:spPr bwMode="auto">
          <a:xfrm>
            <a:off x="0" y="2428868"/>
            <a:ext cx="5695950" cy="37433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3"/>
          <p:cNvSpPr>
            <a:spLocks noGrp="1"/>
          </p:cNvSpPr>
          <p:nvPr>
            <p:ph type="sldNum" sz="quarter" idx="10"/>
          </p:nvPr>
        </p:nvSpPr>
        <p:spPr/>
        <p:txBody>
          <a:bodyPr/>
          <a:lstStyle/>
          <a:p>
            <a:fld id="{AEB4202C-F8E1-4930-9C71-931689A0035F}" type="slidenum">
              <a:rPr lang="fr-FR"/>
              <a:pPr/>
              <a:t>12</a:t>
            </a:fld>
            <a:endParaRPr lang="fr-FR"/>
          </a:p>
        </p:txBody>
      </p:sp>
      <p:sp>
        <p:nvSpPr>
          <p:cNvPr id="262148" name="Rectangle 4"/>
          <p:cNvSpPr>
            <a:spLocks noChangeArrowheads="1"/>
          </p:cNvSpPr>
          <p:nvPr/>
        </p:nvSpPr>
        <p:spPr bwMode="auto">
          <a:xfrm>
            <a:off x="107950" y="620713"/>
            <a:ext cx="8393140" cy="379395"/>
          </a:xfrm>
          <a:prstGeom prst="rect">
            <a:avLst/>
          </a:prstGeom>
          <a:solidFill>
            <a:schemeClr val="bg1">
              <a:alpha val="50000"/>
            </a:schemeClr>
          </a:solidFill>
          <a:ln w="9525">
            <a:solidFill>
              <a:schemeClr val="tx1"/>
            </a:solidFill>
            <a:miter lim="800000"/>
            <a:headEnd/>
            <a:tailEnd/>
          </a:ln>
          <a:effectLst/>
        </p:spPr>
        <p:txBody>
          <a:bodyPr wrap="none" anchor="ctr"/>
          <a:lstStyle/>
          <a:p>
            <a:r>
              <a:rPr lang="fr-FR" sz="1200" dirty="0" smtClean="0">
                <a:latin typeface="Arial" charset="0"/>
              </a:rPr>
              <a:t>2- LA SOLUTION CMS PROPOSÉE ET SES AVANTAGES</a:t>
            </a:r>
            <a:endParaRPr lang="fr-FR" sz="1200" dirty="0">
              <a:latin typeface="Arial" charset="0"/>
            </a:endParaRPr>
          </a:p>
        </p:txBody>
      </p:sp>
      <p:pic>
        <p:nvPicPr>
          <p:cNvPr id="8" name="Image 7" descr="wordpress-portailpro.png"/>
          <p:cNvPicPr>
            <a:picLocks noChangeAspect="1"/>
          </p:cNvPicPr>
          <p:nvPr/>
        </p:nvPicPr>
        <p:blipFill>
          <a:blip r:embed="rId2"/>
          <a:stretch>
            <a:fillRect/>
          </a:stretch>
        </p:blipFill>
        <p:spPr>
          <a:xfrm>
            <a:off x="6143636" y="4929198"/>
            <a:ext cx="2857500" cy="1428750"/>
          </a:xfrm>
          <a:prstGeom prst="rect">
            <a:avLst/>
          </a:prstGeom>
        </p:spPr>
      </p:pic>
      <p:pic>
        <p:nvPicPr>
          <p:cNvPr id="34818" name="Picture 2"/>
          <p:cNvPicPr>
            <a:picLocks noChangeAspect="1" noChangeArrowheads="1"/>
          </p:cNvPicPr>
          <p:nvPr/>
        </p:nvPicPr>
        <p:blipFill>
          <a:blip r:embed="rId3"/>
          <a:srcRect/>
          <a:stretch>
            <a:fillRect/>
          </a:stretch>
        </p:blipFill>
        <p:spPr bwMode="auto">
          <a:xfrm>
            <a:off x="357158" y="1285860"/>
            <a:ext cx="6715172" cy="403825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3"/>
          <p:cNvSpPr>
            <a:spLocks noGrp="1"/>
          </p:cNvSpPr>
          <p:nvPr>
            <p:ph type="sldNum" sz="quarter" idx="10"/>
          </p:nvPr>
        </p:nvSpPr>
        <p:spPr/>
        <p:txBody>
          <a:bodyPr/>
          <a:lstStyle/>
          <a:p>
            <a:fld id="{AEB4202C-F8E1-4930-9C71-931689A0035F}" type="slidenum">
              <a:rPr lang="fr-FR"/>
              <a:pPr/>
              <a:t>13</a:t>
            </a:fld>
            <a:endParaRPr lang="fr-FR"/>
          </a:p>
        </p:txBody>
      </p:sp>
      <p:sp>
        <p:nvSpPr>
          <p:cNvPr id="262148" name="Rectangle 4"/>
          <p:cNvSpPr>
            <a:spLocks noChangeArrowheads="1"/>
          </p:cNvSpPr>
          <p:nvPr/>
        </p:nvSpPr>
        <p:spPr bwMode="auto">
          <a:xfrm>
            <a:off x="107950" y="620713"/>
            <a:ext cx="8393140" cy="379395"/>
          </a:xfrm>
          <a:prstGeom prst="rect">
            <a:avLst/>
          </a:prstGeom>
          <a:solidFill>
            <a:schemeClr val="bg1">
              <a:alpha val="50000"/>
            </a:schemeClr>
          </a:solidFill>
          <a:ln w="9525">
            <a:solidFill>
              <a:schemeClr val="tx1"/>
            </a:solidFill>
            <a:miter lim="800000"/>
            <a:headEnd/>
            <a:tailEnd/>
          </a:ln>
          <a:effectLst/>
        </p:spPr>
        <p:txBody>
          <a:bodyPr wrap="none" anchor="ctr"/>
          <a:lstStyle/>
          <a:p>
            <a:r>
              <a:rPr lang="fr-FR" sz="1200" dirty="0" smtClean="0">
                <a:latin typeface="Arial" charset="0"/>
              </a:rPr>
              <a:t>2- LA SOLUTION CMS PROPOSÉE ET SES AVANTAGES</a:t>
            </a:r>
            <a:endParaRPr lang="fr-FR" sz="1200" dirty="0">
              <a:latin typeface="Arial" charset="0"/>
            </a:endParaRPr>
          </a:p>
        </p:txBody>
      </p:sp>
      <p:pic>
        <p:nvPicPr>
          <p:cNvPr id="8" name="Image 7" descr="wordpress-portailpro.png"/>
          <p:cNvPicPr>
            <a:picLocks noChangeAspect="1"/>
          </p:cNvPicPr>
          <p:nvPr/>
        </p:nvPicPr>
        <p:blipFill>
          <a:blip r:embed="rId2"/>
          <a:stretch>
            <a:fillRect/>
          </a:stretch>
        </p:blipFill>
        <p:spPr>
          <a:xfrm>
            <a:off x="6143636" y="5072084"/>
            <a:ext cx="2857500" cy="1428750"/>
          </a:xfrm>
          <a:prstGeom prst="rect">
            <a:avLst/>
          </a:prstGeom>
        </p:spPr>
      </p:pic>
      <p:pic>
        <p:nvPicPr>
          <p:cNvPr id="35842" name="Picture 2"/>
          <p:cNvPicPr>
            <a:picLocks noChangeAspect="1" noChangeArrowheads="1"/>
          </p:cNvPicPr>
          <p:nvPr/>
        </p:nvPicPr>
        <p:blipFill>
          <a:blip r:embed="rId3"/>
          <a:srcRect/>
          <a:stretch>
            <a:fillRect/>
          </a:stretch>
        </p:blipFill>
        <p:spPr bwMode="auto">
          <a:xfrm>
            <a:off x="1643042" y="1142984"/>
            <a:ext cx="4876814" cy="42309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3"/>
          <p:cNvSpPr>
            <a:spLocks noGrp="1"/>
          </p:cNvSpPr>
          <p:nvPr>
            <p:ph type="sldNum" sz="quarter" idx="10"/>
          </p:nvPr>
        </p:nvSpPr>
        <p:spPr/>
        <p:txBody>
          <a:bodyPr/>
          <a:lstStyle/>
          <a:p>
            <a:fld id="{AEB4202C-F8E1-4930-9C71-931689A0035F}" type="slidenum">
              <a:rPr lang="fr-FR"/>
              <a:pPr/>
              <a:t>14</a:t>
            </a:fld>
            <a:endParaRPr lang="fr-FR"/>
          </a:p>
        </p:txBody>
      </p:sp>
      <p:sp>
        <p:nvSpPr>
          <p:cNvPr id="262148" name="Rectangle 4"/>
          <p:cNvSpPr>
            <a:spLocks noChangeArrowheads="1"/>
          </p:cNvSpPr>
          <p:nvPr/>
        </p:nvSpPr>
        <p:spPr bwMode="auto">
          <a:xfrm>
            <a:off x="107950" y="620713"/>
            <a:ext cx="8393140" cy="379395"/>
          </a:xfrm>
          <a:prstGeom prst="rect">
            <a:avLst/>
          </a:prstGeom>
          <a:solidFill>
            <a:schemeClr val="bg1">
              <a:alpha val="50000"/>
            </a:schemeClr>
          </a:solidFill>
          <a:ln w="9525">
            <a:solidFill>
              <a:schemeClr val="tx1"/>
            </a:solidFill>
            <a:miter lim="800000"/>
            <a:headEnd/>
            <a:tailEnd/>
          </a:ln>
          <a:effectLst/>
        </p:spPr>
        <p:txBody>
          <a:bodyPr wrap="none" anchor="ctr"/>
          <a:lstStyle/>
          <a:p>
            <a:r>
              <a:rPr lang="fr-FR" sz="1200" dirty="0" smtClean="0">
                <a:latin typeface="Arial" charset="0"/>
              </a:rPr>
              <a:t>2- LA SOLUTION CMS PROPOSÉE ET SES AVANTAGES</a:t>
            </a:r>
            <a:endParaRPr lang="fr-FR" sz="1200" dirty="0">
              <a:latin typeface="Arial" charset="0"/>
            </a:endParaRPr>
          </a:p>
        </p:txBody>
      </p:sp>
      <p:pic>
        <p:nvPicPr>
          <p:cNvPr id="8" name="Image 7" descr="wordpress-portailpro.png"/>
          <p:cNvPicPr>
            <a:picLocks noChangeAspect="1"/>
          </p:cNvPicPr>
          <p:nvPr/>
        </p:nvPicPr>
        <p:blipFill>
          <a:blip r:embed="rId2"/>
          <a:stretch>
            <a:fillRect/>
          </a:stretch>
        </p:blipFill>
        <p:spPr>
          <a:xfrm>
            <a:off x="6143636" y="5072084"/>
            <a:ext cx="2857500" cy="1428750"/>
          </a:xfrm>
          <a:prstGeom prst="rect">
            <a:avLst/>
          </a:prstGeom>
        </p:spPr>
      </p:pic>
      <p:pic>
        <p:nvPicPr>
          <p:cNvPr id="36866" name="Picture 2"/>
          <p:cNvPicPr>
            <a:picLocks noChangeAspect="1" noChangeArrowheads="1"/>
          </p:cNvPicPr>
          <p:nvPr/>
        </p:nvPicPr>
        <p:blipFill>
          <a:blip r:embed="rId3"/>
          <a:srcRect/>
          <a:stretch>
            <a:fillRect/>
          </a:stretch>
        </p:blipFill>
        <p:spPr bwMode="auto">
          <a:xfrm>
            <a:off x="1714480" y="1071546"/>
            <a:ext cx="4872961" cy="42576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3"/>
          <p:cNvSpPr>
            <a:spLocks noGrp="1"/>
          </p:cNvSpPr>
          <p:nvPr>
            <p:ph type="sldNum" sz="quarter" idx="10"/>
          </p:nvPr>
        </p:nvSpPr>
        <p:spPr/>
        <p:txBody>
          <a:bodyPr/>
          <a:lstStyle/>
          <a:p>
            <a:fld id="{AEB4202C-F8E1-4930-9C71-931689A0035F}" type="slidenum">
              <a:rPr lang="fr-FR"/>
              <a:pPr/>
              <a:t>15</a:t>
            </a:fld>
            <a:endParaRPr lang="fr-FR"/>
          </a:p>
        </p:txBody>
      </p:sp>
      <p:sp>
        <p:nvSpPr>
          <p:cNvPr id="262148" name="Rectangle 4"/>
          <p:cNvSpPr>
            <a:spLocks noChangeArrowheads="1"/>
          </p:cNvSpPr>
          <p:nvPr/>
        </p:nvSpPr>
        <p:spPr bwMode="auto">
          <a:xfrm>
            <a:off x="107950" y="620713"/>
            <a:ext cx="8393140" cy="379395"/>
          </a:xfrm>
          <a:prstGeom prst="rect">
            <a:avLst/>
          </a:prstGeom>
          <a:solidFill>
            <a:schemeClr val="bg1">
              <a:alpha val="50000"/>
            </a:schemeClr>
          </a:solidFill>
          <a:ln w="9525">
            <a:solidFill>
              <a:schemeClr val="tx1"/>
            </a:solidFill>
            <a:miter lim="800000"/>
            <a:headEnd/>
            <a:tailEnd/>
          </a:ln>
          <a:effectLst/>
        </p:spPr>
        <p:txBody>
          <a:bodyPr wrap="none" anchor="ctr"/>
          <a:lstStyle/>
          <a:p>
            <a:r>
              <a:rPr lang="fr-FR" sz="1200" dirty="0" smtClean="0">
                <a:latin typeface="Arial" charset="0"/>
              </a:rPr>
              <a:t>2- LA SOLUTION CMS PROPOSÉE ET SES AVANTAGES</a:t>
            </a:r>
            <a:endParaRPr lang="fr-FR" sz="1200" dirty="0">
              <a:latin typeface="Arial" charset="0"/>
            </a:endParaRPr>
          </a:p>
        </p:txBody>
      </p:sp>
      <p:pic>
        <p:nvPicPr>
          <p:cNvPr id="8" name="Image 7" descr="wordpress-portailpro.png"/>
          <p:cNvPicPr>
            <a:picLocks noChangeAspect="1"/>
          </p:cNvPicPr>
          <p:nvPr/>
        </p:nvPicPr>
        <p:blipFill>
          <a:blip r:embed="rId2"/>
          <a:stretch>
            <a:fillRect/>
          </a:stretch>
        </p:blipFill>
        <p:spPr>
          <a:xfrm>
            <a:off x="6143636" y="4929198"/>
            <a:ext cx="2857500" cy="1428750"/>
          </a:xfrm>
          <a:prstGeom prst="rect">
            <a:avLst/>
          </a:prstGeom>
        </p:spPr>
      </p:pic>
      <p:pic>
        <p:nvPicPr>
          <p:cNvPr id="37890" name="Picture 2"/>
          <p:cNvPicPr>
            <a:picLocks noChangeAspect="1" noChangeArrowheads="1"/>
          </p:cNvPicPr>
          <p:nvPr/>
        </p:nvPicPr>
        <p:blipFill>
          <a:blip r:embed="rId3"/>
          <a:srcRect/>
          <a:stretch>
            <a:fillRect/>
          </a:stretch>
        </p:blipFill>
        <p:spPr bwMode="auto">
          <a:xfrm>
            <a:off x="1357290" y="1142984"/>
            <a:ext cx="5486400" cy="4152900"/>
          </a:xfrm>
          <a:prstGeom prst="rect">
            <a:avLst/>
          </a:prstGeom>
          <a:noFill/>
          <a:ln w="9525">
            <a:noFill/>
            <a:miter lim="800000"/>
            <a:headEnd/>
            <a:tailEnd/>
          </a:ln>
          <a:effectLst/>
        </p:spPr>
      </p:pic>
      <p:sp>
        <p:nvSpPr>
          <p:cNvPr id="7" name="ZoneTexte 6"/>
          <p:cNvSpPr txBox="1"/>
          <p:nvPr/>
        </p:nvSpPr>
        <p:spPr>
          <a:xfrm>
            <a:off x="3379811" y="5429264"/>
            <a:ext cx="2835263" cy="461665"/>
          </a:xfrm>
          <a:prstGeom prst="rect">
            <a:avLst/>
          </a:prstGeom>
          <a:noFill/>
        </p:spPr>
        <p:txBody>
          <a:bodyPr wrap="none" rtlCol="0">
            <a:spAutoFit/>
          </a:bodyPr>
          <a:lstStyle/>
          <a:p>
            <a:r>
              <a:rPr lang="fr-FR" dirty="0" smtClean="0"/>
              <a:t>Quelques références</a:t>
            </a:r>
            <a:endParaRPr lang="fr-FR"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3"/>
          <p:cNvSpPr>
            <a:spLocks noGrp="1"/>
          </p:cNvSpPr>
          <p:nvPr>
            <p:ph type="sldNum" sz="quarter" idx="10"/>
          </p:nvPr>
        </p:nvSpPr>
        <p:spPr/>
        <p:txBody>
          <a:bodyPr/>
          <a:lstStyle/>
          <a:p>
            <a:fld id="{AEB4202C-F8E1-4930-9C71-931689A0035F}" type="slidenum">
              <a:rPr lang="fr-FR"/>
              <a:pPr/>
              <a:t>16</a:t>
            </a:fld>
            <a:endParaRPr lang="fr-FR"/>
          </a:p>
        </p:txBody>
      </p:sp>
      <p:sp>
        <p:nvSpPr>
          <p:cNvPr id="262148" name="Rectangle 4"/>
          <p:cNvSpPr>
            <a:spLocks noChangeArrowheads="1"/>
          </p:cNvSpPr>
          <p:nvPr/>
        </p:nvSpPr>
        <p:spPr bwMode="auto">
          <a:xfrm>
            <a:off x="107950" y="620713"/>
            <a:ext cx="8393140" cy="379395"/>
          </a:xfrm>
          <a:prstGeom prst="rect">
            <a:avLst/>
          </a:prstGeom>
          <a:solidFill>
            <a:schemeClr val="bg1">
              <a:alpha val="50000"/>
            </a:schemeClr>
          </a:solidFill>
          <a:ln w="9525">
            <a:solidFill>
              <a:schemeClr val="tx1"/>
            </a:solidFill>
            <a:miter lim="800000"/>
            <a:headEnd/>
            <a:tailEnd/>
          </a:ln>
          <a:effectLst/>
        </p:spPr>
        <p:txBody>
          <a:bodyPr wrap="none" anchor="ctr"/>
          <a:lstStyle/>
          <a:p>
            <a:pPr>
              <a:lnSpc>
                <a:spcPct val="150000"/>
              </a:lnSpc>
            </a:pPr>
            <a:r>
              <a:rPr lang="fr-FR" sz="1200" dirty="0" smtClean="0">
                <a:latin typeface="Arial" pitchFamily="34" charset="0"/>
                <a:cs typeface="Arial" pitchFamily="34" charset="0"/>
              </a:rPr>
              <a:t>3. L'OFFRE D'HÉBERGEMENT PROPOSÉE ET SES AVANTAGES</a:t>
            </a:r>
          </a:p>
        </p:txBody>
      </p:sp>
      <p:sp>
        <p:nvSpPr>
          <p:cNvPr id="4" name="ZoneTexte 3"/>
          <p:cNvSpPr txBox="1"/>
          <p:nvPr/>
        </p:nvSpPr>
        <p:spPr>
          <a:xfrm>
            <a:off x="142844" y="1071546"/>
            <a:ext cx="8572560" cy="3323987"/>
          </a:xfrm>
          <a:prstGeom prst="rect">
            <a:avLst/>
          </a:prstGeom>
          <a:noFill/>
        </p:spPr>
        <p:txBody>
          <a:bodyPr wrap="square" rtlCol="0">
            <a:spAutoFit/>
          </a:bodyPr>
          <a:lstStyle/>
          <a:p>
            <a:pPr eaLnBrk="0" hangingPunct="0">
              <a:lnSpc>
                <a:spcPct val="150000"/>
              </a:lnSpc>
            </a:pPr>
            <a:r>
              <a:rPr lang="fr-FR" sz="1400" b="0" dirty="0" smtClean="0"/>
              <a:t>Pour l’hébergement, nous préconisons un hébergement sur un serveur Cloud avec une capacité importante de transfert de données et d’espace disque et une performance inédite </a:t>
            </a:r>
            <a:r>
              <a:rPr lang="fr-FR" sz="1400" b="0" dirty="0" smtClean="0"/>
              <a:t>et une </a:t>
            </a:r>
            <a:r>
              <a:rPr lang="fr-FR" sz="1400" b="0" dirty="0" smtClean="0"/>
              <a:t>quasi-disponibilité du système.</a:t>
            </a:r>
          </a:p>
          <a:p>
            <a:pPr eaLnBrk="0" hangingPunct="0">
              <a:lnSpc>
                <a:spcPct val="150000"/>
              </a:lnSpc>
            </a:pPr>
            <a:r>
              <a:rPr lang="fr-FR" sz="1400" b="0" dirty="0" smtClean="0"/>
              <a:t>Nous proposons pour la période couverte par la garantie un hébergement sur </a:t>
            </a:r>
            <a:r>
              <a:rPr lang="fr-FR" sz="1400" b="0" dirty="0" err="1" smtClean="0"/>
              <a:t>BlueHost</a:t>
            </a:r>
            <a:r>
              <a:rPr lang="fr-FR" sz="1400" b="0" dirty="0" smtClean="0"/>
              <a:t>  (la plateforme d’</a:t>
            </a:r>
            <a:r>
              <a:rPr lang="fr-FR" sz="1400" b="0" dirty="0" err="1" smtClean="0"/>
              <a:t>hebergement</a:t>
            </a:r>
            <a:r>
              <a:rPr lang="fr-FR" sz="1400" b="0" dirty="0" smtClean="0"/>
              <a:t> recommandée par la communauté </a:t>
            </a:r>
            <a:r>
              <a:rPr lang="fr-FR" sz="1400" b="0" dirty="0" err="1" smtClean="0"/>
              <a:t>WordPress</a:t>
            </a:r>
            <a:r>
              <a:rPr lang="fr-FR" sz="1400" b="0" dirty="0" smtClean="0"/>
              <a:t>) sur </a:t>
            </a:r>
            <a:r>
              <a:rPr lang="fr-FR" sz="1400" b="0" dirty="0" smtClean="0"/>
              <a:t>un serveur </a:t>
            </a:r>
            <a:r>
              <a:rPr lang="fr-FR" sz="1400" b="0" dirty="0" smtClean="0"/>
              <a:t>avec </a:t>
            </a:r>
            <a:r>
              <a:rPr lang="fr-FR" sz="1400" b="0" dirty="0" smtClean="0"/>
              <a:t>une bande passante </a:t>
            </a:r>
            <a:r>
              <a:rPr lang="fr-FR" sz="1400" b="0" dirty="0" smtClean="0"/>
              <a:t>illimitée, un </a:t>
            </a:r>
            <a:r>
              <a:rPr lang="fr-FR" sz="1400" b="0" dirty="0" smtClean="0"/>
              <a:t>espace de stockage </a:t>
            </a:r>
            <a:r>
              <a:rPr lang="fr-FR" sz="1400" b="0" dirty="0" smtClean="0"/>
              <a:t>disque illimité,  </a:t>
            </a:r>
            <a:r>
              <a:rPr lang="fr-FR" sz="1400" b="0" dirty="0" smtClean="0"/>
              <a:t>un certificat de sécurité </a:t>
            </a:r>
            <a:r>
              <a:rPr lang="fr-FR" sz="1400" b="0" dirty="0" smtClean="0"/>
              <a:t>Positive </a:t>
            </a:r>
            <a:r>
              <a:rPr lang="fr-FR" sz="1400" b="0" dirty="0" err="1" smtClean="0"/>
              <a:t>Widcard</a:t>
            </a:r>
            <a:r>
              <a:rPr lang="fr-FR" sz="1400" b="0" dirty="0" smtClean="0"/>
              <a:t> SSL</a:t>
            </a:r>
            <a:r>
              <a:rPr lang="fr-FR" sz="1400" b="0" dirty="0" smtClean="0"/>
              <a:t>, un module de visibilité </a:t>
            </a:r>
            <a:r>
              <a:rPr lang="fr-FR" sz="1400" b="0" dirty="0" smtClean="0"/>
              <a:t>par les </a:t>
            </a:r>
            <a:r>
              <a:rPr lang="fr-FR" sz="1400" b="0" dirty="0" smtClean="0"/>
              <a:t>moteurs de recherche pour améliorer notre classement sur </a:t>
            </a:r>
            <a:r>
              <a:rPr lang="fr-FR" sz="1400" b="0" dirty="0" smtClean="0"/>
              <a:t>le web, un outils de suivi des visites (par pays, genre, ville, date, page…)  </a:t>
            </a:r>
            <a:r>
              <a:rPr lang="fr-FR" sz="1400" b="0" dirty="0" smtClean="0"/>
              <a:t>et un module d'analyse de logiciels malveillants </a:t>
            </a:r>
            <a:r>
              <a:rPr lang="fr-FR" sz="1400" b="0" dirty="0" err="1" smtClean="0"/>
              <a:t>SiteLock</a:t>
            </a:r>
            <a:r>
              <a:rPr lang="fr-FR" sz="1400" b="0" dirty="0" smtClean="0"/>
              <a:t> et </a:t>
            </a:r>
            <a:r>
              <a:rPr lang="fr-FR" sz="1400" b="0" dirty="0" err="1" smtClean="0"/>
              <a:t>spamexperts</a:t>
            </a:r>
            <a:r>
              <a:rPr lang="fr-FR" sz="1400" b="0" dirty="0" smtClean="0"/>
              <a:t>, une messagerie électronique illimitée, un site backup, un </a:t>
            </a:r>
            <a:r>
              <a:rPr lang="fr-FR" sz="1400" b="0" dirty="0" err="1" smtClean="0"/>
              <a:t>acces</a:t>
            </a:r>
            <a:r>
              <a:rPr lang="fr-FR" sz="1400" b="0" dirty="0" smtClean="0"/>
              <a:t> FTP et une </a:t>
            </a:r>
            <a:br>
              <a:rPr lang="fr-FR" sz="1400" b="0" dirty="0" smtClean="0"/>
            </a:br>
            <a:r>
              <a:rPr lang="fr-FR" sz="1400" b="0" dirty="0" smtClean="0"/>
              <a:t>adresse IP dédiée.</a:t>
            </a:r>
            <a:endParaRPr lang="fr-FR" sz="1400" b="0" dirty="0" smtClean="0"/>
          </a:p>
          <a:p>
            <a:pPr eaLnBrk="0" hangingPunct="0">
              <a:lnSpc>
                <a:spcPct val="150000"/>
              </a:lnSpc>
            </a:pPr>
            <a:endParaRPr lang="fr-FR" sz="1400" b="0" dirty="0" smtClean="0"/>
          </a:p>
        </p:txBody>
      </p:sp>
      <p:pic>
        <p:nvPicPr>
          <p:cNvPr id="1026" name="Picture 2"/>
          <p:cNvPicPr>
            <a:picLocks noChangeAspect="1" noChangeArrowheads="1"/>
          </p:cNvPicPr>
          <p:nvPr/>
        </p:nvPicPr>
        <p:blipFill>
          <a:blip r:embed="rId3"/>
          <a:srcRect l="58117" t="30504" r="23530" b="7914"/>
          <a:stretch>
            <a:fillRect/>
          </a:stretch>
        </p:blipFill>
        <p:spPr bwMode="auto">
          <a:xfrm>
            <a:off x="4643438" y="3429000"/>
            <a:ext cx="1571636" cy="2977839"/>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l="79977" t="9749" b="8357"/>
          <a:stretch>
            <a:fillRect/>
          </a:stretch>
        </p:blipFill>
        <p:spPr bwMode="auto">
          <a:xfrm>
            <a:off x="7181752" y="3357562"/>
            <a:ext cx="1319338" cy="3000396"/>
          </a:xfrm>
          <a:prstGeom prst="rect">
            <a:avLst/>
          </a:prstGeom>
          <a:noFill/>
          <a:ln w="9525">
            <a:noFill/>
            <a:miter lim="800000"/>
            <a:headEnd/>
            <a:tailEnd/>
          </a:ln>
          <a:effectLst/>
        </p:spPr>
      </p:pic>
      <p:pic>
        <p:nvPicPr>
          <p:cNvPr id="11" name="Picture 3"/>
          <p:cNvPicPr>
            <a:picLocks noChangeAspect="1" noChangeArrowheads="1"/>
          </p:cNvPicPr>
          <p:nvPr/>
        </p:nvPicPr>
        <p:blipFill>
          <a:blip r:embed="rId4"/>
          <a:srcRect t="13769" r="85782" b="9520"/>
          <a:stretch>
            <a:fillRect/>
          </a:stretch>
        </p:blipFill>
        <p:spPr bwMode="auto">
          <a:xfrm>
            <a:off x="6287962" y="3500438"/>
            <a:ext cx="928694" cy="2786082"/>
          </a:xfrm>
          <a:prstGeom prst="rect">
            <a:avLst/>
          </a:prstGeom>
          <a:noFill/>
          <a:ln w="9525">
            <a:noFill/>
            <a:miter lim="800000"/>
            <a:headEnd/>
            <a:tailEnd/>
          </a:ln>
          <a:effectLst/>
        </p:spPr>
      </p:pic>
      <p:pic>
        <p:nvPicPr>
          <p:cNvPr id="12" name="Picture 2"/>
          <p:cNvPicPr>
            <a:picLocks noChangeAspect="1" noChangeArrowheads="1"/>
          </p:cNvPicPr>
          <p:nvPr/>
        </p:nvPicPr>
        <p:blipFill>
          <a:blip r:embed="rId3"/>
          <a:srcRect l="10785" t="31987" r="77752" b="21827"/>
          <a:stretch>
            <a:fillRect/>
          </a:stretch>
        </p:blipFill>
        <p:spPr bwMode="auto">
          <a:xfrm>
            <a:off x="3695191" y="3519488"/>
            <a:ext cx="981585" cy="223337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3"/>
          <p:cNvSpPr>
            <a:spLocks noGrp="1"/>
          </p:cNvSpPr>
          <p:nvPr>
            <p:ph type="sldNum" sz="quarter" idx="10"/>
          </p:nvPr>
        </p:nvSpPr>
        <p:spPr/>
        <p:txBody>
          <a:bodyPr/>
          <a:lstStyle/>
          <a:p>
            <a:fld id="{AEB4202C-F8E1-4930-9C71-931689A0035F}" type="slidenum">
              <a:rPr lang="fr-FR"/>
              <a:pPr/>
              <a:t>17</a:t>
            </a:fld>
            <a:endParaRPr lang="fr-FR"/>
          </a:p>
        </p:txBody>
      </p:sp>
      <p:sp>
        <p:nvSpPr>
          <p:cNvPr id="262148" name="Rectangle 4"/>
          <p:cNvSpPr>
            <a:spLocks noChangeArrowheads="1"/>
          </p:cNvSpPr>
          <p:nvPr/>
        </p:nvSpPr>
        <p:spPr bwMode="auto">
          <a:xfrm>
            <a:off x="107950" y="571480"/>
            <a:ext cx="8393140" cy="379395"/>
          </a:xfrm>
          <a:prstGeom prst="rect">
            <a:avLst/>
          </a:prstGeom>
          <a:solidFill>
            <a:schemeClr val="bg1">
              <a:alpha val="50000"/>
            </a:schemeClr>
          </a:solidFill>
          <a:ln w="9525">
            <a:solidFill>
              <a:schemeClr val="tx1"/>
            </a:solidFill>
            <a:miter lim="800000"/>
            <a:headEnd/>
            <a:tailEnd/>
          </a:ln>
          <a:effectLst/>
        </p:spPr>
        <p:txBody>
          <a:bodyPr wrap="none" anchor="ctr"/>
          <a:lstStyle/>
          <a:p>
            <a:r>
              <a:rPr lang="fr-FR" sz="1200" dirty="0" smtClean="0">
                <a:latin typeface="Arial" pitchFamily="34" charset="0"/>
                <a:cs typeface="Arial" pitchFamily="34" charset="0"/>
              </a:rPr>
              <a:t>4- LA MÉTHODE DE RÉFÉRENCEMENT PROPOSÉE ET SES AVANTAGES.</a:t>
            </a:r>
            <a:endParaRPr lang="fr-FR" sz="1200" dirty="0">
              <a:latin typeface="Arial" pitchFamily="34" charset="0"/>
              <a:cs typeface="Arial" pitchFamily="34" charset="0"/>
            </a:endParaRPr>
          </a:p>
        </p:txBody>
      </p:sp>
      <p:sp>
        <p:nvSpPr>
          <p:cNvPr id="8193" name="Rectangle 1"/>
          <p:cNvSpPr>
            <a:spLocks noChangeArrowheads="1"/>
          </p:cNvSpPr>
          <p:nvPr/>
        </p:nvSpPr>
        <p:spPr bwMode="auto">
          <a:xfrm>
            <a:off x="0" y="1009688"/>
            <a:ext cx="9144000" cy="5537312"/>
          </a:xfrm>
          <a:prstGeom prst="rect">
            <a:avLst/>
          </a:prstGeom>
          <a:solidFill>
            <a:srgbClr val="FFFFFF"/>
          </a:solidFill>
          <a:ln w="9525">
            <a:noFill/>
            <a:miter lim="800000"/>
            <a:headEnd/>
            <a:tailEnd/>
          </a:ln>
          <a:effectLst/>
        </p:spPr>
        <p:txBody>
          <a:bodyPr vert="horz" wrap="square" lIns="134895" tIns="158700" rIns="0" bIns="15870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fr-FR" sz="1600" b="0" i="1" u="sng" strike="noStrike" cap="none" normalizeH="0" baseline="0" dirty="0" smtClean="0">
                <a:ln>
                  <a:noFill/>
                </a:ln>
                <a:solidFill>
                  <a:srgbClr val="696969"/>
                </a:solidFill>
                <a:effectLst/>
                <a:latin typeface="+mj-lt"/>
                <a:cs typeface="Arial" pitchFamily="34" charset="0"/>
              </a:rPr>
              <a:t>Référencement naturel (SEO)</a:t>
            </a:r>
            <a:r>
              <a:rPr kumimoji="0" lang="fr-FR" sz="1600" b="0" i="1" u="sng" strike="noStrike" cap="none" normalizeH="0" dirty="0" smtClean="0">
                <a:ln>
                  <a:noFill/>
                </a:ln>
                <a:solidFill>
                  <a:srgbClr val="696969"/>
                </a:solidFill>
                <a:effectLst/>
                <a:latin typeface="+mj-lt"/>
                <a:cs typeface="Arial" pitchFamily="34" charset="0"/>
              </a:rPr>
              <a:t> :</a:t>
            </a:r>
            <a:endParaRPr kumimoji="0" lang="fr-FR" sz="1600" b="0" i="1" u="sng" strike="noStrike" cap="none" normalizeH="0" baseline="0" dirty="0" smtClean="0">
              <a:ln>
                <a:noFill/>
              </a:ln>
              <a:solidFill>
                <a:srgbClr val="696969"/>
              </a:solidFill>
              <a:effectLst/>
              <a:latin typeface="+mj-lt"/>
              <a:cs typeface="Arial" pitchFamily="34" charset="0"/>
            </a:endParaRPr>
          </a:p>
          <a:p>
            <a:pPr eaLnBrk="0" hangingPunct="0">
              <a:lnSpc>
                <a:spcPct val="150000"/>
              </a:lnSpc>
            </a:pPr>
            <a:r>
              <a:rPr lang="fr-FR" sz="1400" b="0" i="1" dirty="0" smtClean="0"/>
              <a:t>Pour optimiser le référencement naturel du portail internet, il faut décomposer le projet marketing en plusieurs étapes respectées par les spécialistes SEO. </a:t>
            </a:r>
          </a:p>
          <a:p>
            <a:pPr eaLnBrk="0" hangingPunct="0">
              <a:lnSpc>
                <a:spcPct val="150000"/>
              </a:lnSpc>
            </a:pPr>
            <a:r>
              <a:rPr lang="fr-FR" sz="1400" b="0" i="1" dirty="0" smtClean="0"/>
              <a:t>La méthode de référencement naturel fait l’objet d’un travail de départ qui doit ensuite être réalisé de façon continue. </a:t>
            </a:r>
            <a:br>
              <a:rPr lang="fr-FR" sz="1400" b="0" i="1" dirty="0" smtClean="0"/>
            </a:br>
            <a:r>
              <a:rPr lang="fr-FR" sz="1400" b="0" i="1" dirty="0" smtClean="0"/>
              <a:t>Google fait évoluer son algorithme et les recherches réalisées par les internautes progressent avec l’expérience.</a:t>
            </a:r>
          </a:p>
          <a:p>
            <a:pPr eaLnBrk="0" hangingPunct="0">
              <a:lnSpc>
                <a:spcPct val="150000"/>
              </a:lnSpc>
            </a:pPr>
            <a:endParaRPr lang="fr-FR" sz="1400" b="0" i="1" dirty="0" smtClean="0"/>
          </a:p>
          <a:p>
            <a:pPr eaLnBrk="0" hangingPunct="0">
              <a:lnSpc>
                <a:spcPct val="150000"/>
              </a:lnSpc>
            </a:pPr>
            <a:r>
              <a:rPr lang="fr-FR" sz="1400" b="0" i="1" dirty="0" smtClean="0"/>
              <a:t>Nous optons généralement en référencement naturel sur la méthode suivante qui se décompose en 7 étapes :</a:t>
            </a:r>
          </a:p>
          <a:p>
            <a:pPr eaLnBrk="0" hangingPunct="0">
              <a:lnSpc>
                <a:spcPct val="150000"/>
              </a:lnSpc>
            </a:pPr>
            <a:r>
              <a:rPr lang="fr-FR" sz="1400" b="0" i="1" dirty="0" smtClean="0"/>
              <a:t>1- </a:t>
            </a:r>
            <a:r>
              <a:rPr lang="fr-FR" sz="1400" b="0" i="1" dirty="0" smtClean="0"/>
              <a:t>Audit de site internet &amp; </a:t>
            </a:r>
            <a:r>
              <a:rPr lang="fr-FR" sz="1400" b="0" i="1" dirty="0" err="1" smtClean="0"/>
              <a:t>Benchmarking</a:t>
            </a:r>
            <a:endParaRPr lang="fr-FR" sz="1400" b="0" i="1" dirty="0" smtClean="0"/>
          </a:p>
          <a:p>
            <a:pPr eaLnBrk="0" hangingPunct="0">
              <a:lnSpc>
                <a:spcPct val="150000"/>
              </a:lnSpc>
            </a:pPr>
            <a:r>
              <a:rPr lang="fr-FR" sz="1400" b="0" i="1" dirty="0" smtClean="0"/>
              <a:t>2- Recherche de mots clés</a:t>
            </a:r>
          </a:p>
          <a:p>
            <a:pPr eaLnBrk="0" hangingPunct="0">
              <a:lnSpc>
                <a:spcPct val="150000"/>
              </a:lnSpc>
            </a:pPr>
            <a:r>
              <a:rPr lang="fr-FR" sz="1400" b="0" i="1" dirty="0" smtClean="0"/>
              <a:t>3- Optimisation on-site (SEO)</a:t>
            </a:r>
          </a:p>
          <a:p>
            <a:pPr eaLnBrk="0" hangingPunct="0">
              <a:lnSpc>
                <a:spcPct val="150000"/>
              </a:lnSpc>
            </a:pPr>
            <a:r>
              <a:rPr lang="fr-FR" sz="1400" b="0" i="1" dirty="0" smtClean="0"/>
              <a:t>Optimisation technique</a:t>
            </a:r>
          </a:p>
          <a:p>
            <a:pPr eaLnBrk="0" hangingPunct="0">
              <a:lnSpc>
                <a:spcPct val="150000"/>
              </a:lnSpc>
            </a:pPr>
            <a:r>
              <a:rPr lang="fr-FR" sz="1400" b="0" i="1" dirty="0" smtClean="0"/>
              <a:t>Optimisation de contenu</a:t>
            </a:r>
          </a:p>
          <a:p>
            <a:pPr eaLnBrk="0" hangingPunct="0">
              <a:lnSpc>
                <a:spcPct val="150000"/>
              </a:lnSpc>
            </a:pPr>
            <a:r>
              <a:rPr lang="fr-FR" sz="1400" b="0" i="1" dirty="0" smtClean="0"/>
              <a:t>4- Soumission dans les outils de recherche</a:t>
            </a:r>
          </a:p>
          <a:p>
            <a:pPr eaLnBrk="0" hangingPunct="0">
              <a:lnSpc>
                <a:spcPct val="150000"/>
              </a:lnSpc>
            </a:pPr>
            <a:r>
              <a:rPr lang="fr-FR" sz="1400" b="0" i="1" dirty="0" smtClean="0"/>
              <a:t>5- Vérification d’inscription</a:t>
            </a:r>
          </a:p>
          <a:p>
            <a:pPr eaLnBrk="0" hangingPunct="0">
              <a:lnSpc>
                <a:spcPct val="150000"/>
              </a:lnSpc>
            </a:pPr>
            <a:r>
              <a:rPr lang="fr-FR" sz="1400" b="0" i="1" dirty="0" smtClean="0"/>
              <a:t>6- Suivi de positionnement &amp; statistique</a:t>
            </a:r>
          </a:p>
          <a:p>
            <a:pPr eaLnBrk="0" hangingPunct="0">
              <a:lnSpc>
                <a:spcPct val="150000"/>
              </a:lnSpc>
            </a:pPr>
            <a:r>
              <a:rPr lang="fr-FR" sz="1400" b="0" i="1" dirty="0" smtClean="0"/>
              <a:t>7- Amélioration continue (votre référencement naturel ne s’arrête jamais)</a:t>
            </a:r>
          </a:p>
        </p:txBody>
      </p:sp>
      <p:pic>
        <p:nvPicPr>
          <p:cNvPr id="8196" name="Picture 4" descr="méthode de référencement en 7 étapes continues"/>
          <p:cNvPicPr>
            <a:picLocks noChangeAspect="1" noChangeArrowheads="1"/>
          </p:cNvPicPr>
          <p:nvPr/>
        </p:nvPicPr>
        <p:blipFill>
          <a:blip r:embed="rId2"/>
          <a:srcRect/>
          <a:stretch>
            <a:fillRect/>
          </a:stretch>
        </p:blipFill>
        <p:spPr bwMode="auto">
          <a:xfrm>
            <a:off x="5786446" y="3516353"/>
            <a:ext cx="2930627" cy="2913043"/>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3"/>
          <p:cNvSpPr>
            <a:spLocks noGrp="1"/>
          </p:cNvSpPr>
          <p:nvPr>
            <p:ph type="sldNum" sz="quarter" idx="10"/>
          </p:nvPr>
        </p:nvSpPr>
        <p:spPr/>
        <p:txBody>
          <a:bodyPr/>
          <a:lstStyle/>
          <a:p>
            <a:fld id="{AEB4202C-F8E1-4930-9C71-931689A0035F}" type="slidenum">
              <a:rPr lang="fr-FR"/>
              <a:pPr/>
              <a:t>18</a:t>
            </a:fld>
            <a:endParaRPr lang="fr-FR"/>
          </a:p>
        </p:txBody>
      </p:sp>
      <p:sp>
        <p:nvSpPr>
          <p:cNvPr id="262148" name="Rectangle 4"/>
          <p:cNvSpPr>
            <a:spLocks noChangeArrowheads="1"/>
          </p:cNvSpPr>
          <p:nvPr/>
        </p:nvSpPr>
        <p:spPr bwMode="auto">
          <a:xfrm>
            <a:off x="107950" y="620713"/>
            <a:ext cx="8393140" cy="379395"/>
          </a:xfrm>
          <a:prstGeom prst="rect">
            <a:avLst/>
          </a:prstGeom>
          <a:solidFill>
            <a:schemeClr val="bg1">
              <a:alpha val="50000"/>
            </a:schemeClr>
          </a:solidFill>
          <a:ln w="9525">
            <a:solidFill>
              <a:schemeClr val="tx1"/>
            </a:solidFill>
            <a:miter lim="800000"/>
            <a:headEnd/>
            <a:tailEnd/>
          </a:ln>
          <a:effectLst/>
        </p:spPr>
        <p:txBody>
          <a:bodyPr wrap="none" anchor="ctr"/>
          <a:lstStyle/>
          <a:p>
            <a:r>
              <a:rPr lang="fr-FR" sz="1200" dirty="0" smtClean="0">
                <a:latin typeface="Arial" pitchFamily="34" charset="0"/>
                <a:cs typeface="Arial" pitchFamily="34" charset="0"/>
              </a:rPr>
              <a:t>4- LA MÉTHODE DE RÉFÉRENCEMENT PROPOSÉE ET SES AVANTAGES.</a:t>
            </a:r>
            <a:endParaRPr lang="fr-FR" sz="1200" dirty="0">
              <a:latin typeface="Arial" pitchFamily="34" charset="0"/>
              <a:cs typeface="Arial" pitchFamily="34" charset="0"/>
            </a:endParaRPr>
          </a:p>
        </p:txBody>
      </p:sp>
      <p:sp>
        <p:nvSpPr>
          <p:cNvPr id="8193" name="Rectangle 1"/>
          <p:cNvSpPr>
            <a:spLocks noChangeArrowheads="1"/>
          </p:cNvSpPr>
          <p:nvPr/>
        </p:nvSpPr>
        <p:spPr bwMode="auto">
          <a:xfrm>
            <a:off x="0" y="1071546"/>
            <a:ext cx="8786842" cy="4260040"/>
          </a:xfrm>
          <a:prstGeom prst="rect">
            <a:avLst/>
          </a:prstGeom>
          <a:solidFill>
            <a:srgbClr val="FFFFFF"/>
          </a:solidFill>
          <a:ln w="9525">
            <a:noFill/>
            <a:miter lim="800000"/>
            <a:headEnd/>
            <a:tailEnd/>
          </a:ln>
          <a:effectLst/>
        </p:spPr>
        <p:txBody>
          <a:bodyPr vert="horz" wrap="square" lIns="134895" tIns="158700" rIns="0" bIns="15870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None/>
              <a:tabLst/>
            </a:pPr>
            <a:r>
              <a:rPr kumimoji="0" lang="fr-FR" sz="1600" b="0" i="1" u="sng" strike="noStrike" cap="none" normalizeH="0" baseline="0" dirty="0" smtClean="0">
                <a:ln>
                  <a:noFill/>
                </a:ln>
                <a:solidFill>
                  <a:srgbClr val="696969"/>
                </a:solidFill>
                <a:effectLst/>
                <a:latin typeface="+mj-lt"/>
                <a:cs typeface="Arial" pitchFamily="34" charset="0"/>
              </a:rPr>
              <a:t>Référencement payant (SEA)</a:t>
            </a:r>
            <a:r>
              <a:rPr kumimoji="0" lang="fr-FR" sz="1600" b="0" i="1" u="sng" strike="noStrike" cap="none" normalizeH="0" dirty="0" smtClean="0">
                <a:ln>
                  <a:noFill/>
                </a:ln>
                <a:solidFill>
                  <a:srgbClr val="696969"/>
                </a:solidFill>
                <a:effectLst/>
                <a:latin typeface="+mj-lt"/>
                <a:cs typeface="Arial" pitchFamily="34" charset="0"/>
              </a:rPr>
              <a:t>:</a:t>
            </a:r>
            <a:endParaRPr kumimoji="0" lang="fr-FR" sz="1600" b="0" i="1" u="sng" strike="noStrike" cap="none" normalizeH="0" baseline="0" dirty="0" smtClean="0">
              <a:ln>
                <a:noFill/>
              </a:ln>
              <a:solidFill>
                <a:srgbClr val="696969"/>
              </a:solidFill>
              <a:effectLst/>
              <a:latin typeface="+mj-lt"/>
              <a:cs typeface="Arial" pitchFamily="34" charset="0"/>
            </a:endParaRPr>
          </a:p>
          <a:p>
            <a:pPr marL="0" marR="0" lvl="0" indent="0" algn="l" defTabSz="914400" rtl="0" eaLnBrk="0" fontAlgn="base" latinLnBrk="0" hangingPunct="0">
              <a:lnSpc>
                <a:spcPct val="200000"/>
              </a:lnSpc>
              <a:spcBef>
                <a:spcPct val="0"/>
              </a:spcBef>
              <a:spcAft>
                <a:spcPct val="0"/>
              </a:spcAft>
              <a:buClrTx/>
              <a:buSzTx/>
              <a:buFontTx/>
              <a:buNone/>
              <a:tabLst/>
            </a:pPr>
            <a:r>
              <a:rPr lang="fr-FR" sz="1400" b="0" i="1" dirty="0" smtClean="0"/>
              <a:t>En parallèle avec le référencement naturel, notre société prévoit l’attribution d’un budget de 1000Dh par mois durant les 24 mois de garantie pour le référencement payant sur les plus grands moteurs de recherche pour les mots clés les plus recherchés par les internautes combinant Maroc - Casa - Settat - création entreprise – investissement…</a:t>
            </a:r>
          </a:p>
          <a:p>
            <a:pPr lvl="0" eaLnBrk="0" hangingPunct="0">
              <a:lnSpc>
                <a:spcPct val="200000"/>
              </a:lnSpc>
            </a:pPr>
            <a:r>
              <a:rPr lang="fr-FR" sz="1400" b="0" i="1" dirty="0" smtClean="0"/>
              <a:t>Ce référencement payant (SEA) </a:t>
            </a:r>
            <a:r>
              <a:rPr lang="fr-FR" sz="1400" b="0" i="1" dirty="0" smtClean="0"/>
              <a:t>permettra </a:t>
            </a:r>
            <a:r>
              <a:rPr lang="fr-FR" sz="1400" b="0" i="1" dirty="0" smtClean="0"/>
              <a:t>d'augmenter rapidement notre classement sur les moteurs de recherche. Couplé à une stratégie de référencement naturel (SEO), il assure la bonne visibilité de notre portail web.</a:t>
            </a:r>
            <a:endParaRPr lang="fr-FR" sz="1400" b="0" i="1" dirty="0" smtClean="0">
              <a:solidFill>
                <a:srgbClr val="696969"/>
              </a:solidFill>
              <a:latin typeface="+mj-lt"/>
              <a:cs typeface="Arial" pitchFamily="34" charset="0"/>
            </a:endParaRPr>
          </a:p>
          <a:p>
            <a:pPr marL="0" marR="0" lvl="0" indent="0" algn="l" defTabSz="914400" rtl="0" eaLnBrk="0" fontAlgn="base" latinLnBrk="0" hangingPunct="0">
              <a:lnSpc>
                <a:spcPct val="200000"/>
              </a:lnSpc>
              <a:spcBef>
                <a:spcPct val="0"/>
              </a:spcBef>
              <a:spcAft>
                <a:spcPct val="0"/>
              </a:spcAft>
              <a:buClrTx/>
              <a:buSzTx/>
              <a:buFontTx/>
              <a:buNone/>
              <a:tabLst/>
            </a:pPr>
            <a:endParaRPr lang="fr-FR" sz="1400" b="0" i="1" dirty="0" smtClean="0">
              <a:solidFill>
                <a:srgbClr val="696969"/>
              </a:solidFill>
              <a:latin typeface="+mj-lt"/>
              <a:cs typeface="Arial" pitchFamily="34" charset="0"/>
            </a:endParaRPr>
          </a:p>
          <a:p>
            <a:pPr marL="0" marR="0" lvl="0" indent="0" algn="l" defTabSz="914400" rtl="0" eaLnBrk="0" fontAlgn="base" latinLnBrk="0" hangingPunct="0">
              <a:lnSpc>
                <a:spcPct val="200000"/>
              </a:lnSpc>
              <a:spcBef>
                <a:spcPct val="0"/>
              </a:spcBef>
              <a:spcAft>
                <a:spcPct val="0"/>
              </a:spcAft>
              <a:buClrTx/>
              <a:buSzTx/>
              <a:buFontTx/>
              <a:buNone/>
              <a:tabLst/>
            </a:pPr>
            <a:endParaRPr lang="fr-FR" sz="1400" b="0" i="1" dirty="0" smtClean="0">
              <a:solidFill>
                <a:srgbClr val="696969"/>
              </a:solidFill>
              <a:latin typeface="+mj-lt"/>
              <a:cs typeface="Arial" pitchFamily="34" charset="0"/>
            </a:endParaRPr>
          </a:p>
          <a:p>
            <a:pPr marL="0" marR="0" lvl="0" indent="0" algn="l" defTabSz="914400" rtl="0" eaLnBrk="0" fontAlgn="base" latinLnBrk="0" hangingPunct="0">
              <a:lnSpc>
                <a:spcPct val="200000"/>
              </a:lnSpc>
              <a:spcBef>
                <a:spcPct val="0"/>
              </a:spcBef>
              <a:spcAft>
                <a:spcPct val="0"/>
              </a:spcAft>
              <a:buClrTx/>
              <a:buSzTx/>
              <a:buFontTx/>
              <a:buNone/>
              <a:tabLst/>
            </a:pPr>
            <a:endParaRPr kumimoji="0" lang="fr-FR" sz="1400" b="0" i="1" u="none" strike="noStrike" cap="none" normalizeH="0" baseline="0" dirty="0" smtClean="0">
              <a:ln>
                <a:noFill/>
              </a:ln>
              <a:solidFill>
                <a:srgbClr val="696969"/>
              </a:solidFill>
              <a:effectLst/>
              <a:latin typeface="+mj-lt"/>
              <a:cs typeface="Arial"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3"/>
          <p:cNvSpPr>
            <a:spLocks noGrp="1"/>
          </p:cNvSpPr>
          <p:nvPr>
            <p:ph type="sldNum" sz="quarter" idx="10"/>
          </p:nvPr>
        </p:nvSpPr>
        <p:spPr/>
        <p:txBody>
          <a:bodyPr/>
          <a:lstStyle/>
          <a:p>
            <a:fld id="{AEB4202C-F8E1-4930-9C71-931689A0035F}" type="slidenum">
              <a:rPr lang="fr-FR"/>
              <a:pPr/>
              <a:t>19</a:t>
            </a:fld>
            <a:endParaRPr lang="fr-FR"/>
          </a:p>
        </p:txBody>
      </p:sp>
      <p:sp>
        <p:nvSpPr>
          <p:cNvPr id="262148" name="Rectangle 4"/>
          <p:cNvSpPr>
            <a:spLocks noChangeArrowheads="1"/>
          </p:cNvSpPr>
          <p:nvPr/>
        </p:nvSpPr>
        <p:spPr bwMode="auto">
          <a:xfrm>
            <a:off x="107950" y="620713"/>
            <a:ext cx="8393140" cy="379395"/>
          </a:xfrm>
          <a:prstGeom prst="rect">
            <a:avLst/>
          </a:prstGeom>
          <a:solidFill>
            <a:schemeClr val="bg1">
              <a:alpha val="50000"/>
            </a:schemeClr>
          </a:solidFill>
          <a:ln w="9525">
            <a:solidFill>
              <a:schemeClr val="tx1"/>
            </a:solidFill>
            <a:miter lim="800000"/>
            <a:headEnd/>
            <a:tailEnd/>
          </a:ln>
          <a:effectLst/>
        </p:spPr>
        <p:txBody>
          <a:bodyPr wrap="none" anchor="ctr"/>
          <a:lstStyle/>
          <a:p>
            <a:pPr>
              <a:lnSpc>
                <a:spcPct val="150000"/>
              </a:lnSpc>
            </a:pPr>
            <a:r>
              <a:rPr lang="fr-FR" sz="1200" dirty="0">
                <a:latin typeface="Arial" pitchFamily="34" charset="0"/>
                <a:cs typeface="Arial" pitchFamily="34" charset="0"/>
              </a:rPr>
              <a:t>5</a:t>
            </a:r>
            <a:r>
              <a:rPr lang="fr-FR" sz="1200" dirty="0" smtClean="0">
                <a:latin typeface="Arial" pitchFamily="34" charset="0"/>
                <a:cs typeface="Arial" pitchFamily="34" charset="0"/>
              </a:rPr>
              <a:t>- L'APPROCHE GRAPHIQUE DU SITE INTERNET</a:t>
            </a:r>
            <a:endParaRPr lang="fr-FR" sz="1200" dirty="0">
              <a:latin typeface="Arial" pitchFamily="34" charset="0"/>
              <a:cs typeface="Arial" pitchFamily="34" charset="0"/>
            </a:endParaRPr>
          </a:p>
        </p:txBody>
      </p:sp>
      <p:sp>
        <p:nvSpPr>
          <p:cNvPr id="4" name="Rectangle 2"/>
          <p:cNvSpPr>
            <a:spLocks noChangeArrowheads="1"/>
          </p:cNvSpPr>
          <p:nvPr/>
        </p:nvSpPr>
        <p:spPr bwMode="auto">
          <a:xfrm>
            <a:off x="0" y="3246473"/>
            <a:ext cx="8856663" cy="3897303"/>
          </a:xfrm>
          <a:prstGeom prst="rect">
            <a:avLst/>
          </a:prstGeom>
          <a:noFill/>
          <a:ln w="9525" algn="ctr">
            <a:noFill/>
            <a:miter lim="800000"/>
            <a:headEnd/>
            <a:tailEnd/>
          </a:ln>
          <a:effectLst/>
        </p:spPr>
        <p:txBody>
          <a:bodyPr anchor="ctr"/>
          <a:lstStyle/>
          <a:p>
            <a:pPr algn="just">
              <a:lnSpc>
                <a:spcPct val="110000"/>
              </a:lnSpc>
            </a:pPr>
            <a:r>
              <a:rPr lang="fr-FR" sz="1400" b="0" i="1" dirty="0">
                <a:latin typeface="+mj-lt"/>
                <a:cs typeface="Arial" charset="0"/>
              </a:rPr>
              <a:t>En bref, si votre objectif est de réussir sur le Net, alors ne négligez pas le confort de navigation de vos internautes-cibles potentiels.</a:t>
            </a:r>
          </a:p>
          <a:p>
            <a:pPr algn="just">
              <a:lnSpc>
                <a:spcPct val="110000"/>
              </a:lnSpc>
            </a:pPr>
            <a:endParaRPr lang="fr-FR" sz="1400" b="0" i="1" dirty="0">
              <a:latin typeface="+mj-lt"/>
              <a:cs typeface="Arial" charset="0"/>
            </a:endParaRPr>
          </a:p>
          <a:p>
            <a:pPr algn="just">
              <a:lnSpc>
                <a:spcPct val="110000"/>
              </a:lnSpc>
            </a:pPr>
            <a:r>
              <a:rPr lang="fr-FR" sz="1400" b="0" i="1" dirty="0">
                <a:latin typeface="+mj-lt"/>
                <a:cs typeface="Arial" charset="0"/>
              </a:rPr>
              <a:t>En effet, l'</a:t>
            </a:r>
            <a:r>
              <a:rPr lang="fr-FR" sz="1400" b="0" i="1" dirty="0" err="1">
                <a:latin typeface="+mj-lt"/>
                <a:cs typeface="Arial" charset="0"/>
              </a:rPr>
              <a:t>usabilité</a:t>
            </a:r>
            <a:r>
              <a:rPr lang="fr-FR" sz="1400" b="0" i="1" dirty="0">
                <a:latin typeface="+mj-lt"/>
                <a:cs typeface="Arial" charset="0"/>
              </a:rPr>
              <a:t> est un élément fondamental des sites fortement interactifs. Par </a:t>
            </a:r>
            <a:r>
              <a:rPr lang="fr-FR" sz="1400" b="0" i="1" dirty="0" err="1">
                <a:latin typeface="+mj-lt"/>
                <a:cs typeface="Arial" charset="0"/>
              </a:rPr>
              <a:t>usabilité</a:t>
            </a:r>
            <a:r>
              <a:rPr lang="fr-FR" sz="1400" b="0" i="1" dirty="0">
                <a:latin typeface="+mj-lt"/>
                <a:cs typeface="Arial" charset="0"/>
              </a:rPr>
              <a:t> (tiré de l'anglais </a:t>
            </a:r>
            <a:r>
              <a:rPr lang="fr-FR" sz="1400" b="0" i="1" dirty="0" err="1">
                <a:latin typeface="+mj-lt"/>
                <a:cs typeface="Arial" charset="0"/>
              </a:rPr>
              <a:t>usability</a:t>
            </a:r>
            <a:r>
              <a:rPr lang="fr-FR" sz="1400" b="0" i="1" dirty="0">
                <a:latin typeface="+mj-lt"/>
                <a:cs typeface="Arial" charset="0"/>
              </a:rPr>
              <a:t>), nous entendons le niveau de confort offert au visiteur, c'est-à-dire la capacité à utiliser et à comprendre le site. Plus son niveau sera élevé, moins vous créerez de frictions au cours de l'acte d’utilisation et/ou d'achat et par conséquent, votre taux de transformation de visiteurs en utilisateurs effectifs augmentera. </a:t>
            </a:r>
            <a:br>
              <a:rPr lang="fr-FR" sz="1400" b="0" i="1" dirty="0">
                <a:latin typeface="+mj-lt"/>
                <a:cs typeface="Arial" charset="0"/>
              </a:rPr>
            </a:br>
            <a:endParaRPr lang="fr-FR" sz="1400" b="0" i="1" dirty="0">
              <a:latin typeface="+mj-lt"/>
              <a:cs typeface="Arial" charset="0"/>
            </a:endParaRPr>
          </a:p>
          <a:p>
            <a:pPr algn="just">
              <a:lnSpc>
                <a:spcPct val="110000"/>
              </a:lnSpc>
            </a:pPr>
            <a:r>
              <a:rPr lang="fr-FR" sz="1400" b="0" i="1" dirty="0">
                <a:latin typeface="+mj-lt"/>
                <a:cs typeface="Arial" charset="0"/>
              </a:rPr>
              <a:t>Pour ce faire, notre approche du Web Design s’inscrit dans une démarche esthétique global de la construction  d’un site web, c’est donc une étape importante et décisive dans la réalisation d’un chantier. Il s’agit, en fait, de matérialiser  la charte graphique d’un site à travers un choix judicieux de la typographie (polices de caractères), du graphisme (illustrations, images, formes et couleurs) permettant de définir l’identité visuelle de votre projet en ligne.</a:t>
            </a:r>
          </a:p>
          <a:p>
            <a:pPr algn="just">
              <a:lnSpc>
                <a:spcPct val="110000"/>
              </a:lnSpc>
            </a:pPr>
            <a:endParaRPr lang="fr-FR" sz="1400" b="0" i="1" dirty="0">
              <a:latin typeface="+mj-lt"/>
              <a:cs typeface="Arial" charset="0"/>
            </a:endParaRPr>
          </a:p>
          <a:p>
            <a:pPr algn="just">
              <a:lnSpc>
                <a:spcPct val="110000"/>
              </a:lnSpc>
            </a:pPr>
            <a:r>
              <a:rPr lang="fr-FR" sz="1400" b="0" i="1" dirty="0">
                <a:latin typeface="+mj-lt"/>
                <a:cs typeface="Arial" charset="0"/>
              </a:rPr>
              <a:t>Et ce, tout en respectant un équilibre visuel et ergonomique permettant un téléchargement rapide des pages et une navigation intuitive, évidente et pratique.</a:t>
            </a:r>
          </a:p>
          <a:p>
            <a:pPr algn="just">
              <a:lnSpc>
                <a:spcPct val="110000"/>
              </a:lnSpc>
            </a:pPr>
            <a:endParaRPr lang="fr-FR" sz="1400" b="0" i="1" dirty="0">
              <a:latin typeface="+mj-lt"/>
              <a:cs typeface="Arial" charset="0"/>
            </a:endParaRPr>
          </a:p>
          <a:p>
            <a:pPr algn="just">
              <a:lnSpc>
                <a:spcPct val="110000"/>
              </a:lnSpc>
            </a:pPr>
            <a:r>
              <a:rPr lang="fr-FR" sz="1400" b="0" i="1" dirty="0">
                <a:latin typeface="+mj-lt"/>
                <a:cs typeface="Arial" charset="0"/>
              </a:rPr>
              <a:t>Nous accordons la même attention à ces impératifs quelle que soit la densité du site. Par conséquent, une navigation graphique sera toujours doublée d’une navigation en mode texte, chacune d’elle étant accessible sur chaque écran, sans avoir à faire défiler la page en utilisant l’ascenseur. C’est un exercice de style complexe qui prend appui sur une bonne recherche documentaire généralement basée sur un Benchmark concurrentiel en terme de positionnement Internet.</a:t>
            </a:r>
          </a:p>
          <a:p>
            <a:pPr algn="just">
              <a:lnSpc>
                <a:spcPct val="110000"/>
              </a:lnSpc>
            </a:pPr>
            <a:endParaRPr lang="fr-FR" sz="1400" b="0" i="1" dirty="0">
              <a:latin typeface="+mj-lt"/>
              <a:cs typeface="Arial" charset="0"/>
            </a:endParaRPr>
          </a:p>
          <a:p>
            <a:pPr algn="just">
              <a:lnSpc>
                <a:spcPct val="110000"/>
              </a:lnSpc>
            </a:pPr>
            <a:endParaRPr lang="fr-FR" sz="1400" b="0" i="1" dirty="0">
              <a:latin typeface="+mj-lt"/>
              <a:cs typeface="Arial" charset="0"/>
            </a:endParaRPr>
          </a:p>
          <a:p>
            <a:pPr algn="just">
              <a:lnSpc>
                <a:spcPct val="110000"/>
              </a:lnSpc>
            </a:pPr>
            <a:endParaRPr lang="fr-FR" sz="1400" b="0" i="1" dirty="0">
              <a:latin typeface="+mj-lt"/>
              <a:cs typeface="Arial" charset="0"/>
            </a:endParaRPr>
          </a:p>
          <a:p>
            <a:pPr algn="just">
              <a:lnSpc>
                <a:spcPct val="110000"/>
              </a:lnSpc>
            </a:pPr>
            <a:endParaRPr lang="fr-FR" sz="1400" b="0" i="1" dirty="0">
              <a:latin typeface="+mj-lt"/>
              <a:cs typeface="Arial" charset="0"/>
            </a:endParaRPr>
          </a:p>
          <a:p>
            <a:pPr algn="just">
              <a:lnSpc>
                <a:spcPct val="110000"/>
              </a:lnSpc>
            </a:pPr>
            <a:endParaRPr lang="fr-FR" sz="1400" b="0" i="1" dirty="0">
              <a:latin typeface="+mj-lt"/>
              <a:cs typeface="Arial" charset="0"/>
            </a:endParaRPr>
          </a:p>
          <a:p>
            <a:pPr algn="just">
              <a:lnSpc>
                <a:spcPct val="110000"/>
              </a:lnSpc>
            </a:pPr>
            <a:endParaRPr lang="fr-FR" sz="1400" b="0" i="1" dirty="0">
              <a:latin typeface="+mj-lt"/>
              <a:cs typeface="Arial" charset="0"/>
            </a:endParaRPr>
          </a:p>
          <a:p>
            <a:pPr algn="just">
              <a:lnSpc>
                <a:spcPct val="110000"/>
              </a:lnSpc>
            </a:pPr>
            <a:endParaRPr lang="fr-FR" sz="1400" b="0" i="1" dirty="0">
              <a:latin typeface="+mj-lt"/>
              <a:cs typeface="Arial" charset="0"/>
            </a:endParaRPr>
          </a:p>
          <a:p>
            <a:pPr algn="just">
              <a:lnSpc>
                <a:spcPct val="110000"/>
              </a:lnSpc>
            </a:pPr>
            <a:endParaRPr lang="fr-FR" sz="1400" b="0" i="1" dirty="0">
              <a:latin typeface="+mj-lt"/>
              <a:cs typeface="Arial" charset="0"/>
            </a:endParaRPr>
          </a:p>
          <a:p>
            <a:pPr algn="just">
              <a:lnSpc>
                <a:spcPct val="110000"/>
              </a:lnSpc>
            </a:pPr>
            <a:endParaRPr lang="fr-FR" sz="1400" b="0" i="1" dirty="0">
              <a:latin typeface="+mj-lt"/>
              <a:cs typeface="Arial" charset="0"/>
            </a:endParaRPr>
          </a:p>
          <a:p>
            <a:pPr algn="just">
              <a:lnSpc>
                <a:spcPct val="110000"/>
              </a:lnSpc>
            </a:pPr>
            <a:endParaRPr lang="fr-FR" sz="1400" b="0" i="1" dirty="0">
              <a:latin typeface="+mj-lt"/>
              <a:cs typeface="Arial" charset="0"/>
            </a:endParaRPr>
          </a:p>
          <a:p>
            <a:pPr algn="just">
              <a:lnSpc>
                <a:spcPct val="110000"/>
              </a:lnSpc>
            </a:pPr>
            <a:endParaRPr lang="fr-FR" sz="1400" b="0" i="1" dirty="0">
              <a:latin typeface="+mj-lt"/>
              <a:cs typeface="Arial" charset="0"/>
            </a:endParaRPr>
          </a:p>
          <a:p>
            <a:pPr algn="just">
              <a:lnSpc>
                <a:spcPct val="110000"/>
              </a:lnSpc>
            </a:pPr>
            <a:endParaRPr lang="fr-FR" sz="1400" b="0" i="1" dirty="0">
              <a:latin typeface="+mj-lt"/>
              <a:cs typeface="Arial" charset="0"/>
            </a:endParaRPr>
          </a:p>
          <a:p>
            <a:pPr algn="just">
              <a:lnSpc>
                <a:spcPct val="110000"/>
              </a:lnSpc>
            </a:pPr>
            <a:endParaRPr lang="fr-FR" sz="1400" b="0" i="1" dirty="0">
              <a:latin typeface="+mj-lt"/>
              <a:cs typeface="Arial"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0"/>
          </p:nvPr>
        </p:nvSpPr>
        <p:spPr/>
        <p:txBody>
          <a:bodyPr/>
          <a:lstStyle/>
          <a:p>
            <a:fld id="{9FB89E9F-C975-4BE7-8614-260014DFEB5A}" type="slidenum">
              <a:rPr lang="fr-FR"/>
              <a:pPr/>
              <a:t>2</a:t>
            </a:fld>
            <a:endParaRPr lang="fr-FR"/>
          </a:p>
        </p:txBody>
      </p:sp>
      <p:sp>
        <p:nvSpPr>
          <p:cNvPr id="237571" name="Rectangle 3"/>
          <p:cNvSpPr>
            <a:spLocks noChangeArrowheads="1"/>
          </p:cNvSpPr>
          <p:nvPr/>
        </p:nvSpPr>
        <p:spPr bwMode="auto">
          <a:xfrm>
            <a:off x="179388" y="620713"/>
            <a:ext cx="8713787" cy="360362"/>
          </a:xfrm>
          <a:prstGeom prst="rect">
            <a:avLst/>
          </a:prstGeom>
          <a:solidFill>
            <a:srgbClr val="CC3300"/>
          </a:solidFill>
          <a:ln w="9525">
            <a:solidFill>
              <a:schemeClr val="tx1"/>
            </a:solidFill>
            <a:miter lim="800000"/>
            <a:headEnd/>
            <a:tailEnd/>
          </a:ln>
          <a:effectLst/>
        </p:spPr>
        <p:txBody>
          <a:bodyPr wrap="none" anchor="ctr"/>
          <a:lstStyle/>
          <a:p>
            <a:pPr algn="ctr"/>
            <a:r>
              <a:rPr lang="fr-FR" sz="1200">
                <a:solidFill>
                  <a:schemeClr val="bg1"/>
                </a:solidFill>
                <a:latin typeface="Arial" charset="0"/>
              </a:rPr>
              <a:t>SOMMAIRE</a:t>
            </a:r>
          </a:p>
        </p:txBody>
      </p:sp>
      <p:sp>
        <p:nvSpPr>
          <p:cNvPr id="237573" name="Rectangle 5"/>
          <p:cNvSpPr>
            <a:spLocks noChangeArrowheads="1"/>
          </p:cNvSpPr>
          <p:nvPr/>
        </p:nvSpPr>
        <p:spPr bwMode="auto">
          <a:xfrm>
            <a:off x="107950" y="1071546"/>
            <a:ext cx="8856663" cy="5183187"/>
          </a:xfrm>
          <a:prstGeom prst="rect">
            <a:avLst/>
          </a:prstGeom>
          <a:noFill/>
          <a:ln w="9525">
            <a:noFill/>
            <a:miter lim="800000"/>
            <a:headEnd/>
            <a:tailEnd/>
          </a:ln>
          <a:effectLst/>
        </p:spPr>
        <p:txBody>
          <a:bodyPr anchor="ctr"/>
          <a:lstStyle/>
          <a:p>
            <a:pPr>
              <a:lnSpc>
                <a:spcPct val="200000"/>
              </a:lnSpc>
            </a:pPr>
            <a:r>
              <a:rPr lang="fr-FR" sz="1400" i="1" dirty="0"/>
              <a:t>	</a:t>
            </a:r>
          </a:p>
          <a:p>
            <a:pPr>
              <a:lnSpc>
                <a:spcPct val="200000"/>
              </a:lnSpc>
            </a:pPr>
            <a:r>
              <a:rPr lang="fr-FR" sz="1400" i="1" dirty="0" smtClean="0"/>
              <a:t>1</a:t>
            </a:r>
            <a:r>
              <a:rPr lang="fr-FR" sz="1400" i="1" dirty="0"/>
              <a:t>. La méthodologie préconisée pour la réalisation des prestations, objet du </a:t>
            </a:r>
            <a:r>
              <a:rPr lang="fr-FR" sz="1400" i="1" dirty="0" smtClean="0"/>
              <a:t>présent marché </a:t>
            </a:r>
            <a:r>
              <a:rPr lang="fr-FR" sz="1400" i="1" dirty="0"/>
              <a:t>incluant :</a:t>
            </a:r>
          </a:p>
          <a:p>
            <a:pPr lvl="1">
              <a:lnSpc>
                <a:spcPct val="200000"/>
              </a:lnSpc>
            </a:pPr>
            <a:r>
              <a:rPr lang="fr-FR" sz="1400" i="1" dirty="0"/>
              <a:t>a. Compréhension du contexte, attentes et besoins</a:t>
            </a:r>
          </a:p>
          <a:p>
            <a:pPr lvl="1">
              <a:lnSpc>
                <a:spcPct val="200000"/>
              </a:lnSpc>
            </a:pPr>
            <a:r>
              <a:rPr lang="fr-FR" sz="1400" i="1" dirty="0"/>
              <a:t>b. Approche et organisation du projet</a:t>
            </a:r>
          </a:p>
          <a:p>
            <a:pPr>
              <a:lnSpc>
                <a:spcPct val="200000"/>
              </a:lnSpc>
            </a:pPr>
            <a:r>
              <a:rPr lang="fr-FR" sz="1400" i="1" dirty="0"/>
              <a:t>2. La solution CMS proposée et ses avantages</a:t>
            </a:r>
          </a:p>
          <a:p>
            <a:pPr>
              <a:lnSpc>
                <a:spcPct val="200000"/>
              </a:lnSpc>
            </a:pPr>
            <a:r>
              <a:rPr lang="fr-FR" sz="1400" i="1" dirty="0"/>
              <a:t>3. L'offre d'hébergement proposée et ses avantages</a:t>
            </a:r>
          </a:p>
          <a:p>
            <a:pPr>
              <a:lnSpc>
                <a:spcPct val="200000"/>
              </a:lnSpc>
            </a:pPr>
            <a:r>
              <a:rPr lang="fr-FR" sz="1400" i="1" dirty="0"/>
              <a:t>4. La méthode de référencement proposée et ses avantages.</a:t>
            </a:r>
          </a:p>
          <a:p>
            <a:pPr>
              <a:lnSpc>
                <a:spcPct val="200000"/>
              </a:lnSpc>
            </a:pPr>
            <a:r>
              <a:rPr lang="fr-FR" sz="1400" i="1" dirty="0"/>
              <a:t>5. L'approche graphique du site internet avec remise d'un ou plusieurs modèles de la</a:t>
            </a:r>
          </a:p>
          <a:p>
            <a:pPr>
              <a:lnSpc>
                <a:spcPct val="200000"/>
              </a:lnSpc>
            </a:pPr>
            <a:r>
              <a:rPr lang="fr-FR" sz="1400" i="1" dirty="0"/>
              <a:t>page d'accueil.</a:t>
            </a:r>
          </a:p>
          <a:p>
            <a:pPr>
              <a:lnSpc>
                <a:spcPct val="200000"/>
              </a:lnSpc>
            </a:pPr>
            <a:r>
              <a:rPr lang="fr-FR" sz="1400" i="1" dirty="0"/>
              <a:t>6. L'Evolutivité du site et les facilités de mise à jour.</a:t>
            </a:r>
          </a:p>
          <a:p>
            <a:pPr>
              <a:lnSpc>
                <a:spcPct val="200000"/>
              </a:lnSpc>
            </a:pPr>
            <a:r>
              <a:rPr lang="fr-FR" sz="1400" i="1" dirty="0"/>
              <a:t>7. Les modalités de livraison et d'installation</a:t>
            </a:r>
          </a:p>
          <a:p>
            <a:pPr>
              <a:lnSpc>
                <a:spcPct val="200000"/>
              </a:lnSpc>
            </a:pPr>
            <a:r>
              <a:rPr lang="fr-FR" sz="1400" i="1" dirty="0"/>
              <a:t>8. L'assistance technique et service après-vente (Hébergement et maintenance</a:t>
            </a:r>
            <a:r>
              <a:rPr lang="fr-FR" sz="1400" i="1" dirty="0" smtClean="0"/>
              <a:t>)</a:t>
            </a:r>
            <a:endParaRPr lang="fr-FR" sz="1400" i="1"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Espace réservé du numéro de diapositive 1"/>
          <p:cNvSpPr>
            <a:spLocks noGrp="1"/>
          </p:cNvSpPr>
          <p:nvPr>
            <p:ph type="sldNum" sz="quarter" idx="10"/>
          </p:nvPr>
        </p:nvSpPr>
        <p:spPr/>
        <p:txBody>
          <a:bodyPr/>
          <a:lstStyle/>
          <a:p>
            <a:fld id="{C4D89B0B-AB31-43BE-B47F-E1BD9CFA9D82}" type="slidenum">
              <a:rPr lang="fr-FR"/>
              <a:pPr/>
              <a:t>20</a:t>
            </a:fld>
            <a:endParaRPr lang="fr-FR"/>
          </a:p>
        </p:txBody>
      </p:sp>
      <p:sp>
        <p:nvSpPr>
          <p:cNvPr id="510978" name="Rectangle 2"/>
          <p:cNvSpPr>
            <a:spLocks noChangeArrowheads="1"/>
          </p:cNvSpPr>
          <p:nvPr/>
        </p:nvSpPr>
        <p:spPr bwMode="auto">
          <a:xfrm>
            <a:off x="107950" y="1460523"/>
            <a:ext cx="8856663" cy="5183187"/>
          </a:xfrm>
          <a:prstGeom prst="rect">
            <a:avLst/>
          </a:prstGeom>
          <a:noFill/>
          <a:ln w="9525" algn="ctr">
            <a:noFill/>
            <a:miter lim="800000"/>
            <a:headEnd/>
            <a:tailEnd/>
          </a:ln>
          <a:effectLst/>
        </p:spPr>
        <p:txBody>
          <a:bodyPr anchor="ctr"/>
          <a:lstStyle/>
          <a:p>
            <a:pPr>
              <a:spcBef>
                <a:spcPct val="50000"/>
              </a:spcBef>
              <a:buSzPct val="80000"/>
              <a:buFont typeface="Wingdings" pitchFamily="2" charset="2"/>
              <a:buNone/>
            </a:pPr>
            <a:r>
              <a:rPr lang="fr-FR" sz="1300" b="0" i="1" dirty="0">
                <a:latin typeface="+mj-lt"/>
                <a:cs typeface="Arial" charset="0"/>
              </a:rPr>
              <a:t>Le portail </a:t>
            </a:r>
            <a:r>
              <a:rPr lang="fr-FR" sz="1300" b="0" i="1" dirty="0" smtClean="0">
                <a:latin typeface="+mj-lt"/>
                <a:cs typeface="Arial" charset="0"/>
              </a:rPr>
              <a:t>casainvest.ma, </a:t>
            </a:r>
            <a:r>
              <a:rPr lang="fr-FR" sz="1300" b="0" i="1" dirty="0">
                <a:latin typeface="+mj-lt"/>
                <a:cs typeface="Arial" charset="0"/>
              </a:rPr>
              <a:t>sur le plan du graphisme, devra être construit avec un souci permanent de lisibilité et de clarté, en facilitant l’accès aux informations par l’utilisateur</a:t>
            </a:r>
            <a:r>
              <a:rPr lang="fr-FR" sz="1300" b="0" i="1" dirty="0" smtClean="0">
                <a:latin typeface="+mj-lt"/>
                <a:cs typeface="Arial" charset="0"/>
              </a:rPr>
              <a:t>.</a:t>
            </a:r>
            <a:endParaRPr lang="fr-FR" sz="1300" b="0" i="1" dirty="0">
              <a:latin typeface="+mj-lt"/>
              <a:cs typeface="Arial" charset="0"/>
            </a:endParaRPr>
          </a:p>
          <a:p>
            <a:pPr>
              <a:spcBef>
                <a:spcPct val="50000"/>
              </a:spcBef>
              <a:buSzPct val="80000"/>
              <a:buFont typeface="Wingdings" pitchFamily="2" charset="2"/>
              <a:buNone/>
            </a:pPr>
            <a:r>
              <a:rPr lang="fr-FR" sz="1300" i="1" dirty="0">
                <a:latin typeface="+mj-lt"/>
                <a:cs typeface="Times New Roman" pitchFamily="18" charset="0"/>
                <a:sym typeface="Symbol" pitchFamily="18" charset="2"/>
              </a:rPr>
              <a:t></a:t>
            </a:r>
            <a:r>
              <a:rPr lang="fr-FR" sz="1300" b="0" i="1" dirty="0">
                <a:latin typeface="+mj-lt"/>
                <a:cs typeface="Arial" charset="0"/>
              </a:rPr>
              <a:t> Le design du portail devra prendre en compte les </a:t>
            </a:r>
            <a:r>
              <a:rPr lang="fr-FR" sz="1300" i="1" dirty="0">
                <a:latin typeface="+mj-lt"/>
                <a:cs typeface="Arial" charset="0"/>
              </a:rPr>
              <a:t>éléments structurants</a:t>
            </a:r>
            <a:r>
              <a:rPr lang="fr-FR" sz="1300" b="0" i="1" dirty="0">
                <a:latin typeface="+mj-lt"/>
                <a:cs typeface="Arial" charset="0"/>
              </a:rPr>
              <a:t>, qui sont </a:t>
            </a:r>
            <a:r>
              <a:rPr lang="fr-FR" sz="1300" i="1" dirty="0">
                <a:latin typeface="+mj-lt"/>
                <a:cs typeface="Arial" charset="0"/>
              </a:rPr>
              <a:t>inhérents au support Internet actuel</a:t>
            </a:r>
            <a:r>
              <a:rPr lang="fr-FR" sz="1300" b="0" i="1" dirty="0">
                <a:latin typeface="+mj-lt"/>
                <a:cs typeface="Arial" charset="0"/>
              </a:rPr>
              <a:t> :</a:t>
            </a:r>
          </a:p>
          <a:p>
            <a:pPr>
              <a:spcBef>
                <a:spcPct val="50000"/>
              </a:spcBef>
              <a:buSzPct val="80000"/>
              <a:buFont typeface="Wingdings" pitchFamily="2" charset="2"/>
              <a:buNone/>
            </a:pPr>
            <a:r>
              <a:rPr lang="fr-FR" sz="1300" b="0" i="1" dirty="0">
                <a:latin typeface="+mj-lt"/>
                <a:cs typeface="Arial" charset="0"/>
              </a:rPr>
              <a:t>	- Palette commune à tous les navigateurs de 256 couleurs.</a:t>
            </a:r>
          </a:p>
          <a:p>
            <a:pPr>
              <a:spcBef>
                <a:spcPct val="50000"/>
              </a:spcBef>
              <a:buSzPct val="80000"/>
              <a:buFont typeface="Wingdings" pitchFamily="2" charset="2"/>
              <a:buNone/>
            </a:pPr>
            <a:r>
              <a:rPr lang="fr-FR" sz="1300" b="0" i="1" dirty="0">
                <a:latin typeface="+mj-lt"/>
                <a:cs typeface="Arial" charset="0"/>
              </a:rPr>
              <a:t>	- Compatibilité avec les navigateurs : Internet Explorer 4.X, Netscape. et Compatibilité PC / Mac.</a:t>
            </a:r>
          </a:p>
          <a:p>
            <a:pPr>
              <a:spcBef>
                <a:spcPct val="50000"/>
              </a:spcBef>
              <a:buSzPct val="80000"/>
              <a:buFont typeface="Wingdings" pitchFamily="2" charset="2"/>
              <a:buNone/>
            </a:pPr>
            <a:r>
              <a:rPr lang="fr-FR" sz="1300" b="0" i="1" dirty="0">
                <a:latin typeface="+mj-lt"/>
                <a:cs typeface="Arial" charset="0"/>
              </a:rPr>
              <a:t>	- Définition d’affichage par l’écran : 800 x 600 pixels et extensible à 1024 x 768 pixels.</a:t>
            </a:r>
          </a:p>
          <a:p>
            <a:pPr>
              <a:spcBef>
                <a:spcPct val="50000"/>
              </a:spcBef>
              <a:buSzPct val="80000"/>
              <a:buFont typeface="Wingdings" pitchFamily="2" charset="2"/>
              <a:buNone/>
            </a:pPr>
            <a:r>
              <a:rPr lang="fr-FR" sz="1300" b="0" i="1" dirty="0">
                <a:latin typeface="+mj-lt"/>
                <a:cs typeface="Arial" charset="0"/>
              </a:rPr>
              <a:t>	- Caractère ASCII limité à 4 jeux de police : Arial, </a:t>
            </a:r>
            <a:r>
              <a:rPr lang="fr-FR" sz="1300" b="0" i="1" dirty="0" err="1">
                <a:latin typeface="+mj-lt"/>
                <a:cs typeface="Arial" charset="0"/>
              </a:rPr>
              <a:t>Helvetica</a:t>
            </a:r>
            <a:r>
              <a:rPr lang="fr-FR" sz="1300" b="0" i="1" dirty="0">
                <a:latin typeface="+mj-lt"/>
                <a:cs typeface="Arial" charset="0"/>
              </a:rPr>
              <a:t>, Courrier et </a:t>
            </a:r>
            <a:r>
              <a:rPr lang="fr-FR" sz="1300" b="0" i="1" dirty="0" err="1">
                <a:latin typeface="+mj-lt"/>
                <a:cs typeface="Arial" charset="0"/>
              </a:rPr>
              <a:t>Verdana</a:t>
            </a:r>
            <a:r>
              <a:rPr lang="fr-FR" sz="1300" b="0" i="1" dirty="0">
                <a:latin typeface="+mj-lt"/>
                <a:cs typeface="Arial" charset="0"/>
              </a:rPr>
              <a:t>.</a:t>
            </a:r>
          </a:p>
          <a:p>
            <a:pPr>
              <a:spcBef>
                <a:spcPct val="50000"/>
              </a:spcBef>
              <a:buSzPct val="80000"/>
              <a:buFont typeface="Wingdings" pitchFamily="2" charset="2"/>
              <a:buNone/>
            </a:pPr>
            <a:r>
              <a:rPr lang="fr-FR" sz="1300" b="0" i="1" dirty="0">
                <a:latin typeface="+mj-lt"/>
                <a:cs typeface="Arial" charset="0"/>
              </a:rPr>
              <a:t>	- Types de visuel : </a:t>
            </a:r>
            <a:r>
              <a:rPr lang="fr-FR" sz="1300" b="0" i="1" dirty="0" err="1">
                <a:latin typeface="+mj-lt"/>
                <a:cs typeface="Arial" charset="0"/>
              </a:rPr>
              <a:t>jpeg</a:t>
            </a:r>
            <a:r>
              <a:rPr lang="fr-FR" sz="1300" b="0" i="1" dirty="0">
                <a:latin typeface="+mj-lt"/>
                <a:cs typeface="Arial" charset="0"/>
              </a:rPr>
              <a:t> et </a:t>
            </a:r>
            <a:r>
              <a:rPr lang="fr-FR" sz="1300" b="0" i="1" dirty="0" err="1">
                <a:latin typeface="+mj-lt"/>
                <a:cs typeface="Arial" charset="0"/>
              </a:rPr>
              <a:t>gif</a:t>
            </a:r>
            <a:r>
              <a:rPr lang="fr-FR" sz="1300" b="0" i="1" dirty="0">
                <a:latin typeface="+mj-lt"/>
                <a:cs typeface="Arial" charset="0"/>
              </a:rPr>
              <a:t> (</a:t>
            </a:r>
            <a:r>
              <a:rPr lang="fr-FR" sz="1300" b="0" i="1" dirty="0" err="1">
                <a:latin typeface="+mj-lt"/>
                <a:cs typeface="Arial" charset="0"/>
              </a:rPr>
              <a:t>gif</a:t>
            </a:r>
            <a:r>
              <a:rPr lang="fr-FR" sz="1300" b="0" i="1" dirty="0">
                <a:latin typeface="+mj-lt"/>
                <a:cs typeface="Arial" charset="0"/>
              </a:rPr>
              <a:t> animés compris</a:t>
            </a:r>
            <a:r>
              <a:rPr lang="fr-FR" sz="1300" b="0" i="1" dirty="0" smtClean="0">
                <a:latin typeface="+mj-lt"/>
                <a:cs typeface="Arial" charset="0"/>
              </a:rPr>
              <a:t>)</a:t>
            </a:r>
          </a:p>
          <a:p>
            <a:pPr>
              <a:spcBef>
                <a:spcPct val="50000"/>
              </a:spcBef>
              <a:buSzPct val="80000"/>
              <a:buFont typeface="Wingdings" pitchFamily="2" charset="2"/>
              <a:buNone/>
            </a:pPr>
            <a:endParaRPr lang="fr-FR" sz="1300" b="0" i="1" dirty="0">
              <a:latin typeface="+mj-lt"/>
              <a:cs typeface="Arial" charset="0"/>
            </a:endParaRPr>
          </a:p>
          <a:p>
            <a:pPr>
              <a:spcBef>
                <a:spcPct val="50000"/>
              </a:spcBef>
              <a:buSzPct val="80000"/>
              <a:buFont typeface="Wingdings" pitchFamily="2" charset="2"/>
              <a:buNone/>
            </a:pPr>
            <a:endParaRPr lang="fr-FR" sz="1300" b="0" i="1" dirty="0">
              <a:latin typeface="+mj-lt"/>
              <a:cs typeface="Arial" charset="0"/>
            </a:endParaRPr>
          </a:p>
          <a:p>
            <a:pPr>
              <a:spcBef>
                <a:spcPct val="50000"/>
              </a:spcBef>
              <a:buSzPct val="80000"/>
              <a:buFont typeface="Wingdings" pitchFamily="2" charset="2"/>
              <a:buNone/>
            </a:pPr>
            <a:r>
              <a:rPr lang="fr-FR" sz="1300" i="1" dirty="0" smtClean="0">
                <a:latin typeface="+mj-lt"/>
                <a:cs typeface="Times New Roman" pitchFamily="18" charset="0"/>
                <a:sym typeface="Symbol" pitchFamily="18" charset="2"/>
              </a:rPr>
              <a:t></a:t>
            </a:r>
            <a:r>
              <a:rPr lang="fr-FR" sz="1300" b="0" i="1" dirty="0" smtClean="0">
                <a:latin typeface="+mj-lt"/>
                <a:cs typeface="Arial" charset="0"/>
              </a:rPr>
              <a:t> </a:t>
            </a:r>
            <a:r>
              <a:rPr lang="fr-FR" sz="1300" b="0" i="1" dirty="0">
                <a:latin typeface="+mj-lt"/>
                <a:cs typeface="Arial" charset="0"/>
              </a:rPr>
              <a:t>Une grande importance devra être accordée :</a:t>
            </a:r>
          </a:p>
          <a:p>
            <a:pPr>
              <a:spcBef>
                <a:spcPct val="50000"/>
              </a:spcBef>
              <a:buSzPct val="80000"/>
              <a:buFont typeface="Wingdings" pitchFamily="2" charset="2"/>
              <a:buNone/>
            </a:pPr>
            <a:r>
              <a:rPr lang="fr-FR" sz="1300" b="0" i="1" dirty="0">
                <a:latin typeface="+mj-lt"/>
                <a:cs typeface="Arial" charset="0"/>
              </a:rPr>
              <a:t>	- A la fatigue visuelle que peuvent entraîner certaines interfaces : couleurs très contrastées ou très vives, typographies</a:t>
            </a:r>
          </a:p>
          <a:p>
            <a:pPr>
              <a:spcBef>
                <a:spcPct val="50000"/>
              </a:spcBef>
              <a:buSzPct val="80000"/>
              <a:buFont typeface="Wingdings" pitchFamily="2" charset="2"/>
              <a:buNone/>
            </a:pPr>
            <a:r>
              <a:rPr lang="fr-FR" sz="1300" b="0" i="1" dirty="0">
                <a:latin typeface="+mj-lt"/>
                <a:cs typeface="Arial" charset="0"/>
              </a:rPr>
              <a:t>	   trop petites, textes trop denses.</a:t>
            </a:r>
          </a:p>
          <a:p>
            <a:pPr>
              <a:spcBef>
                <a:spcPct val="50000"/>
              </a:spcBef>
              <a:buSzPct val="80000"/>
              <a:buFont typeface="Wingdings" pitchFamily="2" charset="2"/>
              <a:buNone/>
            </a:pPr>
            <a:r>
              <a:rPr lang="fr-FR" sz="1300" b="0" i="1" dirty="0">
                <a:latin typeface="+mj-lt"/>
                <a:cs typeface="Arial" charset="0"/>
              </a:rPr>
              <a:t>	- Aux éléments de repères : iconographie, code couleur, constantes du design du contenu.</a:t>
            </a:r>
          </a:p>
          <a:p>
            <a:pPr>
              <a:spcBef>
                <a:spcPct val="50000"/>
              </a:spcBef>
              <a:buSzPct val="80000"/>
              <a:buFont typeface="Wingdings" pitchFamily="2" charset="2"/>
              <a:buNone/>
            </a:pPr>
            <a:r>
              <a:rPr lang="fr-FR" sz="1300" b="0" i="1" dirty="0">
                <a:latin typeface="+mj-lt"/>
                <a:cs typeface="Arial" charset="0"/>
              </a:rPr>
              <a:t>	- A la bonne compatibilité des écrans sur différentes types d’ordinateurs : couleur, choix des polices, taille et résolution</a:t>
            </a:r>
          </a:p>
          <a:p>
            <a:pPr>
              <a:spcBef>
                <a:spcPct val="50000"/>
              </a:spcBef>
              <a:buSzPct val="80000"/>
              <a:buFont typeface="Wingdings" pitchFamily="2" charset="2"/>
              <a:buNone/>
            </a:pPr>
            <a:r>
              <a:rPr lang="fr-FR" sz="1300" b="0" i="1" dirty="0">
                <a:latin typeface="+mj-lt"/>
                <a:cs typeface="Arial" charset="0"/>
              </a:rPr>
              <a:t>	  de l’écran utilisateur.</a:t>
            </a:r>
          </a:p>
          <a:p>
            <a:pPr>
              <a:spcBef>
                <a:spcPct val="50000"/>
              </a:spcBef>
              <a:buSzPct val="80000"/>
              <a:buFont typeface="Wingdings" pitchFamily="2" charset="2"/>
              <a:buNone/>
            </a:pPr>
            <a:endParaRPr lang="fr-FR" sz="1300" b="0" i="1" dirty="0">
              <a:latin typeface="+mj-lt"/>
              <a:cs typeface="Arial" charset="0"/>
            </a:endParaRPr>
          </a:p>
          <a:p>
            <a:pPr>
              <a:spcBef>
                <a:spcPct val="50000"/>
              </a:spcBef>
              <a:buSzPct val="80000"/>
              <a:buFont typeface="Wingdings" pitchFamily="2" charset="2"/>
              <a:buNone/>
            </a:pPr>
            <a:endParaRPr lang="fr-FR" sz="1300" b="0" i="1" dirty="0">
              <a:latin typeface="+mj-lt"/>
              <a:cs typeface="Arial" charset="0"/>
            </a:endParaRPr>
          </a:p>
        </p:txBody>
      </p:sp>
      <p:graphicFrame>
        <p:nvGraphicFramePr>
          <p:cNvPr id="510981" name="Group 5"/>
          <p:cNvGraphicFramePr>
            <a:graphicFrameLocks noGrp="1"/>
          </p:cNvGraphicFramePr>
          <p:nvPr/>
        </p:nvGraphicFramePr>
        <p:xfrm>
          <a:off x="4357686" y="3551242"/>
          <a:ext cx="4572000" cy="747714"/>
        </p:xfrm>
        <a:graphic>
          <a:graphicData uri="http://schemas.openxmlformats.org/drawingml/2006/table">
            <a:tbl>
              <a:tblPr/>
              <a:tblGrid>
                <a:gridCol w="1096963"/>
                <a:gridCol w="1646237"/>
                <a:gridCol w="1828800"/>
              </a:tblGrid>
              <a:tr h="2365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FR" sz="800" b="0" i="0" u="none" strike="noStrike" cap="none" normalizeH="0" baseline="0" dirty="0" smtClean="0">
                          <a:ln>
                            <a:noFill/>
                          </a:ln>
                          <a:solidFill>
                            <a:schemeClr val="tx1"/>
                          </a:solidFill>
                          <a:effectLst/>
                          <a:latin typeface="Arial" charset="0"/>
                        </a:rPr>
                        <a:t>Types de visuel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FR" sz="800" b="0" i="0" u="none" strike="noStrike" cap="none" normalizeH="0" baseline="0" smtClean="0">
                          <a:ln>
                            <a:noFill/>
                          </a:ln>
                          <a:solidFill>
                            <a:schemeClr val="tx1"/>
                          </a:solidFill>
                          <a:effectLst/>
                          <a:latin typeface="Arial" charset="0"/>
                        </a:rPr>
                        <a:t>Avantages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FR" sz="800" b="0" i="0" u="none" strike="noStrike" cap="none" normalizeH="0" baseline="0" smtClean="0">
                          <a:ln>
                            <a:noFill/>
                          </a:ln>
                          <a:solidFill>
                            <a:schemeClr val="tx1"/>
                          </a:solidFill>
                          <a:effectLst/>
                          <a:latin typeface="Arial" charset="0"/>
                        </a:rPr>
                        <a:t>Inconvénients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FR" sz="800" b="0" i="0" u="none" strike="noStrike" cap="none" normalizeH="0" baseline="0" smtClean="0">
                          <a:ln>
                            <a:noFill/>
                          </a:ln>
                          <a:solidFill>
                            <a:schemeClr val="tx1"/>
                          </a:solidFill>
                          <a:effectLst/>
                          <a:latin typeface="Arial" charset="0"/>
                        </a:rPr>
                        <a:t>JPEG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800" b="0" i="0" u="none" strike="noStrike" cap="none" normalizeH="0" baseline="0" smtClean="0">
                          <a:ln>
                            <a:noFill/>
                          </a:ln>
                          <a:solidFill>
                            <a:schemeClr val="tx1"/>
                          </a:solidFill>
                          <a:effectLst/>
                          <a:latin typeface="Arial" charset="0"/>
                        </a:rPr>
                        <a:t>Couleurs supportées élevées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800" b="0" i="0" u="none" strike="noStrike" cap="none" normalizeH="0" baseline="0" smtClean="0">
                          <a:ln>
                            <a:noFill/>
                          </a:ln>
                          <a:solidFill>
                            <a:schemeClr val="tx1"/>
                          </a:solidFill>
                          <a:effectLst/>
                          <a:latin typeface="Arial" charset="0"/>
                        </a:rPr>
                        <a:t>Mode de compression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6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FR" sz="800" b="0" i="0" u="none" strike="noStrike" cap="none" normalizeH="0" baseline="0" smtClean="0">
                          <a:ln>
                            <a:noFill/>
                          </a:ln>
                          <a:solidFill>
                            <a:schemeClr val="tx1"/>
                          </a:solidFill>
                          <a:effectLst/>
                          <a:latin typeface="Arial" charset="0"/>
                        </a:rPr>
                        <a:t>GIF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800" b="0" i="0" u="none" strike="noStrike" cap="none" normalizeH="0" baseline="0" smtClean="0">
                          <a:ln>
                            <a:noFill/>
                          </a:ln>
                          <a:solidFill>
                            <a:schemeClr val="tx1"/>
                          </a:solidFill>
                          <a:effectLst/>
                          <a:latin typeface="Arial" charset="0"/>
                        </a:rPr>
                        <a:t>Mode de compression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800" b="0" i="0" u="none" strike="noStrike" cap="none" normalizeH="0" baseline="0" dirty="0" smtClean="0">
                          <a:ln>
                            <a:noFill/>
                          </a:ln>
                          <a:solidFill>
                            <a:schemeClr val="tx1"/>
                          </a:solidFill>
                          <a:effectLst/>
                          <a:latin typeface="Arial" charset="0"/>
                        </a:rPr>
                        <a:t>Couleurs supportées limitées à 256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Rectangle 4"/>
          <p:cNvSpPr>
            <a:spLocks noChangeArrowheads="1"/>
          </p:cNvSpPr>
          <p:nvPr/>
        </p:nvSpPr>
        <p:spPr bwMode="auto">
          <a:xfrm>
            <a:off x="107950" y="620713"/>
            <a:ext cx="8393140" cy="379395"/>
          </a:xfrm>
          <a:prstGeom prst="rect">
            <a:avLst/>
          </a:prstGeom>
          <a:solidFill>
            <a:schemeClr val="bg1">
              <a:alpha val="50000"/>
            </a:schemeClr>
          </a:solidFill>
          <a:ln w="9525">
            <a:solidFill>
              <a:schemeClr val="tx1"/>
            </a:solidFill>
            <a:miter lim="800000"/>
            <a:headEnd/>
            <a:tailEnd/>
          </a:ln>
          <a:effectLst/>
        </p:spPr>
        <p:txBody>
          <a:bodyPr wrap="none" anchor="ctr"/>
          <a:lstStyle/>
          <a:p>
            <a:pPr>
              <a:lnSpc>
                <a:spcPct val="150000"/>
              </a:lnSpc>
            </a:pPr>
            <a:r>
              <a:rPr lang="fr-FR" sz="1200" dirty="0">
                <a:latin typeface="Arial" pitchFamily="34" charset="0"/>
                <a:cs typeface="Arial" pitchFamily="34" charset="0"/>
              </a:rPr>
              <a:t>5</a:t>
            </a:r>
            <a:r>
              <a:rPr lang="fr-FR" sz="1200" dirty="0" smtClean="0">
                <a:latin typeface="Arial" pitchFamily="34" charset="0"/>
                <a:cs typeface="Arial" pitchFamily="34" charset="0"/>
              </a:rPr>
              <a:t>- L'APPROCHE GRAPHIQUE DU SITE INTERNET</a:t>
            </a:r>
            <a:endParaRPr lang="fr-FR" sz="12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1"/>
          <p:cNvSpPr>
            <a:spLocks noGrp="1"/>
          </p:cNvSpPr>
          <p:nvPr>
            <p:ph type="sldNum" sz="quarter" idx="10"/>
          </p:nvPr>
        </p:nvSpPr>
        <p:spPr/>
        <p:txBody>
          <a:bodyPr/>
          <a:lstStyle/>
          <a:p>
            <a:fld id="{E59DD345-B700-4C16-BC5F-6C49E297C95C}" type="slidenum">
              <a:rPr lang="fr-FR"/>
              <a:pPr/>
              <a:t>21</a:t>
            </a:fld>
            <a:endParaRPr lang="fr-FR"/>
          </a:p>
        </p:txBody>
      </p:sp>
      <p:sp>
        <p:nvSpPr>
          <p:cNvPr id="512002" name="Rectangle 2"/>
          <p:cNvSpPr>
            <a:spLocks noChangeArrowheads="1"/>
          </p:cNvSpPr>
          <p:nvPr/>
        </p:nvSpPr>
        <p:spPr bwMode="auto">
          <a:xfrm>
            <a:off x="287337" y="1714488"/>
            <a:ext cx="8856663" cy="5183187"/>
          </a:xfrm>
          <a:prstGeom prst="rect">
            <a:avLst/>
          </a:prstGeom>
          <a:noFill/>
          <a:ln w="9525" algn="ctr">
            <a:noFill/>
            <a:miter lim="800000"/>
            <a:headEnd/>
            <a:tailEnd/>
          </a:ln>
          <a:effectLst/>
        </p:spPr>
        <p:txBody>
          <a:bodyPr anchor="ctr"/>
          <a:lstStyle/>
          <a:p>
            <a:pPr>
              <a:spcBef>
                <a:spcPct val="50000"/>
              </a:spcBef>
              <a:buSzPct val="80000"/>
              <a:buFont typeface="Wingdings" pitchFamily="2" charset="2"/>
              <a:buNone/>
            </a:pPr>
            <a:r>
              <a:rPr lang="fr-FR" sz="1200" b="0" i="1" dirty="0">
                <a:latin typeface="+mj-lt"/>
                <a:cs typeface="Arial" charset="0"/>
              </a:rPr>
              <a:t>De plus, le design du portail devra être effectué dans le respect de la charte graphique déjà établie </a:t>
            </a:r>
            <a:r>
              <a:rPr lang="fr-FR" sz="1200" b="0" i="1" dirty="0" smtClean="0">
                <a:latin typeface="+mj-lt"/>
                <a:cs typeface="Arial" charset="0"/>
              </a:rPr>
              <a:t>le CRI Casa Settat: </a:t>
            </a:r>
            <a:r>
              <a:rPr lang="fr-FR" sz="1200" i="1" dirty="0">
                <a:latin typeface="+mj-lt"/>
                <a:cs typeface="Arial" charset="0"/>
              </a:rPr>
              <a:t>conformité au code couleur et au logo institutionnel</a:t>
            </a:r>
            <a:r>
              <a:rPr lang="fr-FR" sz="1200" b="0" i="1" dirty="0">
                <a:latin typeface="+mj-lt"/>
                <a:cs typeface="Arial" charset="0"/>
              </a:rPr>
              <a:t>.</a:t>
            </a:r>
          </a:p>
          <a:p>
            <a:pPr>
              <a:spcBef>
                <a:spcPct val="50000"/>
              </a:spcBef>
              <a:buSzPct val="80000"/>
              <a:buFont typeface="Wingdings" pitchFamily="2" charset="2"/>
              <a:buNone/>
            </a:pPr>
            <a:r>
              <a:rPr lang="fr-FR" sz="1200" b="0" i="1" dirty="0">
                <a:latin typeface="+mj-lt"/>
                <a:cs typeface="Arial" charset="0"/>
              </a:rPr>
              <a:t>Qui plus est, sur le plan de la conception graphique</a:t>
            </a:r>
            <a:r>
              <a:rPr lang="fr-FR" sz="1200" b="0" i="1" dirty="0" smtClean="0">
                <a:latin typeface="+mj-lt"/>
                <a:cs typeface="Arial" charset="0"/>
              </a:rPr>
              <a:t>, sera </a:t>
            </a:r>
            <a:r>
              <a:rPr lang="fr-FR" sz="1200" b="0" i="1" dirty="0">
                <a:latin typeface="+mj-lt"/>
                <a:cs typeface="Arial" charset="0"/>
              </a:rPr>
              <a:t>le design du portail </a:t>
            </a:r>
            <a:r>
              <a:rPr lang="fr-FR" sz="1200" b="0" i="1" dirty="0" smtClean="0">
                <a:latin typeface="+mj-lt"/>
                <a:cs typeface="Arial" charset="0"/>
              </a:rPr>
              <a:t>et </a:t>
            </a:r>
            <a:r>
              <a:rPr lang="fr-FR" sz="1200" b="0" i="1" dirty="0">
                <a:latin typeface="+mj-lt"/>
                <a:cs typeface="Arial" charset="0"/>
              </a:rPr>
              <a:t>devra être effectuée dans le respect de certaines contraintes techniques; à savoir :</a:t>
            </a:r>
          </a:p>
          <a:p>
            <a:pPr>
              <a:spcBef>
                <a:spcPct val="50000"/>
              </a:spcBef>
              <a:buSzPct val="80000"/>
              <a:buFont typeface="Wingdings" pitchFamily="2" charset="2"/>
              <a:buNone/>
            </a:pPr>
            <a:endParaRPr lang="fr-FR" sz="1200" b="0" i="1" dirty="0">
              <a:latin typeface="+mj-lt"/>
              <a:cs typeface="Arial" charset="0"/>
            </a:endParaRPr>
          </a:p>
          <a:p>
            <a:pPr>
              <a:spcBef>
                <a:spcPct val="50000"/>
              </a:spcBef>
              <a:buSzPct val="80000"/>
              <a:buFont typeface="Wingdings" pitchFamily="2" charset="2"/>
              <a:buNone/>
            </a:pPr>
            <a:r>
              <a:rPr lang="fr-FR" sz="1200" b="0" i="1" dirty="0">
                <a:latin typeface="+mj-lt"/>
                <a:cs typeface="Arial" charset="0"/>
                <a:sym typeface="Symbol" pitchFamily="18" charset="2"/>
              </a:rPr>
              <a:t></a:t>
            </a:r>
            <a:r>
              <a:rPr lang="fr-FR" sz="1200" b="0" i="1" dirty="0">
                <a:latin typeface="+mj-lt"/>
                <a:cs typeface="Arial" charset="0"/>
              </a:rPr>
              <a:t> La relation des couleurs :	  	Pour ce qui est de la combinaison de couleurs utilisée, il faudra varier en termes de</a:t>
            </a:r>
          </a:p>
          <a:p>
            <a:pPr>
              <a:spcBef>
                <a:spcPct val="50000"/>
              </a:spcBef>
              <a:buSzPct val="80000"/>
              <a:buFont typeface="Wingdings" pitchFamily="2" charset="2"/>
              <a:buNone/>
            </a:pPr>
            <a:r>
              <a:rPr lang="fr-FR" sz="1200" b="0" i="1" dirty="0">
                <a:latin typeface="+mj-lt"/>
                <a:cs typeface="Arial" charset="0"/>
              </a:rPr>
              <a:t>			saturation et de valeur (équilibrage) afin d’obtenir des relations de couleur lisibles.</a:t>
            </a:r>
          </a:p>
          <a:p>
            <a:pPr>
              <a:spcBef>
                <a:spcPct val="50000"/>
              </a:spcBef>
              <a:buSzPct val="80000"/>
              <a:buFont typeface="Wingdings" pitchFamily="2" charset="2"/>
              <a:buNone/>
            </a:pPr>
            <a:r>
              <a:rPr lang="fr-FR" sz="1200" b="0" i="1" dirty="0">
                <a:latin typeface="+mj-lt"/>
                <a:cs typeface="Arial" charset="0"/>
              </a:rPr>
              <a:t>		  	La démarche devra consister à remplir les calques avec des nuances de gris au lieu</a:t>
            </a:r>
          </a:p>
          <a:p>
            <a:pPr>
              <a:spcBef>
                <a:spcPct val="50000"/>
              </a:spcBef>
              <a:buSzPct val="80000"/>
              <a:buFont typeface="Wingdings" pitchFamily="2" charset="2"/>
              <a:buNone/>
            </a:pPr>
            <a:r>
              <a:rPr lang="fr-FR" sz="1200" b="0" i="1" dirty="0">
                <a:latin typeface="+mj-lt"/>
                <a:cs typeface="Arial" charset="0"/>
              </a:rPr>
              <a:t>			de couleurs pour faire ressortir les informations à mettre en avant.</a:t>
            </a:r>
          </a:p>
          <a:p>
            <a:pPr>
              <a:spcBef>
                <a:spcPct val="50000"/>
              </a:spcBef>
              <a:buSzPct val="80000"/>
              <a:buFont typeface="Wingdings" pitchFamily="2" charset="2"/>
              <a:buNone/>
            </a:pPr>
            <a:r>
              <a:rPr lang="fr-FR" sz="1200" b="0" i="1" dirty="0">
                <a:latin typeface="+mj-lt"/>
                <a:cs typeface="Arial" charset="0"/>
              </a:rPr>
              <a:t>		  	Une fois alors la page créée à l'aide de gris, il  faudra attribuer des couleurs à ces</a:t>
            </a:r>
          </a:p>
          <a:p>
            <a:pPr>
              <a:spcBef>
                <a:spcPct val="50000"/>
              </a:spcBef>
              <a:buSzPct val="80000"/>
              <a:buFont typeface="Wingdings" pitchFamily="2" charset="2"/>
              <a:buNone/>
            </a:pPr>
            <a:r>
              <a:rPr lang="fr-FR" sz="1200" b="0" i="1" dirty="0">
                <a:latin typeface="+mj-lt"/>
                <a:cs typeface="Arial" charset="0"/>
              </a:rPr>
              <a:t>			différentes valeurs de gris .</a:t>
            </a:r>
          </a:p>
          <a:p>
            <a:pPr>
              <a:spcBef>
                <a:spcPct val="50000"/>
              </a:spcBef>
              <a:buSzPct val="80000"/>
              <a:buFont typeface="Wingdings" pitchFamily="2" charset="2"/>
              <a:buNone/>
            </a:pPr>
            <a:endParaRPr lang="fr-FR" sz="1200" b="0" i="1" dirty="0">
              <a:latin typeface="+mj-lt"/>
              <a:cs typeface="Arial" charset="0"/>
            </a:endParaRPr>
          </a:p>
          <a:p>
            <a:pPr>
              <a:spcBef>
                <a:spcPct val="50000"/>
              </a:spcBef>
              <a:buSzPct val="80000"/>
              <a:buFont typeface="Wingdings" pitchFamily="2" charset="2"/>
              <a:buNone/>
            </a:pPr>
            <a:r>
              <a:rPr lang="fr-FR" sz="1200" b="0" i="1" dirty="0">
                <a:latin typeface="+mj-lt"/>
                <a:cs typeface="Arial" charset="0"/>
                <a:sym typeface="Symbol" pitchFamily="18" charset="2"/>
              </a:rPr>
              <a:t></a:t>
            </a:r>
            <a:r>
              <a:rPr lang="fr-FR" sz="1200" b="0" i="1" dirty="0">
                <a:latin typeface="+mj-lt"/>
                <a:cs typeface="Arial" charset="0"/>
              </a:rPr>
              <a:t> La lisibilité visuelle des couleurs :	Il faudra appliquer de forts contrastes aux zones à mettre en évidence, afin que la</a:t>
            </a:r>
          </a:p>
          <a:p>
            <a:pPr>
              <a:spcBef>
                <a:spcPct val="50000"/>
              </a:spcBef>
              <a:buSzPct val="80000"/>
              <a:buFont typeface="Wingdings" pitchFamily="2" charset="2"/>
              <a:buNone/>
            </a:pPr>
            <a:r>
              <a:rPr lang="fr-FR" sz="1200" b="0" i="1" dirty="0">
                <a:latin typeface="+mj-lt"/>
                <a:cs typeface="Arial" charset="0"/>
              </a:rPr>
              <a:t>			valeur (luminosité ou absence de luminosité) des couleurs n’affecte pas la lisibilité du</a:t>
            </a:r>
          </a:p>
          <a:p>
            <a:pPr>
              <a:spcBef>
                <a:spcPct val="50000"/>
              </a:spcBef>
              <a:buSzPct val="80000"/>
              <a:buFont typeface="Wingdings" pitchFamily="2" charset="2"/>
              <a:buNone/>
            </a:pPr>
            <a:r>
              <a:rPr lang="fr-FR" sz="1200" b="0" i="1" dirty="0">
                <a:latin typeface="+mj-lt"/>
                <a:cs typeface="Arial" charset="0"/>
              </a:rPr>
              <a:t>			résultat final.</a:t>
            </a:r>
          </a:p>
          <a:p>
            <a:pPr>
              <a:spcBef>
                <a:spcPct val="50000"/>
              </a:spcBef>
              <a:buSzPct val="80000"/>
              <a:buFont typeface="Wingdings" pitchFamily="2" charset="2"/>
              <a:buNone/>
            </a:pPr>
            <a:r>
              <a:rPr lang="fr-FR" sz="1200" b="0" i="1" dirty="0">
                <a:latin typeface="+mj-lt"/>
                <a:cs typeface="Arial" charset="0"/>
              </a:rPr>
              <a:t>		  	Il faudra aussi tenir compte de l’attribution des couleurs ou des valeurs différentes aux</a:t>
            </a:r>
          </a:p>
          <a:p>
            <a:pPr>
              <a:spcBef>
                <a:spcPct val="50000"/>
              </a:spcBef>
              <a:buSzPct val="80000"/>
              <a:buFont typeface="Wingdings" pitchFamily="2" charset="2"/>
              <a:buNone/>
            </a:pPr>
            <a:r>
              <a:rPr lang="fr-FR" sz="1200" b="0" i="1" dirty="0">
                <a:latin typeface="+mj-lt"/>
                <a:cs typeface="Arial" charset="0"/>
              </a:rPr>
              <a:t>			informations importantes pour les faire ressortir. Et ce, dans un souci de hiérarchisation</a:t>
            </a:r>
          </a:p>
          <a:p>
            <a:pPr>
              <a:spcBef>
                <a:spcPct val="50000"/>
              </a:spcBef>
              <a:buSzPct val="80000"/>
              <a:buFont typeface="Wingdings" pitchFamily="2" charset="2"/>
              <a:buNone/>
            </a:pPr>
            <a:r>
              <a:rPr lang="fr-FR" sz="1200" b="0" i="1" dirty="0">
                <a:latin typeface="+mj-lt"/>
                <a:cs typeface="Arial" charset="0"/>
              </a:rPr>
              <a:t>			visuelle de l’information par le biais du code couleur.</a:t>
            </a:r>
          </a:p>
          <a:p>
            <a:pPr>
              <a:spcBef>
                <a:spcPct val="50000"/>
              </a:spcBef>
              <a:buSzPct val="80000"/>
              <a:buFont typeface="Wingdings" pitchFamily="2" charset="2"/>
              <a:buNone/>
            </a:pPr>
            <a:endParaRPr lang="fr-FR" sz="1200" b="0" i="1" dirty="0">
              <a:latin typeface="+mj-lt"/>
              <a:cs typeface="Arial" charset="0"/>
            </a:endParaRPr>
          </a:p>
          <a:p>
            <a:pPr>
              <a:spcBef>
                <a:spcPct val="50000"/>
              </a:spcBef>
              <a:buSzPct val="80000"/>
              <a:buFont typeface="Wingdings" pitchFamily="2" charset="2"/>
              <a:buNone/>
            </a:pPr>
            <a:endParaRPr lang="fr-FR" sz="1200" b="0" i="1" dirty="0">
              <a:latin typeface="+mj-lt"/>
              <a:cs typeface="Arial" charset="0"/>
            </a:endParaRPr>
          </a:p>
          <a:p>
            <a:pPr>
              <a:spcBef>
                <a:spcPct val="50000"/>
              </a:spcBef>
              <a:buSzPct val="80000"/>
              <a:buFont typeface="Wingdings" pitchFamily="2" charset="2"/>
              <a:buNone/>
            </a:pPr>
            <a:endParaRPr lang="fr-FR" sz="1200" b="0" i="1" dirty="0">
              <a:latin typeface="+mj-lt"/>
              <a:cs typeface="Arial" charset="0"/>
            </a:endParaRPr>
          </a:p>
          <a:p>
            <a:pPr>
              <a:spcBef>
                <a:spcPct val="50000"/>
              </a:spcBef>
              <a:buSzPct val="80000"/>
              <a:buFont typeface="Wingdings" pitchFamily="2" charset="2"/>
              <a:buNone/>
            </a:pPr>
            <a:endParaRPr lang="fr-FR" sz="1200" b="0" i="1" dirty="0">
              <a:latin typeface="+mj-lt"/>
              <a:cs typeface="Arial" charset="0"/>
            </a:endParaRPr>
          </a:p>
          <a:p>
            <a:pPr>
              <a:spcBef>
                <a:spcPct val="50000"/>
              </a:spcBef>
              <a:buSzPct val="80000"/>
              <a:buFont typeface="Wingdings" pitchFamily="2" charset="2"/>
              <a:buNone/>
            </a:pPr>
            <a:endParaRPr lang="fr-FR" sz="1200" b="0" i="1" dirty="0">
              <a:latin typeface="+mj-lt"/>
              <a:cs typeface="Arial" charset="0"/>
            </a:endParaRPr>
          </a:p>
        </p:txBody>
      </p:sp>
      <p:sp>
        <p:nvSpPr>
          <p:cNvPr id="6" name="Rectangle 4"/>
          <p:cNvSpPr>
            <a:spLocks noChangeArrowheads="1"/>
          </p:cNvSpPr>
          <p:nvPr/>
        </p:nvSpPr>
        <p:spPr bwMode="auto">
          <a:xfrm>
            <a:off x="107950" y="620713"/>
            <a:ext cx="8393140" cy="379395"/>
          </a:xfrm>
          <a:prstGeom prst="rect">
            <a:avLst/>
          </a:prstGeom>
          <a:solidFill>
            <a:schemeClr val="bg1">
              <a:alpha val="50000"/>
            </a:schemeClr>
          </a:solidFill>
          <a:ln w="9525">
            <a:solidFill>
              <a:schemeClr val="tx1"/>
            </a:solidFill>
            <a:miter lim="800000"/>
            <a:headEnd/>
            <a:tailEnd/>
          </a:ln>
          <a:effectLst/>
        </p:spPr>
        <p:txBody>
          <a:bodyPr wrap="none" anchor="ctr"/>
          <a:lstStyle/>
          <a:p>
            <a:pPr>
              <a:lnSpc>
                <a:spcPct val="150000"/>
              </a:lnSpc>
            </a:pPr>
            <a:r>
              <a:rPr lang="fr-FR" sz="1200" dirty="0">
                <a:latin typeface="Arial" pitchFamily="34" charset="0"/>
                <a:cs typeface="Arial" pitchFamily="34" charset="0"/>
              </a:rPr>
              <a:t>5</a:t>
            </a:r>
            <a:r>
              <a:rPr lang="fr-FR" sz="1200" dirty="0" smtClean="0">
                <a:latin typeface="Arial" pitchFamily="34" charset="0"/>
                <a:cs typeface="Arial" pitchFamily="34" charset="0"/>
              </a:rPr>
              <a:t>- L'APPROCHE GRAPHIQUE DU SITE INTERNET</a:t>
            </a:r>
            <a:endParaRPr lang="fr-FR" sz="12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1"/>
          <p:cNvSpPr>
            <a:spLocks noGrp="1"/>
          </p:cNvSpPr>
          <p:nvPr>
            <p:ph type="sldNum" sz="quarter" idx="10"/>
          </p:nvPr>
        </p:nvSpPr>
        <p:spPr/>
        <p:txBody>
          <a:bodyPr/>
          <a:lstStyle/>
          <a:p>
            <a:fld id="{7CB4FECB-EB31-401B-BF7A-EE23333DEF8A}" type="slidenum">
              <a:rPr lang="fr-FR"/>
              <a:pPr/>
              <a:t>22</a:t>
            </a:fld>
            <a:endParaRPr lang="fr-FR"/>
          </a:p>
        </p:txBody>
      </p:sp>
      <p:sp>
        <p:nvSpPr>
          <p:cNvPr id="513026" name="Rectangle 2"/>
          <p:cNvSpPr>
            <a:spLocks noChangeArrowheads="1"/>
          </p:cNvSpPr>
          <p:nvPr/>
        </p:nvSpPr>
        <p:spPr bwMode="auto">
          <a:xfrm>
            <a:off x="107950" y="2746407"/>
            <a:ext cx="8856663" cy="5183187"/>
          </a:xfrm>
          <a:prstGeom prst="rect">
            <a:avLst/>
          </a:prstGeom>
          <a:noFill/>
          <a:ln w="9525" algn="ctr">
            <a:noFill/>
            <a:miter lim="800000"/>
            <a:headEnd/>
            <a:tailEnd/>
          </a:ln>
          <a:effectLst/>
        </p:spPr>
        <p:txBody>
          <a:bodyPr anchor="ctr"/>
          <a:lstStyle/>
          <a:p>
            <a:r>
              <a:rPr lang="fr-FR" sz="1400" i="1" dirty="0">
                <a:latin typeface="+mj-lt"/>
              </a:rPr>
              <a:t>Texte et espace :</a:t>
            </a:r>
            <a:r>
              <a:rPr lang="fr-FR" sz="1400" b="0" i="1" dirty="0">
                <a:latin typeface="+mj-lt"/>
              </a:rPr>
              <a:t> Pour les rubriques nécessitant du texte, utilisation de menus déroulant en </a:t>
            </a:r>
            <a:r>
              <a:rPr lang="fr-FR" sz="1400" b="0" i="1" dirty="0" err="1">
                <a:latin typeface="+mj-lt"/>
              </a:rPr>
              <a:t>Dhtml</a:t>
            </a:r>
            <a:r>
              <a:rPr lang="fr-FR" sz="1400" b="0" i="1" dirty="0">
                <a:latin typeface="+mj-lt"/>
              </a:rPr>
              <a:t> et </a:t>
            </a:r>
            <a:r>
              <a:rPr lang="fr-FR" sz="1400" b="0" i="1" dirty="0" err="1">
                <a:latin typeface="+mj-lt"/>
              </a:rPr>
              <a:t>Javascript</a:t>
            </a:r>
            <a:r>
              <a:rPr lang="fr-FR" sz="1400" b="0" i="1" dirty="0">
                <a:latin typeface="+mj-lt"/>
              </a:rPr>
              <a:t>, afin de ne pas déformer la page.</a:t>
            </a:r>
          </a:p>
          <a:p>
            <a:endParaRPr lang="fr-FR" sz="1400" b="0" i="1" dirty="0">
              <a:latin typeface="+mj-lt"/>
            </a:endParaRPr>
          </a:p>
          <a:p>
            <a:endParaRPr lang="fr-FR" sz="1400" b="0" i="1" dirty="0">
              <a:latin typeface="+mj-lt"/>
            </a:endParaRPr>
          </a:p>
          <a:p>
            <a:r>
              <a:rPr lang="fr-FR" sz="1400" i="1" dirty="0">
                <a:latin typeface="+mj-lt"/>
              </a:rPr>
              <a:t>Format d’image :</a:t>
            </a:r>
            <a:r>
              <a:rPr lang="fr-FR" sz="1400" b="0" i="1" dirty="0">
                <a:latin typeface="+mj-lt"/>
              </a:rPr>
              <a:t> Pour les images du </a:t>
            </a:r>
            <a:r>
              <a:rPr lang="fr-FR" sz="1400" b="0" i="1" dirty="0" smtClean="0">
                <a:latin typeface="+mj-lt"/>
              </a:rPr>
              <a:t>menu version Amazigh, </a:t>
            </a:r>
            <a:r>
              <a:rPr lang="fr-FR" sz="1400" b="0" i="1" dirty="0">
                <a:latin typeface="+mj-lt"/>
              </a:rPr>
              <a:t>utilisation du format </a:t>
            </a:r>
            <a:r>
              <a:rPr lang="fr-FR" sz="1400" b="0" i="1" dirty="0" err="1">
                <a:latin typeface="+mj-lt"/>
              </a:rPr>
              <a:t>gif</a:t>
            </a:r>
            <a:r>
              <a:rPr lang="fr-FR" sz="1400" b="0" i="1" dirty="0">
                <a:latin typeface="+mj-lt"/>
              </a:rPr>
              <a:t> (gain de poids). Pour les images de fond, utilisation du format </a:t>
            </a:r>
            <a:r>
              <a:rPr lang="fr-FR" sz="1400" b="0" i="1" dirty="0" err="1">
                <a:latin typeface="+mj-lt"/>
              </a:rPr>
              <a:t>jpeg</a:t>
            </a:r>
            <a:r>
              <a:rPr lang="fr-FR" sz="1400" b="0" i="1" dirty="0">
                <a:latin typeface="+mj-lt"/>
              </a:rPr>
              <a:t> pour préserver la 	    qualité de l’image (avec optimisation).</a:t>
            </a:r>
          </a:p>
          <a:p>
            <a:endParaRPr lang="fr-FR" sz="1400" b="0" i="1" dirty="0">
              <a:latin typeface="+mj-lt"/>
            </a:endParaRPr>
          </a:p>
          <a:p>
            <a:endParaRPr lang="fr-FR" sz="1400" b="0" i="1" dirty="0">
              <a:latin typeface="+mj-lt"/>
            </a:endParaRPr>
          </a:p>
          <a:p>
            <a:r>
              <a:rPr lang="fr-FR" sz="1400" i="1" dirty="0">
                <a:latin typeface="+mj-lt"/>
              </a:rPr>
              <a:t>Frames :</a:t>
            </a:r>
            <a:r>
              <a:rPr lang="fr-FR" sz="1400" b="0" i="1" dirty="0">
                <a:latin typeface="+mj-lt"/>
              </a:rPr>
              <a:t> 	    Utilisation de 3 frames pour centrer la page et assurer la compatibilité avec les différentes résolutions d’écrans.</a:t>
            </a:r>
          </a:p>
          <a:p>
            <a:endParaRPr lang="fr-FR" sz="1400" b="0" i="1" dirty="0">
              <a:latin typeface="+mj-lt"/>
            </a:endParaRPr>
          </a:p>
          <a:p>
            <a:endParaRPr lang="fr-FR" sz="1400" b="0" i="1" dirty="0">
              <a:latin typeface="+mj-lt"/>
            </a:endParaRPr>
          </a:p>
          <a:p>
            <a:r>
              <a:rPr lang="fr-FR" sz="1400" i="1" dirty="0">
                <a:latin typeface="+mj-lt"/>
              </a:rPr>
              <a:t>Calques :</a:t>
            </a:r>
            <a:r>
              <a:rPr lang="fr-FR" sz="1400" b="0" i="1" dirty="0">
                <a:latin typeface="+mj-lt"/>
              </a:rPr>
              <a:t> 	    Utilisation de calques pour les formulaires</a:t>
            </a:r>
          </a:p>
          <a:p>
            <a:endParaRPr lang="fr-FR" sz="1400" b="0" i="1" dirty="0">
              <a:latin typeface="+mj-lt"/>
            </a:endParaRPr>
          </a:p>
          <a:p>
            <a:endParaRPr lang="fr-FR" sz="1400" b="0" i="1" dirty="0">
              <a:latin typeface="+mj-lt"/>
            </a:endParaRPr>
          </a:p>
          <a:p>
            <a:endParaRPr lang="fr-FR" sz="1400" b="0" i="1" dirty="0">
              <a:latin typeface="+mj-lt"/>
            </a:endParaRPr>
          </a:p>
          <a:p>
            <a:endParaRPr lang="fr-FR" sz="1400" b="0" i="1" dirty="0">
              <a:latin typeface="+mj-lt"/>
            </a:endParaRPr>
          </a:p>
          <a:p>
            <a:endParaRPr lang="fr-FR" sz="1400" b="0" i="1" dirty="0">
              <a:latin typeface="+mj-lt"/>
            </a:endParaRPr>
          </a:p>
          <a:p>
            <a:endParaRPr lang="fr-FR" sz="1400" b="0" i="1" dirty="0">
              <a:latin typeface="+mj-lt"/>
            </a:endParaRPr>
          </a:p>
          <a:p>
            <a:endParaRPr lang="fr-FR" sz="1400" b="0" i="1" dirty="0">
              <a:latin typeface="+mj-lt"/>
            </a:endParaRPr>
          </a:p>
          <a:p>
            <a:endParaRPr lang="fr-FR" sz="1400" b="0" i="1" dirty="0">
              <a:latin typeface="+mj-lt"/>
            </a:endParaRPr>
          </a:p>
          <a:p>
            <a:endParaRPr lang="fr-FR" sz="1400" b="0" i="1" dirty="0">
              <a:latin typeface="+mj-lt"/>
            </a:endParaRPr>
          </a:p>
          <a:p>
            <a:endParaRPr lang="fr-FR" sz="1400" b="0" i="1" dirty="0">
              <a:latin typeface="+mj-lt"/>
            </a:endParaRPr>
          </a:p>
          <a:p>
            <a:endParaRPr lang="fr-FR" sz="1400" b="0" i="1" dirty="0">
              <a:latin typeface="+mj-lt"/>
            </a:endParaRPr>
          </a:p>
          <a:p>
            <a:endParaRPr lang="fr-FR" sz="1400" b="0" i="1" dirty="0">
              <a:latin typeface="+mj-lt"/>
            </a:endParaRPr>
          </a:p>
          <a:p>
            <a:endParaRPr lang="fr-FR" sz="1400" b="0" i="1" dirty="0">
              <a:latin typeface="+mj-lt"/>
            </a:endParaRPr>
          </a:p>
          <a:p>
            <a:endParaRPr lang="fr-FR" sz="1400" b="0" i="1" dirty="0">
              <a:latin typeface="+mj-lt"/>
            </a:endParaRPr>
          </a:p>
          <a:p>
            <a:endParaRPr lang="fr-FR" sz="1400" b="0" i="1" dirty="0">
              <a:latin typeface="+mj-lt"/>
            </a:endParaRPr>
          </a:p>
          <a:p>
            <a:endParaRPr lang="fr-FR" sz="1400" b="0" i="1" dirty="0">
              <a:latin typeface="+mj-lt"/>
            </a:endParaRPr>
          </a:p>
          <a:p>
            <a:endParaRPr lang="fr-FR" sz="1400" b="0" i="1" dirty="0">
              <a:latin typeface="+mj-lt"/>
            </a:endParaRPr>
          </a:p>
          <a:p>
            <a:endParaRPr lang="fr-FR" sz="1400" b="0" i="1" dirty="0">
              <a:latin typeface="+mj-lt"/>
            </a:endParaRPr>
          </a:p>
          <a:p>
            <a:endParaRPr lang="fr-FR" sz="1400" b="0" i="1" dirty="0">
              <a:latin typeface="+mj-lt"/>
            </a:endParaRPr>
          </a:p>
          <a:p>
            <a:endParaRPr lang="fr-FR" sz="1400" b="0" i="1" dirty="0">
              <a:latin typeface="+mj-lt"/>
            </a:endParaRPr>
          </a:p>
          <a:p>
            <a:endParaRPr lang="fr-FR" sz="1400" b="0" i="1" dirty="0">
              <a:latin typeface="+mj-lt"/>
            </a:endParaRPr>
          </a:p>
          <a:p>
            <a:endParaRPr lang="fr-FR" sz="1400" b="0" i="1" dirty="0">
              <a:latin typeface="+mj-lt"/>
            </a:endParaRPr>
          </a:p>
          <a:p>
            <a:endParaRPr lang="fr-FR" sz="1400" b="0" i="1" dirty="0">
              <a:latin typeface="+mj-lt"/>
            </a:endParaRPr>
          </a:p>
        </p:txBody>
      </p:sp>
      <p:sp>
        <p:nvSpPr>
          <p:cNvPr id="6" name="Rectangle 4"/>
          <p:cNvSpPr>
            <a:spLocks noChangeArrowheads="1"/>
          </p:cNvSpPr>
          <p:nvPr/>
        </p:nvSpPr>
        <p:spPr bwMode="auto">
          <a:xfrm>
            <a:off x="107950" y="620713"/>
            <a:ext cx="8393140" cy="379395"/>
          </a:xfrm>
          <a:prstGeom prst="rect">
            <a:avLst/>
          </a:prstGeom>
          <a:solidFill>
            <a:schemeClr val="bg1">
              <a:alpha val="50000"/>
            </a:schemeClr>
          </a:solidFill>
          <a:ln w="9525">
            <a:solidFill>
              <a:schemeClr val="tx1"/>
            </a:solidFill>
            <a:miter lim="800000"/>
            <a:headEnd/>
            <a:tailEnd/>
          </a:ln>
          <a:effectLst/>
        </p:spPr>
        <p:txBody>
          <a:bodyPr wrap="none" anchor="ctr"/>
          <a:lstStyle/>
          <a:p>
            <a:pPr>
              <a:lnSpc>
                <a:spcPct val="150000"/>
              </a:lnSpc>
            </a:pPr>
            <a:r>
              <a:rPr lang="fr-FR" sz="1200" dirty="0">
                <a:latin typeface="Arial" pitchFamily="34" charset="0"/>
                <a:cs typeface="Arial" pitchFamily="34" charset="0"/>
              </a:rPr>
              <a:t>5</a:t>
            </a:r>
            <a:r>
              <a:rPr lang="fr-FR" sz="1200" dirty="0" smtClean="0">
                <a:latin typeface="Arial" pitchFamily="34" charset="0"/>
                <a:cs typeface="Arial" pitchFamily="34" charset="0"/>
              </a:rPr>
              <a:t>- L'APPROCHE GRAPHIQUE DU SITE INTERNET</a:t>
            </a:r>
            <a:endParaRPr lang="fr-FR" sz="12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3"/>
          <p:cNvSpPr>
            <a:spLocks noGrp="1"/>
          </p:cNvSpPr>
          <p:nvPr>
            <p:ph type="sldNum" sz="quarter" idx="10"/>
          </p:nvPr>
        </p:nvSpPr>
        <p:spPr/>
        <p:txBody>
          <a:bodyPr/>
          <a:lstStyle/>
          <a:p>
            <a:fld id="{AEB4202C-F8E1-4930-9C71-931689A0035F}" type="slidenum">
              <a:rPr lang="fr-FR"/>
              <a:pPr/>
              <a:t>23</a:t>
            </a:fld>
            <a:endParaRPr lang="fr-FR"/>
          </a:p>
        </p:txBody>
      </p:sp>
      <p:sp>
        <p:nvSpPr>
          <p:cNvPr id="262148" name="Rectangle 4"/>
          <p:cNvSpPr>
            <a:spLocks noChangeArrowheads="1"/>
          </p:cNvSpPr>
          <p:nvPr/>
        </p:nvSpPr>
        <p:spPr bwMode="auto">
          <a:xfrm>
            <a:off x="71406" y="620713"/>
            <a:ext cx="9036050" cy="379395"/>
          </a:xfrm>
          <a:prstGeom prst="rect">
            <a:avLst/>
          </a:prstGeom>
          <a:solidFill>
            <a:schemeClr val="bg1">
              <a:alpha val="50000"/>
            </a:schemeClr>
          </a:solidFill>
          <a:ln w="9525">
            <a:solidFill>
              <a:schemeClr val="tx1"/>
            </a:solidFill>
            <a:miter lim="800000"/>
            <a:headEnd/>
            <a:tailEnd/>
          </a:ln>
          <a:effectLst/>
        </p:spPr>
        <p:txBody>
          <a:bodyPr wrap="none" anchor="ctr"/>
          <a:lstStyle/>
          <a:p>
            <a:pPr>
              <a:lnSpc>
                <a:spcPct val="150000"/>
              </a:lnSpc>
            </a:pPr>
            <a:r>
              <a:rPr lang="fr-FR" sz="1200" dirty="0" smtClean="0">
                <a:latin typeface="Arial" pitchFamily="34" charset="0"/>
                <a:cs typeface="Arial" pitchFamily="34" charset="0"/>
              </a:rPr>
              <a:t>5- L'APPROCHE GRAPHIQUE - MODÈLES DE LA PAGE </a:t>
            </a:r>
            <a:r>
              <a:rPr lang="fr-FR" sz="1200" dirty="0" smtClean="0">
                <a:latin typeface="Arial" pitchFamily="34" charset="0"/>
                <a:cs typeface="Arial" pitchFamily="34" charset="0"/>
              </a:rPr>
              <a:t>D'ACCUEIL (approche concurrentielle). </a:t>
            </a:r>
            <a:r>
              <a:rPr lang="fr-FR" sz="1200" dirty="0" smtClean="0">
                <a:latin typeface="Arial" pitchFamily="34" charset="0"/>
                <a:cs typeface="Arial" pitchFamily="34" charset="0"/>
              </a:rPr>
              <a:t>Site de l’APCE afecreation.fr</a:t>
            </a:r>
            <a:endParaRPr lang="fr-FR" sz="1200" dirty="0" smtClean="0">
              <a:latin typeface="Arial" pitchFamily="34" charset="0"/>
              <a:cs typeface="Arial" pitchFamily="34" charset="0"/>
            </a:endParaRPr>
          </a:p>
        </p:txBody>
      </p:sp>
      <p:pic>
        <p:nvPicPr>
          <p:cNvPr id="2050" name="Picture 2"/>
          <p:cNvPicPr>
            <a:picLocks noChangeAspect="1" noChangeArrowheads="1"/>
          </p:cNvPicPr>
          <p:nvPr/>
        </p:nvPicPr>
        <p:blipFill>
          <a:blip r:embed="rId2"/>
          <a:srcRect l="12132" r="12867"/>
          <a:stretch>
            <a:fillRect/>
          </a:stretch>
        </p:blipFill>
        <p:spPr bwMode="auto">
          <a:xfrm>
            <a:off x="71406" y="1066783"/>
            <a:ext cx="4071966" cy="3933343"/>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l="11948" r="12500"/>
          <a:stretch>
            <a:fillRect/>
          </a:stretch>
        </p:blipFill>
        <p:spPr bwMode="auto">
          <a:xfrm>
            <a:off x="4174002" y="1142984"/>
            <a:ext cx="4969998" cy="371477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3"/>
          <p:cNvSpPr>
            <a:spLocks noGrp="1"/>
          </p:cNvSpPr>
          <p:nvPr>
            <p:ph type="sldNum" sz="quarter" idx="10"/>
          </p:nvPr>
        </p:nvSpPr>
        <p:spPr/>
        <p:txBody>
          <a:bodyPr/>
          <a:lstStyle/>
          <a:p>
            <a:fld id="{AEB4202C-F8E1-4930-9C71-931689A0035F}" type="slidenum">
              <a:rPr lang="fr-FR"/>
              <a:pPr/>
              <a:t>24</a:t>
            </a:fld>
            <a:endParaRPr lang="fr-FR"/>
          </a:p>
        </p:txBody>
      </p:sp>
      <p:sp>
        <p:nvSpPr>
          <p:cNvPr id="262148" name="Rectangle 4"/>
          <p:cNvSpPr>
            <a:spLocks noChangeArrowheads="1"/>
          </p:cNvSpPr>
          <p:nvPr/>
        </p:nvSpPr>
        <p:spPr bwMode="auto">
          <a:xfrm>
            <a:off x="-106332" y="620713"/>
            <a:ext cx="9250332" cy="379395"/>
          </a:xfrm>
          <a:prstGeom prst="rect">
            <a:avLst/>
          </a:prstGeom>
          <a:solidFill>
            <a:schemeClr val="bg1">
              <a:alpha val="50000"/>
            </a:schemeClr>
          </a:solidFill>
          <a:ln w="9525">
            <a:solidFill>
              <a:schemeClr val="tx1"/>
            </a:solidFill>
            <a:miter lim="800000"/>
            <a:headEnd/>
            <a:tailEnd/>
          </a:ln>
          <a:effectLst/>
        </p:spPr>
        <p:txBody>
          <a:bodyPr wrap="none" anchor="ctr"/>
          <a:lstStyle/>
          <a:p>
            <a:pPr>
              <a:lnSpc>
                <a:spcPct val="150000"/>
              </a:lnSpc>
            </a:pPr>
            <a:r>
              <a:rPr lang="fr-FR" sz="1200" dirty="0" smtClean="0">
                <a:latin typeface="Arial" pitchFamily="34" charset="0"/>
                <a:cs typeface="Arial" pitchFamily="34" charset="0"/>
              </a:rPr>
              <a:t>5- L'APPROCHE GRAPHIQUE </a:t>
            </a:r>
            <a:r>
              <a:rPr lang="fr-FR" sz="1200" dirty="0" smtClean="0">
                <a:latin typeface="Arial" pitchFamily="34" charset="0"/>
                <a:cs typeface="Arial" pitchFamily="34" charset="0"/>
              </a:rPr>
              <a:t>-MODÈLES </a:t>
            </a:r>
            <a:r>
              <a:rPr lang="fr-FR" sz="1200" dirty="0" smtClean="0">
                <a:latin typeface="Arial" pitchFamily="34" charset="0"/>
                <a:cs typeface="Arial" pitchFamily="34" charset="0"/>
              </a:rPr>
              <a:t>DE LA PAGE </a:t>
            </a:r>
            <a:r>
              <a:rPr lang="fr-FR" sz="1200" dirty="0" smtClean="0">
                <a:latin typeface="Arial" pitchFamily="34" charset="0"/>
                <a:cs typeface="Arial" pitchFamily="34" charset="0"/>
              </a:rPr>
              <a:t>D'ACCUEIL (approche concurrentielle). </a:t>
            </a:r>
            <a:r>
              <a:rPr lang="fr-FR" sz="1200" dirty="0" smtClean="0">
                <a:latin typeface="Arial" pitchFamily="34" charset="0"/>
                <a:cs typeface="Arial" pitchFamily="34" charset="0"/>
              </a:rPr>
              <a:t>Site </a:t>
            </a:r>
            <a:r>
              <a:rPr lang="fr-FR" sz="1200" dirty="0" smtClean="0">
                <a:latin typeface="Arial" pitchFamily="34" charset="0"/>
                <a:cs typeface="Arial" pitchFamily="34" charset="0"/>
              </a:rPr>
              <a:t>Canada: international.gc.ca</a:t>
            </a:r>
            <a:endParaRPr lang="fr-FR" sz="1200" dirty="0" smtClean="0">
              <a:latin typeface="Arial" pitchFamily="34" charset="0"/>
              <a:cs typeface="Arial" pitchFamily="34" charset="0"/>
            </a:endParaRPr>
          </a:p>
        </p:txBody>
      </p:sp>
      <p:pic>
        <p:nvPicPr>
          <p:cNvPr id="3075" name="Picture 3"/>
          <p:cNvPicPr>
            <a:picLocks noChangeAspect="1" noChangeArrowheads="1"/>
          </p:cNvPicPr>
          <p:nvPr/>
        </p:nvPicPr>
        <p:blipFill>
          <a:blip r:embed="rId2"/>
          <a:srcRect l="4228" r="4779"/>
          <a:stretch>
            <a:fillRect/>
          </a:stretch>
        </p:blipFill>
        <p:spPr bwMode="auto">
          <a:xfrm>
            <a:off x="214314" y="1034590"/>
            <a:ext cx="8786842" cy="545312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3"/>
          <p:cNvSpPr>
            <a:spLocks noGrp="1"/>
          </p:cNvSpPr>
          <p:nvPr>
            <p:ph type="sldNum" sz="quarter" idx="10"/>
          </p:nvPr>
        </p:nvSpPr>
        <p:spPr/>
        <p:txBody>
          <a:bodyPr/>
          <a:lstStyle/>
          <a:p>
            <a:fld id="{AEB4202C-F8E1-4930-9C71-931689A0035F}" type="slidenum">
              <a:rPr lang="fr-FR"/>
              <a:pPr/>
              <a:t>25</a:t>
            </a:fld>
            <a:endParaRPr lang="fr-FR"/>
          </a:p>
        </p:txBody>
      </p:sp>
      <p:sp>
        <p:nvSpPr>
          <p:cNvPr id="262148" name="Rectangle 4"/>
          <p:cNvSpPr>
            <a:spLocks noChangeArrowheads="1"/>
          </p:cNvSpPr>
          <p:nvPr/>
        </p:nvSpPr>
        <p:spPr bwMode="auto">
          <a:xfrm>
            <a:off x="-106332" y="620713"/>
            <a:ext cx="9250332" cy="379395"/>
          </a:xfrm>
          <a:prstGeom prst="rect">
            <a:avLst/>
          </a:prstGeom>
          <a:solidFill>
            <a:schemeClr val="bg1">
              <a:alpha val="50000"/>
            </a:schemeClr>
          </a:solidFill>
          <a:ln w="9525">
            <a:solidFill>
              <a:schemeClr val="tx1"/>
            </a:solidFill>
            <a:miter lim="800000"/>
            <a:headEnd/>
            <a:tailEnd/>
          </a:ln>
          <a:effectLst/>
        </p:spPr>
        <p:txBody>
          <a:bodyPr wrap="none" anchor="ctr"/>
          <a:lstStyle/>
          <a:p>
            <a:pPr>
              <a:lnSpc>
                <a:spcPct val="150000"/>
              </a:lnSpc>
            </a:pPr>
            <a:r>
              <a:rPr lang="fr-FR" sz="1200" dirty="0" smtClean="0">
                <a:latin typeface="Arial" pitchFamily="34" charset="0"/>
                <a:cs typeface="Arial" pitchFamily="34" charset="0"/>
              </a:rPr>
              <a:t>5- L'APPROCHE GRAPHIQUE </a:t>
            </a:r>
            <a:r>
              <a:rPr lang="fr-FR" sz="1200" dirty="0" smtClean="0">
                <a:latin typeface="Arial" pitchFamily="34" charset="0"/>
                <a:cs typeface="Arial" pitchFamily="34" charset="0"/>
              </a:rPr>
              <a:t>- MODÈLES </a:t>
            </a:r>
            <a:r>
              <a:rPr lang="fr-FR" sz="1200" dirty="0" smtClean="0">
                <a:latin typeface="Arial" pitchFamily="34" charset="0"/>
                <a:cs typeface="Arial" pitchFamily="34" charset="0"/>
              </a:rPr>
              <a:t>DE LA PAGE </a:t>
            </a:r>
            <a:r>
              <a:rPr lang="fr-FR" sz="1200" dirty="0" smtClean="0">
                <a:latin typeface="Arial" pitchFamily="34" charset="0"/>
                <a:cs typeface="Arial" pitchFamily="34" charset="0"/>
              </a:rPr>
              <a:t>D'ACCUEIL – Maquettes proposées</a:t>
            </a:r>
            <a:endParaRPr lang="fr-FR" sz="12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3"/>
          <p:cNvSpPr>
            <a:spLocks noGrp="1"/>
          </p:cNvSpPr>
          <p:nvPr>
            <p:ph type="sldNum" sz="quarter" idx="10"/>
          </p:nvPr>
        </p:nvSpPr>
        <p:spPr/>
        <p:txBody>
          <a:bodyPr/>
          <a:lstStyle/>
          <a:p>
            <a:fld id="{AEB4202C-F8E1-4930-9C71-931689A0035F}" type="slidenum">
              <a:rPr lang="fr-FR"/>
              <a:pPr/>
              <a:t>26</a:t>
            </a:fld>
            <a:endParaRPr lang="fr-FR"/>
          </a:p>
        </p:txBody>
      </p:sp>
      <p:sp>
        <p:nvSpPr>
          <p:cNvPr id="262148" name="Rectangle 4"/>
          <p:cNvSpPr>
            <a:spLocks noChangeArrowheads="1"/>
          </p:cNvSpPr>
          <p:nvPr/>
        </p:nvSpPr>
        <p:spPr bwMode="auto">
          <a:xfrm>
            <a:off x="107950" y="620713"/>
            <a:ext cx="8393140" cy="379395"/>
          </a:xfrm>
          <a:prstGeom prst="rect">
            <a:avLst/>
          </a:prstGeom>
          <a:solidFill>
            <a:schemeClr val="bg1">
              <a:alpha val="50000"/>
            </a:schemeClr>
          </a:solidFill>
          <a:ln w="9525">
            <a:solidFill>
              <a:schemeClr val="tx1"/>
            </a:solidFill>
            <a:miter lim="800000"/>
            <a:headEnd/>
            <a:tailEnd/>
          </a:ln>
          <a:effectLst/>
        </p:spPr>
        <p:txBody>
          <a:bodyPr wrap="none" anchor="ctr"/>
          <a:lstStyle/>
          <a:p>
            <a:pPr>
              <a:lnSpc>
                <a:spcPct val="150000"/>
              </a:lnSpc>
            </a:pPr>
            <a:r>
              <a:rPr lang="fr-FR" sz="1200" dirty="0" smtClean="0">
                <a:latin typeface="Arial" pitchFamily="34" charset="0"/>
                <a:cs typeface="Arial" pitchFamily="34" charset="0"/>
              </a:rPr>
              <a:t>6. L'EVOLUTIVITÉ DU SITE ET LES FACILITÉS DE MISE À JOUR.</a:t>
            </a:r>
          </a:p>
        </p:txBody>
      </p:sp>
      <p:pic>
        <p:nvPicPr>
          <p:cNvPr id="7" name="Picture 2" descr="https://upload.wikimedia.org/wikipedia/commons/3/38/Carte_web_2.png"/>
          <p:cNvPicPr>
            <a:picLocks noChangeAspect="1" noChangeArrowheads="1"/>
          </p:cNvPicPr>
          <p:nvPr/>
        </p:nvPicPr>
        <p:blipFill>
          <a:blip r:embed="rId2"/>
          <a:srcRect l="6220" t="11326" r="6694" b="16946"/>
          <a:stretch>
            <a:fillRect/>
          </a:stretch>
        </p:blipFill>
        <p:spPr bwMode="auto">
          <a:xfrm>
            <a:off x="4429124" y="3429000"/>
            <a:ext cx="4544445" cy="2643182"/>
          </a:xfrm>
          <a:prstGeom prst="rect">
            <a:avLst/>
          </a:prstGeom>
          <a:noFill/>
        </p:spPr>
      </p:pic>
      <p:sp>
        <p:nvSpPr>
          <p:cNvPr id="8" name="ZoneTexte 7"/>
          <p:cNvSpPr txBox="1"/>
          <p:nvPr/>
        </p:nvSpPr>
        <p:spPr>
          <a:xfrm>
            <a:off x="142876" y="1142984"/>
            <a:ext cx="8858280" cy="1815882"/>
          </a:xfrm>
          <a:prstGeom prst="rect">
            <a:avLst/>
          </a:prstGeom>
          <a:noFill/>
        </p:spPr>
        <p:txBody>
          <a:bodyPr wrap="square" rtlCol="0">
            <a:spAutoFit/>
          </a:bodyPr>
          <a:lstStyle/>
          <a:p>
            <a:r>
              <a:rPr lang="fr-FR" sz="1400" b="0" i="1" dirty="0" err="1" smtClean="0"/>
              <a:t>WordPress</a:t>
            </a:r>
            <a:r>
              <a:rPr lang="fr-FR" sz="1400" b="0" i="1" dirty="0" smtClean="0"/>
              <a:t> offre des mises à jour systèmes de façon ponctuelle soit pour des raisons de sécurité soit pour des besoins d’amélioration de la rapidité/disponibilité.</a:t>
            </a:r>
          </a:p>
          <a:p>
            <a:r>
              <a:rPr lang="fr-FR" sz="1400" b="0" i="1" dirty="0" smtClean="0"/>
              <a:t>Nous optons toujours pour des migrations différées sur plateforme de développement dans un premier temps une fois réussi, nous faisons une sauvegarde intégrale du contenu de la version </a:t>
            </a:r>
            <a:r>
              <a:rPr lang="fr-FR" sz="1400" b="0" i="1" dirty="0" err="1" smtClean="0"/>
              <a:t>prod</a:t>
            </a:r>
            <a:r>
              <a:rPr lang="fr-FR" sz="1400" b="0" i="1" dirty="0" smtClean="0"/>
              <a:t>. Avant de migrer cette dernière vers la dernière version.</a:t>
            </a:r>
          </a:p>
          <a:p>
            <a:r>
              <a:rPr lang="fr-FR" sz="1400" b="0" i="1" dirty="0" smtClean="0"/>
              <a:t>Durant la période couverte par la garantie, l’opération de migration </a:t>
            </a:r>
          </a:p>
          <a:p>
            <a:endParaRPr lang="fr-FR" sz="1400" b="0" i="1" dirty="0" smtClean="0"/>
          </a:p>
          <a:p>
            <a:endParaRPr lang="fr-FR" sz="1400" b="0" i="1"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3"/>
          <p:cNvSpPr>
            <a:spLocks noGrp="1"/>
          </p:cNvSpPr>
          <p:nvPr>
            <p:ph type="sldNum" sz="quarter" idx="10"/>
          </p:nvPr>
        </p:nvSpPr>
        <p:spPr/>
        <p:txBody>
          <a:bodyPr/>
          <a:lstStyle/>
          <a:p>
            <a:fld id="{AEB4202C-F8E1-4930-9C71-931689A0035F}" type="slidenum">
              <a:rPr lang="fr-FR"/>
              <a:pPr/>
              <a:t>27</a:t>
            </a:fld>
            <a:endParaRPr lang="fr-FR"/>
          </a:p>
        </p:txBody>
      </p:sp>
      <p:sp>
        <p:nvSpPr>
          <p:cNvPr id="262148" name="Rectangle 4"/>
          <p:cNvSpPr>
            <a:spLocks noChangeArrowheads="1"/>
          </p:cNvSpPr>
          <p:nvPr/>
        </p:nvSpPr>
        <p:spPr bwMode="auto">
          <a:xfrm>
            <a:off x="107950" y="620713"/>
            <a:ext cx="8393140" cy="379395"/>
          </a:xfrm>
          <a:prstGeom prst="rect">
            <a:avLst/>
          </a:prstGeom>
          <a:solidFill>
            <a:schemeClr val="bg1">
              <a:alpha val="50000"/>
            </a:schemeClr>
          </a:solidFill>
          <a:ln w="9525">
            <a:solidFill>
              <a:schemeClr val="tx1"/>
            </a:solidFill>
            <a:miter lim="800000"/>
            <a:headEnd/>
            <a:tailEnd/>
          </a:ln>
          <a:effectLst/>
        </p:spPr>
        <p:txBody>
          <a:bodyPr wrap="none" anchor="ctr"/>
          <a:lstStyle/>
          <a:p>
            <a:pPr>
              <a:lnSpc>
                <a:spcPct val="150000"/>
              </a:lnSpc>
            </a:pPr>
            <a:r>
              <a:rPr lang="fr-FR" sz="1200" dirty="0" smtClean="0">
                <a:latin typeface="Arial" pitchFamily="34" charset="0"/>
                <a:cs typeface="Arial" pitchFamily="34" charset="0"/>
              </a:rPr>
              <a:t>7. LES MODALITÉS DE LIVRAISON ET D'INSTALLATION</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3"/>
          <p:cNvSpPr>
            <a:spLocks noGrp="1"/>
          </p:cNvSpPr>
          <p:nvPr>
            <p:ph type="sldNum" sz="quarter" idx="10"/>
          </p:nvPr>
        </p:nvSpPr>
        <p:spPr/>
        <p:txBody>
          <a:bodyPr/>
          <a:lstStyle/>
          <a:p>
            <a:fld id="{AEB4202C-F8E1-4930-9C71-931689A0035F}" type="slidenum">
              <a:rPr lang="fr-FR"/>
              <a:pPr/>
              <a:t>28</a:t>
            </a:fld>
            <a:endParaRPr lang="fr-FR"/>
          </a:p>
        </p:txBody>
      </p:sp>
      <p:sp>
        <p:nvSpPr>
          <p:cNvPr id="262148" name="Rectangle 4"/>
          <p:cNvSpPr>
            <a:spLocks noChangeArrowheads="1"/>
          </p:cNvSpPr>
          <p:nvPr/>
        </p:nvSpPr>
        <p:spPr bwMode="auto">
          <a:xfrm>
            <a:off x="107950" y="620713"/>
            <a:ext cx="8393140" cy="379395"/>
          </a:xfrm>
          <a:prstGeom prst="rect">
            <a:avLst/>
          </a:prstGeom>
          <a:solidFill>
            <a:schemeClr val="bg1">
              <a:alpha val="50000"/>
            </a:schemeClr>
          </a:solidFill>
          <a:ln w="9525">
            <a:solidFill>
              <a:schemeClr val="tx1"/>
            </a:solidFill>
            <a:miter lim="800000"/>
            <a:headEnd/>
            <a:tailEnd/>
          </a:ln>
          <a:effectLst/>
        </p:spPr>
        <p:txBody>
          <a:bodyPr wrap="none" anchor="ctr"/>
          <a:lstStyle/>
          <a:p>
            <a:pPr>
              <a:lnSpc>
                <a:spcPct val="150000"/>
              </a:lnSpc>
            </a:pPr>
            <a:r>
              <a:rPr lang="fr-FR" sz="1200" dirty="0" smtClean="0">
                <a:latin typeface="Arial" pitchFamily="34" charset="0"/>
                <a:cs typeface="Arial" pitchFamily="34" charset="0"/>
              </a:rPr>
              <a:t>8. L'ASSISTANCE TECHNIQUE ET SERVICE APRÈS-VENTE (HÉBERGEMENT ET MAINTENANCE)</a:t>
            </a:r>
          </a:p>
        </p:txBody>
      </p:sp>
      <p:pic>
        <p:nvPicPr>
          <p:cNvPr id="4" name="Picture 2" descr="https://upload.wikimedia.org/wikipedia/commons/3/38/Carte_web_2.png"/>
          <p:cNvPicPr>
            <a:picLocks noChangeAspect="1" noChangeArrowheads="1"/>
          </p:cNvPicPr>
          <p:nvPr/>
        </p:nvPicPr>
        <p:blipFill>
          <a:blip r:embed="rId2"/>
          <a:srcRect l="6220" t="11326" r="6694" b="16946"/>
          <a:stretch>
            <a:fillRect/>
          </a:stretch>
        </p:blipFill>
        <p:spPr bwMode="auto">
          <a:xfrm>
            <a:off x="4429124" y="3429000"/>
            <a:ext cx="4544445" cy="2643182"/>
          </a:xfrm>
          <a:prstGeom prst="rect">
            <a:avLst/>
          </a:prstGeom>
          <a:noFill/>
        </p:spPr>
      </p:pic>
      <p:sp>
        <p:nvSpPr>
          <p:cNvPr id="6" name="ZoneTexte 5"/>
          <p:cNvSpPr txBox="1"/>
          <p:nvPr/>
        </p:nvSpPr>
        <p:spPr>
          <a:xfrm>
            <a:off x="142876" y="1142984"/>
            <a:ext cx="8858280" cy="2031325"/>
          </a:xfrm>
          <a:prstGeom prst="rect">
            <a:avLst/>
          </a:prstGeom>
          <a:noFill/>
        </p:spPr>
        <p:txBody>
          <a:bodyPr wrap="square" rtlCol="0">
            <a:spAutoFit/>
          </a:bodyPr>
          <a:lstStyle/>
          <a:p>
            <a:r>
              <a:rPr lang="fr-FR" sz="1400" b="0" i="1" dirty="0" err="1" smtClean="0"/>
              <a:t>WordPress</a:t>
            </a:r>
            <a:r>
              <a:rPr lang="fr-FR" sz="1400" b="0" i="1" dirty="0" smtClean="0"/>
              <a:t> offre des mises à jour systèmes de façon ponctuelle soit pour des raisons de sécurité soit pour des besoins d’amélioration de la rapidité/disponibilité.</a:t>
            </a:r>
          </a:p>
          <a:p>
            <a:r>
              <a:rPr lang="fr-FR" sz="1400" b="0" i="1" dirty="0" smtClean="0"/>
              <a:t>Nous optons toujours pour des migrations différées sur plateforme de développement dans un premier temps une fois réussi, nous faisons une sauvegarde intégrale du contenu de la version </a:t>
            </a:r>
            <a:r>
              <a:rPr lang="fr-FR" sz="1400" b="0" i="1" dirty="0" err="1" smtClean="0"/>
              <a:t>prod</a:t>
            </a:r>
            <a:r>
              <a:rPr lang="fr-FR" sz="1400" b="0" i="1" dirty="0" smtClean="0"/>
              <a:t>. Avant de migrer cette dernière vers la dernière version.</a:t>
            </a:r>
          </a:p>
          <a:p>
            <a:r>
              <a:rPr lang="fr-FR" sz="1400" b="0" i="1" dirty="0" smtClean="0"/>
              <a:t>Durant la période couverte par la garantie, l’opération de migration et toutes les mises à jour nécessaires seront assurées par Code </a:t>
            </a:r>
            <a:r>
              <a:rPr lang="fr-FR" sz="1400" b="0" i="1" dirty="0" err="1" smtClean="0"/>
              <a:t>Gate</a:t>
            </a:r>
            <a:r>
              <a:rPr lang="fr-FR" sz="1400" b="0" i="1" dirty="0" smtClean="0"/>
              <a:t>. Une formation aux administrateurs </a:t>
            </a:r>
          </a:p>
          <a:p>
            <a:endParaRPr lang="fr-FR" sz="1400" b="0" i="1" dirty="0" smtClean="0"/>
          </a:p>
          <a:p>
            <a:endParaRPr lang="fr-FR" sz="1400" b="0" i="1"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3"/>
          <p:cNvSpPr>
            <a:spLocks noGrp="1"/>
          </p:cNvSpPr>
          <p:nvPr>
            <p:ph type="sldNum" sz="quarter" idx="10"/>
          </p:nvPr>
        </p:nvSpPr>
        <p:spPr/>
        <p:txBody>
          <a:bodyPr/>
          <a:lstStyle/>
          <a:p>
            <a:fld id="{E8B23EE9-89C7-45A9-A066-DD4D74E26786}" type="slidenum">
              <a:rPr lang="fr-FR"/>
              <a:pPr/>
              <a:t>29</a:t>
            </a:fld>
            <a:endParaRPr lang="fr-F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3"/>
          <p:cNvSpPr>
            <a:spLocks noGrp="1"/>
          </p:cNvSpPr>
          <p:nvPr>
            <p:ph type="sldNum" sz="quarter" idx="10"/>
          </p:nvPr>
        </p:nvSpPr>
        <p:spPr/>
        <p:txBody>
          <a:bodyPr/>
          <a:lstStyle/>
          <a:p>
            <a:fld id="{AEB4202C-F8E1-4930-9C71-931689A0035F}" type="slidenum">
              <a:rPr lang="fr-FR"/>
              <a:pPr/>
              <a:t>3</a:t>
            </a:fld>
            <a:endParaRPr lang="fr-FR"/>
          </a:p>
        </p:txBody>
      </p:sp>
      <p:sp>
        <p:nvSpPr>
          <p:cNvPr id="262146" name="Rectangle 2"/>
          <p:cNvSpPr>
            <a:spLocks noChangeArrowheads="1"/>
          </p:cNvSpPr>
          <p:nvPr/>
        </p:nvSpPr>
        <p:spPr bwMode="auto">
          <a:xfrm>
            <a:off x="2771775" y="620713"/>
            <a:ext cx="6192838" cy="381000"/>
          </a:xfrm>
          <a:prstGeom prst="rect">
            <a:avLst/>
          </a:prstGeom>
          <a:solidFill>
            <a:srgbClr val="CC3300"/>
          </a:solidFill>
          <a:ln w="9525">
            <a:solidFill>
              <a:schemeClr val="tx1"/>
            </a:solidFill>
            <a:miter lim="800000"/>
            <a:headEnd/>
            <a:tailEnd/>
          </a:ln>
          <a:effectLst/>
        </p:spPr>
        <p:txBody>
          <a:bodyPr wrap="none" anchor="ctr"/>
          <a:lstStyle/>
          <a:p>
            <a:pPr algn="ctr"/>
            <a:r>
              <a:rPr lang="fr-FR" sz="1200" dirty="0" smtClean="0">
                <a:solidFill>
                  <a:schemeClr val="bg1"/>
                </a:solidFill>
                <a:latin typeface="Arial" charset="0"/>
              </a:rPr>
              <a:t>a- Compréhension </a:t>
            </a:r>
            <a:r>
              <a:rPr lang="fr-FR" sz="1200" dirty="0">
                <a:solidFill>
                  <a:schemeClr val="bg1"/>
                </a:solidFill>
                <a:latin typeface="Arial" charset="0"/>
              </a:rPr>
              <a:t>du contexte</a:t>
            </a:r>
          </a:p>
        </p:txBody>
      </p:sp>
      <p:sp>
        <p:nvSpPr>
          <p:cNvPr id="262148" name="Rectangle 4"/>
          <p:cNvSpPr>
            <a:spLocks noChangeArrowheads="1"/>
          </p:cNvSpPr>
          <p:nvPr/>
        </p:nvSpPr>
        <p:spPr bwMode="auto">
          <a:xfrm>
            <a:off x="107950" y="620713"/>
            <a:ext cx="2592388" cy="381000"/>
          </a:xfrm>
          <a:prstGeom prst="rect">
            <a:avLst/>
          </a:prstGeom>
          <a:solidFill>
            <a:schemeClr val="bg1">
              <a:alpha val="50000"/>
            </a:schemeClr>
          </a:solidFill>
          <a:ln w="9525">
            <a:solidFill>
              <a:schemeClr val="tx1"/>
            </a:solidFill>
            <a:miter lim="800000"/>
            <a:headEnd/>
            <a:tailEnd/>
          </a:ln>
          <a:effectLst/>
        </p:spPr>
        <p:txBody>
          <a:bodyPr wrap="none" anchor="ctr"/>
          <a:lstStyle/>
          <a:p>
            <a:pPr algn="ctr"/>
            <a:r>
              <a:rPr lang="fr-FR" sz="1200" dirty="0" smtClean="0">
                <a:latin typeface="Arial" charset="0"/>
              </a:rPr>
              <a:t>1- METHODOLOGIE PRECONISEE</a:t>
            </a:r>
            <a:endParaRPr lang="fr-FR" sz="1200" dirty="0">
              <a:latin typeface="Arial" charset="0"/>
            </a:endParaRPr>
          </a:p>
        </p:txBody>
      </p:sp>
      <p:sp>
        <p:nvSpPr>
          <p:cNvPr id="7" name="ZoneTexte 6"/>
          <p:cNvSpPr txBox="1"/>
          <p:nvPr/>
        </p:nvSpPr>
        <p:spPr>
          <a:xfrm>
            <a:off x="142844" y="1357298"/>
            <a:ext cx="8858312" cy="3904723"/>
          </a:xfrm>
          <a:prstGeom prst="rect">
            <a:avLst/>
          </a:prstGeom>
          <a:noFill/>
        </p:spPr>
        <p:txBody>
          <a:bodyPr wrap="square" rtlCol="0">
            <a:spAutoFit/>
          </a:bodyPr>
          <a:lstStyle/>
          <a:p>
            <a:pPr>
              <a:lnSpc>
                <a:spcPct val="200000"/>
              </a:lnSpc>
              <a:buFont typeface="Wingdings" pitchFamily="2" charset="2"/>
              <a:buChar char="q"/>
            </a:pPr>
            <a:r>
              <a:rPr lang="fr-FR" sz="1400" b="0" i="1" dirty="0" smtClean="0"/>
              <a:t> Le centre régional d’investissement de la région Casa Settat souhaite, à travers sa vitrine sur le web « www.casainvest.ma », offrir plusieurs services rendus par ses trois départements au siège et dans toutes les antennes ainsi que les informations utiles concernant la région et son potentiel économique, pour ses différents clients et cibles, en 5 langues courantes et de manière permanente 24/7.</a:t>
            </a:r>
          </a:p>
          <a:p>
            <a:pPr>
              <a:lnSpc>
                <a:spcPct val="200000"/>
              </a:lnSpc>
              <a:buFont typeface="Wingdings" pitchFamily="2" charset="2"/>
              <a:buChar char="q"/>
            </a:pPr>
            <a:r>
              <a:rPr lang="fr-FR" sz="1400" b="0" i="1" dirty="0" smtClean="0"/>
              <a:t>Le portail devrait être multiutilisateurs, facile à mettre à jour, bien hébergé et référencé, répond aux standards du web, </a:t>
            </a:r>
          </a:p>
          <a:p>
            <a:pPr>
              <a:lnSpc>
                <a:spcPct val="200000"/>
              </a:lnSpc>
              <a:buFont typeface="Wingdings" pitchFamily="2" charset="2"/>
              <a:buChar char="q"/>
            </a:pPr>
            <a:r>
              <a:rPr lang="fr-FR" sz="1400" b="0" i="1" dirty="0" smtClean="0"/>
              <a:t> Le portail devrait être aussi une plate forme d’échange entre le CRI et ses différents partenaires et clients à travers des espaces (e-services) à haute valeur ajoutée tels que : e-Partenariat, e-Newsletter,  e-Faq, e-Réclamations, e-Quiz, e-Offre, e-Sondage et e-Presse.</a:t>
            </a:r>
          </a:p>
          <a:p>
            <a:pPr>
              <a:lnSpc>
                <a:spcPct val="200000"/>
              </a:lnSpc>
              <a:buFont typeface="Wingdings" pitchFamily="2" charset="2"/>
              <a:buChar char="q"/>
            </a:pPr>
            <a:r>
              <a:rPr lang="fr-FR" sz="1400" b="0" i="1" dirty="0"/>
              <a:t> </a:t>
            </a:r>
            <a:r>
              <a:rPr lang="fr-FR" sz="1400" b="0" i="1" dirty="0" smtClean="0"/>
              <a:t>Casainvest.ma devrait aussi être le one-stop-shop des services interactifs suivant : e-</a:t>
            </a:r>
            <a:r>
              <a:rPr lang="fr-FR" sz="1400" b="0" i="1" dirty="0" err="1" smtClean="0"/>
              <a:t>Crea</a:t>
            </a:r>
            <a:r>
              <a:rPr lang="fr-FR" sz="1400" b="0" i="1" dirty="0" smtClean="0"/>
              <a:t>, e-</a:t>
            </a:r>
            <a:r>
              <a:rPr lang="fr-FR" sz="1400" b="0" i="1" dirty="0" err="1" smtClean="0"/>
              <a:t>Invest</a:t>
            </a:r>
            <a:r>
              <a:rPr lang="fr-FR" sz="1400" b="0" i="1" dirty="0" smtClean="0"/>
              <a:t> et e-</a:t>
            </a:r>
            <a:r>
              <a:rPr lang="fr-FR" sz="1400" b="0" i="1" dirty="0" err="1" smtClean="0"/>
              <a:t>Rdv</a:t>
            </a:r>
            <a:r>
              <a:rPr lang="fr-FR" sz="1400" b="0" i="1" dirty="0" smtClean="0"/>
              <a:t>.</a:t>
            </a:r>
            <a:endParaRPr lang="fr-FR" sz="1400" b="0" i="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3"/>
          <p:cNvSpPr>
            <a:spLocks noGrp="1"/>
          </p:cNvSpPr>
          <p:nvPr>
            <p:ph type="sldNum" sz="quarter" idx="10"/>
          </p:nvPr>
        </p:nvSpPr>
        <p:spPr/>
        <p:txBody>
          <a:bodyPr/>
          <a:lstStyle/>
          <a:p>
            <a:fld id="{AEB4202C-F8E1-4930-9C71-931689A0035F}" type="slidenum">
              <a:rPr lang="fr-FR"/>
              <a:pPr/>
              <a:t>4</a:t>
            </a:fld>
            <a:endParaRPr lang="fr-FR"/>
          </a:p>
        </p:txBody>
      </p:sp>
      <p:sp>
        <p:nvSpPr>
          <p:cNvPr id="262146" name="Rectangle 2"/>
          <p:cNvSpPr>
            <a:spLocks noChangeArrowheads="1"/>
          </p:cNvSpPr>
          <p:nvPr/>
        </p:nvSpPr>
        <p:spPr bwMode="auto">
          <a:xfrm>
            <a:off x="2771775" y="620713"/>
            <a:ext cx="6192838" cy="381000"/>
          </a:xfrm>
          <a:prstGeom prst="rect">
            <a:avLst/>
          </a:prstGeom>
          <a:solidFill>
            <a:srgbClr val="CC3300"/>
          </a:solidFill>
          <a:ln w="9525">
            <a:solidFill>
              <a:schemeClr val="tx1"/>
            </a:solidFill>
            <a:miter lim="800000"/>
            <a:headEnd/>
            <a:tailEnd/>
          </a:ln>
          <a:effectLst/>
        </p:spPr>
        <p:txBody>
          <a:bodyPr wrap="none" anchor="ctr"/>
          <a:lstStyle/>
          <a:p>
            <a:pPr algn="ctr"/>
            <a:r>
              <a:rPr lang="fr-FR" sz="1200" dirty="0" smtClean="0">
                <a:solidFill>
                  <a:schemeClr val="bg1"/>
                </a:solidFill>
                <a:latin typeface="Arial" charset="0"/>
              </a:rPr>
              <a:t>a- Les attentes</a:t>
            </a:r>
            <a:endParaRPr lang="fr-FR" sz="1200" dirty="0">
              <a:solidFill>
                <a:schemeClr val="bg1"/>
              </a:solidFill>
              <a:latin typeface="Arial" charset="0"/>
            </a:endParaRPr>
          </a:p>
        </p:txBody>
      </p:sp>
      <p:sp>
        <p:nvSpPr>
          <p:cNvPr id="262148" name="Rectangle 4"/>
          <p:cNvSpPr>
            <a:spLocks noChangeArrowheads="1"/>
          </p:cNvSpPr>
          <p:nvPr/>
        </p:nvSpPr>
        <p:spPr bwMode="auto">
          <a:xfrm>
            <a:off x="107950" y="620713"/>
            <a:ext cx="2592388" cy="381000"/>
          </a:xfrm>
          <a:prstGeom prst="rect">
            <a:avLst/>
          </a:prstGeom>
          <a:solidFill>
            <a:schemeClr val="bg1">
              <a:alpha val="50000"/>
            </a:schemeClr>
          </a:solidFill>
          <a:ln w="9525">
            <a:solidFill>
              <a:schemeClr val="tx1"/>
            </a:solidFill>
            <a:miter lim="800000"/>
            <a:headEnd/>
            <a:tailEnd/>
          </a:ln>
          <a:effectLst/>
        </p:spPr>
        <p:txBody>
          <a:bodyPr wrap="none" anchor="ctr"/>
          <a:lstStyle/>
          <a:p>
            <a:pPr algn="ctr"/>
            <a:r>
              <a:rPr lang="fr-FR" sz="1200" dirty="0">
                <a:latin typeface="Arial" charset="0"/>
              </a:rPr>
              <a:t>1- METHODOLOGIE PRECONISEE</a:t>
            </a:r>
          </a:p>
        </p:txBody>
      </p:sp>
      <p:sp>
        <p:nvSpPr>
          <p:cNvPr id="7" name="ZoneTexte 6"/>
          <p:cNvSpPr txBox="1"/>
          <p:nvPr/>
        </p:nvSpPr>
        <p:spPr>
          <a:xfrm>
            <a:off x="142844" y="1357298"/>
            <a:ext cx="8858312" cy="307777"/>
          </a:xfrm>
          <a:prstGeom prst="rect">
            <a:avLst/>
          </a:prstGeom>
          <a:noFill/>
        </p:spPr>
        <p:txBody>
          <a:bodyPr wrap="square" rtlCol="0">
            <a:spAutoFit/>
          </a:bodyPr>
          <a:lstStyle/>
          <a:p>
            <a:r>
              <a:rPr lang="fr-FR" sz="1400" b="0" dirty="0" smtClean="0"/>
              <a:t>De ce fait, le nouveau portail du CRI Casa Settat devrait être une plateforme multiutilisateurs, multiservices  </a:t>
            </a:r>
            <a:endParaRPr lang="fr-FR" sz="1400" b="0" dirty="0"/>
          </a:p>
        </p:txBody>
      </p:sp>
      <p:sp>
        <p:nvSpPr>
          <p:cNvPr id="8" name="Arc 2"/>
          <p:cNvSpPr>
            <a:spLocks/>
          </p:cNvSpPr>
          <p:nvPr/>
        </p:nvSpPr>
        <p:spPr bwMode="auto">
          <a:xfrm flipV="1">
            <a:off x="3378200" y="2209800"/>
            <a:ext cx="4921250" cy="2208213"/>
          </a:xfrm>
          <a:custGeom>
            <a:avLst/>
            <a:gdLst>
              <a:gd name="G0" fmla="+- 1742 0 0"/>
              <a:gd name="G1" fmla="+- 21600 0 0"/>
              <a:gd name="G2" fmla="+- 21600 0 0"/>
              <a:gd name="T0" fmla="*/ 0 w 23342"/>
              <a:gd name="T1" fmla="*/ 70 h 40268"/>
              <a:gd name="T2" fmla="*/ 12607 w 23342"/>
              <a:gd name="T3" fmla="*/ 40268 h 40268"/>
              <a:gd name="T4" fmla="*/ 1742 w 23342"/>
              <a:gd name="T5" fmla="*/ 21600 h 40268"/>
            </a:gdLst>
            <a:ahLst/>
            <a:cxnLst>
              <a:cxn ang="0">
                <a:pos x="T0" y="T1"/>
              </a:cxn>
              <a:cxn ang="0">
                <a:pos x="T2" y="T3"/>
              </a:cxn>
              <a:cxn ang="0">
                <a:pos x="T4" y="T5"/>
              </a:cxn>
            </a:cxnLst>
            <a:rect l="0" t="0" r="r" b="b"/>
            <a:pathLst>
              <a:path w="23342" h="40268" fill="none" extrusionOk="0">
                <a:moveTo>
                  <a:pt x="0" y="70"/>
                </a:moveTo>
                <a:cubicBezTo>
                  <a:pt x="579" y="23"/>
                  <a:pt x="1160" y="-1"/>
                  <a:pt x="1742" y="0"/>
                </a:cubicBezTo>
                <a:cubicBezTo>
                  <a:pt x="13671" y="0"/>
                  <a:pt x="23342" y="9670"/>
                  <a:pt x="23342" y="21600"/>
                </a:cubicBezTo>
                <a:cubicBezTo>
                  <a:pt x="23342" y="29290"/>
                  <a:pt x="19253" y="36400"/>
                  <a:pt x="12607" y="40268"/>
                </a:cubicBezTo>
              </a:path>
              <a:path w="23342" h="40268" stroke="0" extrusionOk="0">
                <a:moveTo>
                  <a:pt x="0" y="70"/>
                </a:moveTo>
                <a:cubicBezTo>
                  <a:pt x="579" y="23"/>
                  <a:pt x="1160" y="-1"/>
                  <a:pt x="1742" y="0"/>
                </a:cubicBezTo>
                <a:cubicBezTo>
                  <a:pt x="13671" y="0"/>
                  <a:pt x="23342" y="9670"/>
                  <a:pt x="23342" y="21600"/>
                </a:cubicBezTo>
                <a:cubicBezTo>
                  <a:pt x="23342" y="29290"/>
                  <a:pt x="19253" y="36400"/>
                  <a:pt x="12607" y="40268"/>
                </a:cubicBezTo>
                <a:lnTo>
                  <a:pt x="1742" y="21600"/>
                </a:lnTo>
                <a:close/>
              </a:path>
            </a:pathLst>
          </a:custGeom>
          <a:gradFill rotWithShape="0">
            <a:gsLst>
              <a:gs pos="0">
                <a:srgbClr val="DDEBCF"/>
              </a:gs>
              <a:gs pos="50000">
                <a:srgbClr val="9CB86E"/>
              </a:gs>
              <a:gs pos="100000">
                <a:srgbClr val="156B13"/>
              </a:gs>
            </a:gsLst>
            <a:lin ang="2700000" scaled="0"/>
          </a:gradFill>
          <a:ln w="9525">
            <a:solidFill>
              <a:schemeClr val="tx1"/>
            </a:solidFill>
            <a:round/>
            <a:headEnd/>
            <a:tailEnd/>
          </a:ln>
          <a:effectLst/>
        </p:spPr>
        <p:txBody>
          <a:bodyPr wrap="none" anchor="ctr"/>
          <a:lstStyle/>
          <a:p>
            <a:endParaRPr lang="fr-FR"/>
          </a:p>
        </p:txBody>
      </p:sp>
      <p:sp>
        <p:nvSpPr>
          <p:cNvPr id="9" name="Arc 3"/>
          <p:cNvSpPr>
            <a:spLocks/>
          </p:cNvSpPr>
          <p:nvPr/>
        </p:nvSpPr>
        <p:spPr bwMode="auto">
          <a:xfrm flipH="1">
            <a:off x="620713" y="2132013"/>
            <a:ext cx="5453062" cy="2287587"/>
          </a:xfrm>
          <a:custGeom>
            <a:avLst/>
            <a:gdLst>
              <a:gd name="G0" fmla="+- 8573 0 0"/>
              <a:gd name="G1" fmla="+- 21600 0 0"/>
              <a:gd name="G2" fmla="+- 21600 0 0"/>
              <a:gd name="T0" fmla="*/ 0 w 30173"/>
              <a:gd name="T1" fmla="*/ 1774 h 42346"/>
              <a:gd name="T2" fmla="*/ 14588 w 30173"/>
              <a:gd name="T3" fmla="*/ 42346 h 42346"/>
              <a:gd name="T4" fmla="*/ 8573 w 30173"/>
              <a:gd name="T5" fmla="*/ 21600 h 42346"/>
            </a:gdLst>
            <a:ahLst/>
            <a:cxnLst>
              <a:cxn ang="0">
                <a:pos x="T0" y="T1"/>
              </a:cxn>
              <a:cxn ang="0">
                <a:pos x="T2" y="T3"/>
              </a:cxn>
              <a:cxn ang="0">
                <a:pos x="T4" y="T5"/>
              </a:cxn>
            </a:cxnLst>
            <a:rect l="0" t="0" r="r" b="b"/>
            <a:pathLst>
              <a:path w="30173" h="42346" fill="none" extrusionOk="0">
                <a:moveTo>
                  <a:pt x="0" y="1774"/>
                </a:moveTo>
                <a:cubicBezTo>
                  <a:pt x="2706" y="603"/>
                  <a:pt x="5624" y="-1"/>
                  <a:pt x="8573" y="0"/>
                </a:cubicBezTo>
                <a:cubicBezTo>
                  <a:pt x="20502" y="0"/>
                  <a:pt x="30173" y="9670"/>
                  <a:pt x="30173" y="21600"/>
                </a:cubicBezTo>
                <a:cubicBezTo>
                  <a:pt x="30173" y="31212"/>
                  <a:pt x="23820" y="39668"/>
                  <a:pt x="14587" y="42345"/>
                </a:cubicBezTo>
              </a:path>
              <a:path w="30173" h="42346" stroke="0" extrusionOk="0">
                <a:moveTo>
                  <a:pt x="0" y="1774"/>
                </a:moveTo>
                <a:cubicBezTo>
                  <a:pt x="2706" y="603"/>
                  <a:pt x="5624" y="-1"/>
                  <a:pt x="8573" y="0"/>
                </a:cubicBezTo>
                <a:cubicBezTo>
                  <a:pt x="20502" y="0"/>
                  <a:pt x="30173" y="9670"/>
                  <a:pt x="30173" y="21600"/>
                </a:cubicBezTo>
                <a:cubicBezTo>
                  <a:pt x="30173" y="31212"/>
                  <a:pt x="23820" y="39668"/>
                  <a:pt x="14587" y="42345"/>
                </a:cubicBezTo>
                <a:lnTo>
                  <a:pt x="8573" y="21600"/>
                </a:lnTo>
                <a:close/>
              </a:path>
            </a:pathLst>
          </a:custGeom>
          <a:gradFill rotWithShape="0">
            <a:gsLst>
              <a:gs pos="0">
                <a:srgbClr val="C00000"/>
              </a:gs>
              <a:gs pos="45000">
                <a:srgbClr val="FF7A00"/>
              </a:gs>
              <a:gs pos="70000">
                <a:srgbClr val="FF0300"/>
              </a:gs>
              <a:gs pos="100000">
                <a:srgbClr val="4D0808"/>
              </a:gs>
            </a:gsLst>
            <a:lin ang="2700000" scaled="0"/>
          </a:gradFill>
          <a:ln w="9525">
            <a:solidFill>
              <a:schemeClr val="tx1"/>
            </a:solidFill>
            <a:round/>
            <a:headEnd/>
            <a:tailEnd/>
          </a:ln>
          <a:effectLst/>
        </p:spPr>
        <p:txBody>
          <a:bodyPr wrap="none" anchor="ctr"/>
          <a:lstStyle/>
          <a:p>
            <a:endParaRPr lang="fr-FR"/>
          </a:p>
        </p:txBody>
      </p:sp>
      <p:sp>
        <p:nvSpPr>
          <p:cNvPr id="10" name="Oval 7"/>
          <p:cNvSpPr>
            <a:spLocks noChangeArrowheads="1"/>
          </p:cNvSpPr>
          <p:nvPr/>
        </p:nvSpPr>
        <p:spPr bwMode="auto">
          <a:xfrm>
            <a:off x="3557588" y="2895600"/>
            <a:ext cx="1635125" cy="1143000"/>
          </a:xfrm>
          <a:prstGeom prst="ellipse">
            <a:avLst/>
          </a:prstGeom>
          <a:solidFill>
            <a:schemeClr val="bg1"/>
          </a:solidFill>
          <a:ln w="9525">
            <a:noFill/>
            <a:round/>
            <a:headEnd/>
            <a:tailEnd/>
          </a:ln>
          <a:effectLst/>
        </p:spPr>
        <p:txBody>
          <a:bodyPr wrap="none" anchor="ctr"/>
          <a:lstStyle/>
          <a:p>
            <a:pPr algn="ctr"/>
            <a:r>
              <a:rPr lang="fr-FR" sz="1400" dirty="0" smtClean="0">
                <a:solidFill>
                  <a:srgbClr val="000099"/>
                </a:solidFill>
                <a:latin typeface="Arial" charset="0"/>
              </a:rPr>
              <a:t>Casainvest.ma</a:t>
            </a:r>
            <a:endParaRPr lang="fr-FR" sz="1400" dirty="0">
              <a:solidFill>
                <a:srgbClr val="000099"/>
              </a:solidFill>
              <a:latin typeface="Arial" charset="0"/>
            </a:endParaRPr>
          </a:p>
        </p:txBody>
      </p:sp>
      <p:sp>
        <p:nvSpPr>
          <p:cNvPr id="11" name="Rectangle 8"/>
          <p:cNvSpPr>
            <a:spLocks noChangeArrowheads="1"/>
          </p:cNvSpPr>
          <p:nvPr/>
        </p:nvSpPr>
        <p:spPr bwMode="auto">
          <a:xfrm>
            <a:off x="1042988" y="4953000"/>
            <a:ext cx="2133600" cy="228600"/>
          </a:xfrm>
          <a:prstGeom prst="rect">
            <a:avLst/>
          </a:prstGeom>
          <a:solidFill>
            <a:srgbClr val="000080"/>
          </a:solidFill>
          <a:ln w="9525">
            <a:noFill/>
            <a:miter lim="800000"/>
            <a:headEnd/>
            <a:tailEnd/>
          </a:ln>
          <a:effectLst/>
        </p:spPr>
        <p:txBody>
          <a:bodyPr wrap="none" anchor="ctr"/>
          <a:lstStyle/>
          <a:p>
            <a:pPr algn="ctr"/>
            <a:r>
              <a:rPr lang="fr-FR" sz="1000">
                <a:solidFill>
                  <a:schemeClr val="bg1"/>
                </a:solidFill>
                <a:latin typeface="Arial" charset="0"/>
              </a:rPr>
              <a:t>Information</a:t>
            </a:r>
          </a:p>
        </p:txBody>
      </p:sp>
      <p:sp>
        <p:nvSpPr>
          <p:cNvPr id="12" name="Rectangle 9"/>
          <p:cNvSpPr>
            <a:spLocks noChangeArrowheads="1"/>
          </p:cNvSpPr>
          <p:nvPr/>
        </p:nvSpPr>
        <p:spPr bwMode="auto">
          <a:xfrm>
            <a:off x="3235325" y="4953000"/>
            <a:ext cx="2286000" cy="228600"/>
          </a:xfrm>
          <a:prstGeom prst="rect">
            <a:avLst/>
          </a:prstGeom>
          <a:solidFill>
            <a:srgbClr val="000080"/>
          </a:solidFill>
          <a:ln w="9525">
            <a:noFill/>
            <a:miter lim="800000"/>
            <a:headEnd/>
            <a:tailEnd/>
          </a:ln>
          <a:effectLst/>
        </p:spPr>
        <p:txBody>
          <a:bodyPr wrap="none" anchor="ctr"/>
          <a:lstStyle/>
          <a:p>
            <a:pPr algn="ctr"/>
            <a:r>
              <a:rPr lang="fr-FR" sz="1000">
                <a:solidFill>
                  <a:schemeClr val="bg1"/>
                </a:solidFill>
                <a:latin typeface="Arial" charset="0"/>
              </a:rPr>
              <a:t>Transactions</a:t>
            </a:r>
          </a:p>
        </p:txBody>
      </p:sp>
      <p:sp>
        <p:nvSpPr>
          <p:cNvPr id="13" name="Rectangle 10"/>
          <p:cNvSpPr>
            <a:spLocks noChangeArrowheads="1"/>
          </p:cNvSpPr>
          <p:nvPr/>
        </p:nvSpPr>
        <p:spPr bwMode="auto">
          <a:xfrm>
            <a:off x="5638800" y="4953000"/>
            <a:ext cx="2438400" cy="228600"/>
          </a:xfrm>
          <a:prstGeom prst="rect">
            <a:avLst/>
          </a:prstGeom>
          <a:solidFill>
            <a:srgbClr val="000080"/>
          </a:solidFill>
          <a:ln w="9525">
            <a:noFill/>
            <a:miter lim="800000"/>
            <a:headEnd/>
            <a:tailEnd/>
          </a:ln>
          <a:effectLst/>
        </p:spPr>
        <p:txBody>
          <a:bodyPr wrap="none" anchor="ctr"/>
          <a:lstStyle/>
          <a:p>
            <a:pPr algn="ctr"/>
            <a:r>
              <a:rPr lang="fr-FR" sz="1000" dirty="0" smtClean="0">
                <a:solidFill>
                  <a:schemeClr val="bg1"/>
                </a:solidFill>
                <a:latin typeface="Arial" charset="0"/>
                <a:cs typeface="Times New Roman" pitchFamily="18" charset="0"/>
              </a:rPr>
              <a:t>E-Services</a:t>
            </a:r>
            <a:endParaRPr lang="fr-FR" sz="1000" dirty="0">
              <a:solidFill>
                <a:schemeClr val="bg1"/>
              </a:solidFill>
              <a:latin typeface="Arial" charset="0"/>
              <a:cs typeface="Times New Roman" pitchFamily="18" charset="0"/>
            </a:endParaRPr>
          </a:p>
        </p:txBody>
      </p:sp>
      <p:sp>
        <p:nvSpPr>
          <p:cNvPr id="14" name="Rectangle 11"/>
          <p:cNvSpPr>
            <a:spLocks noChangeArrowheads="1"/>
          </p:cNvSpPr>
          <p:nvPr/>
        </p:nvSpPr>
        <p:spPr bwMode="auto">
          <a:xfrm>
            <a:off x="5545138" y="2786058"/>
            <a:ext cx="1812944" cy="261942"/>
          </a:xfrm>
          <a:prstGeom prst="rect">
            <a:avLst/>
          </a:prstGeom>
          <a:solidFill>
            <a:srgbClr val="000080"/>
          </a:solidFill>
          <a:ln w="9525">
            <a:noFill/>
            <a:miter lim="800000"/>
            <a:headEnd/>
            <a:tailEnd/>
          </a:ln>
          <a:effectLst/>
        </p:spPr>
        <p:txBody>
          <a:bodyPr wrap="none" anchor="ctr"/>
          <a:lstStyle/>
          <a:p>
            <a:pPr algn="ctr"/>
            <a:r>
              <a:rPr lang="fr-FR" sz="1000" dirty="0" smtClean="0">
                <a:solidFill>
                  <a:schemeClr val="bg1"/>
                </a:solidFill>
                <a:latin typeface="Arial" charset="0"/>
              </a:rPr>
              <a:t>Espace veille concurrentielle</a:t>
            </a:r>
            <a:endParaRPr lang="fr-FR" sz="1000" dirty="0">
              <a:solidFill>
                <a:schemeClr val="bg1"/>
              </a:solidFill>
              <a:latin typeface="Arial" charset="0"/>
            </a:endParaRPr>
          </a:p>
        </p:txBody>
      </p:sp>
      <p:sp>
        <p:nvSpPr>
          <p:cNvPr id="15" name="Rectangle 12"/>
          <p:cNvSpPr>
            <a:spLocks noChangeArrowheads="1"/>
          </p:cNvSpPr>
          <p:nvPr/>
        </p:nvSpPr>
        <p:spPr bwMode="auto">
          <a:xfrm>
            <a:off x="3500430" y="2286000"/>
            <a:ext cx="1822458" cy="285744"/>
          </a:xfrm>
          <a:prstGeom prst="rect">
            <a:avLst/>
          </a:prstGeom>
          <a:solidFill>
            <a:srgbClr val="000080"/>
          </a:solidFill>
          <a:ln w="9525">
            <a:noFill/>
            <a:miter lim="800000"/>
            <a:headEnd/>
            <a:tailEnd/>
          </a:ln>
          <a:effectLst/>
        </p:spPr>
        <p:txBody>
          <a:bodyPr wrap="none" anchor="ctr"/>
          <a:lstStyle/>
          <a:p>
            <a:pPr algn="ctr"/>
            <a:r>
              <a:rPr lang="fr-FR" sz="1000" dirty="0" smtClean="0">
                <a:solidFill>
                  <a:schemeClr val="bg1"/>
                </a:solidFill>
                <a:latin typeface="Arial" charset="0"/>
              </a:rPr>
              <a:t>Professionnels, Média </a:t>
            </a:r>
            <a:br>
              <a:rPr lang="fr-FR" sz="1000" dirty="0" smtClean="0">
                <a:solidFill>
                  <a:schemeClr val="bg1"/>
                </a:solidFill>
                <a:latin typeface="Arial" charset="0"/>
              </a:rPr>
            </a:br>
            <a:r>
              <a:rPr lang="fr-FR" sz="1000" dirty="0" smtClean="0">
                <a:solidFill>
                  <a:schemeClr val="bg1"/>
                </a:solidFill>
                <a:latin typeface="Arial" charset="0"/>
              </a:rPr>
              <a:t>&amp; Administrations</a:t>
            </a:r>
            <a:endParaRPr lang="fr-FR" sz="1000" dirty="0">
              <a:solidFill>
                <a:schemeClr val="bg1"/>
              </a:solidFill>
              <a:latin typeface="Arial" charset="0"/>
            </a:endParaRPr>
          </a:p>
        </p:txBody>
      </p:sp>
      <p:sp>
        <p:nvSpPr>
          <p:cNvPr id="16" name="Rectangle 13"/>
          <p:cNvSpPr>
            <a:spLocks noChangeArrowheads="1"/>
          </p:cNvSpPr>
          <p:nvPr/>
        </p:nvSpPr>
        <p:spPr bwMode="auto">
          <a:xfrm>
            <a:off x="1535113" y="2819400"/>
            <a:ext cx="1676400" cy="228600"/>
          </a:xfrm>
          <a:prstGeom prst="rect">
            <a:avLst/>
          </a:prstGeom>
          <a:solidFill>
            <a:srgbClr val="000080"/>
          </a:solidFill>
          <a:ln w="9525">
            <a:noFill/>
            <a:miter lim="800000"/>
            <a:headEnd/>
            <a:tailEnd/>
          </a:ln>
          <a:effectLst/>
        </p:spPr>
        <p:txBody>
          <a:bodyPr wrap="none" anchor="ctr"/>
          <a:lstStyle/>
          <a:p>
            <a:pPr algn="ctr"/>
            <a:r>
              <a:rPr lang="fr-FR" sz="1000" dirty="0" smtClean="0">
                <a:solidFill>
                  <a:schemeClr val="bg1"/>
                </a:solidFill>
                <a:latin typeface="Arial" charset="0"/>
              </a:rPr>
              <a:t>Créateur d’entreprise</a:t>
            </a:r>
            <a:endParaRPr lang="fr-FR" sz="1000" dirty="0">
              <a:solidFill>
                <a:schemeClr val="bg1"/>
              </a:solidFill>
              <a:latin typeface="Arial" charset="0"/>
            </a:endParaRPr>
          </a:p>
        </p:txBody>
      </p:sp>
      <p:sp>
        <p:nvSpPr>
          <p:cNvPr id="17" name="Rectangle 14"/>
          <p:cNvSpPr>
            <a:spLocks noChangeArrowheads="1"/>
          </p:cNvSpPr>
          <p:nvPr/>
        </p:nvSpPr>
        <p:spPr bwMode="auto">
          <a:xfrm>
            <a:off x="1125538" y="3505200"/>
            <a:ext cx="1676400" cy="228600"/>
          </a:xfrm>
          <a:prstGeom prst="rect">
            <a:avLst/>
          </a:prstGeom>
          <a:solidFill>
            <a:srgbClr val="000080"/>
          </a:solidFill>
          <a:ln w="9525">
            <a:noFill/>
            <a:miter lim="800000"/>
            <a:headEnd/>
            <a:tailEnd/>
          </a:ln>
          <a:effectLst/>
        </p:spPr>
        <p:txBody>
          <a:bodyPr wrap="none" anchor="ctr"/>
          <a:lstStyle/>
          <a:p>
            <a:pPr algn="ctr"/>
            <a:r>
              <a:rPr lang="fr-FR" sz="1000">
                <a:solidFill>
                  <a:schemeClr val="bg1"/>
                </a:solidFill>
                <a:latin typeface="Arial" charset="0"/>
              </a:rPr>
              <a:t>Investisseurs</a:t>
            </a:r>
          </a:p>
        </p:txBody>
      </p:sp>
      <p:sp>
        <p:nvSpPr>
          <p:cNvPr id="18" name="AutoShape 15"/>
          <p:cNvSpPr>
            <a:spLocks noChangeArrowheads="1"/>
          </p:cNvSpPr>
          <p:nvPr/>
        </p:nvSpPr>
        <p:spPr bwMode="auto">
          <a:xfrm>
            <a:off x="3100388" y="3505200"/>
            <a:ext cx="228600" cy="228600"/>
          </a:xfrm>
          <a:prstGeom prst="rightArrow">
            <a:avLst>
              <a:gd name="adj1" fmla="val 50000"/>
              <a:gd name="adj2" fmla="val 25000"/>
            </a:avLst>
          </a:prstGeom>
          <a:solidFill>
            <a:srgbClr val="000080"/>
          </a:solidFill>
          <a:ln w="9525">
            <a:noFill/>
            <a:miter lim="800000"/>
            <a:headEnd/>
            <a:tailEnd/>
          </a:ln>
          <a:effectLst/>
        </p:spPr>
        <p:txBody>
          <a:bodyPr wrap="none" anchor="ctr"/>
          <a:lstStyle/>
          <a:p>
            <a:endParaRPr lang="fr-FR"/>
          </a:p>
        </p:txBody>
      </p:sp>
      <p:sp>
        <p:nvSpPr>
          <p:cNvPr id="19" name="AutoShape 16"/>
          <p:cNvSpPr>
            <a:spLocks noChangeArrowheads="1"/>
          </p:cNvSpPr>
          <p:nvPr/>
        </p:nvSpPr>
        <p:spPr bwMode="auto">
          <a:xfrm>
            <a:off x="5475288" y="3505200"/>
            <a:ext cx="228600" cy="228600"/>
          </a:xfrm>
          <a:prstGeom prst="leftArrow">
            <a:avLst>
              <a:gd name="adj1" fmla="val 50000"/>
              <a:gd name="adj2" fmla="val 25000"/>
            </a:avLst>
          </a:prstGeom>
          <a:solidFill>
            <a:srgbClr val="000080"/>
          </a:solidFill>
          <a:ln w="9525">
            <a:noFill/>
            <a:miter lim="800000"/>
            <a:headEnd/>
            <a:tailEnd/>
          </a:ln>
          <a:effectLst/>
        </p:spPr>
        <p:txBody>
          <a:bodyPr wrap="none" anchor="ctr"/>
          <a:lstStyle/>
          <a:p>
            <a:endParaRPr lang="fr-FR"/>
          </a:p>
        </p:txBody>
      </p:sp>
      <p:sp>
        <p:nvSpPr>
          <p:cNvPr id="20" name="AutoShape 17"/>
          <p:cNvSpPr>
            <a:spLocks noChangeArrowheads="1"/>
          </p:cNvSpPr>
          <p:nvPr/>
        </p:nvSpPr>
        <p:spPr bwMode="auto">
          <a:xfrm rot="19927721">
            <a:off x="5192713" y="2895600"/>
            <a:ext cx="228600" cy="228600"/>
          </a:xfrm>
          <a:prstGeom prst="leftArrow">
            <a:avLst>
              <a:gd name="adj1" fmla="val 50000"/>
              <a:gd name="adj2" fmla="val 25000"/>
            </a:avLst>
          </a:prstGeom>
          <a:solidFill>
            <a:srgbClr val="000080"/>
          </a:solidFill>
          <a:ln w="9525">
            <a:noFill/>
            <a:miter lim="800000"/>
            <a:headEnd/>
            <a:tailEnd/>
          </a:ln>
          <a:effectLst/>
        </p:spPr>
        <p:txBody>
          <a:bodyPr wrap="none" anchor="ctr"/>
          <a:lstStyle/>
          <a:p>
            <a:endParaRPr lang="fr-FR"/>
          </a:p>
        </p:txBody>
      </p:sp>
      <p:sp>
        <p:nvSpPr>
          <p:cNvPr id="21" name="AutoShape 18"/>
          <p:cNvSpPr>
            <a:spLocks noChangeArrowheads="1"/>
          </p:cNvSpPr>
          <p:nvPr/>
        </p:nvSpPr>
        <p:spPr bwMode="auto">
          <a:xfrm rot="5340959">
            <a:off x="4349750" y="2590800"/>
            <a:ext cx="228600" cy="228600"/>
          </a:xfrm>
          <a:prstGeom prst="rightArrow">
            <a:avLst>
              <a:gd name="adj1" fmla="val 50000"/>
              <a:gd name="adj2" fmla="val 25000"/>
            </a:avLst>
          </a:prstGeom>
          <a:solidFill>
            <a:srgbClr val="000080"/>
          </a:solidFill>
          <a:ln w="9525">
            <a:noFill/>
            <a:miter lim="800000"/>
            <a:headEnd/>
            <a:tailEnd/>
          </a:ln>
          <a:effectLst/>
        </p:spPr>
        <p:txBody>
          <a:bodyPr wrap="none" anchor="ctr"/>
          <a:lstStyle/>
          <a:p>
            <a:endParaRPr lang="fr-FR"/>
          </a:p>
        </p:txBody>
      </p:sp>
      <p:cxnSp>
        <p:nvCxnSpPr>
          <p:cNvPr id="22" name="AutoShape 19"/>
          <p:cNvCxnSpPr>
            <a:cxnSpLocks noChangeShapeType="1"/>
            <a:stCxn id="10" idx="4"/>
            <a:endCxn id="11" idx="0"/>
          </p:cNvCxnSpPr>
          <p:nvPr/>
        </p:nvCxnSpPr>
        <p:spPr bwMode="auto">
          <a:xfrm rot="5400000">
            <a:off x="3055938" y="3268662"/>
            <a:ext cx="914400" cy="2454275"/>
          </a:xfrm>
          <a:prstGeom prst="bentConnector3">
            <a:avLst>
              <a:gd name="adj1" fmla="val 65273"/>
            </a:avLst>
          </a:prstGeom>
          <a:noFill/>
          <a:ln w="9525">
            <a:solidFill>
              <a:schemeClr val="tx1"/>
            </a:solidFill>
            <a:miter lim="800000"/>
            <a:headEnd/>
            <a:tailEnd type="triangle" w="sm" len="lg"/>
          </a:ln>
          <a:effectLst/>
        </p:spPr>
      </p:cxnSp>
      <p:cxnSp>
        <p:nvCxnSpPr>
          <p:cNvPr id="23" name="AutoShape 20"/>
          <p:cNvCxnSpPr>
            <a:cxnSpLocks noChangeShapeType="1"/>
            <a:stCxn id="10" idx="4"/>
            <a:endCxn id="13" idx="0"/>
          </p:cNvCxnSpPr>
          <p:nvPr/>
        </p:nvCxnSpPr>
        <p:spPr bwMode="auto">
          <a:xfrm rot="16200000" flipH="1">
            <a:off x="5627688" y="3151187"/>
            <a:ext cx="914400" cy="2689225"/>
          </a:xfrm>
          <a:prstGeom prst="bentConnector3">
            <a:avLst>
              <a:gd name="adj1" fmla="val 65273"/>
            </a:avLst>
          </a:prstGeom>
          <a:noFill/>
          <a:ln w="9525">
            <a:solidFill>
              <a:schemeClr val="tx1"/>
            </a:solidFill>
            <a:miter lim="800000"/>
            <a:headEnd/>
            <a:tailEnd type="triangle" w="sm" len="lg"/>
          </a:ln>
          <a:effectLst/>
        </p:spPr>
      </p:cxnSp>
      <p:cxnSp>
        <p:nvCxnSpPr>
          <p:cNvPr id="24" name="AutoShape 21"/>
          <p:cNvCxnSpPr>
            <a:cxnSpLocks noChangeShapeType="1"/>
            <a:stCxn id="10" idx="4"/>
            <a:endCxn id="12" idx="0"/>
          </p:cNvCxnSpPr>
          <p:nvPr/>
        </p:nvCxnSpPr>
        <p:spPr bwMode="auto">
          <a:xfrm>
            <a:off x="4740275" y="4038600"/>
            <a:ext cx="3175" cy="914400"/>
          </a:xfrm>
          <a:prstGeom prst="straightConnector1">
            <a:avLst/>
          </a:prstGeom>
          <a:noFill/>
          <a:ln w="9525">
            <a:solidFill>
              <a:schemeClr val="tx1"/>
            </a:solidFill>
            <a:round/>
            <a:headEnd/>
            <a:tailEnd type="triangle" w="sm" len="lg"/>
          </a:ln>
          <a:effectLst/>
        </p:spPr>
      </p:cxnSp>
      <p:sp>
        <p:nvSpPr>
          <p:cNvPr id="25" name="Rectangle 22"/>
          <p:cNvSpPr>
            <a:spLocks noChangeArrowheads="1"/>
          </p:cNvSpPr>
          <p:nvPr/>
        </p:nvSpPr>
        <p:spPr bwMode="auto">
          <a:xfrm>
            <a:off x="1652588" y="6096000"/>
            <a:ext cx="5486400" cy="304800"/>
          </a:xfrm>
          <a:prstGeom prst="rect">
            <a:avLst/>
          </a:prstGeom>
          <a:noFill/>
          <a:ln w="9525">
            <a:noFill/>
            <a:miter lim="800000"/>
            <a:headEnd/>
            <a:tailEnd/>
          </a:ln>
          <a:effectLst/>
        </p:spPr>
        <p:txBody>
          <a:bodyPr wrap="none" anchor="ctr"/>
          <a:lstStyle/>
          <a:p>
            <a:pPr algn="ctr"/>
            <a:r>
              <a:rPr lang="fr-FR" sz="1400" b="0" dirty="0" smtClean="0">
                <a:solidFill>
                  <a:schemeClr val="accent6">
                    <a:lumMod val="50000"/>
                  </a:schemeClr>
                </a:solidFill>
              </a:rPr>
              <a:t>Arabe – Français – Anglais – Espagnol - Amazigh</a:t>
            </a:r>
            <a:endParaRPr lang="fr-FR" sz="1400" dirty="0">
              <a:solidFill>
                <a:schemeClr val="accent6">
                  <a:lumMod val="50000"/>
                </a:schemeClr>
              </a:solidFill>
              <a:latin typeface="Arial" charset="0"/>
              <a:cs typeface="Times New Roman" pitchFamily="18" charset="0"/>
            </a:endParaRPr>
          </a:p>
        </p:txBody>
      </p:sp>
      <p:sp>
        <p:nvSpPr>
          <p:cNvPr id="26" name="Line 23"/>
          <p:cNvSpPr>
            <a:spLocks noChangeShapeType="1"/>
          </p:cNvSpPr>
          <p:nvPr/>
        </p:nvSpPr>
        <p:spPr bwMode="auto">
          <a:xfrm>
            <a:off x="1652588" y="6172200"/>
            <a:ext cx="5486400" cy="0"/>
          </a:xfrm>
          <a:prstGeom prst="line">
            <a:avLst/>
          </a:prstGeom>
          <a:noFill/>
          <a:ln w="9525">
            <a:solidFill>
              <a:srgbClr val="000080"/>
            </a:solidFill>
            <a:round/>
            <a:headEnd/>
            <a:tailEnd/>
          </a:ln>
          <a:effectLst/>
        </p:spPr>
        <p:txBody>
          <a:bodyPr/>
          <a:lstStyle/>
          <a:p>
            <a:endParaRPr lang="fr-FR"/>
          </a:p>
        </p:txBody>
      </p:sp>
      <p:sp>
        <p:nvSpPr>
          <p:cNvPr id="27" name="Rectangle 24"/>
          <p:cNvSpPr>
            <a:spLocks noChangeArrowheads="1"/>
          </p:cNvSpPr>
          <p:nvPr/>
        </p:nvSpPr>
        <p:spPr bwMode="auto">
          <a:xfrm>
            <a:off x="1652588" y="5929330"/>
            <a:ext cx="5486400" cy="304800"/>
          </a:xfrm>
          <a:prstGeom prst="rect">
            <a:avLst/>
          </a:prstGeom>
          <a:noFill/>
          <a:ln w="9525">
            <a:noFill/>
            <a:miter lim="800000"/>
            <a:headEnd/>
            <a:tailEnd/>
          </a:ln>
          <a:effectLst/>
        </p:spPr>
        <p:txBody>
          <a:bodyPr wrap="none" anchor="ctr"/>
          <a:lstStyle/>
          <a:p>
            <a:pPr algn="ctr"/>
            <a:r>
              <a:rPr lang="fr-FR" sz="1200" dirty="0" smtClean="0">
                <a:solidFill>
                  <a:srgbClr val="000080"/>
                </a:solidFill>
                <a:latin typeface="Arial" charset="0"/>
                <a:cs typeface="Times New Roman" pitchFamily="18" charset="0"/>
              </a:rPr>
              <a:t>Multilingues</a:t>
            </a:r>
            <a:endParaRPr lang="fr-FR" sz="1200" dirty="0">
              <a:solidFill>
                <a:srgbClr val="000080"/>
              </a:solidFill>
              <a:latin typeface="Arial" charset="0"/>
              <a:cs typeface="Times New Roman" pitchFamily="18" charset="0"/>
            </a:endParaRPr>
          </a:p>
        </p:txBody>
      </p:sp>
      <p:sp>
        <p:nvSpPr>
          <p:cNvPr id="28" name="Rectangle 25"/>
          <p:cNvSpPr>
            <a:spLocks noChangeArrowheads="1"/>
          </p:cNvSpPr>
          <p:nvPr/>
        </p:nvSpPr>
        <p:spPr bwMode="auto">
          <a:xfrm>
            <a:off x="5895975" y="3505200"/>
            <a:ext cx="1676400" cy="228600"/>
          </a:xfrm>
          <a:prstGeom prst="rect">
            <a:avLst/>
          </a:prstGeom>
          <a:solidFill>
            <a:srgbClr val="000080"/>
          </a:solidFill>
          <a:ln w="9525">
            <a:noFill/>
            <a:miter lim="800000"/>
            <a:headEnd/>
            <a:tailEnd/>
          </a:ln>
          <a:effectLst/>
        </p:spPr>
        <p:txBody>
          <a:bodyPr wrap="none" anchor="ctr"/>
          <a:lstStyle/>
          <a:p>
            <a:pPr algn="ctr"/>
            <a:r>
              <a:rPr lang="fr-FR" sz="1000" dirty="0" smtClean="0">
                <a:solidFill>
                  <a:schemeClr val="bg1"/>
                </a:solidFill>
                <a:latin typeface="Arial" charset="0"/>
              </a:rPr>
              <a:t>Annexes</a:t>
            </a:r>
            <a:endParaRPr lang="fr-FR" sz="1000" dirty="0">
              <a:solidFill>
                <a:schemeClr val="bg1"/>
              </a:solidFill>
              <a:latin typeface="Arial" charset="0"/>
            </a:endParaRPr>
          </a:p>
        </p:txBody>
      </p:sp>
      <p:sp>
        <p:nvSpPr>
          <p:cNvPr id="29" name="AutoShape 26"/>
          <p:cNvSpPr>
            <a:spLocks noChangeArrowheads="1"/>
          </p:cNvSpPr>
          <p:nvPr/>
        </p:nvSpPr>
        <p:spPr bwMode="auto">
          <a:xfrm rot="1486593">
            <a:off x="3363913" y="2876550"/>
            <a:ext cx="211137" cy="247650"/>
          </a:xfrm>
          <a:prstGeom prst="rightArrow">
            <a:avLst>
              <a:gd name="adj1" fmla="val 50000"/>
              <a:gd name="adj2" fmla="val 25000"/>
            </a:avLst>
          </a:prstGeom>
          <a:solidFill>
            <a:srgbClr val="000080"/>
          </a:solidFill>
          <a:ln w="9525">
            <a:noFill/>
            <a:miter lim="800000"/>
            <a:headEnd/>
            <a:tailEnd/>
          </a:ln>
          <a:effectLst/>
        </p:spPr>
        <p:txBody>
          <a:bodyPr wrap="none" anchor="ctr"/>
          <a:lstStyle/>
          <a:p>
            <a:endParaRPr lang="fr-FR"/>
          </a:p>
        </p:txBody>
      </p:sp>
      <p:sp>
        <p:nvSpPr>
          <p:cNvPr id="30" name="Rectangle 27"/>
          <p:cNvSpPr>
            <a:spLocks noChangeArrowheads="1"/>
          </p:cNvSpPr>
          <p:nvPr/>
        </p:nvSpPr>
        <p:spPr bwMode="auto">
          <a:xfrm>
            <a:off x="1042988" y="5257800"/>
            <a:ext cx="2109787" cy="533400"/>
          </a:xfrm>
          <a:prstGeom prst="rect">
            <a:avLst/>
          </a:prstGeom>
          <a:solidFill>
            <a:srgbClr val="808080"/>
          </a:solidFill>
          <a:ln w="9525">
            <a:noFill/>
            <a:miter lim="800000"/>
            <a:headEnd/>
            <a:tailEnd/>
          </a:ln>
          <a:effectLst/>
        </p:spPr>
        <p:txBody>
          <a:bodyPr anchor="ctr"/>
          <a:lstStyle/>
          <a:p>
            <a:pPr algn="ctr"/>
            <a:r>
              <a:rPr lang="fr-FR" sz="1000" dirty="0">
                <a:solidFill>
                  <a:schemeClr val="bg1"/>
                </a:solidFill>
                <a:latin typeface="Arial" charset="0"/>
              </a:rPr>
              <a:t>Informer sur </a:t>
            </a:r>
            <a:r>
              <a:rPr lang="fr-FR" sz="1000" dirty="0" smtClean="0">
                <a:solidFill>
                  <a:schemeClr val="bg1"/>
                </a:solidFill>
                <a:latin typeface="Arial" charset="0"/>
              </a:rPr>
              <a:t> la législation, le rôle du CRI, le potentiel économique de la région..</a:t>
            </a:r>
            <a:endParaRPr lang="fr-FR" sz="1000" dirty="0">
              <a:solidFill>
                <a:schemeClr val="bg1"/>
              </a:solidFill>
              <a:latin typeface="Arial" charset="0"/>
            </a:endParaRPr>
          </a:p>
        </p:txBody>
      </p:sp>
      <p:sp>
        <p:nvSpPr>
          <p:cNvPr id="31" name="Rectangle 28"/>
          <p:cNvSpPr>
            <a:spLocks noChangeArrowheads="1"/>
          </p:cNvSpPr>
          <p:nvPr/>
        </p:nvSpPr>
        <p:spPr bwMode="auto">
          <a:xfrm>
            <a:off x="3270250" y="5562600"/>
            <a:ext cx="2251075" cy="228600"/>
          </a:xfrm>
          <a:prstGeom prst="rect">
            <a:avLst/>
          </a:prstGeom>
          <a:solidFill>
            <a:srgbClr val="808080"/>
          </a:solidFill>
          <a:ln w="9525">
            <a:noFill/>
            <a:miter lim="800000"/>
            <a:headEnd/>
            <a:tailEnd/>
          </a:ln>
          <a:effectLst/>
        </p:spPr>
        <p:txBody>
          <a:bodyPr anchor="ctr"/>
          <a:lstStyle/>
          <a:p>
            <a:pPr algn="ctr"/>
            <a:r>
              <a:rPr lang="fr-FR" sz="1000" dirty="0" smtClean="0">
                <a:solidFill>
                  <a:schemeClr val="bg1"/>
                </a:solidFill>
                <a:latin typeface="Arial" charset="0"/>
              </a:rPr>
              <a:t>E-</a:t>
            </a:r>
            <a:r>
              <a:rPr lang="fr-FR" sz="1000" dirty="0" err="1" smtClean="0">
                <a:solidFill>
                  <a:schemeClr val="bg1"/>
                </a:solidFill>
                <a:latin typeface="Arial" charset="0"/>
              </a:rPr>
              <a:t>Invest</a:t>
            </a:r>
            <a:endParaRPr lang="fr-FR" sz="1000" dirty="0">
              <a:solidFill>
                <a:schemeClr val="bg1"/>
              </a:solidFill>
              <a:latin typeface="Arial" charset="0"/>
            </a:endParaRPr>
          </a:p>
        </p:txBody>
      </p:sp>
      <p:sp>
        <p:nvSpPr>
          <p:cNvPr id="32" name="Rectangle 29"/>
          <p:cNvSpPr>
            <a:spLocks noChangeArrowheads="1"/>
          </p:cNvSpPr>
          <p:nvPr/>
        </p:nvSpPr>
        <p:spPr bwMode="auto">
          <a:xfrm>
            <a:off x="3270250" y="5257800"/>
            <a:ext cx="2251075" cy="228600"/>
          </a:xfrm>
          <a:prstGeom prst="rect">
            <a:avLst/>
          </a:prstGeom>
          <a:solidFill>
            <a:srgbClr val="808080"/>
          </a:solidFill>
          <a:ln w="9525">
            <a:noFill/>
            <a:miter lim="800000"/>
            <a:headEnd/>
            <a:tailEnd/>
          </a:ln>
          <a:effectLst/>
        </p:spPr>
        <p:txBody>
          <a:bodyPr anchor="ctr"/>
          <a:lstStyle/>
          <a:p>
            <a:pPr algn="ctr"/>
            <a:r>
              <a:rPr lang="fr-FR" sz="1000" dirty="0" smtClean="0">
                <a:solidFill>
                  <a:schemeClr val="bg1"/>
                </a:solidFill>
                <a:latin typeface="Arial" charset="0"/>
              </a:rPr>
              <a:t>E-</a:t>
            </a:r>
            <a:r>
              <a:rPr lang="fr-FR" sz="1000" dirty="0" err="1" smtClean="0">
                <a:solidFill>
                  <a:schemeClr val="bg1"/>
                </a:solidFill>
                <a:latin typeface="Arial" charset="0"/>
              </a:rPr>
              <a:t>Crea</a:t>
            </a:r>
            <a:endParaRPr lang="fr-FR" sz="1000" dirty="0">
              <a:solidFill>
                <a:schemeClr val="bg1"/>
              </a:solidFill>
              <a:latin typeface="Arial" charset="0"/>
            </a:endParaRPr>
          </a:p>
        </p:txBody>
      </p:sp>
      <p:sp>
        <p:nvSpPr>
          <p:cNvPr id="33" name="Rectangle 30"/>
          <p:cNvSpPr>
            <a:spLocks noChangeArrowheads="1"/>
          </p:cNvSpPr>
          <p:nvPr/>
        </p:nvSpPr>
        <p:spPr bwMode="auto">
          <a:xfrm>
            <a:off x="5627688" y="5257800"/>
            <a:ext cx="2460625" cy="533400"/>
          </a:xfrm>
          <a:prstGeom prst="rect">
            <a:avLst/>
          </a:prstGeom>
          <a:solidFill>
            <a:srgbClr val="808080"/>
          </a:solidFill>
          <a:ln w="9525">
            <a:noFill/>
            <a:miter lim="800000"/>
            <a:headEnd/>
            <a:tailEnd/>
          </a:ln>
          <a:effectLst/>
        </p:spPr>
        <p:txBody>
          <a:bodyPr anchor="ctr"/>
          <a:lstStyle/>
          <a:p>
            <a:pPr algn="ctr"/>
            <a:r>
              <a:rPr lang="fr-FR" sz="1000" dirty="0" smtClean="0">
                <a:solidFill>
                  <a:schemeClr val="bg1"/>
                </a:solidFill>
              </a:rPr>
              <a:t>e-Partenariat, e-Newsletter,  e-Faq, e-Réclamations, e-Quiz, e-Offre, e-Sondage et e-Presse.</a:t>
            </a:r>
            <a:endParaRPr lang="fr-FR" sz="1000" dirty="0">
              <a:solidFill>
                <a:schemeClr val="bg1"/>
              </a:solidFill>
              <a:latin typeface="Arial" charset="0"/>
              <a:cs typeface="Times New Roman" pitchFamily="18" charset="0"/>
            </a:endParaRPr>
          </a:p>
        </p:txBody>
      </p:sp>
      <p:sp>
        <p:nvSpPr>
          <p:cNvPr id="34" name="Rectangle 31"/>
          <p:cNvSpPr>
            <a:spLocks noChangeArrowheads="1"/>
          </p:cNvSpPr>
          <p:nvPr/>
        </p:nvSpPr>
        <p:spPr bwMode="auto">
          <a:xfrm>
            <a:off x="492125" y="1905000"/>
            <a:ext cx="1477963" cy="381000"/>
          </a:xfrm>
          <a:prstGeom prst="rect">
            <a:avLst/>
          </a:prstGeom>
          <a:noFill/>
          <a:ln w="9525">
            <a:solidFill>
              <a:schemeClr val="tx1"/>
            </a:solidFill>
            <a:miter lim="800000"/>
            <a:headEnd/>
            <a:tailEnd/>
          </a:ln>
          <a:effectLst/>
        </p:spPr>
        <p:txBody>
          <a:bodyPr wrap="none" anchor="ctr"/>
          <a:lstStyle/>
          <a:p>
            <a:pPr algn="ctr"/>
            <a:r>
              <a:rPr lang="fr-FR" sz="1000">
                <a:latin typeface="Arial" charset="0"/>
              </a:rPr>
              <a:t>Support informationnel</a:t>
            </a:r>
          </a:p>
          <a:p>
            <a:pPr algn="ctr"/>
            <a:r>
              <a:rPr lang="fr-FR" sz="1000">
                <a:latin typeface="Arial" charset="0"/>
              </a:rPr>
              <a:t>et transactionnel</a:t>
            </a:r>
          </a:p>
        </p:txBody>
      </p:sp>
      <p:sp>
        <p:nvSpPr>
          <p:cNvPr id="35" name="Line 32"/>
          <p:cNvSpPr>
            <a:spLocks noChangeShapeType="1"/>
          </p:cNvSpPr>
          <p:nvPr/>
        </p:nvSpPr>
        <p:spPr bwMode="auto">
          <a:xfrm flipV="1">
            <a:off x="1970088" y="2057400"/>
            <a:ext cx="350837" cy="0"/>
          </a:xfrm>
          <a:prstGeom prst="line">
            <a:avLst/>
          </a:prstGeom>
          <a:noFill/>
          <a:ln w="25400">
            <a:solidFill>
              <a:schemeClr val="tx1"/>
            </a:solidFill>
            <a:round/>
            <a:headEnd/>
            <a:tailEnd/>
          </a:ln>
          <a:effectLst/>
        </p:spPr>
        <p:txBody>
          <a:bodyPr/>
          <a:lstStyle/>
          <a:p>
            <a:endParaRPr lang="fr-FR"/>
          </a:p>
        </p:txBody>
      </p:sp>
      <p:sp>
        <p:nvSpPr>
          <p:cNvPr id="36" name="Line 33"/>
          <p:cNvSpPr>
            <a:spLocks noChangeShapeType="1"/>
          </p:cNvSpPr>
          <p:nvPr/>
        </p:nvSpPr>
        <p:spPr bwMode="auto">
          <a:xfrm>
            <a:off x="2320925" y="2057400"/>
            <a:ext cx="352425" cy="381000"/>
          </a:xfrm>
          <a:prstGeom prst="line">
            <a:avLst/>
          </a:prstGeom>
          <a:noFill/>
          <a:ln w="22225">
            <a:solidFill>
              <a:schemeClr val="tx1"/>
            </a:solidFill>
            <a:round/>
            <a:headEnd/>
            <a:tailEnd type="diamond" w="med" len="med"/>
          </a:ln>
          <a:effectLst/>
        </p:spPr>
        <p:txBody>
          <a:bodyPr/>
          <a:lstStyle/>
          <a:p>
            <a:endParaRPr lang="fr-FR"/>
          </a:p>
        </p:txBody>
      </p:sp>
      <p:sp>
        <p:nvSpPr>
          <p:cNvPr id="37" name="Line 34"/>
          <p:cNvSpPr>
            <a:spLocks noChangeShapeType="1"/>
          </p:cNvSpPr>
          <p:nvPr/>
        </p:nvSpPr>
        <p:spPr bwMode="auto">
          <a:xfrm>
            <a:off x="7948613" y="2286000"/>
            <a:ext cx="0" cy="304800"/>
          </a:xfrm>
          <a:prstGeom prst="line">
            <a:avLst/>
          </a:prstGeom>
          <a:noFill/>
          <a:ln w="25400">
            <a:solidFill>
              <a:schemeClr val="tx1"/>
            </a:solidFill>
            <a:round/>
            <a:headEnd/>
            <a:tailEnd/>
          </a:ln>
          <a:effectLst/>
        </p:spPr>
        <p:txBody>
          <a:bodyPr/>
          <a:lstStyle/>
          <a:p>
            <a:endParaRPr lang="fr-FR"/>
          </a:p>
        </p:txBody>
      </p:sp>
      <p:sp>
        <p:nvSpPr>
          <p:cNvPr id="38" name="Rectangle 35"/>
          <p:cNvSpPr>
            <a:spLocks noChangeArrowheads="1"/>
          </p:cNvSpPr>
          <p:nvPr/>
        </p:nvSpPr>
        <p:spPr bwMode="auto">
          <a:xfrm>
            <a:off x="7092950" y="1905000"/>
            <a:ext cx="1646238" cy="381000"/>
          </a:xfrm>
          <a:prstGeom prst="rect">
            <a:avLst/>
          </a:prstGeom>
          <a:solidFill>
            <a:schemeClr val="bg1">
              <a:alpha val="50000"/>
            </a:schemeClr>
          </a:solidFill>
          <a:ln w="9525">
            <a:solidFill>
              <a:schemeClr val="tx1"/>
            </a:solidFill>
            <a:miter lim="800000"/>
            <a:headEnd/>
            <a:tailEnd/>
          </a:ln>
          <a:effectLst/>
        </p:spPr>
        <p:txBody>
          <a:bodyPr wrap="none" anchor="ctr"/>
          <a:lstStyle/>
          <a:p>
            <a:pPr algn="ctr"/>
            <a:r>
              <a:rPr lang="fr-FR" sz="1000">
                <a:latin typeface="Arial" charset="0"/>
              </a:rPr>
              <a:t>Plate forme collaborative</a:t>
            </a:r>
          </a:p>
          <a:p>
            <a:pPr algn="ctr"/>
            <a:r>
              <a:rPr lang="fr-FR" sz="1000">
                <a:latin typeface="Arial" charset="0"/>
              </a:rPr>
              <a:t>d’échange et de travail</a:t>
            </a:r>
          </a:p>
        </p:txBody>
      </p:sp>
      <p:sp>
        <p:nvSpPr>
          <p:cNvPr id="39" name="Line 36"/>
          <p:cNvSpPr>
            <a:spLocks noChangeShapeType="1"/>
          </p:cNvSpPr>
          <p:nvPr/>
        </p:nvSpPr>
        <p:spPr bwMode="auto">
          <a:xfrm flipH="1">
            <a:off x="7596188" y="2590800"/>
            <a:ext cx="352425" cy="304800"/>
          </a:xfrm>
          <a:prstGeom prst="line">
            <a:avLst/>
          </a:prstGeom>
          <a:noFill/>
          <a:ln w="25400">
            <a:solidFill>
              <a:schemeClr val="tx1"/>
            </a:solidFill>
            <a:round/>
            <a:headEnd/>
            <a:tailEnd type="diamond" w="med" len="med"/>
          </a:ln>
          <a:effectLst/>
        </p:spPr>
        <p:txBody>
          <a:bodyPr/>
          <a:lstStyle/>
          <a:p>
            <a:endParaRPr lang="fr-FR"/>
          </a:p>
        </p:txBody>
      </p:sp>
      <p:sp>
        <p:nvSpPr>
          <p:cNvPr id="40" name="Rectangle 37"/>
          <p:cNvSpPr>
            <a:spLocks noChangeArrowheads="1"/>
          </p:cNvSpPr>
          <p:nvPr/>
        </p:nvSpPr>
        <p:spPr bwMode="auto">
          <a:xfrm>
            <a:off x="7358082" y="3786190"/>
            <a:ext cx="1476375" cy="914400"/>
          </a:xfrm>
          <a:prstGeom prst="rect">
            <a:avLst/>
          </a:prstGeom>
          <a:solidFill>
            <a:schemeClr val="bg1">
              <a:alpha val="50000"/>
            </a:schemeClr>
          </a:solidFill>
          <a:ln w="9525">
            <a:noFill/>
            <a:miter lim="800000"/>
            <a:headEnd/>
            <a:tailEnd/>
          </a:ln>
          <a:effectLst/>
        </p:spPr>
        <p:txBody>
          <a:bodyPr wrap="none" anchor="ctr"/>
          <a:lstStyle/>
          <a:p>
            <a:endParaRPr lang="fr-FR" sz="1000" dirty="0" smtClean="0"/>
          </a:p>
          <a:p>
            <a:r>
              <a:rPr lang="fr-FR" sz="1000" dirty="0" smtClean="0"/>
              <a:t>Province </a:t>
            </a:r>
            <a:r>
              <a:rPr lang="fr-FR" sz="1000" dirty="0"/>
              <a:t>de Settat ;</a:t>
            </a:r>
          </a:p>
          <a:p>
            <a:r>
              <a:rPr lang="fr-FR" sz="1000" dirty="0" smtClean="0"/>
              <a:t>Province </a:t>
            </a:r>
            <a:r>
              <a:rPr lang="fr-FR" sz="1000" dirty="0"/>
              <a:t>d'</a:t>
            </a:r>
            <a:r>
              <a:rPr lang="fr-FR" sz="1000" dirty="0" err="1"/>
              <a:t>Eljadida</a:t>
            </a:r>
            <a:r>
              <a:rPr lang="fr-FR" sz="1000" dirty="0"/>
              <a:t> ;</a:t>
            </a:r>
          </a:p>
          <a:p>
            <a:r>
              <a:rPr lang="fr-FR" sz="1000" dirty="0" smtClean="0"/>
              <a:t>Province </a:t>
            </a:r>
            <a:r>
              <a:rPr lang="fr-FR" sz="1000" dirty="0"/>
              <a:t>de </a:t>
            </a:r>
            <a:r>
              <a:rPr lang="fr-FR" sz="1000" dirty="0" err="1"/>
              <a:t>Benslimane</a:t>
            </a:r>
            <a:r>
              <a:rPr lang="fr-FR" sz="1000" dirty="0"/>
              <a:t> ;</a:t>
            </a:r>
          </a:p>
          <a:p>
            <a:r>
              <a:rPr lang="fr-FR" sz="1000" dirty="0" smtClean="0"/>
              <a:t>Préfecture </a:t>
            </a:r>
            <a:r>
              <a:rPr lang="fr-FR" sz="1000" dirty="0"/>
              <a:t>de Mohammedia ;</a:t>
            </a:r>
          </a:p>
          <a:p>
            <a:r>
              <a:rPr lang="fr-FR" sz="1000" dirty="0" smtClean="0"/>
              <a:t>Province </a:t>
            </a:r>
            <a:r>
              <a:rPr lang="fr-FR" sz="1000" dirty="0"/>
              <a:t>de </a:t>
            </a:r>
            <a:r>
              <a:rPr lang="fr-FR" sz="1000" dirty="0" err="1"/>
              <a:t>Nouaceur</a:t>
            </a:r>
            <a:r>
              <a:rPr lang="fr-FR" sz="1000" dirty="0"/>
              <a:t> ;</a:t>
            </a:r>
          </a:p>
          <a:p>
            <a:r>
              <a:rPr lang="fr-FR" sz="1000" dirty="0" smtClean="0"/>
              <a:t>Province </a:t>
            </a:r>
            <a:r>
              <a:rPr lang="fr-FR" sz="1000" dirty="0"/>
              <a:t>de </a:t>
            </a:r>
            <a:r>
              <a:rPr lang="fr-FR" sz="1000" dirty="0" err="1"/>
              <a:t>Médiouna</a:t>
            </a:r>
            <a:r>
              <a:rPr lang="fr-FR" sz="1000" dirty="0"/>
              <a:t> ;</a:t>
            </a:r>
          </a:p>
          <a:p>
            <a:r>
              <a:rPr lang="fr-FR" sz="1000" dirty="0" smtClean="0"/>
              <a:t>Province </a:t>
            </a:r>
            <a:r>
              <a:rPr lang="fr-FR" sz="1000" dirty="0"/>
              <a:t>de Sidi </a:t>
            </a:r>
            <a:r>
              <a:rPr lang="fr-FR" sz="1000" dirty="0" err="1"/>
              <a:t>Bennour</a:t>
            </a:r>
            <a:r>
              <a:rPr lang="fr-FR" sz="1000" dirty="0"/>
              <a:t> ;</a:t>
            </a:r>
          </a:p>
          <a:p>
            <a:r>
              <a:rPr lang="fr-FR" sz="1000" dirty="0" smtClean="0"/>
              <a:t>Province </a:t>
            </a:r>
            <a:r>
              <a:rPr lang="fr-FR" sz="1000" dirty="0"/>
              <a:t>de </a:t>
            </a:r>
            <a:r>
              <a:rPr lang="fr-FR" sz="1000" dirty="0" err="1"/>
              <a:t>Berrechid</a:t>
            </a:r>
            <a:r>
              <a:rPr lang="fr-FR" sz="1000" dirty="0"/>
              <a:t>.</a:t>
            </a:r>
            <a:endParaRPr lang="fr-FR" sz="1000" b="0" dirty="0">
              <a:latin typeface="Arial" charset="0"/>
            </a:endParaRPr>
          </a:p>
        </p:txBody>
      </p:sp>
      <p:cxnSp>
        <p:nvCxnSpPr>
          <p:cNvPr id="41" name="AutoShape 38"/>
          <p:cNvCxnSpPr>
            <a:cxnSpLocks noChangeShapeType="1"/>
            <a:stCxn id="28" idx="2"/>
            <a:endCxn id="40" idx="1"/>
          </p:cNvCxnSpPr>
          <p:nvPr/>
        </p:nvCxnSpPr>
        <p:spPr bwMode="auto">
          <a:xfrm rot="16200000" flipH="1">
            <a:off x="6791333" y="3676641"/>
            <a:ext cx="509590" cy="623907"/>
          </a:xfrm>
          <a:prstGeom prst="bentConnector2">
            <a:avLst/>
          </a:prstGeom>
          <a:noFill/>
          <a:ln w="9525">
            <a:solidFill>
              <a:schemeClr val="tx1"/>
            </a:solidFill>
            <a:prstDash val="dash"/>
            <a:miter lim="800000"/>
            <a:headEnd/>
            <a:tailEnd/>
          </a:ln>
          <a:effectLst/>
        </p:spPr>
      </p:cxnSp>
      <p:sp>
        <p:nvSpPr>
          <p:cNvPr id="42" name="Line 39"/>
          <p:cNvSpPr>
            <a:spLocks noChangeShapeType="1"/>
          </p:cNvSpPr>
          <p:nvPr/>
        </p:nvSpPr>
        <p:spPr bwMode="auto">
          <a:xfrm>
            <a:off x="7358082" y="3857628"/>
            <a:ext cx="0" cy="914400"/>
          </a:xfrm>
          <a:prstGeom prst="line">
            <a:avLst/>
          </a:prstGeom>
          <a:noFill/>
          <a:ln w="9525">
            <a:solidFill>
              <a:schemeClr val="tx1"/>
            </a:solidFill>
            <a:prstDash val="dash"/>
            <a:round/>
            <a:headEnd/>
            <a:tailEnd/>
          </a:ln>
          <a:effectLst/>
        </p:spPr>
        <p:txBody>
          <a:bodyPr/>
          <a:lstStyle/>
          <a:p>
            <a:endParaRPr lang="fr-F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3"/>
          <p:cNvSpPr>
            <a:spLocks noGrp="1"/>
          </p:cNvSpPr>
          <p:nvPr>
            <p:ph type="sldNum" sz="quarter" idx="10"/>
          </p:nvPr>
        </p:nvSpPr>
        <p:spPr/>
        <p:txBody>
          <a:bodyPr/>
          <a:lstStyle/>
          <a:p>
            <a:fld id="{AEB4202C-F8E1-4930-9C71-931689A0035F}" type="slidenum">
              <a:rPr lang="fr-FR"/>
              <a:pPr/>
              <a:t>5</a:t>
            </a:fld>
            <a:endParaRPr lang="fr-FR"/>
          </a:p>
        </p:txBody>
      </p:sp>
      <p:sp>
        <p:nvSpPr>
          <p:cNvPr id="262146" name="Rectangle 2"/>
          <p:cNvSpPr>
            <a:spLocks noChangeArrowheads="1"/>
          </p:cNvSpPr>
          <p:nvPr/>
        </p:nvSpPr>
        <p:spPr bwMode="auto">
          <a:xfrm>
            <a:off x="2771775" y="620713"/>
            <a:ext cx="6192838" cy="381000"/>
          </a:xfrm>
          <a:prstGeom prst="rect">
            <a:avLst/>
          </a:prstGeom>
          <a:solidFill>
            <a:srgbClr val="CC3300"/>
          </a:solidFill>
          <a:ln w="9525">
            <a:solidFill>
              <a:schemeClr val="tx1"/>
            </a:solidFill>
            <a:miter lim="800000"/>
            <a:headEnd/>
            <a:tailEnd/>
          </a:ln>
          <a:effectLst/>
        </p:spPr>
        <p:txBody>
          <a:bodyPr wrap="none" anchor="ctr"/>
          <a:lstStyle/>
          <a:p>
            <a:pPr algn="ctr"/>
            <a:r>
              <a:rPr lang="fr-FR" sz="1200" dirty="0" smtClean="0">
                <a:solidFill>
                  <a:schemeClr val="bg1"/>
                </a:solidFill>
                <a:latin typeface="Arial" charset="0"/>
              </a:rPr>
              <a:t>a- Les besoins</a:t>
            </a:r>
            <a:endParaRPr lang="fr-FR" sz="1200" dirty="0">
              <a:solidFill>
                <a:schemeClr val="bg1"/>
              </a:solidFill>
              <a:latin typeface="Arial" charset="0"/>
            </a:endParaRPr>
          </a:p>
        </p:txBody>
      </p:sp>
      <p:sp>
        <p:nvSpPr>
          <p:cNvPr id="262148" name="Rectangle 4"/>
          <p:cNvSpPr>
            <a:spLocks noChangeArrowheads="1"/>
          </p:cNvSpPr>
          <p:nvPr/>
        </p:nvSpPr>
        <p:spPr bwMode="auto">
          <a:xfrm>
            <a:off x="107950" y="642918"/>
            <a:ext cx="2592388" cy="381000"/>
          </a:xfrm>
          <a:prstGeom prst="rect">
            <a:avLst/>
          </a:prstGeom>
          <a:solidFill>
            <a:schemeClr val="bg1">
              <a:alpha val="50000"/>
            </a:schemeClr>
          </a:solidFill>
          <a:ln w="9525">
            <a:solidFill>
              <a:schemeClr val="tx1"/>
            </a:solidFill>
            <a:miter lim="800000"/>
            <a:headEnd/>
            <a:tailEnd/>
          </a:ln>
          <a:effectLst/>
        </p:spPr>
        <p:txBody>
          <a:bodyPr wrap="none" anchor="ctr"/>
          <a:lstStyle/>
          <a:p>
            <a:pPr algn="ctr"/>
            <a:r>
              <a:rPr lang="fr-FR" sz="1200" dirty="0">
                <a:latin typeface="Arial" charset="0"/>
              </a:rPr>
              <a:t>1- METHODOLOGIE PRECONISEE</a:t>
            </a:r>
          </a:p>
        </p:txBody>
      </p:sp>
      <p:pic>
        <p:nvPicPr>
          <p:cNvPr id="8" name="Image 7" descr="12.jpg"/>
          <p:cNvPicPr>
            <a:picLocks noChangeAspect="1"/>
          </p:cNvPicPr>
          <p:nvPr/>
        </p:nvPicPr>
        <p:blipFill>
          <a:blip r:embed="rId2" cstate="print"/>
          <a:stretch>
            <a:fillRect/>
          </a:stretch>
        </p:blipFill>
        <p:spPr>
          <a:xfrm>
            <a:off x="3786182" y="4286256"/>
            <a:ext cx="2478618" cy="2098432"/>
          </a:xfrm>
          <a:prstGeom prst="rect">
            <a:avLst/>
          </a:prstGeom>
        </p:spPr>
      </p:pic>
      <p:pic>
        <p:nvPicPr>
          <p:cNvPr id="9" name="Image 8" descr="1769234_orig.jpg"/>
          <p:cNvPicPr>
            <a:picLocks noChangeAspect="1"/>
          </p:cNvPicPr>
          <p:nvPr/>
        </p:nvPicPr>
        <p:blipFill>
          <a:blip r:embed="rId3"/>
          <a:stretch>
            <a:fillRect/>
          </a:stretch>
        </p:blipFill>
        <p:spPr>
          <a:xfrm>
            <a:off x="3286116" y="1142984"/>
            <a:ext cx="2885587" cy="2324916"/>
          </a:xfrm>
          <a:prstGeom prst="rect">
            <a:avLst/>
          </a:prstGeom>
        </p:spPr>
      </p:pic>
      <p:pic>
        <p:nvPicPr>
          <p:cNvPr id="10" name="Image 9" descr="champ-action-dev1.png"/>
          <p:cNvPicPr>
            <a:picLocks noChangeAspect="1"/>
          </p:cNvPicPr>
          <p:nvPr/>
        </p:nvPicPr>
        <p:blipFill>
          <a:blip r:embed="rId4"/>
          <a:stretch>
            <a:fillRect/>
          </a:stretch>
        </p:blipFill>
        <p:spPr>
          <a:xfrm>
            <a:off x="0" y="4929198"/>
            <a:ext cx="2420626" cy="1785950"/>
          </a:xfrm>
          <a:prstGeom prst="rect">
            <a:avLst/>
          </a:prstGeom>
        </p:spPr>
      </p:pic>
      <p:pic>
        <p:nvPicPr>
          <p:cNvPr id="11" name="Image 10" descr="développement-conception-web-460x460.png"/>
          <p:cNvPicPr>
            <a:picLocks noChangeAspect="1"/>
          </p:cNvPicPr>
          <p:nvPr/>
        </p:nvPicPr>
        <p:blipFill>
          <a:blip r:embed="rId5"/>
          <a:stretch>
            <a:fillRect/>
          </a:stretch>
        </p:blipFill>
        <p:spPr>
          <a:xfrm>
            <a:off x="6929454" y="4214818"/>
            <a:ext cx="1955064" cy="1955064"/>
          </a:xfrm>
          <a:prstGeom prst="rect">
            <a:avLst/>
          </a:prstGeom>
        </p:spPr>
      </p:pic>
      <p:pic>
        <p:nvPicPr>
          <p:cNvPr id="12" name="Image 11" descr="services-web-development-services-on-light-420x420.png"/>
          <p:cNvPicPr>
            <a:picLocks noChangeAspect="1"/>
          </p:cNvPicPr>
          <p:nvPr/>
        </p:nvPicPr>
        <p:blipFill>
          <a:blip r:embed="rId6"/>
          <a:stretch>
            <a:fillRect/>
          </a:stretch>
        </p:blipFill>
        <p:spPr>
          <a:xfrm>
            <a:off x="6715108" y="928670"/>
            <a:ext cx="2428892" cy="2428892"/>
          </a:xfrm>
          <a:prstGeom prst="rect">
            <a:avLst/>
          </a:prstGeom>
        </p:spPr>
      </p:pic>
      <p:pic>
        <p:nvPicPr>
          <p:cNvPr id="13" name="Image 12" descr="téléchargement (1).jpg"/>
          <p:cNvPicPr>
            <a:picLocks noChangeAspect="1"/>
          </p:cNvPicPr>
          <p:nvPr/>
        </p:nvPicPr>
        <p:blipFill>
          <a:blip r:embed="rId7"/>
          <a:stretch>
            <a:fillRect/>
          </a:stretch>
        </p:blipFill>
        <p:spPr>
          <a:xfrm>
            <a:off x="0" y="3500438"/>
            <a:ext cx="2971800" cy="1543050"/>
          </a:xfrm>
          <a:prstGeom prst="rect">
            <a:avLst/>
          </a:prstGeom>
        </p:spPr>
      </p:pic>
      <p:pic>
        <p:nvPicPr>
          <p:cNvPr id="14" name="Image 13" descr="téléchargement.jpg"/>
          <p:cNvPicPr>
            <a:picLocks noChangeAspect="1"/>
          </p:cNvPicPr>
          <p:nvPr/>
        </p:nvPicPr>
        <p:blipFill>
          <a:blip r:embed="rId8"/>
          <a:stretch>
            <a:fillRect/>
          </a:stretch>
        </p:blipFill>
        <p:spPr>
          <a:xfrm>
            <a:off x="500050" y="1285860"/>
            <a:ext cx="2286000" cy="200025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3"/>
          <p:cNvSpPr>
            <a:spLocks noGrp="1"/>
          </p:cNvSpPr>
          <p:nvPr>
            <p:ph type="sldNum" sz="quarter" idx="10"/>
          </p:nvPr>
        </p:nvSpPr>
        <p:spPr/>
        <p:txBody>
          <a:bodyPr/>
          <a:lstStyle/>
          <a:p>
            <a:fld id="{AEB4202C-F8E1-4930-9C71-931689A0035F}" type="slidenum">
              <a:rPr lang="fr-FR"/>
              <a:pPr/>
              <a:t>6</a:t>
            </a:fld>
            <a:endParaRPr lang="fr-FR"/>
          </a:p>
        </p:txBody>
      </p:sp>
      <p:sp>
        <p:nvSpPr>
          <p:cNvPr id="262146" name="Rectangle 2"/>
          <p:cNvSpPr>
            <a:spLocks noChangeArrowheads="1"/>
          </p:cNvSpPr>
          <p:nvPr/>
        </p:nvSpPr>
        <p:spPr bwMode="auto">
          <a:xfrm>
            <a:off x="2771775" y="620713"/>
            <a:ext cx="6192838" cy="381000"/>
          </a:xfrm>
          <a:prstGeom prst="rect">
            <a:avLst/>
          </a:prstGeom>
          <a:solidFill>
            <a:srgbClr val="CC3300"/>
          </a:solidFill>
          <a:ln w="9525">
            <a:solidFill>
              <a:schemeClr val="tx1"/>
            </a:solidFill>
            <a:miter lim="800000"/>
            <a:headEnd/>
            <a:tailEnd/>
          </a:ln>
          <a:effectLst/>
        </p:spPr>
        <p:txBody>
          <a:bodyPr wrap="none" anchor="ctr"/>
          <a:lstStyle/>
          <a:p>
            <a:pPr algn="ctr"/>
            <a:r>
              <a:rPr lang="fr-FR" sz="1200" dirty="0" smtClean="0">
                <a:solidFill>
                  <a:schemeClr val="bg1"/>
                </a:solidFill>
                <a:latin typeface="Arial" charset="0"/>
              </a:rPr>
              <a:t>b- Approche du projet</a:t>
            </a:r>
            <a:endParaRPr lang="fr-FR" sz="1200" dirty="0">
              <a:solidFill>
                <a:schemeClr val="bg1"/>
              </a:solidFill>
              <a:latin typeface="Arial" charset="0"/>
            </a:endParaRPr>
          </a:p>
        </p:txBody>
      </p:sp>
      <p:sp>
        <p:nvSpPr>
          <p:cNvPr id="262148" name="Rectangle 4"/>
          <p:cNvSpPr>
            <a:spLocks noChangeArrowheads="1"/>
          </p:cNvSpPr>
          <p:nvPr/>
        </p:nvSpPr>
        <p:spPr bwMode="auto">
          <a:xfrm>
            <a:off x="107950" y="620713"/>
            <a:ext cx="2592388" cy="381000"/>
          </a:xfrm>
          <a:prstGeom prst="rect">
            <a:avLst/>
          </a:prstGeom>
          <a:solidFill>
            <a:schemeClr val="bg1">
              <a:alpha val="50000"/>
            </a:schemeClr>
          </a:solidFill>
          <a:ln w="9525">
            <a:solidFill>
              <a:schemeClr val="tx1"/>
            </a:solidFill>
            <a:miter lim="800000"/>
            <a:headEnd/>
            <a:tailEnd/>
          </a:ln>
          <a:effectLst/>
        </p:spPr>
        <p:txBody>
          <a:bodyPr wrap="none" anchor="ctr"/>
          <a:lstStyle/>
          <a:p>
            <a:pPr algn="ctr"/>
            <a:r>
              <a:rPr lang="fr-FR" sz="1200" dirty="0">
                <a:latin typeface="Arial" charset="0"/>
              </a:rPr>
              <a:t>1- METHODOLOGIE PRECONISEE</a:t>
            </a:r>
          </a:p>
        </p:txBody>
      </p:sp>
      <p:sp>
        <p:nvSpPr>
          <p:cNvPr id="6" name="ZoneTexte 5"/>
          <p:cNvSpPr txBox="1"/>
          <p:nvPr/>
        </p:nvSpPr>
        <p:spPr>
          <a:xfrm>
            <a:off x="285720" y="1071546"/>
            <a:ext cx="8572560" cy="1061829"/>
          </a:xfrm>
          <a:prstGeom prst="rect">
            <a:avLst/>
          </a:prstGeom>
          <a:noFill/>
        </p:spPr>
        <p:txBody>
          <a:bodyPr wrap="square" rtlCol="0">
            <a:spAutoFit/>
          </a:bodyPr>
          <a:lstStyle/>
          <a:p>
            <a:pPr>
              <a:lnSpc>
                <a:spcPct val="150000"/>
              </a:lnSpc>
            </a:pPr>
            <a:r>
              <a:rPr lang="fr-FR" sz="1400" b="0" dirty="0" smtClean="0"/>
              <a:t>Le projet tel qu’il a été conçu et prescrit dans le CPS devrait suivre une approche de développement progressive se basant sur les toutes nouvelles technologies en terme de conception graphique, développement web, sécurité des données et des accès, hébergement, mise à jour et référencent.</a:t>
            </a:r>
            <a:endParaRPr lang="fr-FR" sz="1400" b="0" dirty="0"/>
          </a:p>
        </p:txBody>
      </p:sp>
      <p:pic>
        <p:nvPicPr>
          <p:cNvPr id="540674" name="Picture 2" descr="Résultat de recherche d'images pour &quot;approche de développement informatique*&quot;"/>
          <p:cNvPicPr>
            <a:picLocks noChangeAspect="1" noChangeArrowheads="1"/>
          </p:cNvPicPr>
          <p:nvPr/>
        </p:nvPicPr>
        <p:blipFill>
          <a:blip r:embed="rId2"/>
          <a:srcRect/>
          <a:stretch>
            <a:fillRect/>
          </a:stretch>
        </p:blipFill>
        <p:spPr bwMode="auto">
          <a:xfrm>
            <a:off x="3429000" y="2214554"/>
            <a:ext cx="5715000" cy="3238501"/>
          </a:xfrm>
          <a:prstGeom prst="rect">
            <a:avLst/>
          </a:prstGeom>
          <a:noFill/>
        </p:spPr>
      </p:pic>
      <p:sp>
        <p:nvSpPr>
          <p:cNvPr id="7" name="Ellipse 6"/>
          <p:cNvSpPr/>
          <p:nvPr/>
        </p:nvSpPr>
        <p:spPr bwMode="auto">
          <a:xfrm>
            <a:off x="5643570" y="3500438"/>
            <a:ext cx="1428760" cy="809568"/>
          </a:xfrm>
          <a:prstGeom prst="ellipse">
            <a:avLst/>
          </a:prstGeom>
          <a:solidFill>
            <a:schemeClr val="tx2">
              <a:lumMod val="75000"/>
              <a:lumOff val="2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FR" sz="1050" b="1" i="0" u="none" strike="noStrike" cap="none" normalizeH="0" baseline="0" dirty="0" smtClean="0">
              <a:ln>
                <a:noFill/>
              </a:ln>
              <a:solidFill>
                <a:schemeClr val="tx1"/>
              </a:solidFill>
              <a:effectLst/>
              <a:latin typeface="Times New Roman" pitchFamily="18" charset="0"/>
            </a:endParaRPr>
          </a:p>
          <a:p>
            <a:pPr marL="0" marR="0" indent="0" algn="l" defTabSz="914400" rtl="0" eaLnBrk="1" fontAlgn="base" latinLnBrk="0" hangingPunct="1">
              <a:lnSpc>
                <a:spcPct val="100000"/>
              </a:lnSpc>
              <a:spcBef>
                <a:spcPct val="0"/>
              </a:spcBef>
              <a:spcAft>
                <a:spcPct val="0"/>
              </a:spcAft>
              <a:buClrTx/>
              <a:buSzTx/>
              <a:buFontTx/>
              <a:buNone/>
              <a:tabLst/>
            </a:pPr>
            <a:r>
              <a:rPr kumimoji="0" lang="fr-FR" sz="1050" b="1" i="0" u="none" strike="noStrike" cap="none" normalizeH="0" baseline="0" dirty="0" smtClean="0">
                <a:ln>
                  <a:noFill/>
                </a:ln>
                <a:solidFill>
                  <a:schemeClr val="bg1"/>
                </a:solidFill>
                <a:effectLst/>
                <a:latin typeface="Times New Roman" pitchFamily="18" charset="0"/>
              </a:rPr>
              <a:t>Casainvest.ma</a:t>
            </a:r>
          </a:p>
        </p:txBody>
      </p:sp>
      <p:sp>
        <p:nvSpPr>
          <p:cNvPr id="8" name="Oval 9"/>
          <p:cNvSpPr>
            <a:spLocks noChangeArrowheads="1"/>
          </p:cNvSpPr>
          <p:nvPr/>
        </p:nvSpPr>
        <p:spPr bwMode="auto">
          <a:xfrm>
            <a:off x="615921" y="2640009"/>
            <a:ext cx="1143008" cy="931867"/>
          </a:xfrm>
          <a:prstGeom prst="ellipse">
            <a:avLst/>
          </a:prstGeom>
          <a:solidFill>
            <a:srgbClr val="CC3300"/>
          </a:solidFill>
          <a:ln w="9525">
            <a:noFill/>
            <a:round/>
            <a:headEnd/>
            <a:tailEnd/>
          </a:ln>
          <a:effectLst/>
        </p:spPr>
        <p:txBody>
          <a:bodyPr wrap="none" anchor="ctr"/>
          <a:lstStyle/>
          <a:p>
            <a:pPr algn="ctr"/>
            <a:r>
              <a:rPr lang="fr-FR" sz="900" dirty="0" smtClean="0">
                <a:solidFill>
                  <a:schemeClr val="bg1"/>
                </a:solidFill>
                <a:latin typeface="+mj-lt"/>
              </a:rPr>
              <a:t>Informationnel</a:t>
            </a:r>
            <a:endParaRPr lang="fr-FR" sz="900" dirty="0">
              <a:solidFill>
                <a:schemeClr val="bg1"/>
              </a:solidFill>
              <a:latin typeface="+mj-lt"/>
            </a:endParaRPr>
          </a:p>
        </p:txBody>
      </p:sp>
      <p:sp>
        <p:nvSpPr>
          <p:cNvPr id="9" name="Oval 10"/>
          <p:cNvSpPr>
            <a:spLocks noChangeArrowheads="1"/>
          </p:cNvSpPr>
          <p:nvPr/>
        </p:nvSpPr>
        <p:spPr bwMode="auto">
          <a:xfrm>
            <a:off x="1643042" y="2640009"/>
            <a:ext cx="1143008" cy="931867"/>
          </a:xfrm>
          <a:prstGeom prst="ellipse">
            <a:avLst/>
          </a:prstGeom>
          <a:solidFill>
            <a:srgbClr val="CC3300"/>
          </a:solidFill>
          <a:ln w="9525">
            <a:noFill/>
            <a:round/>
            <a:headEnd/>
            <a:tailEnd/>
          </a:ln>
          <a:effectLst/>
        </p:spPr>
        <p:txBody>
          <a:bodyPr wrap="none" anchor="ctr"/>
          <a:lstStyle/>
          <a:p>
            <a:pPr algn="ctr"/>
            <a:r>
              <a:rPr lang="fr-FR" sz="900" dirty="0" smtClean="0">
                <a:solidFill>
                  <a:schemeClr val="bg1"/>
                </a:solidFill>
                <a:latin typeface="+mj-lt"/>
              </a:rPr>
              <a:t>Interactif</a:t>
            </a:r>
            <a:endParaRPr lang="fr-FR" sz="900" dirty="0">
              <a:solidFill>
                <a:schemeClr val="bg1"/>
              </a:solidFill>
              <a:latin typeface="+mj-lt"/>
            </a:endParaRPr>
          </a:p>
        </p:txBody>
      </p:sp>
      <p:sp>
        <p:nvSpPr>
          <p:cNvPr id="10" name="Oval 11"/>
          <p:cNvSpPr>
            <a:spLocks noChangeArrowheads="1"/>
          </p:cNvSpPr>
          <p:nvPr/>
        </p:nvSpPr>
        <p:spPr bwMode="auto">
          <a:xfrm>
            <a:off x="-32" y="3286124"/>
            <a:ext cx="1143008" cy="931867"/>
          </a:xfrm>
          <a:prstGeom prst="ellipse">
            <a:avLst/>
          </a:prstGeom>
          <a:solidFill>
            <a:srgbClr val="CC3300"/>
          </a:solidFill>
          <a:ln w="9525">
            <a:noFill/>
            <a:round/>
            <a:headEnd/>
            <a:tailEnd/>
          </a:ln>
          <a:effectLst/>
        </p:spPr>
        <p:txBody>
          <a:bodyPr wrap="none" anchor="ctr"/>
          <a:lstStyle/>
          <a:p>
            <a:pPr algn="ctr"/>
            <a:r>
              <a:rPr lang="fr-FR" sz="900" dirty="0" smtClean="0">
                <a:solidFill>
                  <a:schemeClr val="bg1"/>
                </a:solidFill>
                <a:latin typeface="+mj-lt"/>
              </a:rPr>
              <a:t>Ergonomique</a:t>
            </a:r>
            <a:endParaRPr lang="fr-FR" sz="900" dirty="0">
              <a:solidFill>
                <a:schemeClr val="bg1"/>
              </a:solidFill>
              <a:latin typeface="+mj-lt"/>
            </a:endParaRPr>
          </a:p>
        </p:txBody>
      </p:sp>
      <p:sp>
        <p:nvSpPr>
          <p:cNvPr id="11" name="Oval 12"/>
          <p:cNvSpPr>
            <a:spLocks noChangeArrowheads="1"/>
          </p:cNvSpPr>
          <p:nvPr/>
        </p:nvSpPr>
        <p:spPr bwMode="auto">
          <a:xfrm>
            <a:off x="2000232" y="3235263"/>
            <a:ext cx="1143008" cy="931867"/>
          </a:xfrm>
          <a:prstGeom prst="ellipse">
            <a:avLst/>
          </a:prstGeom>
          <a:solidFill>
            <a:srgbClr val="CC3300"/>
          </a:solidFill>
          <a:ln w="9525">
            <a:noFill/>
            <a:round/>
            <a:headEnd/>
            <a:tailEnd/>
          </a:ln>
          <a:effectLst/>
        </p:spPr>
        <p:txBody>
          <a:bodyPr wrap="none" anchor="ctr"/>
          <a:lstStyle/>
          <a:p>
            <a:pPr algn="ctr"/>
            <a:r>
              <a:rPr lang="fr-FR" sz="900" dirty="0" smtClean="0">
                <a:solidFill>
                  <a:schemeClr val="bg1"/>
                </a:solidFill>
                <a:latin typeface="+mj-lt"/>
              </a:rPr>
              <a:t>SEO</a:t>
            </a:r>
            <a:endParaRPr lang="fr-FR" sz="900" dirty="0">
              <a:solidFill>
                <a:schemeClr val="bg1"/>
              </a:solidFill>
              <a:latin typeface="+mj-lt"/>
            </a:endParaRPr>
          </a:p>
        </p:txBody>
      </p:sp>
      <p:sp>
        <p:nvSpPr>
          <p:cNvPr id="12" name="Oval 13"/>
          <p:cNvSpPr>
            <a:spLocks noChangeArrowheads="1"/>
          </p:cNvSpPr>
          <p:nvPr/>
        </p:nvSpPr>
        <p:spPr bwMode="auto">
          <a:xfrm>
            <a:off x="615921" y="3925893"/>
            <a:ext cx="1143008" cy="931867"/>
          </a:xfrm>
          <a:prstGeom prst="ellipse">
            <a:avLst/>
          </a:prstGeom>
          <a:solidFill>
            <a:srgbClr val="CC3300"/>
          </a:solidFill>
          <a:ln w="9525">
            <a:noFill/>
            <a:round/>
            <a:headEnd/>
            <a:tailEnd/>
          </a:ln>
          <a:effectLst/>
        </p:spPr>
        <p:txBody>
          <a:bodyPr wrap="none" anchor="ctr"/>
          <a:lstStyle/>
          <a:p>
            <a:pPr algn="ctr"/>
            <a:r>
              <a:rPr lang="fr-FR" sz="900" dirty="0" smtClean="0">
                <a:solidFill>
                  <a:schemeClr val="bg1"/>
                </a:solidFill>
                <a:latin typeface="+mj-lt"/>
              </a:rPr>
              <a:t>Evolutif</a:t>
            </a:r>
            <a:endParaRPr lang="fr-FR" sz="900" dirty="0">
              <a:solidFill>
                <a:schemeClr val="bg1"/>
              </a:solidFill>
              <a:latin typeface="+mj-lt"/>
            </a:endParaRPr>
          </a:p>
        </p:txBody>
      </p:sp>
      <p:sp>
        <p:nvSpPr>
          <p:cNvPr id="13" name="Oval 14"/>
          <p:cNvSpPr>
            <a:spLocks noChangeArrowheads="1"/>
          </p:cNvSpPr>
          <p:nvPr/>
        </p:nvSpPr>
        <p:spPr bwMode="auto">
          <a:xfrm>
            <a:off x="1571604" y="3857628"/>
            <a:ext cx="1143008" cy="931867"/>
          </a:xfrm>
          <a:prstGeom prst="ellipse">
            <a:avLst/>
          </a:prstGeom>
          <a:solidFill>
            <a:srgbClr val="CC3300"/>
          </a:solidFill>
          <a:ln w="9525">
            <a:noFill/>
            <a:round/>
            <a:headEnd/>
            <a:tailEnd/>
          </a:ln>
          <a:effectLst/>
        </p:spPr>
        <p:txBody>
          <a:bodyPr wrap="none" anchor="ctr"/>
          <a:lstStyle/>
          <a:p>
            <a:pPr algn="ctr"/>
            <a:r>
              <a:rPr lang="fr-FR" sz="900" dirty="0" smtClean="0">
                <a:solidFill>
                  <a:schemeClr val="bg1"/>
                </a:solidFill>
                <a:latin typeface="+mj-lt"/>
              </a:rPr>
              <a:t>Web responsive</a:t>
            </a:r>
            <a:endParaRPr lang="fr-FR" sz="900" dirty="0">
              <a:solidFill>
                <a:schemeClr val="bg1"/>
              </a:solidFill>
              <a:latin typeface="+mj-lt"/>
            </a:endParaRPr>
          </a:p>
        </p:txBody>
      </p:sp>
      <p:sp>
        <p:nvSpPr>
          <p:cNvPr id="14" name="Oval 15"/>
          <p:cNvSpPr>
            <a:spLocks noChangeArrowheads="1"/>
          </p:cNvSpPr>
          <p:nvPr/>
        </p:nvSpPr>
        <p:spPr bwMode="auto">
          <a:xfrm>
            <a:off x="500034" y="3000372"/>
            <a:ext cx="2214578" cy="1285883"/>
          </a:xfrm>
          <a:prstGeom prst="ellipse">
            <a:avLst/>
          </a:prstGeom>
          <a:noFill/>
          <a:ln w="9525">
            <a:noFill/>
            <a:round/>
            <a:headEnd/>
            <a:tailEnd/>
          </a:ln>
          <a:effectLst/>
        </p:spPr>
        <p:txBody>
          <a:bodyPr wrap="none" anchor="ctr"/>
          <a:lstStyle/>
          <a:p>
            <a:pPr algn="ctr"/>
            <a:r>
              <a:rPr lang="fr-FR" sz="1400" dirty="0" smtClean="0">
                <a:solidFill>
                  <a:schemeClr val="tx2"/>
                </a:solidFill>
                <a:latin typeface="Arial" charset="0"/>
              </a:rPr>
              <a:t>Casainvest.ma</a:t>
            </a:r>
            <a:endParaRPr lang="fr-FR" sz="1400" dirty="0">
              <a:solidFill>
                <a:schemeClr val="tx2"/>
              </a:solidFill>
              <a:latin typeface="Arial"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3"/>
          <p:cNvSpPr>
            <a:spLocks noGrp="1"/>
          </p:cNvSpPr>
          <p:nvPr>
            <p:ph type="sldNum" sz="quarter" idx="10"/>
          </p:nvPr>
        </p:nvSpPr>
        <p:spPr/>
        <p:txBody>
          <a:bodyPr/>
          <a:lstStyle/>
          <a:p>
            <a:fld id="{AEB4202C-F8E1-4930-9C71-931689A0035F}" type="slidenum">
              <a:rPr lang="fr-FR"/>
              <a:pPr/>
              <a:t>7</a:t>
            </a:fld>
            <a:endParaRPr lang="fr-FR"/>
          </a:p>
        </p:txBody>
      </p:sp>
      <p:sp>
        <p:nvSpPr>
          <p:cNvPr id="262146" name="Rectangle 2"/>
          <p:cNvSpPr>
            <a:spLocks noChangeArrowheads="1"/>
          </p:cNvSpPr>
          <p:nvPr/>
        </p:nvSpPr>
        <p:spPr bwMode="auto">
          <a:xfrm>
            <a:off x="2771775" y="620713"/>
            <a:ext cx="6192838" cy="381000"/>
          </a:xfrm>
          <a:prstGeom prst="rect">
            <a:avLst/>
          </a:prstGeom>
          <a:solidFill>
            <a:srgbClr val="CC3300"/>
          </a:solidFill>
          <a:ln w="9525">
            <a:solidFill>
              <a:schemeClr val="tx1"/>
            </a:solidFill>
            <a:miter lim="800000"/>
            <a:headEnd/>
            <a:tailEnd/>
          </a:ln>
          <a:effectLst/>
        </p:spPr>
        <p:txBody>
          <a:bodyPr wrap="none" anchor="ctr"/>
          <a:lstStyle/>
          <a:p>
            <a:pPr algn="ctr"/>
            <a:r>
              <a:rPr lang="fr-FR" sz="1200" dirty="0" smtClean="0">
                <a:solidFill>
                  <a:schemeClr val="bg1"/>
                </a:solidFill>
                <a:latin typeface="Arial" charset="0"/>
              </a:rPr>
              <a:t>b- Organisation du projet</a:t>
            </a:r>
            <a:endParaRPr lang="fr-FR" sz="1200" dirty="0">
              <a:solidFill>
                <a:schemeClr val="bg1"/>
              </a:solidFill>
              <a:latin typeface="Arial" charset="0"/>
            </a:endParaRPr>
          </a:p>
        </p:txBody>
      </p:sp>
      <p:sp>
        <p:nvSpPr>
          <p:cNvPr id="262148" name="Rectangle 4"/>
          <p:cNvSpPr>
            <a:spLocks noChangeArrowheads="1"/>
          </p:cNvSpPr>
          <p:nvPr/>
        </p:nvSpPr>
        <p:spPr bwMode="auto">
          <a:xfrm>
            <a:off x="107950" y="620713"/>
            <a:ext cx="2592388" cy="381000"/>
          </a:xfrm>
          <a:prstGeom prst="rect">
            <a:avLst/>
          </a:prstGeom>
          <a:solidFill>
            <a:schemeClr val="bg1">
              <a:alpha val="50000"/>
            </a:schemeClr>
          </a:solidFill>
          <a:ln w="9525">
            <a:solidFill>
              <a:schemeClr val="tx1"/>
            </a:solidFill>
            <a:miter lim="800000"/>
            <a:headEnd/>
            <a:tailEnd/>
          </a:ln>
          <a:effectLst/>
        </p:spPr>
        <p:txBody>
          <a:bodyPr wrap="none" anchor="ctr"/>
          <a:lstStyle/>
          <a:p>
            <a:pPr algn="ctr"/>
            <a:r>
              <a:rPr lang="fr-FR" sz="1200" dirty="0">
                <a:latin typeface="Arial" charset="0"/>
              </a:rPr>
              <a:t>1- METHODOLOGIE PRECONISEE</a:t>
            </a:r>
          </a:p>
        </p:txBody>
      </p:sp>
      <p:sp>
        <p:nvSpPr>
          <p:cNvPr id="6" name="ZoneTexte 5"/>
          <p:cNvSpPr txBox="1"/>
          <p:nvPr/>
        </p:nvSpPr>
        <p:spPr>
          <a:xfrm>
            <a:off x="0" y="1357298"/>
            <a:ext cx="9144000" cy="4480073"/>
          </a:xfrm>
          <a:prstGeom prst="rect">
            <a:avLst/>
          </a:prstGeom>
          <a:noFill/>
        </p:spPr>
        <p:txBody>
          <a:bodyPr wrap="square" rtlCol="0">
            <a:spAutoFit/>
          </a:bodyPr>
          <a:lstStyle/>
          <a:p>
            <a:pPr>
              <a:lnSpc>
                <a:spcPct val="150000"/>
              </a:lnSpc>
            </a:pPr>
            <a:r>
              <a:rPr lang="fr-FR" sz="1600" b="0" i="1" dirty="0" smtClean="0"/>
              <a:t>Tel qu’il a été prescrit dans le cahier des charges du projet, l’organisation proposée par le maitre d’ouvrage semble la plus cohérente et la plus efficace. Code </a:t>
            </a:r>
            <a:r>
              <a:rPr lang="fr-FR" sz="1600" b="0" i="1" dirty="0" err="1" smtClean="0"/>
              <a:t>Gate</a:t>
            </a:r>
            <a:r>
              <a:rPr lang="fr-FR" sz="1600" b="0" i="1" dirty="0" smtClean="0"/>
              <a:t> se conformera à cette organisation et proposera des réunions de cadrage te de pilotage entre les différentes phases du projet.</a:t>
            </a:r>
          </a:p>
          <a:p>
            <a:pPr>
              <a:lnSpc>
                <a:spcPct val="150000"/>
              </a:lnSpc>
            </a:pPr>
            <a:r>
              <a:rPr lang="fr-FR" sz="1600" b="0" i="1" dirty="0" smtClean="0"/>
              <a:t>PHASE </a:t>
            </a:r>
            <a:r>
              <a:rPr lang="fr-FR" sz="1600" b="0" i="1" dirty="0" smtClean="0"/>
              <a:t>1 : RECUEIL DES BESOINS ET CONCEPTION DETAILLEE</a:t>
            </a:r>
          </a:p>
          <a:p>
            <a:pPr>
              <a:lnSpc>
                <a:spcPct val="150000"/>
              </a:lnSpc>
            </a:pPr>
            <a:r>
              <a:rPr lang="fr-FR" sz="1600" b="0" i="1" dirty="0" smtClean="0"/>
              <a:t>Mission 1 : BENCHMARCK AVEC DES SITES WEB DE CERTAINS ORGANISMES SIMILAIRES</a:t>
            </a:r>
          </a:p>
          <a:p>
            <a:pPr>
              <a:lnSpc>
                <a:spcPct val="150000"/>
              </a:lnSpc>
            </a:pPr>
            <a:r>
              <a:rPr lang="fr-FR" sz="1600" b="0" i="1" dirty="0" smtClean="0"/>
              <a:t>NATIONAUX ET INTRENATIONAUX</a:t>
            </a:r>
          </a:p>
          <a:p>
            <a:pPr>
              <a:lnSpc>
                <a:spcPct val="150000"/>
              </a:lnSpc>
            </a:pPr>
            <a:r>
              <a:rPr lang="fr-FR" sz="1600" b="0" i="1" dirty="0" smtClean="0"/>
              <a:t>Mission 2 : ARBORESCENCE ET ARCHITECTURE DU PORTAIL WEB</a:t>
            </a:r>
          </a:p>
          <a:p>
            <a:pPr>
              <a:lnSpc>
                <a:spcPct val="150000"/>
              </a:lnSpc>
            </a:pPr>
            <a:r>
              <a:rPr lang="fr-FR" sz="1600" b="0" i="1" dirty="0" smtClean="0"/>
              <a:t>Mission 3: ELABORATION ET CHOIX DES MAQUETTES</a:t>
            </a:r>
          </a:p>
          <a:p>
            <a:pPr>
              <a:lnSpc>
                <a:spcPct val="150000"/>
              </a:lnSpc>
            </a:pPr>
            <a:r>
              <a:rPr lang="fr-FR" sz="1600" b="0" i="1" dirty="0" smtClean="0"/>
              <a:t>PHASE 2 : PRODUCTION ET REALISATION</a:t>
            </a:r>
          </a:p>
          <a:p>
            <a:pPr>
              <a:lnSpc>
                <a:spcPct val="150000"/>
              </a:lnSpc>
            </a:pPr>
            <a:r>
              <a:rPr lang="fr-FR" sz="1600" b="0" i="1" dirty="0" smtClean="0"/>
              <a:t>PHASE 3 : TESTS FONCTIONNELS ET TECHNIQUES</a:t>
            </a:r>
          </a:p>
          <a:p>
            <a:pPr>
              <a:lnSpc>
                <a:spcPct val="150000"/>
              </a:lnSpc>
            </a:pPr>
            <a:r>
              <a:rPr lang="fr-FR" sz="1600" b="0" i="1" dirty="0" smtClean="0"/>
              <a:t>PHASE 4 : TRADUCTION ET GESTION DU CONTENU</a:t>
            </a:r>
          </a:p>
          <a:p>
            <a:pPr>
              <a:lnSpc>
                <a:spcPct val="150000"/>
              </a:lnSpc>
            </a:pPr>
            <a:r>
              <a:rPr lang="fr-FR" sz="1600" b="0" i="1" dirty="0" smtClean="0"/>
              <a:t>PHASE 5 :DEPLOIMENT,FORMATION ET HEBERGEMENT</a:t>
            </a:r>
            <a:endParaRPr lang="fr-FR" sz="1600" b="0" i="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3"/>
          <p:cNvSpPr>
            <a:spLocks noGrp="1"/>
          </p:cNvSpPr>
          <p:nvPr>
            <p:ph type="sldNum" sz="quarter" idx="10"/>
          </p:nvPr>
        </p:nvSpPr>
        <p:spPr/>
        <p:txBody>
          <a:bodyPr/>
          <a:lstStyle/>
          <a:p>
            <a:fld id="{AEB4202C-F8E1-4930-9C71-931689A0035F}" type="slidenum">
              <a:rPr lang="fr-FR"/>
              <a:pPr/>
              <a:t>8</a:t>
            </a:fld>
            <a:endParaRPr lang="fr-FR"/>
          </a:p>
        </p:txBody>
      </p:sp>
      <p:sp>
        <p:nvSpPr>
          <p:cNvPr id="262148" name="Rectangle 4"/>
          <p:cNvSpPr>
            <a:spLocks noChangeArrowheads="1"/>
          </p:cNvSpPr>
          <p:nvPr/>
        </p:nvSpPr>
        <p:spPr bwMode="auto">
          <a:xfrm>
            <a:off x="107950" y="620713"/>
            <a:ext cx="8393140" cy="379395"/>
          </a:xfrm>
          <a:prstGeom prst="rect">
            <a:avLst/>
          </a:prstGeom>
          <a:solidFill>
            <a:schemeClr val="bg1">
              <a:alpha val="50000"/>
            </a:schemeClr>
          </a:solidFill>
          <a:ln w="9525">
            <a:solidFill>
              <a:schemeClr val="tx1"/>
            </a:solidFill>
            <a:miter lim="800000"/>
            <a:headEnd/>
            <a:tailEnd/>
          </a:ln>
          <a:effectLst/>
        </p:spPr>
        <p:txBody>
          <a:bodyPr wrap="none" anchor="ctr"/>
          <a:lstStyle/>
          <a:p>
            <a:r>
              <a:rPr lang="fr-FR" sz="1200" dirty="0" smtClean="0">
                <a:latin typeface="Arial" charset="0"/>
              </a:rPr>
              <a:t>2- LA SOLUTION CMS PROPOSÉE ET SES AVANTAGES</a:t>
            </a:r>
            <a:endParaRPr lang="fr-FR" sz="1200" dirty="0">
              <a:latin typeface="Arial" charset="0"/>
            </a:endParaRPr>
          </a:p>
        </p:txBody>
      </p:sp>
      <p:sp>
        <p:nvSpPr>
          <p:cNvPr id="4" name="ZoneTexte 3"/>
          <p:cNvSpPr txBox="1"/>
          <p:nvPr/>
        </p:nvSpPr>
        <p:spPr>
          <a:xfrm>
            <a:off x="142844" y="1142984"/>
            <a:ext cx="8429684" cy="5197385"/>
          </a:xfrm>
          <a:prstGeom prst="rect">
            <a:avLst/>
          </a:prstGeom>
          <a:noFill/>
        </p:spPr>
        <p:txBody>
          <a:bodyPr wrap="square" rtlCol="0">
            <a:spAutoFit/>
          </a:bodyPr>
          <a:lstStyle/>
          <a:p>
            <a:pPr>
              <a:lnSpc>
                <a:spcPct val="200000"/>
              </a:lnSpc>
            </a:pPr>
            <a:r>
              <a:rPr lang="fr-FR" sz="1400" b="0" i="1" dirty="0" smtClean="0"/>
              <a:t>Afin de répondre aux exigences techniques pour le développement du portail objet de l’appel d’offre, nous avons opté pour le CMS WORDPRESS vu que ce dernier  est évolutif, basé sur Apache/PHP/MySQL et comporte les éléments suivants :</a:t>
            </a:r>
          </a:p>
          <a:p>
            <a:pPr>
              <a:lnSpc>
                <a:spcPct val="200000"/>
              </a:lnSpc>
              <a:buFont typeface="Wingdings" pitchFamily="2" charset="2"/>
              <a:buChar char="q"/>
            </a:pPr>
            <a:r>
              <a:rPr lang="fr-FR" sz="1400" b="0" i="1" dirty="0" smtClean="0"/>
              <a:t> Des Outils d'administration de la solution</a:t>
            </a:r>
          </a:p>
          <a:p>
            <a:pPr>
              <a:lnSpc>
                <a:spcPct val="200000"/>
              </a:lnSpc>
              <a:buFont typeface="Wingdings" pitchFamily="2" charset="2"/>
              <a:buChar char="q"/>
            </a:pPr>
            <a:r>
              <a:rPr lang="fr-FR" sz="1400" b="0" i="1" dirty="0" smtClean="0"/>
              <a:t> Des Outils de gestion du contenu CMS permettant de faciliter la mise en ligne de l'information sans se préoccuper d'aucune question de mise en forme ou de navigation.</a:t>
            </a:r>
          </a:p>
          <a:p>
            <a:pPr>
              <a:lnSpc>
                <a:spcPct val="200000"/>
              </a:lnSpc>
              <a:buFont typeface="Wingdings" pitchFamily="2" charset="2"/>
              <a:buChar char="q"/>
            </a:pPr>
            <a:r>
              <a:rPr lang="fr-FR" sz="1400" b="0" i="1" dirty="0" smtClean="0"/>
              <a:t> Un gestionnaire de contenu CMS (Content Management System), bâti sur les standards et particulièrement XML, et supporte parfaitement la langue arabe.</a:t>
            </a:r>
          </a:p>
          <a:p>
            <a:pPr>
              <a:lnSpc>
                <a:spcPct val="200000"/>
              </a:lnSpc>
              <a:buFont typeface="Wingdings" pitchFamily="2" charset="2"/>
              <a:buChar char="q"/>
            </a:pPr>
            <a:r>
              <a:rPr lang="fr-FR" sz="1400" b="0" i="1" dirty="0" smtClean="0"/>
              <a:t> Basée sur une technologie compatible avec les principaux standards technologiques du marché jugés stables.</a:t>
            </a:r>
          </a:p>
          <a:p>
            <a:pPr>
              <a:lnSpc>
                <a:spcPct val="200000"/>
              </a:lnSpc>
              <a:buFont typeface="Wingdings" pitchFamily="2" charset="2"/>
              <a:buChar char="q"/>
            </a:pPr>
            <a:r>
              <a:rPr lang="fr-FR" sz="1400" b="0" i="1" dirty="0" smtClean="0"/>
              <a:t> Permet à des utilisateurs ou administrateurs, dispersés géographiquement, d'accéder au portail web par authentification via un client léger et un simple navigateur web.</a:t>
            </a:r>
          </a:p>
          <a:p>
            <a:pPr>
              <a:lnSpc>
                <a:spcPct val="200000"/>
              </a:lnSpc>
            </a:pPr>
            <a:endParaRPr lang="fr-FR" sz="1400" b="0" dirty="0"/>
          </a:p>
        </p:txBody>
      </p:sp>
      <p:pic>
        <p:nvPicPr>
          <p:cNvPr id="6" name="Image 5" descr="logo_wordpress.jpg"/>
          <p:cNvPicPr>
            <a:picLocks noChangeAspect="1"/>
          </p:cNvPicPr>
          <p:nvPr/>
        </p:nvPicPr>
        <p:blipFill>
          <a:blip r:embed="rId2"/>
          <a:stretch>
            <a:fillRect/>
          </a:stretch>
        </p:blipFill>
        <p:spPr>
          <a:xfrm>
            <a:off x="7205694" y="4491058"/>
            <a:ext cx="1866900" cy="186690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3"/>
          <p:cNvSpPr>
            <a:spLocks noGrp="1"/>
          </p:cNvSpPr>
          <p:nvPr>
            <p:ph type="sldNum" sz="quarter" idx="10"/>
          </p:nvPr>
        </p:nvSpPr>
        <p:spPr/>
        <p:txBody>
          <a:bodyPr/>
          <a:lstStyle/>
          <a:p>
            <a:fld id="{AEB4202C-F8E1-4930-9C71-931689A0035F}" type="slidenum">
              <a:rPr lang="fr-FR"/>
              <a:pPr/>
              <a:t>9</a:t>
            </a:fld>
            <a:endParaRPr lang="fr-FR"/>
          </a:p>
        </p:txBody>
      </p:sp>
      <p:sp>
        <p:nvSpPr>
          <p:cNvPr id="262148" name="Rectangle 4"/>
          <p:cNvSpPr>
            <a:spLocks noChangeArrowheads="1"/>
          </p:cNvSpPr>
          <p:nvPr/>
        </p:nvSpPr>
        <p:spPr bwMode="auto">
          <a:xfrm>
            <a:off x="107950" y="620713"/>
            <a:ext cx="8393140" cy="379395"/>
          </a:xfrm>
          <a:prstGeom prst="rect">
            <a:avLst/>
          </a:prstGeom>
          <a:solidFill>
            <a:schemeClr val="bg1">
              <a:alpha val="50000"/>
            </a:schemeClr>
          </a:solidFill>
          <a:ln w="9525">
            <a:solidFill>
              <a:schemeClr val="tx1"/>
            </a:solidFill>
            <a:miter lim="800000"/>
            <a:headEnd/>
            <a:tailEnd/>
          </a:ln>
          <a:effectLst/>
        </p:spPr>
        <p:txBody>
          <a:bodyPr wrap="none" anchor="ctr"/>
          <a:lstStyle/>
          <a:p>
            <a:r>
              <a:rPr lang="fr-FR" sz="1200" dirty="0" smtClean="0">
                <a:latin typeface="Arial" charset="0"/>
              </a:rPr>
              <a:t>2- LA SOLUTION CMS PROPOSÉE ET SES AVANTAGES</a:t>
            </a:r>
            <a:endParaRPr lang="fr-FR" sz="1200" dirty="0">
              <a:latin typeface="Arial" charset="0"/>
            </a:endParaRPr>
          </a:p>
        </p:txBody>
      </p:sp>
      <p:sp>
        <p:nvSpPr>
          <p:cNvPr id="6" name="ZoneTexte 5"/>
          <p:cNvSpPr txBox="1"/>
          <p:nvPr/>
        </p:nvSpPr>
        <p:spPr>
          <a:xfrm>
            <a:off x="-32" y="928670"/>
            <a:ext cx="9001156" cy="5793894"/>
          </a:xfrm>
          <a:prstGeom prst="rect">
            <a:avLst/>
          </a:prstGeom>
          <a:noFill/>
        </p:spPr>
        <p:txBody>
          <a:bodyPr wrap="square" rtlCol="0">
            <a:spAutoFit/>
          </a:bodyPr>
          <a:lstStyle/>
          <a:p>
            <a:pPr>
              <a:lnSpc>
                <a:spcPct val="150000"/>
              </a:lnSpc>
            </a:pPr>
            <a:r>
              <a:rPr lang="fr-FR" sz="1300" b="0" i="1" dirty="0" smtClean="0"/>
              <a:t>WORDPRESS permet également les fonctionnalités suivantes :</a:t>
            </a:r>
          </a:p>
          <a:p>
            <a:pPr>
              <a:lnSpc>
                <a:spcPct val="150000"/>
              </a:lnSpc>
              <a:buFont typeface="Wingdings" pitchFamily="2" charset="2"/>
              <a:buChar char="q"/>
            </a:pPr>
            <a:r>
              <a:rPr lang="fr-FR" sz="1300" b="0" i="1" dirty="0" smtClean="0"/>
              <a:t> La gestion des privilèges : possibilité de la répartition des tâches, par type de contenu au sein du portail web, entre cadres chargés du contenu et faciliter la délimitation des responsabilités et des circuits de validation.</a:t>
            </a:r>
          </a:p>
          <a:p>
            <a:pPr>
              <a:lnSpc>
                <a:spcPct val="150000"/>
              </a:lnSpc>
              <a:buFont typeface="Wingdings" pitchFamily="2" charset="2"/>
              <a:buChar char="q"/>
            </a:pPr>
            <a:r>
              <a:rPr lang="fr-FR" sz="1300" b="0" i="1" dirty="0" smtClean="0"/>
              <a:t> Le travail collaboratif : qui affranchit les différents intervenants, dans les phases de conception, validation et publication du contenu, des contraintes de mise en forme ainsi que des contraintes techniques de paramétrage.</a:t>
            </a:r>
          </a:p>
          <a:p>
            <a:pPr>
              <a:lnSpc>
                <a:spcPct val="150000"/>
              </a:lnSpc>
              <a:buFont typeface="Wingdings" pitchFamily="2" charset="2"/>
              <a:buChar char="q"/>
            </a:pPr>
            <a:r>
              <a:rPr lang="fr-FR" sz="1300" b="0" i="1" dirty="0" smtClean="0"/>
              <a:t> L'autonomie des collaborateurs dans la mise à jour du portail web.</a:t>
            </a:r>
          </a:p>
          <a:p>
            <a:pPr>
              <a:lnSpc>
                <a:spcPct val="150000"/>
              </a:lnSpc>
              <a:buFont typeface="Wingdings" pitchFamily="2" charset="2"/>
              <a:buChar char="q"/>
            </a:pPr>
            <a:r>
              <a:rPr lang="fr-FR" sz="1300" b="0" i="1" dirty="0" smtClean="0"/>
              <a:t> La possibilité de mise à jour à distance du contenu du portail web</a:t>
            </a:r>
          </a:p>
          <a:p>
            <a:pPr>
              <a:lnSpc>
                <a:spcPct val="150000"/>
              </a:lnSpc>
              <a:buFont typeface="Wingdings" pitchFamily="2" charset="2"/>
              <a:buChar char="q"/>
            </a:pPr>
            <a:r>
              <a:rPr lang="fr-FR" sz="1300" b="0" i="1" dirty="0" smtClean="0"/>
              <a:t> La programmation du temps d'affichage sur Internet du contenu des pages avant son archivage automatique pour faciliter les mises à jour et éviter l'affichage des informations périmées et alléger le téléchargement du portail web ; (avec un simple développement prévu)</a:t>
            </a:r>
          </a:p>
          <a:p>
            <a:pPr>
              <a:lnSpc>
                <a:spcPct val="150000"/>
              </a:lnSpc>
              <a:buFont typeface="Wingdings" pitchFamily="2" charset="2"/>
              <a:buChar char="q"/>
            </a:pPr>
            <a:r>
              <a:rPr lang="fr-FR" sz="1300" b="0" i="1" dirty="0" smtClean="0"/>
              <a:t> L'archivage du contenu du portail web dans une base de données interactive dotée d'un moteur de recherche avancé autonome </a:t>
            </a:r>
          </a:p>
          <a:p>
            <a:pPr>
              <a:lnSpc>
                <a:spcPct val="150000"/>
              </a:lnSpc>
              <a:buFont typeface="Wingdings" pitchFamily="2" charset="2"/>
              <a:buChar char="q"/>
            </a:pPr>
            <a:r>
              <a:rPr lang="fr-FR" sz="1300" b="0" i="1" dirty="0" smtClean="0"/>
              <a:t> (langage libre multilingue), supportant la langue arabe, français, anglais, espagnol  (tout document ou article inséré sous format texte doit être automatiquement indexé en texte intégral par le système). Un développement spécifique sera fait pour l’intégration de la langue Amazigh</a:t>
            </a:r>
          </a:p>
          <a:p>
            <a:pPr>
              <a:lnSpc>
                <a:spcPct val="150000"/>
              </a:lnSpc>
              <a:buFont typeface="Wingdings" pitchFamily="2" charset="2"/>
              <a:buChar char="q"/>
            </a:pPr>
            <a:r>
              <a:rPr lang="fr-FR" sz="1300" b="0" i="1" dirty="0" smtClean="0"/>
              <a:t> Boutons permettant le partage sur les réseaux sociaux.</a:t>
            </a:r>
          </a:p>
          <a:p>
            <a:pPr>
              <a:lnSpc>
                <a:spcPct val="150000"/>
              </a:lnSpc>
              <a:buFont typeface="Wingdings" pitchFamily="2" charset="2"/>
              <a:buChar char="q"/>
            </a:pPr>
            <a:r>
              <a:rPr lang="fr-FR" sz="1300" b="0" i="1" dirty="0" smtClean="0"/>
              <a:t> Un nombre de clics réduit pour accéder aux différents contenus.</a:t>
            </a:r>
          </a:p>
          <a:p>
            <a:pPr>
              <a:lnSpc>
                <a:spcPct val="150000"/>
              </a:lnSpc>
              <a:buFont typeface="Wingdings" pitchFamily="2" charset="2"/>
              <a:buChar char="q"/>
            </a:pPr>
            <a:r>
              <a:rPr lang="fr-FR" sz="1300" b="0" i="1" dirty="0" smtClean="0"/>
              <a:t> Téléchargement facile des vidéos, des fichiers sous différents formats</a:t>
            </a:r>
          </a:p>
          <a:p>
            <a:pPr>
              <a:lnSpc>
                <a:spcPct val="150000"/>
              </a:lnSpc>
              <a:buFont typeface="Wingdings" pitchFamily="2" charset="2"/>
              <a:buChar char="q"/>
            </a:pPr>
            <a:r>
              <a:rPr lang="fr-FR" sz="1300" b="0" i="1" dirty="0" smtClean="0"/>
              <a:t> Moteur de recherche Avancé, multicritère et multilingue.</a:t>
            </a:r>
          </a:p>
          <a:p>
            <a:pPr>
              <a:lnSpc>
                <a:spcPct val="150000"/>
              </a:lnSpc>
            </a:pPr>
            <a:endParaRPr lang="fr-FR" sz="1300" b="0" dirty="0" smtClean="0"/>
          </a:p>
        </p:txBody>
      </p:sp>
      <p:pic>
        <p:nvPicPr>
          <p:cNvPr id="7" name="Image 6" descr="wordpress-portailpro.png"/>
          <p:cNvPicPr>
            <a:picLocks noChangeAspect="1"/>
          </p:cNvPicPr>
          <p:nvPr/>
        </p:nvPicPr>
        <p:blipFill>
          <a:blip r:embed="rId2"/>
          <a:stretch>
            <a:fillRect/>
          </a:stretch>
        </p:blipFill>
        <p:spPr>
          <a:xfrm>
            <a:off x="5429256" y="4929208"/>
            <a:ext cx="2857500" cy="142875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Modèle par défaut">
  <a:themeElements>
    <a:clrScheme name="Modèle par défaut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Modèle par défaut">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Modèle par défaut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odèle par défaut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odèle par défaut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odèle par défaut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odèle par défau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odèle par défau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odèle par défau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9125</TotalTime>
  <Words>1966</Words>
  <Application>Microsoft PowerPoint</Application>
  <PresentationFormat>Affichage à l'écran (4:3)</PresentationFormat>
  <Paragraphs>294</Paragraphs>
  <Slides>29</Slides>
  <Notes>1</Notes>
  <HiddenSlides>0</HiddenSlides>
  <MMClips>0</MMClips>
  <ScaleCrop>false</ScaleCrop>
  <HeadingPairs>
    <vt:vector size="4" baseType="variant">
      <vt:variant>
        <vt:lpstr>Thème</vt:lpstr>
      </vt:variant>
      <vt:variant>
        <vt:i4>1</vt:i4>
      </vt:variant>
      <vt:variant>
        <vt:lpstr>Titres des diapositives</vt:lpstr>
      </vt:variant>
      <vt:variant>
        <vt:i4>29</vt:i4>
      </vt:variant>
    </vt:vector>
  </HeadingPairs>
  <TitlesOfParts>
    <vt:vector size="30" baseType="lpstr">
      <vt:lpstr>Modèle par défaut</vt:lpstr>
      <vt:lpstr>Diapositive 1</vt:lpstr>
      <vt:lpstr>Diapositive 2</vt:lpstr>
      <vt:lpstr>Diapositive 3</vt:lpstr>
      <vt:lpstr>Diapositive 4</vt:lpstr>
      <vt:lpstr>Diapositive 5</vt:lpstr>
      <vt:lpstr>Diapositive 6</vt:lpstr>
      <vt:lpstr>Diapositive 7</vt:lpstr>
      <vt:lpstr>Diapositive 8</vt:lpstr>
      <vt:lpstr>Diapositive 9</vt:lpstr>
      <vt:lpstr>Diapositive 10</vt:lpstr>
      <vt:lpstr>Diapositive 11</vt:lpstr>
      <vt:lpstr>Diapositive 12</vt:lpstr>
      <vt:lpstr>Diapositive 13</vt:lpstr>
      <vt:lpstr>Diapositive 14</vt:lpstr>
      <vt:lpstr>Diapositive 15</vt:lpstr>
      <vt:lpstr>Diapositive 16</vt:lpstr>
      <vt:lpstr>Diapositive 17</vt:lpstr>
      <vt:lpstr>Diapositive 18</vt:lpstr>
      <vt:lpstr>Diapositive 19</vt:lpstr>
      <vt:lpstr>Diapositive 20</vt:lpstr>
      <vt:lpstr>Diapositive 21</vt:lpstr>
      <vt:lpstr>Diapositive 22</vt:lpstr>
      <vt:lpstr>Diapositive 23</vt:lpstr>
      <vt:lpstr>Diapositive 24</vt:lpstr>
      <vt:lpstr>Diapositive 25</vt:lpstr>
      <vt:lpstr>Diapositive 26</vt:lpstr>
      <vt:lpstr>Diapositive 27</vt:lpstr>
      <vt:lpstr>Diapositive 28</vt:lpstr>
      <vt:lpstr>Diapositive 29</vt:lpstr>
    </vt:vector>
  </TitlesOfParts>
  <Company>XX</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X</dc:creator>
  <cp:lastModifiedBy>hp</cp:lastModifiedBy>
  <cp:revision>1977</cp:revision>
  <dcterms:created xsi:type="dcterms:W3CDTF">1980-01-04T02:46:59Z</dcterms:created>
  <dcterms:modified xsi:type="dcterms:W3CDTF">2016-10-25T12:25:58Z</dcterms:modified>
</cp:coreProperties>
</file>