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88" r:id="rId5"/>
    <p:sldId id="285" r:id="rId6"/>
    <p:sldId id="287" r:id="rId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B09"/>
    <a:srgbClr val="C2113A"/>
    <a:srgbClr val="E10040"/>
    <a:srgbClr val="DDDDDD"/>
    <a:srgbClr val="CCCCCC"/>
    <a:srgbClr val="666666"/>
    <a:srgbClr val="1E4ABD"/>
    <a:srgbClr val="003366"/>
    <a:srgbClr val="002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100" autoAdjust="0"/>
    <p:restoredTop sz="94660" autoAdjust="0"/>
  </p:normalViewPr>
  <p:slideViewPr>
    <p:cSldViewPr>
      <p:cViewPr varScale="1">
        <p:scale>
          <a:sx n="77" d="100"/>
          <a:sy n="77" d="100"/>
        </p:scale>
        <p:origin x="-15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2249044527329"/>
          <c:y val="2.9305452387450401E-2"/>
          <c:w val="0.76035697840401595"/>
          <c:h val="0.894717907225694"/>
        </c:manualLayout>
      </c:layout>
      <c:areaChart>
        <c:grouping val="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Gross ODA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Sheet1!$C$4:$Y$4</c:f>
              <c:numCache>
                <c:formatCode>_-* #,##0.00_-;\-* #,##0.00_-;_-* "-"??_-;_-@_-</c:formatCode>
                <c:ptCount val="23"/>
                <c:pt idx="0">
                  <c:v>105326.02</c:v>
                </c:pt>
                <c:pt idx="1">
                  <c:v>115920.6700000002</c:v>
                </c:pt>
                <c:pt idx="2">
                  <c:v>98863.32</c:v>
                </c:pt>
                <c:pt idx="3">
                  <c:v>99271.23</c:v>
                </c:pt>
                <c:pt idx="4">
                  <c:v>98313.650000000023</c:v>
                </c:pt>
                <c:pt idx="5">
                  <c:v>88773.25</c:v>
                </c:pt>
                <c:pt idx="6">
                  <c:v>88856.74</c:v>
                </c:pt>
                <c:pt idx="7">
                  <c:v>85509.48</c:v>
                </c:pt>
                <c:pt idx="8">
                  <c:v>90765.5</c:v>
                </c:pt>
                <c:pt idx="9">
                  <c:v>91875.74</c:v>
                </c:pt>
                <c:pt idx="10">
                  <c:v>90105.13</c:v>
                </c:pt>
                <c:pt idx="11">
                  <c:v>98533.88</c:v>
                </c:pt>
                <c:pt idx="12">
                  <c:v>111439.18</c:v>
                </c:pt>
                <c:pt idx="13">
                  <c:v>114794.21</c:v>
                </c:pt>
                <c:pt idx="14">
                  <c:v>118641.91</c:v>
                </c:pt>
                <c:pt idx="15">
                  <c:v>147431.67999999999</c:v>
                </c:pt>
                <c:pt idx="16">
                  <c:v>193721.01</c:v>
                </c:pt>
                <c:pt idx="17">
                  <c:v>141689.60000000001</c:v>
                </c:pt>
                <c:pt idx="18">
                  <c:v>151216.82999999949</c:v>
                </c:pt>
                <c:pt idx="19">
                  <c:v>153677.37</c:v>
                </c:pt>
                <c:pt idx="20">
                  <c:v>160285.82</c:v>
                </c:pt>
                <c:pt idx="21">
                  <c:v>161059.84</c:v>
                </c:pt>
                <c:pt idx="22">
                  <c:v>156752.04999999999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178624"/>
        <c:axId val="145180160"/>
      </c:areaChart>
      <c:catAx>
        <c:axId val="14517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45180160"/>
        <c:crosses val="autoZero"/>
        <c:auto val="1"/>
        <c:lblAlgn val="ctr"/>
        <c:lblOffset val="100"/>
        <c:tickLblSkip val="2"/>
        <c:noMultiLvlLbl val="0"/>
      </c:catAx>
      <c:valAx>
        <c:axId val="145180160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_-* #,##0_-;\-* #,##0_-;_-* &quot;-&quot;_-;_-@_-" sourceLinked="0"/>
        <c:majorTickMark val="out"/>
        <c:minorTickMark val="none"/>
        <c:tickLblPos val="nextTo"/>
        <c:crossAx val="145178624"/>
        <c:crosses val="autoZero"/>
        <c:crossBetween val="midCat"/>
        <c:dispUnits>
          <c:builtInUnit val="thousands"/>
          <c:dispUnitsLbl>
            <c:layout/>
            <c:tx>
              <c:rich>
                <a:bodyPr/>
                <a:lstStyle/>
                <a:p>
                  <a:pPr>
                    <a:defRPr sz="1400"/>
                  </a:pPr>
                  <a:r>
                    <a:rPr lang="en-US" sz="1400" dirty="0" smtClean="0"/>
                    <a:t>US$ billion</a:t>
                  </a:r>
                  <a:endParaRPr lang="en-US" sz="1400" dirty="0"/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88212644472072554"/>
          <c:y val="0.47072969739076731"/>
          <c:w val="0.1178735552792743"/>
          <c:h val="5.3638451443569553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zero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6608801770691"/>
          <c:y val="2.9052145169223199E-2"/>
          <c:w val="0.72075582668899996"/>
          <c:h val="0.88770462058044097"/>
        </c:manualLayout>
      </c:layout>
      <c:areaChart>
        <c:grouping val="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Gross ODA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Sheet1!$C$4:$Y$4</c:f>
              <c:numCache>
                <c:formatCode>_-* #,##0.00_-;\-* #,##0.00_-;_-* "-"??_-;_-@_-</c:formatCode>
                <c:ptCount val="23"/>
                <c:pt idx="0">
                  <c:v>105326.02</c:v>
                </c:pt>
                <c:pt idx="1">
                  <c:v>115920.6700000002</c:v>
                </c:pt>
                <c:pt idx="2">
                  <c:v>98863.32</c:v>
                </c:pt>
                <c:pt idx="3">
                  <c:v>99271.23</c:v>
                </c:pt>
                <c:pt idx="4">
                  <c:v>98313.650000000023</c:v>
                </c:pt>
                <c:pt idx="5">
                  <c:v>88773.25</c:v>
                </c:pt>
                <c:pt idx="6">
                  <c:v>88856.74</c:v>
                </c:pt>
                <c:pt idx="7">
                  <c:v>85509.48</c:v>
                </c:pt>
                <c:pt idx="8">
                  <c:v>90765.5</c:v>
                </c:pt>
                <c:pt idx="9">
                  <c:v>91875.74</c:v>
                </c:pt>
                <c:pt idx="10">
                  <c:v>90105.13</c:v>
                </c:pt>
                <c:pt idx="11">
                  <c:v>98533.88</c:v>
                </c:pt>
                <c:pt idx="12">
                  <c:v>111439.18</c:v>
                </c:pt>
                <c:pt idx="13">
                  <c:v>114794.21</c:v>
                </c:pt>
                <c:pt idx="14">
                  <c:v>118641.91</c:v>
                </c:pt>
                <c:pt idx="15">
                  <c:v>147431.67999999999</c:v>
                </c:pt>
                <c:pt idx="16">
                  <c:v>193721.01</c:v>
                </c:pt>
                <c:pt idx="17">
                  <c:v>141689.60000000001</c:v>
                </c:pt>
                <c:pt idx="18">
                  <c:v>151216.82999999949</c:v>
                </c:pt>
                <c:pt idx="19">
                  <c:v>153677.37</c:v>
                </c:pt>
                <c:pt idx="20">
                  <c:v>160285.82</c:v>
                </c:pt>
                <c:pt idx="21">
                  <c:v>161059.84</c:v>
                </c:pt>
                <c:pt idx="22">
                  <c:v>156752.04999999999</c:v>
                </c:pt>
              </c:numCache>
            </c:numRef>
          </c:val>
        </c:ser>
        <c:ser>
          <c:idx val="1"/>
          <c:order val="1"/>
          <c:tx>
            <c:strRef>
              <c:f>Sheet1!$B$5</c:f>
              <c:strCache>
                <c:ptCount val="1"/>
                <c:pt idx="0">
                  <c:v>Gross OOFs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Sheet1!$C$5:$Y$5</c:f>
              <c:numCache>
                <c:formatCode>_-* #,##0.00_-;\-* #,##0.00_-;_-* "-"??_-;_-@_-</c:formatCode>
                <c:ptCount val="23"/>
                <c:pt idx="0">
                  <c:v>58503.76</c:v>
                </c:pt>
                <c:pt idx="1">
                  <c:v>48027.13</c:v>
                </c:pt>
                <c:pt idx="2">
                  <c:v>55192.69</c:v>
                </c:pt>
                <c:pt idx="3">
                  <c:v>58665.760000000002</c:v>
                </c:pt>
                <c:pt idx="4">
                  <c:v>60124.44</c:v>
                </c:pt>
                <c:pt idx="5">
                  <c:v>57895.7</c:v>
                </c:pt>
                <c:pt idx="6">
                  <c:v>54217.7</c:v>
                </c:pt>
                <c:pt idx="7">
                  <c:v>70524.850000000006</c:v>
                </c:pt>
                <c:pt idx="8">
                  <c:v>83435.28</c:v>
                </c:pt>
                <c:pt idx="9">
                  <c:v>87370.870000000024</c:v>
                </c:pt>
                <c:pt idx="10">
                  <c:v>52805.96</c:v>
                </c:pt>
                <c:pt idx="11">
                  <c:v>54144.6</c:v>
                </c:pt>
                <c:pt idx="12">
                  <c:v>59647.19</c:v>
                </c:pt>
                <c:pt idx="13">
                  <c:v>62509.880000000012</c:v>
                </c:pt>
                <c:pt idx="14">
                  <c:v>45281.33</c:v>
                </c:pt>
                <c:pt idx="15">
                  <c:v>59869.13</c:v>
                </c:pt>
                <c:pt idx="16">
                  <c:v>59555.5</c:v>
                </c:pt>
                <c:pt idx="17">
                  <c:v>59421.440000000002</c:v>
                </c:pt>
                <c:pt idx="18">
                  <c:v>62145.98</c:v>
                </c:pt>
                <c:pt idx="19">
                  <c:v>86565.34</c:v>
                </c:pt>
                <c:pt idx="20">
                  <c:v>86441.5</c:v>
                </c:pt>
                <c:pt idx="21">
                  <c:v>77785.289999999994</c:v>
                </c:pt>
                <c:pt idx="22">
                  <c:v>72259.69</c:v>
                </c:pt>
              </c:numCache>
            </c:numRef>
          </c:val>
        </c:ser>
        <c:ser>
          <c:idx val="2"/>
          <c:order val="2"/>
          <c:tx>
            <c:strRef>
              <c:f>Sheet1!$B$6</c:f>
              <c:strCache>
                <c:ptCount val="1"/>
                <c:pt idx="0">
                  <c:v>FDI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Sheet1!$C$6:$Y$6</c:f>
              <c:numCache>
                <c:formatCode>_-* #,##0.00_-;\-* #,##0.00_-;_-* "-"??_-;_-@_-</c:formatCode>
                <c:ptCount val="23"/>
                <c:pt idx="0">
                  <c:v>46993.4108319714</c:v>
                </c:pt>
                <c:pt idx="1">
                  <c:v>59652.589513261213</c:v>
                </c:pt>
                <c:pt idx="2">
                  <c:v>94856.961369648227</c:v>
                </c:pt>
                <c:pt idx="3">
                  <c:v>150605.70469788151</c:v>
                </c:pt>
                <c:pt idx="4">
                  <c:v>186362.07031242069</c:v>
                </c:pt>
                <c:pt idx="5">
                  <c:v>184584.96698012811</c:v>
                </c:pt>
                <c:pt idx="6">
                  <c:v>216081.14407018761</c:v>
                </c:pt>
                <c:pt idx="7">
                  <c:v>279359.42005754769</c:v>
                </c:pt>
                <c:pt idx="8">
                  <c:v>294835.21119098878</c:v>
                </c:pt>
                <c:pt idx="9">
                  <c:v>325433.14227394981</c:v>
                </c:pt>
                <c:pt idx="10">
                  <c:v>299448.94905489578</c:v>
                </c:pt>
                <c:pt idx="11">
                  <c:v>341681.88568785583</c:v>
                </c:pt>
                <c:pt idx="12">
                  <c:v>321319.00049980829</c:v>
                </c:pt>
                <c:pt idx="13">
                  <c:v>299891.22129962168</c:v>
                </c:pt>
                <c:pt idx="14">
                  <c:v>352191.32519445318</c:v>
                </c:pt>
                <c:pt idx="15">
                  <c:v>405623.42310599011</c:v>
                </c:pt>
                <c:pt idx="16">
                  <c:v>417644.0360454169</c:v>
                </c:pt>
                <c:pt idx="17">
                  <c:v>498246.14318240242</c:v>
                </c:pt>
                <c:pt idx="18">
                  <c:v>550163.52425528923</c:v>
                </c:pt>
                <c:pt idx="19">
                  <c:v>426069.44533033058</c:v>
                </c:pt>
                <c:pt idx="20">
                  <c:v>446635.01773702988</c:v>
                </c:pt>
                <c:pt idx="21">
                  <c:v>493763.28244589007</c:v>
                </c:pt>
                <c:pt idx="22">
                  <c:v>489259.77712684608</c:v>
                </c:pt>
              </c:numCache>
            </c:numRef>
          </c:val>
        </c:ser>
        <c:ser>
          <c:idx val="4"/>
          <c:order val="3"/>
          <c:tx>
            <c:strRef>
              <c:f>Sheet1!$B$8</c:f>
              <c:strCache>
                <c:ptCount val="1"/>
                <c:pt idx="0">
                  <c:v>Portfolio Equity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Sheet1!$C$8:$Y$8</c:f>
              <c:numCache>
                <c:formatCode>_-* #,##0.00_-;\-* #,##0.00_-;_-* "-"??_-;_-@_-</c:formatCode>
                <c:ptCount val="23"/>
                <c:pt idx="0">
                  <c:v>7255.14526775167</c:v>
                </c:pt>
                <c:pt idx="1">
                  <c:v>11749.83078693278</c:v>
                </c:pt>
                <c:pt idx="2">
                  <c:v>17932.371922052269</c:v>
                </c:pt>
                <c:pt idx="3">
                  <c:v>56197.775425139778</c:v>
                </c:pt>
                <c:pt idx="4">
                  <c:v>52339.273527536126</c:v>
                </c:pt>
                <c:pt idx="5">
                  <c:v>22241.43650379172</c:v>
                </c:pt>
                <c:pt idx="6">
                  <c:v>42232.826937985999</c:v>
                </c:pt>
                <c:pt idx="7">
                  <c:v>45084.769349429364</c:v>
                </c:pt>
                <c:pt idx="8">
                  <c:v>-6960.4671449634934</c:v>
                </c:pt>
                <c:pt idx="9">
                  <c:v>27484.025812870179</c:v>
                </c:pt>
                <c:pt idx="10">
                  <c:v>30313.224928953299</c:v>
                </c:pt>
                <c:pt idx="11">
                  <c:v>13781.505435203509</c:v>
                </c:pt>
                <c:pt idx="12">
                  <c:v>13797.06317851566</c:v>
                </c:pt>
                <c:pt idx="13">
                  <c:v>50154.508986859328</c:v>
                </c:pt>
                <c:pt idx="14">
                  <c:v>62278.102265122761</c:v>
                </c:pt>
                <c:pt idx="15">
                  <c:v>105362.17808549439</c:v>
                </c:pt>
                <c:pt idx="16">
                  <c:v>154259.7896779346</c:v>
                </c:pt>
                <c:pt idx="17">
                  <c:v>146199.018165991</c:v>
                </c:pt>
                <c:pt idx="18">
                  <c:v>-43490.732319535193</c:v>
                </c:pt>
                <c:pt idx="19">
                  <c:v>133906.30810907</c:v>
                </c:pt>
                <c:pt idx="20">
                  <c:v>141113.3830143736</c:v>
                </c:pt>
                <c:pt idx="21">
                  <c:v>14013.958011037081</c:v>
                </c:pt>
                <c:pt idx="22">
                  <c:v>108107.7992245355</c:v>
                </c:pt>
              </c:numCache>
            </c:numRef>
          </c:val>
        </c:ser>
        <c:ser>
          <c:idx val="3"/>
          <c:order val="4"/>
          <c:tx>
            <c:strRef>
              <c:f>Sheet1!$B$7</c:f>
              <c:strCache>
                <c:ptCount val="1"/>
                <c:pt idx="0">
                  <c:v>Remittances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Sheet1!$C$7:$Y$7</c:f>
              <c:numCache>
                <c:formatCode>_-* #,##0.00_-;\-* #,##0.00_-;_-* "-"??_-;_-@_-</c:formatCode>
                <c:ptCount val="23"/>
                <c:pt idx="0">
                  <c:v>49151.542182860299</c:v>
                </c:pt>
                <c:pt idx="1">
                  <c:v>61141.206308818277</c:v>
                </c:pt>
                <c:pt idx="2">
                  <c:v>72178.083837513361</c:v>
                </c:pt>
                <c:pt idx="3">
                  <c:v>75178.292594728264</c:v>
                </c:pt>
                <c:pt idx="4">
                  <c:v>80452.893987089308</c:v>
                </c:pt>
                <c:pt idx="5">
                  <c:v>88181.579840856895</c:v>
                </c:pt>
                <c:pt idx="6">
                  <c:v>91970.742982397249</c:v>
                </c:pt>
                <c:pt idx="7">
                  <c:v>111870.6945058954</c:v>
                </c:pt>
                <c:pt idx="8">
                  <c:v>119978.5397791401</c:v>
                </c:pt>
                <c:pt idx="9">
                  <c:v>126778.2804072492</c:v>
                </c:pt>
                <c:pt idx="10">
                  <c:v>139648.38523786131</c:v>
                </c:pt>
                <c:pt idx="11">
                  <c:v>158639.30848007</c:v>
                </c:pt>
                <c:pt idx="12">
                  <c:v>189661.5385658975</c:v>
                </c:pt>
                <c:pt idx="13">
                  <c:v>225197.05699875849</c:v>
                </c:pt>
                <c:pt idx="14">
                  <c:v>243079.93238144249</c:v>
                </c:pt>
                <c:pt idx="15">
                  <c:v>285867.51918408793</c:v>
                </c:pt>
                <c:pt idx="16">
                  <c:v>306524.51024554181</c:v>
                </c:pt>
                <c:pt idx="17">
                  <c:v>335671.69922117522</c:v>
                </c:pt>
                <c:pt idx="18">
                  <c:v>352496.93790993502</c:v>
                </c:pt>
                <c:pt idx="19">
                  <c:v>346661.55076181918</c:v>
                </c:pt>
                <c:pt idx="20">
                  <c:v>351527.2415137802</c:v>
                </c:pt>
                <c:pt idx="21">
                  <c:v>364561.30922860443</c:v>
                </c:pt>
                <c:pt idx="22">
                  <c:v>378883.99971125543</c:v>
                </c:pt>
              </c:numCache>
            </c:numRef>
          </c:val>
        </c:ser>
        <c:ser>
          <c:idx val="5"/>
          <c:order val="5"/>
          <c:tx>
            <c:strRef>
              <c:f>Sheet1!$B$9</c:f>
              <c:strCache>
                <c:ptCount val="1"/>
                <c:pt idx="0">
                  <c:v>Long term debt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Sheet1!$C$9:$Y$9</c:f>
              <c:numCache>
                <c:formatCode>_-* #,##0.00_-;\-* #,##0.00_-;_-* "-"??_-;_-@_-</c:formatCode>
                <c:ptCount val="23"/>
                <c:pt idx="0">
                  <c:v>151434.3345503282</c:v>
                </c:pt>
                <c:pt idx="1">
                  <c:v>142208.072577596</c:v>
                </c:pt>
                <c:pt idx="2">
                  <c:v>201628.23598328431</c:v>
                </c:pt>
                <c:pt idx="3">
                  <c:v>232545.675312924</c:v>
                </c:pt>
                <c:pt idx="4">
                  <c:v>227792.81662171401</c:v>
                </c:pt>
                <c:pt idx="5">
                  <c:v>281674.01695807022</c:v>
                </c:pt>
                <c:pt idx="6">
                  <c:v>317058.58144218201</c:v>
                </c:pt>
                <c:pt idx="7">
                  <c:v>381396.95796307042</c:v>
                </c:pt>
                <c:pt idx="8">
                  <c:v>358835.7761052092</c:v>
                </c:pt>
                <c:pt idx="9">
                  <c:v>355190.06282140478</c:v>
                </c:pt>
                <c:pt idx="10">
                  <c:v>358306.25116039912</c:v>
                </c:pt>
                <c:pt idx="11">
                  <c:v>363175.28211715427</c:v>
                </c:pt>
                <c:pt idx="12">
                  <c:v>348836.2754030677</c:v>
                </c:pt>
                <c:pt idx="13">
                  <c:v>416472.60637774522</c:v>
                </c:pt>
                <c:pt idx="14">
                  <c:v>429936.22432733659</c:v>
                </c:pt>
                <c:pt idx="15">
                  <c:v>432562.88749412069</c:v>
                </c:pt>
                <c:pt idx="16">
                  <c:v>521851.40179839073</c:v>
                </c:pt>
                <c:pt idx="17">
                  <c:v>587750.54391002643</c:v>
                </c:pt>
                <c:pt idx="18">
                  <c:v>470909.17846222239</c:v>
                </c:pt>
                <c:pt idx="19">
                  <c:v>436647.87993479747</c:v>
                </c:pt>
                <c:pt idx="20">
                  <c:v>548166.54445392545</c:v>
                </c:pt>
                <c:pt idx="21">
                  <c:v>550995.25274442032</c:v>
                </c:pt>
                <c:pt idx="22">
                  <c:v>611450.34037980007</c:v>
                </c:pt>
              </c:numCache>
            </c:numRef>
          </c:val>
        </c:ser>
        <c:ser>
          <c:idx val="6"/>
          <c:order val="6"/>
          <c:tx>
            <c:strRef>
              <c:f>Sheet1!$B$10</c:f>
              <c:strCache>
                <c:ptCount val="1"/>
                <c:pt idx="0">
                  <c:v>Short term debt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Sheet1!$C$10:$Y$10</c:f>
              <c:numCache>
                <c:formatCode>_-* #,##0.00_-;\-* #,##0.00_-;_-* "-"??_-;_-@_-</c:formatCode>
                <c:ptCount val="23"/>
                <c:pt idx="0">
                  <c:v>51629.543733260267</c:v>
                </c:pt>
                <c:pt idx="1">
                  <c:v>42667.54849476942</c:v>
                </c:pt>
                <c:pt idx="2">
                  <c:v>74259.528251732321</c:v>
                </c:pt>
                <c:pt idx="3">
                  <c:v>65736.403164291827</c:v>
                </c:pt>
                <c:pt idx="4">
                  <c:v>19777.64121958951</c:v>
                </c:pt>
                <c:pt idx="5">
                  <c:v>79136.873499937094</c:v>
                </c:pt>
                <c:pt idx="6">
                  <c:v>45432.854930565198</c:v>
                </c:pt>
                <c:pt idx="7">
                  <c:v>40535.598710960177</c:v>
                </c:pt>
                <c:pt idx="8">
                  <c:v>-120762.9567520875</c:v>
                </c:pt>
                <c:pt idx="9">
                  <c:v>-41229.835353085567</c:v>
                </c:pt>
                <c:pt idx="10">
                  <c:v>-14936.70732439452</c:v>
                </c:pt>
                <c:pt idx="11">
                  <c:v>50696.698563677193</c:v>
                </c:pt>
                <c:pt idx="12">
                  <c:v>-10738.8922728939</c:v>
                </c:pt>
                <c:pt idx="13">
                  <c:v>72916.090412554957</c:v>
                </c:pt>
                <c:pt idx="14">
                  <c:v>105828.6385755105</c:v>
                </c:pt>
                <c:pt idx="15">
                  <c:v>134185.6467447984</c:v>
                </c:pt>
                <c:pt idx="16">
                  <c:v>88749.61240020291</c:v>
                </c:pt>
                <c:pt idx="17">
                  <c:v>147841.3816459316</c:v>
                </c:pt>
                <c:pt idx="18">
                  <c:v>1407.3955526307409</c:v>
                </c:pt>
                <c:pt idx="19">
                  <c:v>65796.246210087338</c:v>
                </c:pt>
                <c:pt idx="20">
                  <c:v>278001.63790412009</c:v>
                </c:pt>
                <c:pt idx="21">
                  <c:v>183377.44983568951</c:v>
                </c:pt>
                <c:pt idx="22">
                  <c:v>114443.804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14112"/>
        <c:axId val="34315648"/>
      </c:areaChart>
      <c:catAx>
        <c:axId val="3431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4315648"/>
        <c:crosses val="autoZero"/>
        <c:auto val="1"/>
        <c:lblAlgn val="ctr"/>
        <c:lblOffset val="100"/>
        <c:tickLblSkip val="2"/>
        <c:noMultiLvlLbl val="0"/>
      </c:catAx>
      <c:valAx>
        <c:axId val="34315648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_-* #,##0_-;\-* #,##0_-;_-* &quot;-&quot;_-;_-@_-" sourceLinked="0"/>
        <c:majorTickMark val="out"/>
        <c:minorTickMark val="none"/>
        <c:tickLblPos val="nextTo"/>
        <c:crossAx val="34314112"/>
        <c:crosses val="autoZero"/>
        <c:crossBetween val="midCat"/>
        <c:dispUnits>
          <c:builtInUnit val="thousands"/>
          <c:dispUnitsLbl>
            <c:layout/>
            <c:tx>
              <c:rich>
                <a:bodyPr/>
                <a:lstStyle/>
                <a:p>
                  <a:pPr>
                    <a:defRPr sz="1400"/>
                  </a:pPr>
                  <a:r>
                    <a:rPr lang="en-US" sz="1400" dirty="0" smtClean="0"/>
                    <a:t>US$ billion</a:t>
                  </a:r>
                  <a:endParaRPr lang="en-US" sz="1400" dirty="0"/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85142018247811002"/>
          <c:y val="0.23398456305844001"/>
          <c:w val="0.14580204004789599"/>
          <c:h val="0.5822118519026859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zero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6714922479284"/>
          <c:y val="2.9336000522462199E-2"/>
          <c:w val="0.72079133183963096"/>
          <c:h val="0.89194125156156201"/>
        </c:manualLayout>
      </c:layout>
      <c:areaChart>
        <c:grouping val="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Gross ODA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Sheet1!$C$4:$Y$4</c:f>
              <c:numCache>
                <c:formatCode>_-* #,##0.00_-;\-* #,##0.00_-;_-* "-"??_-;_-@_-</c:formatCode>
                <c:ptCount val="23"/>
                <c:pt idx="0">
                  <c:v>105326.02</c:v>
                </c:pt>
                <c:pt idx="1">
                  <c:v>115920.6700000002</c:v>
                </c:pt>
                <c:pt idx="2">
                  <c:v>98863.32</c:v>
                </c:pt>
                <c:pt idx="3">
                  <c:v>99271.23</c:v>
                </c:pt>
                <c:pt idx="4">
                  <c:v>98313.650000000023</c:v>
                </c:pt>
                <c:pt idx="5">
                  <c:v>88773.25</c:v>
                </c:pt>
                <c:pt idx="6">
                  <c:v>88856.74</c:v>
                </c:pt>
                <c:pt idx="7">
                  <c:v>85509.48</c:v>
                </c:pt>
                <c:pt idx="8">
                  <c:v>90765.5</c:v>
                </c:pt>
                <c:pt idx="9">
                  <c:v>91875.74</c:v>
                </c:pt>
                <c:pt idx="10">
                  <c:v>90105.13</c:v>
                </c:pt>
                <c:pt idx="11">
                  <c:v>98533.88</c:v>
                </c:pt>
                <c:pt idx="12">
                  <c:v>111439.18</c:v>
                </c:pt>
                <c:pt idx="13">
                  <c:v>114794.21</c:v>
                </c:pt>
                <c:pt idx="14">
                  <c:v>118641.91</c:v>
                </c:pt>
                <c:pt idx="15">
                  <c:v>147431.67999999999</c:v>
                </c:pt>
                <c:pt idx="16">
                  <c:v>193721.01</c:v>
                </c:pt>
                <c:pt idx="17">
                  <c:v>141689.60000000001</c:v>
                </c:pt>
                <c:pt idx="18">
                  <c:v>151216.82999999949</c:v>
                </c:pt>
                <c:pt idx="19">
                  <c:v>153677.37</c:v>
                </c:pt>
                <c:pt idx="20">
                  <c:v>160285.82</c:v>
                </c:pt>
                <c:pt idx="21">
                  <c:v>161059.84</c:v>
                </c:pt>
                <c:pt idx="22">
                  <c:v>156752.04999999999</c:v>
                </c:pt>
              </c:numCache>
            </c:numRef>
          </c:val>
        </c:ser>
        <c:ser>
          <c:idx val="1"/>
          <c:order val="1"/>
          <c:tx>
            <c:strRef>
              <c:f>Sheet1!$B$5</c:f>
              <c:strCache>
                <c:ptCount val="1"/>
                <c:pt idx="0">
                  <c:v>Gross OOFs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Sheet1!$C$5:$Y$5</c:f>
              <c:numCache>
                <c:formatCode>_-* #,##0.00_-;\-* #,##0.00_-;_-* "-"??_-;_-@_-</c:formatCode>
                <c:ptCount val="23"/>
                <c:pt idx="0">
                  <c:v>58503.76</c:v>
                </c:pt>
                <c:pt idx="1">
                  <c:v>48027.13</c:v>
                </c:pt>
                <c:pt idx="2">
                  <c:v>55192.69</c:v>
                </c:pt>
                <c:pt idx="3">
                  <c:v>58665.760000000002</c:v>
                </c:pt>
                <c:pt idx="4">
                  <c:v>60124.44</c:v>
                </c:pt>
                <c:pt idx="5">
                  <c:v>57895.7</c:v>
                </c:pt>
                <c:pt idx="6">
                  <c:v>54217.7</c:v>
                </c:pt>
                <c:pt idx="7">
                  <c:v>70524.850000000006</c:v>
                </c:pt>
                <c:pt idx="8">
                  <c:v>83435.28</c:v>
                </c:pt>
                <c:pt idx="9">
                  <c:v>87370.870000000024</c:v>
                </c:pt>
                <c:pt idx="10">
                  <c:v>52805.96</c:v>
                </c:pt>
                <c:pt idx="11">
                  <c:v>54144.6</c:v>
                </c:pt>
                <c:pt idx="12">
                  <c:v>59647.19</c:v>
                </c:pt>
                <c:pt idx="13">
                  <c:v>62509.880000000012</c:v>
                </c:pt>
                <c:pt idx="14">
                  <c:v>45281.33</c:v>
                </c:pt>
                <c:pt idx="15">
                  <c:v>59869.13</c:v>
                </c:pt>
                <c:pt idx="16">
                  <c:v>59555.5</c:v>
                </c:pt>
                <c:pt idx="17">
                  <c:v>59421.440000000002</c:v>
                </c:pt>
                <c:pt idx="18">
                  <c:v>62145.98</c:v>
                </c:pt>
                <c:pt idx="19">
                  <c:v>86565.34</c:v>
                </c:pt>
                <c:pt idx="20">
                  <c:v>86441.5</c:v>
                </c:pt>
                <c:pt idx="21">
                  <c:v>77785.289999999994</c:v>
                </c:pt>
                <c:pt idx="22">
                  <c:v>72259.69</c:v>
                </c:pt>
              </c:numCache>
            </c:numRef>
          </c:val>
        </c:ser>
        <c:ser>
          <c:idx val="2"/>
          <c:order val="2"/>
          <c:tx>
            <c:strRef>
              <c:f>Sheet1!$B$6</c:f>
              <c:strCache>
                <c:ptCount val="1"/>
                <c:pt idx="0">
                  <c:v>FDI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Sheet1!$C$6:$Y$6</c:f>
              <c:numCache>
                <c:formatCode>_-* #,##0.00_-;\-* #,##0.00_-;_-* "-"??_-;_-@_-</c:formatCode>
                <c:ptCount val="23"/>
                <c:pt idx="0">
                  <c:v>46993.4108319714</c:v>
                </c:pt>
                <c:pt idx="1">
                  <c:v>59652.589513261213</c:v>
                </c:pt>
                <c:pt idx="2">
                  <c:v>94856.961369648227</c:v>
                </c:pt>
                <c:pt idx="3">
                  <c:v>150605.70469788151</c:v>
                </c:pt>
                <c:pt idx="4">
                  <c:v>186362.07031242069</c:v>
                </c:pt>
                <c:pt idx="5">
                  <c:v>184584.96698012811</c:v>
                </c:pt>
                <c:pt idx="6">
                  <c:v>216081.14407018761</c:v>
                </c:pt>
                <c:pt idx="7">
                  <c:v>279359.42005754769</c:v>
                </c:pt>
                <c:pt idx="8">
                  <c:v>294835.21119098878</c:v>
                </c:pt>
                <c:pt idx="9">
                  <c:v>325433.14227394981</c:v>
                </c:pt>
                <c:pt idx="10">
                  <c:v>299448.94905489578</c:v>
                </c:pt>
                <c:pt idx="11">
                  <c:v>341681.88568785583</c:v>
                </c:pt>
                <c:pt idx="12">
                  <c:v>321319.00049980829</c:v>
                </c:pt>
                <c:pt idx="13">
                  <c:v>299891.22129962168</c:v>
                </c:pt>
                <c:pt idx="14">
                  <c:v>352191.32519445318</c:v>
                </c:pt>
                <c:pt idx="15">
                  <c:v>405623.42310599011</c:v>
                </c:pt>
                <c:pt idx="16">
                  <c:v>417644.0360454169</c:v>
                </c:pt>
                <c:pt idx="17">
                  <c:v>498246.14318240242</c:v>
                </c:pt>
                <c:pt idx="18">
                  <c:v>550163.52425528923</c:v>
                </c:pt>
                <c:pt idx="19">
                  <c:v>426069.44533033058</c:v>
                </c:pt>
                <c:pt idx="20">
                  <c:v>446635.01773702988</c:v>
                </c:pt>
                <c:pt idx="21">
                  <c:v>493763.28244589007</c:v>
                </c:pt>
                <c:pt idx="22">
                  <c:v>489259.77712684608</c:v>
                </c:pt>
              </c:numCache>
            </c:numRef>
          </c:val>
        </c:ser>
        <c:ser>
          <c:idx val="4"/>
          <c:order val="3"/>
          <c:tx>
            <c:strRef>
              <c:f>Sheet1!$B$8</c:f>
              <c:strCache>
                <c:ptCount val="1"/>
                <c:pt idx="0">
                  <c:v>Portfolio Equity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Sheet1!$C$8:$Y$8</c:f>
              <c:numCache>
                <c:formatCode>_-* #,##0.00_-;\-* #,##0.00_-;_-* "-"??_-;_-@_-</c:formatCode>
                <c:ptCount val="23"/>
                <c:pt idx="0">
                  <c:v>7255.14526775167</c:v>
                </c:pt>
                <c:pt idx="1">
                  <c:v>11749.83078693278</c:v>
                </c:pt>
                <c:pt idx="2">
                  <c:v>17932.371922052269</c:v>
                </c:pt>
                <c:pt idx="3">
                  <c:v>56197.775425139778</c:v>
                </c:pt>
                <c:pt idx="4">
                  <c:v>52339.273527536126</c:v>
                </c:pt>
                <c:pt idx="5">
                  <c:v>22241.43650379172</c:v>
                </c:pt>
                <c:pt idx="6">
                  <c:v>42232.826937985999</c:v>
                </c:pt>
                <c:pt idx="7">
                  <c:v>45084.769349429364</c:v>
                </c:pt>
                <c:pt idx="8">
                  <c:v>-6960.4671449634934</c:v>
                </c:pt>
                <c:pt idx="9">
                  <c:v>27484.025812870179</c:v>
                </c:pt>
                <c:pt idx="10">
                  <c:v>30313.224928953299</c:v>
                </c:pt>
                <c:pt idx="11">
                  <c:v>13781.505435203509</c:v>
                </c:pt>
                <c:pt idx="12">
                  <c:v>13797.06317851566</c:v>
                </c:pt>
                <c:pt idx="13">
                  <c:v>50154.508986859328</c:v>
                </c:pt>
                <c:pt idx="14">
                  <c:v>62278.102265122761</c:v>
                </c:pt>
                <c:pt idx="15">
                  <c:v>105362.17808549439</c:v>
                </c:pt>
                <c:pt idx="16">
                  <c:v>154259.7896779346</c:v>
                </c:pt>
                <c:pt idx="17">
                  <c:v>146199.018165991</c:v>
                </c:pt>
                <c:pt idx="18">
                  <c:v>-43490.732319535193</c:v>
                </c:pt>
                <c:pt idx="19">
                  <c:v>133906.30810907</c:v>
                </c:pt>
                <c:pt idx="20">
                  <c:v>141113.3830143736</c:v>
                </c:pt>
                <c:pt idx="21">
                  <c:v>14013.958011037081</c:v>
                </c:pt>
                <c:pt idx="22">
                  <c:v>108107.7992245355</c:v>
                </c:pt>
              </c:numCache>
            </c:numRef>
          </c:val>
        </c:ser>
        <c:ser>
          <c:idx val="3"/>
          <c:order val="4"/>
          <c:tx>
            <c:strRef>
              <c:f>Sheet1!$B$7</c:f>
              <c:strCache>
                <c:ptCount val="1"/>
                <c:pt idx="0">
                  <c:v>Remittances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Sheet1!$C$7:$Y$7</c:f>
              <c:numCache>
                <c:formatCode>_-* #,##0.00_-;\-* #,##0.00_-;_-* "-"??_-;_-@_-</c:formatCode>
                <c:ptCount val="23"/>
                <c:pt idx="0">
                  <c:v>49151.542182860299</c:v>
                </c:pt>
                <c:pt idx="1">
                  <c:v>61141.206308818277</c:v>
                </c:pt>
                <c:pt idx="2">
                  <c:v>72178.083837513361</c:v>
                </c:pt>
                <c:pt idx="3">
                  <c:v>75178.292594728264</c:v>
                </c:pt>
                <c:pt idx="4">
                  <c:v>80452.893987089308</c:v>
                </c:pt>
                <c:pt idx="5">
                  <c:v>88181.579840856895</c:v>
                </c:pt>
                <c:pt idx="6">
                  <c:v>91970.742982397249</c:v>
                </c:pt>
                <c:pt idx="7">
                  <c:v>111870.6945058954</c:v>
                </c:pt>
                <c:pt idx="8">
                  <c:v>119978.5397791401</c:v>
                </c:pt>
                <c:pt idx="9">
                  <c:v>126778.2804072492</c:v>
                </c:pt>
                <c:pt idx="10">
                  <c:v>139648.38523786131</c:v>
                </c:pt>
                <c:pt idx="11">
                  <c:v>158639.30848007</c:v>
                </c:pt>
                <c:pt idx="12">
                  <c:v>189661.5385658975</c:v>
                </c:pt>
                <c:pt idx="13">
                  <c:v>225197.05699875849</c:v>
                </c:pt>
                <c:pt idx="14">
                  <c:v>243079.93238144249</c:v>
                </c:pt>
                <c:pt idx="15">
                  <c:v>285867.51918408793</c:v>
                </c:pt>
                <c:pt idx="16">
                  <c:v>306524.51024554181</c:v>
                </c:pt>
                <c:pt idx="17">
                  <c:v>335671.69922117522</c:v>
                </c:pt>
                <c:pt idx="18">
                  <c:v>352496.93790993502</c:v>
                </c:pt>
                <c:pt idx="19">
                  <c:v>346661.55076181918</c:v>
                </c:pt>
                <c:pt idx="20">
                  <c:v>351527.2415137802</c:v>
                </c:pt>
                <c:pt idx="21">
                  <c:v>364561.30922860443</c:v>
                </c:pt>
                <c:pt idx="22">
                  <c:v>378883.99971125543</c:v>
                </c:pt>
              </c:numCache>
            </c:numRef>
          </c:val>
        </c:ser>
        <c:ser>
          <c:idx val="5"/>
          <c:order val="5"/>
          <c:tx>
            <c:strRef>
              <c:f>Sheet1!$B$9</c:f>
              <c:strCache>
                <c:ptCount val="1"/>
                <c:pt idx="0">
                  <c:v>Long term debt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Sheet1!$C$9:$Y$9</c:f>
              <c:numCache>
                <c:formatCode>_-* #,##0.00_-;\-* #,##0.00_-;_-* "-"??_-;_-@_-</c:formatCode>
                <c:ptCount val="23"/>
                <c:pt idx="0">
                  <c:v>151434.3345503282</c:v>
                </c:pt>
                <c:pt idx="1">
                  <c:v>142208.072577596</c:v>
                </c:pt>
                <c:pt idx="2">
                  <c:v>201628.23598328431</c:v>
                </c:pt>
                <c:pt idx="3">
                  <c:v>232545.675312924</c:v>
                </c:pt>
                <c:pt idx="4">
                  <c:v>227792.81662171401</c:v>
                </c:pt>
                <c:pt idx="5">
                  <c:v>281674.01695807022</c:v>
                </c:pt>
                <c:pt idx="6">
                  <c:v>317058.58144218201</c:v>
                </c:pt>
                <c:pt idx="7">
                  <c:v>381396.95796307042</c:v>
                </c:pt>
                <c:pt idx="8">
                  <c:v>358835.7761052092</c:v>
                </c:pt>
                <c:pt idx="9">
                  <c:v>355190.06282140478</c:v>
                </c:pt>
                <c:pt idx="10">
                  <c:v>358306.25116039912</c:v>
                </c:pt>
                <c:pt idx="11">
                  <c:v>363175.28211715427</c:v>
                </c:pt>
                <c:pt idx="12">
                  <c:v>348836.2754030677</c:v>
                </c:pt>
                <c:pt idx="13">
                  <c:v>416472.60637774522</c:v>
                </c:pt>
                <c:pt idx="14">
                  <c:v>429936.22432733659</c:v>
                </c:pt>
                <c:pt idx="15">
                  <c:v>432562.88749412069</c:v>
                </c:pt>
                <c:pt idx="16">
                  <c:v>521851.40179839073</c:v>
                </c:pt>
                <c:pt idx="17">
                  <c:v>587750.54391002643</c:v>
                </c:pt>
                <c:pt idx="18">
                  <c:v>470909.17846222239</c:v>
                </c:pt>
                <c:pt idx="19">
                  <c:v>436647.87993479747</c:v>
                </c:pt>
                <c:pt idx="20">
                  <c:v>548166.54445392545</c:v>
                </c:pt>
                <c:pt idx="21">
                  <c:v>550995.25274442032</c:v>
                </c:pt>
                <c:pt idx="22">
                  <c:v>611450.34037980007</c:v>
                </c:pt>
              </c:numCache>
            </c:numRef>
          </c:val>
        </c:ser>
        <c:ser>
          <c:idx val="6"/>
          <c:order val="6"/>
          <c:tx>
            <c:strRef>
              <c:f>Sheet1!$B$10</c:f>
              <c:strCache>
                <c:ptCount val="1"/>
                <c:pt idx="0">
                  <c:v>Short term debt</c:v>
                </c:pt>
              </c:strCache>
            </c:strRef>
          </c:tx>
          <c:cat>
            <c:numRef>
              <c:f>Sheet1!$C$3:$Y$3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Sheet1!$C$10:$Y$10</c:f>
              <c:numCache>
                <c:formatCode>_-* #,##0.00_-;\-* #,##0.00_-;_-* "-"??_-;_-@_-</c:formatCode>
                <c:ptCount val="23"/>
                <c:pt idx="0">
                  <c:v>51629.543733260267</c:v>
                </c:pt>
                <c:pt idx="1">
                  <c:v>42667.54849476942</c:v>
                </c:pt>
                <c:pt idx="2">
                  <c:v>74259.528251732321</c:v>
                </c:pt>
                <c:pt idx="3">
                  <c:v>65736.403164291827</c:v>
                </c:pt>
                <c:pt idx="4">
                  <c:v>19777.64121958951</c:v>
                </c:pt>
                <c:pt idx="5">
                  <c:v>79136.873499937094</c:v>
                </c:pt>
                <c:pt idx="6">
                  <c:v>45432.854930565198</c:v>
                </c:pt>
                <c:pt idx="7">
                  <c:v>40535.598710960177</c:v>
                </c:pt>
                <c:pt idx="8">
                  <c:v>-120762.9567520875</c:v>
                </c:pt>
                <c:pt idx="9">
                  <c:v>-41229.835353085567</c:v>
                </c:pt>
                <c:pt idx="10">
                  <c:v>-14936.70732439452</c:v>
                </c:pt>
                <c:pt idx="11">
                  <c:v>50696.698563677193</c:v>
                </c:pt>
                <c:pt idx="12">
                  <c:v>-10738.8922728939</c:v>
                </c:pt>
                <c:pt idx="13">
                  <c:v>72916.090412554957</c:v>
                </c:pt>
                <c:pt idx="14">
                  <c:v>105828.6385755105</c:v>
                </c:pt>
                <c:pt idx="15">
                  <c:v>134185.6467447984</c:v>
                </c:pt>
                <c:pt idx="16">
                  <c:v>88749.61240020291</c:v>
                </c:pt>
                <c:pt idx="17">
                  <c:v>147841.3816459316</c:v>
                </c:pt>
                <c:pt idx="18">
                  <c:v>1407.3955526307409</c:v>
                </c:pt>
                <c:pt idx="19">
                  <c:v>65796.246210087338</c:v>
                </c:pt>
                <c:pt idx="20">
                  <c:v>278001.63790412009</c:v>
                </c:pt>
                <c:pt idx="21">
                  <c:v>183377.44983568951</c:v>
                </c:pt>
                <c:pt idx="22">
                  <c:v>114443.804</c:v>
                </c:pt>
              </c:numCache>
            </c:numRef>
          </c:val>
        </c:ser>
        <c:ser>
          <c:idx val="7"/>
          <c:order val="7"/>
          <c:tx>
            <c:strRef>
              <c:f>Sheet1!$B$11</c:f>
              <c:strCache>
                <c:ptCount val="1"/>
                <c:pt idx="0">
                  <c:v>Domestic expenditure</c:v>
                </c:pt>
              </c:strCache>
            </c:strRef>
          </c:tx>
          <c:spPr>
            <a:solidFill>
              <a:srgbClr val="00B050"/>
            </a:solidFill>
            <a:ln w="25400">
              <a:noFill/>
            </a:ln>
          </c:spPr>
          <c:val>
            <c:numRef>
              <c:f>Sheet1!$C$11:$Y$11</c:f>
              <c:numCache>
                <c:formatCode>_-* #,##0.00_-;\-* #,##0.00_-;_-* "-"??_-;_-@_-</c:formatCode>
                <c:ptCount val="23"/>
                <c:pt idx="0">
                  <c:v>776578.4278101793</c:v>
                </c:pt>
                <c:pt idx="1">
                  <c:v>791511.64439204987</c:v>
                </c:pt>
                <c:pt idx="2">
                  <c:v>814128.19778440031</c:v>
                </c:pt>
                <c:pt idx="3">
                  <c:v>946716.70846706128</c:v>
                </c:pt>
                <c:pt idx="4">
                  <c:v>1014398.38881939</c:v>
                </c:pt>
                <c:pt idx="5">
                  <c:v>1142019.3074403</c:v>
                </c:pt>
                <c:pt idx="6">
                  <c:v>1747801.43907869</c:v>
                </c:pt>
                <c:pt idx="7">
                  <c:v>1964352.4390531201</c:v>
                </c:pt>
                <c:pt idx="8">
                  <c:v>2098063.72886462</c:v>
                </c:pt>
                <c:pt idx="9">
                  <c:v>2177312.8373561702</c:v>
                </c:pt>
                <c:pt idx="10">
                  <c:v>2374144.9882012201</c:v>
                </c:pt>
                <c:pt idx="11">
                  <c:v>2604420.9969693599</c:v>
                </c:pt>
                <c:pt idx="12">
                  <c:v>3101252.8503456698</c:v>
                </c:pt>
                <c:pt idx="13">
                  <c:v>3234158.7008986999</c:v>
                </c:pt>
                <c:pt idx="14">
                  <c:v>3425197.77599554</c:v>
                </c:pt>
                <c:pt idx="15">
                  <c:v>3651455.2543972</c:v>
                </c:pt>
                <c:pt idx="16">
                  <c:v>4001885.85285566</c:v>
                </c:pt>
                <c:pt idx="17">
                  <c:v>4355971.02332622</c:v>
                </c:pt>
                <c:pt idx="18">
                  <c:v>4878433.3405594304</c:v>
                </c:pt>
                <c:pt idx="19">
                  <c:v>5259955.4494792996</c:v>
                </c:pt>
                <c:pt idx="20">
                  <c:v>5560811.7500184001</c:v>
                </c:pt>
                <c:pt idx="21">
                  <c:v>5930969.6177601498</c:v>
                </c:pt>
                <c:pt idx="22">
                  <c:v>6420821.3431430003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280576"/>
        <c:axId val="38290560"/>
      </c:areaChart>
      <c:catAx>
        <c:axId val="38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8290560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38290560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_-* #,##0_-;\-* #,##0_-;_-* &quot;-&quot;_-;_-@_-" sourceLinked="0"/>
        <c:majorTickMark val="out"/>
        <c:minorTickMark val="none"/>
        <c:tickLblPos val="nextTo"/>
        <c:crossAx val="38280576"/>
        <c:crosses val="autoZero"/>
        <c:crossBetween val="midCat"/>
        <c:dispUnits>
          <c:builtInUnit val="thousands"/>
        </c:dispUnits>
      </c:valAx>
    </c:plotArea>
    <c:legend>
      <c:legendPos val="r"/>
      <c:legendEntry>
        <c:idx val="0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1400"/>
            </a:pPr>
            <a:endParaRPr lang="en-US"/>
          </a:p>
        </c:txPr>
      </c:legendEntry>
      <c:layout>
        <c:manualLayout>
          <c:xMode val="edge"/>
          <c:yMode val="edge"/>
          <c:x val="0.85723713553006242"/>
          <c:y val="0.20184436404908845"/>
          <c:w val="0.13444528396459984"/>
          <c:h val="0.60982478541533658"/>
        </c:manualLayout>
      </c:layout>
      <c:overlay val="0"/>
    </c:legend>
    <c:plotVisOnly val="1"/>
    <c:dispBlanksAs val="zero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628" cy="4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37" tIns="45469" rIns="90937" bIns="45469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7327" y="1"/>
            <a:ext cx="3037628" cy="4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37" tIns="45469" rIns="90937" bIns="4546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5663"/>
            <a:ext cx="3037628" cy="4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37" tIns="45469" rIns="90937" bIns="45469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7327" y="8815663"/>
            <a:ext cx="3037628" cy="4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37" tIns="45469" rIns="90937" bIns="4546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C87196DF-DFB0-41F5-8407-7FBEF9DA0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628" cy="4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37" tIns="45469" rIns="90937" bIns="45469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7327" y="1"/>
            <a:ext cx="3037628" cy="4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37" tIns="45469" rIns="90937" bIns="4546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endParaRPr lang="en-US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84213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90" y="4407832"/>
            <a:ext cx="5162377" cy="417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37" tIns="45469" rIns="90937" bIns="45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5663"/>
            <a:ext cx="3037628" cy="4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37" tIns="45469" rIns="90937" bIns="45469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7327" y="8815663"/>
            <a:ext cx="3037628" cy="4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37" tIns="45469" rIns="90937" bIns="4546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34840F58-FAB5-4A2C-AA4B-5BD37FF4EF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16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10"/>
          <p:cNvSpPr>
            <a:spLocks noChangeArrowheads="1"/>
          </p:cNvSpPr>
          <p:nvPr userDrawn="1"/>
        </p:nvSpPr>
        <p:spPr bwMode="auto">
          <a:xfrm>
            <a:off x="152400" y="1752600"/>
            <a:ext cx="8991600" cy="51054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50000"/>
                  </a:scheme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69CD219-919E-4608-95E1-4C5F89B8C67A}" type="slidenum">
              <a:rPr lang="en-US"/>
              <a:pPr/>
              <a:t>‹#›</a:t>
            </a:fld>
            <a:r>
              <a:rPr lang="en-US"/>
              <a:t>a</a:t>
            </a:r>
          </a:p>
        </p:txBody>
      </p:sp>
      <p:sp>
        <p:nvSpPr>
          <p:cNvPr id="5128" name="Rectangle 8"/>
          <p:cNvSpPr>
            <a:spLocks noChangeArrowheads="1"/>
          </p:cNvSpPr>
          <p:nvPr userDrawn="1"/>
        </p:nvSpPr>
        <p:spPr bwMode="auto">
          <a:xfrm>
            <a:off x="0" y="1752600"/>
            <a:ext cx="9144000" cy="152400"/>
          </a:xfrm>
          <a:prstGeom prst="rect">
            <a:avLst/>
          </a:prstGeom>
          <a:solidFill>
            <a:srgbClr val="C21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0" y="1905000"/>
            <a:ext cx="152400" cy="4953000"/>
          </a:xfrm>
          <a:prstGeom prst="rect">
            <a:avLst/>
          </a:prstGeom>
          <a:solidFill>
            <a:srgbClr val="002A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42" name="Picture 2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4"/>
          <a:stretch>
            <a:fillRect/>
          </a:stretch>
        </p:blipFill>
        <p:spPr bwMode="auto">
          <a:xfrm>
            <a:off x="455613" y="455613"/>
            <a:ext cx="3005137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52018-B0E5-41B6-AD7F-42E99E845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1943100" cy="464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47800"/>
            <a:ext cx="5676900" cy="464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E542E-1459-4D08-9B63-A06CCB0E40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6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54E2D-D197-4372-B526-FA76AB736E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9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D3D49-6789-423F-AFB4-B6D3EC3C88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0FE4E-87D2-4988-ABC5-335C37BA9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2B5BB-2B0F-4F04-9712-4B2540E02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682B5-4893-485B-92D9-FE8CC87B1A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F4E14-90D4-454D-AD28-59AFF88EF5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3ECCE-03FB-412C-840A-992BB86573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BF028-F94F-474A-ACFD-FB9C2A6AA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47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1937CA55-7767-4AEB-B43C-9DF5F6FC8F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1066800"/>
            <a:ext cx="9144000" cy="152400"/>
          </a:xfrm>
          <a:prstGeom prst="rect">
            <a:avLst/>
          </a:prstGeom>
          <a:solidFill>
            <a:srgbClr val="C211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1219200"/>
            <a:ext cx="152400" cy="5638800"/>
          </a:xfrm>
          <a:prstGeom prst="rect">
            <a:avLst/>
          </a:prstGeom>
          <a:solidFill>
            <a:srgbClr val="002A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2A6C"/>
              </a:solidFill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64"/>
          <a:stretch>
            <a:fillRect/>
          </a:stretch>
        </p:blipFill>
        <p:spPr bwMode="auto">
          <a:xfrm>
            <a:off x="227013" y="228600"/>
            <a:ext cx="2422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4E2D-D197-4372-B526-FA76AB736E98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549688172"/>
              </p:ext>
            </p:extLst>
          </p:nvPr>
        </p:nvGraphicFramePr>
        <p:xfrm>
          <a:off x="0" y="1219200"/>
          <a:ext cx="86868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 flipH="1">
            <a:off x="400050" y="6427113"/>
            <a:ext cx="8286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Source: ODA and OOFs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OECD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); FDI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UNCTAD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); portfolio equity and remittances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World Bank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); loans data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World Bank’s International Debt Statistics)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; government expenditure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IMF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).</a:t>
            </a:r>
            <a:endParaRPr lang="en-GB" sz="105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42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4E2D-D197-4372-B526-FA76AB736E9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85407158"/>
              </p:ext>
            </p:extLst>
          </p:nvPr>
        </p:nvGraphicFramePr>
        <p:xfrm>
          <a:off x="0" y="1325816"/>
          <a:ext cx="91440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 flipH="1">
            <a:off x="400050" y="6427113"/>
            <a:ext cx="8286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Source: ODA and OOFs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OECD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); FDI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UNCTAD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); portfolio equity and remittances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World Bank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); loans data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World Bank’s International Debt Statistics)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; government expenditure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IMF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).</a:t>
            </a:r>
            <a:endParaRPr lang="en-GB" sz="105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549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5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" decel="100000"/>
                                        <p:tgtEl>
                                          <p:spTgt spid="15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" decel="100000"/>
                                        <p:tgtEl>
                                          <p:spTgt spid="1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" decel="100000"/>
                                        <p:tgtEl>
                                          <p:spTgt spid="1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" decel="100000"/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" decel="100000"/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" decel="100000"/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" decel="100000"/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" decel="100000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Chart bld="series"/>
        </p:bldSub>
      </p:bldGraphic>
      <p:bldGraphic spid="15" grpId="1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4E2D-D197-4372-B526-FA76AB736E9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28442884"/>
              </p:ext>
            </p:extLst>
          </p:nvPr>
        </p:nvGraphicFramePr>
        <p:xfrm>
          <a:off x="18535" y="1303162"/>
          <a:ext cx="91440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 flipH="1">
            <a:off x="400050" y="6427113"/>
            <a:ext cx="8286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Source: ODA and OOFs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OECD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); FDI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UNCTAD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); portfolio equity and remittances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World Bank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); loans data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World Bank’s International Debt Statistics)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; government expenditure (</a:t>
            </a:r>
            <a:r>
              <a:rPr lang="en-GB" sz="1050" i="1" dirty="0" smtClean="0">
                <a:solidFill>
                  <a:srgbClr val="000000"/>
                </a:solidFill>
                <a:ea typeface="ＭＳ Ｐゴシック" pitchFamily="34" charset="-128"/>
              </a:rPr>
              <a:t>IMF</a:t>
            </a:r>
            <a:r>
              <a:rPr lang="en-GB" sz="1050" dirty="0" smtClean="0">
                <a:solidFill>
                  <a:srgbClr val="000000"/>
                </a:solidFill>
                <a:ea typeface="ＭＳ Ｐゴシック" pitchFamily="34" charset="-128"/>
              </a:rPr>
              <a:t>).</a:t>
            </a:r>
            <a:endParaRPr lang="en-GB" sz="105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42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Chart bld="series"/>
        </p:bldSub>
      </p:bldGraphic>
    </p:bld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Overr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9A2053DA04844A8D558F53165584E6" ma:contentTypeVersion="1" ma:contentTypeDescription="Create a new document." ma:contentTypeScope="" ma:versionID="77192f36fe6d6d5671f21371bedf3953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0C8FE46-DA66-4CC0-9669-22C6DCDBB1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6E73C5-E817-4B3F-9C4D-5E62BBA05B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1A95FF2-B637-40B3-805B-4471F1D437A8}">
  <ds:schemaRefs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105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</vt:lpstr>
      <vt:lpstr>PowerPoint Presentation</vt:lpstr>
      <vt:lpstr>PowerPoint Presentation</vt:lpstr>
      <vt:lpstr>PowerPoint Presentation</vt:lpstr>
    </vt:vector>
  </TitlesOfParts>
  <Company>JDG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O'Connell, Stephen (E3/AA)</cp:lastModifiedBy>
  <cp:revision>265</cp:revision>
  <cp:lastPrinted>2015-04-01T18:25:53Z</cp:lastPrinted>
  <dcterms:created xsi:type="dcterms:W3CDTF">2004-09-17T20:07:42Z</dcterms:created>
  <dcterms:modified xsi:type="dcterms:W3CDTF">2015-04-01T18:29:58Z</dcterms:modified>
</cp:coreProperties>
</file>