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7" r:id="rId3"/>
    <p:sldId id="296" r:id="rId4"/>
    <p:sldId id="289" r:id="rId5"/>
    <p:sldId id="291" r:id="rId6"/>
    <p:sldId id="294" r:id="rId7"/>
    <p:sldId id="295" r:id="rId8"/>
    <p:sldId id="298" r:id="rId9"/>
    <p:sldId id="299" r:id="rId10"/>
    <p:sldId id="300" r:id="rId11"/>
    <p:sldId id="301" r:id="rId12"/>
    <p:sldId id="302" r:id="rId13"/>
    <p:sldId id="303" r:id="rId14"/>
    <p:sldId id="307" r:id="rId15"/>
    <p:sldId id="305" r:id="rId16"/>
    <p:sldId id="308" r:id="rId17"/>
    <p:sldId id="309" r:id="rId18"/>
    <p:sldId id="310" r:id="rId19"/>
    <p:sldId id="311" r:id="rId20"/>
    <p:sldId id="312" r:id="rId21"/>
    <p:sldId id="313" r:id="rId22"/>
    <p:sldId id="314" r:id="rId23"/>
    <p:sldId id="315" r:id="rId24"/>
    <p:sldId id="316"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85" autoAdjust="0"/>
  </p:normalViewPr>
  <p:slideViewPr>
    <p:cSldViewPr>
      <p:cViewPr varScale="1">
        <p:scale>
          <a:sx n="67" d="100"/>
          <a:sy n="67" d="100"/>
        </p:scale>
        <p:origin x="-1620" y="-9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6A323BF-3986-4FB7-B30D-D1F5CBD60275}" type="datetimeFigureOut">
              <a:rPr lang="en-US" smtClean="0"/>
              <a:t>5/19/2015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52F8ABBE-3B80-4F2E-A270-5F0FC2C91369}" type="slidenum">
              <a:rPr lang="en-US" smtClean="0"/>
              <a:t>‹#›</a:t>
            </a:fld>
            <a:endParaRPr lang="en-US"/>
          </a:p>
        </p:txBody>
      </p:sp>
    </p:spTree>
    <p:extLst>
      <p:ext uri="{BB962C8B-B14F-4D97-AF65-F5344CB8AC3E}">
        <p14:creationId xmlns:p14="http://schemas.microsoft.com/office/powerpoint/2010/main" val="3185422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DF2B0A0-B9DF-4802-9523-852961DC2153}" type="datetimeFigureOut">
              <a:rPr lang="en-US" smtClean="0"/>
              <a:t>5/19/2015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EBB3214-BAC3-459F-9E76-A30E9872A985}" type="slidenum">
              <a:rPr lang="en-US" smtClean="0"/>
              <a:t>‹#›</a:t>
            </a:fld>
            <a:endParaRPr lang="en-US"/>
          </a:p>
        </p:txBody>
      </p:sp>
    </p:spTree>
    <p:extLst>
      <p:ext uri="{BB962C8B-B14F-4D97-AF65-F5344CB8AC3E}">
        <p14:creationId xmlns:p14="http://schemas.microsoft.com/office/powerpoint/2010/main" val="110788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worldbank.org/economicpremis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ophi.org.u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Aaron</a:t>
            </a:r>
            <a:r>
              <a:rPr lang="en-US" baseline="0" dirty="0" smtClean="0"/>
              <a:t> </a:t>
            </a:r>
            <a:r>
              <a:rPr lang="en-US" baseline="0" dirty="0" err="1" smtClean="0"/>
              <a:t>Roesch</a:t>
            </a:r>
            <a:r>
              <a:rPr lang="en-US" baseline="0" dirty="0" smtClean="0"/>
              <a:t> using CPIA scores (and/or Kaufmann/</a:t>
            </a:r>
            <a:r>
              <a:rPr lang="en-US" baseline="0" dirty="0" err="1" smtClean="0"/>
              <a:t>Kraay</a:t>
            </a:r>
            <a:r>
              <a:rPr lang="en-US" baseline="0" dirty="0" smtClean="0"/>
              <a:t>) on the x-axis and the poverty </a:t>
            </a:r>
            <a:r>
              <a:rPr lang="en-US" baseline="0" smtClean="0"/>
              <a:t>gap [?] on the y-axis.</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2</a:t>
            </a:fld>
            <a:endParaRPr lang="en-US"/>
          </a:p>
        </p:txBody>
      </p:sp>
    </p:spTree>
    <p:extLst>
      <p:ext uri="{BB962C8B-B14F-4D97-AF65-F5344CB8AC3E}">
        <p14:creationId xmlns:p14="http://schemas.microsoft.com/office/powerpoint/2010/main" val="1468307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Ravallion</a:t>
            </a:r>
            <a:r>
              <a:rPr lang="en-US" smtClean="0"/>
              <a:t> manuscript, part 3</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11</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Ravallion</a:t>
            </a:r>
            <a:r>
              <a:rPr lang="en-US" smtClean="0"/>
              <a:t> manuscript, part 3</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12</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Ravallion</a:t>
            </a:r>
            <a:r>
              <a:rPr lang="en-US" dirty="0" smtClean="0"/>
              <a:t> manuscript, part 3</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13</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Aaron’s Stata file using UN population data. </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14</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Aaron’s Stata file using UN population data.</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15</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Steve O’C from UN data; shows latest observations, one </a:t>
            </a:r>
            <a:r>
              <a:rPr lang="en-US" baseline="0" smtClean="0"/>
              <a:t>per country, 2009-2011.</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16</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r>
              <a:rPr lang="en-US" dirty="0" err="1"/>
              <a:t>Olinto</a:t>
            </a:r>
            <a:r>
              <a:rPr lang="en-US" dirty="0"/>
              <a:t>, Pedro, Kathleen </a:t>
            </a:r>
            <a:r>
              <a:rPr lang="en-US" dirty="0" err="1"/>
              <a:t>Beegle</a:t>
            </a:r>
            <a:r>
              <a:rPr lang="en-US" dirty="0"/>
              <a:t>, Carlos </a:t>
            </a:r>
            <a:r>
              <a:rPr lang="en-US" dirty="0" err="1"/>
              <a:t>Sobrado</a:t>
            </a:r>
            <a:r>
              <a:rPr lang="en-US" dirty="0"/>
              <a:t> and Hiroki </a:t>
            </a:r>
            <a:r>
              <a:rPr lang="en-US" dirty="0" err="1"/>
              <a:t>Uematsu</a:t>
            </a:r>
            <a:r>
              <a:rPr lang="en-US" dirty="0"/>
              <a:t> (2013) “The State of the Poor: Where Are the Poor, Where Is Extreme Poverty Harder to End, and What Is the Current Profile of the Poor?” World Bank, Poverty Reduction and Economic Management Network No. 125, October (</a:t>
            </a:r>
            <a:r>
              <a:rPr lang="en-US" u="sng" dirty="0">
                <a:hlinkClick r:id="rId3"/>
              </a:rPr>
              <a:t>www.worldbank.org/economicpremise</a:t>
            </a:r>
            <a:r>
              <a:rPr lang="en-US" dirty="0"/>
              <a:t>)</a:t>
            </a:r>
          </a:p>
        </p:txBody>
      </p:sp>
      <p:sp>
        <p:nvSpPr>
          <p:cNvPr id="4" name="Slide Number Placeholder 3"/>
          <p:cNvSpPr>
            <a:spLocks noGrp="1"/>
          </p:cNvSpPr>
          <p:nvPr>
            <p:ph type="sldNum" sz="quarter" idx="10"/>
          </p:nvPr>
        </p:nvSpPr>
        <p:spPr/>
        <p:txBody>
          <a:bodyPr/>
          <a:lstStyle/>
          <a:p>
            <a:fld id="{AEBB3214-BAC3-459F-9E76-A30E9872A985}" type="slidenum">
              <a:rPr lang="en-US" smtClean="0"/>
              <a:t>17</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r>
              <a:rPr lang="en-US" dirty="0" err="1"/>
              <a:t>Alkire</a:t>
            </a:r>
            <a:r>
              <a:rPr lang="en-US" dirty="0"/>
              <a:t>, Sabina et al. </a:t>
            </a:r>
            <a:r>
              <a:rPr lang="en-US"/>
              <a:t>(2014) “Poverty in Rural and Urban Areas: Direct Comparisons Using the Global MPI 2014” Oxford Poverty &amp; Human Development Initiative </a:t>
            </a:r>
            <a:r>
              <a:rPr lang="en-US" u="sng">
                <a:hlinkClick r:id="rId3"/>
              </a:rPr>
              <a:t>www.ophi.org.uk</a:t>
            </a:r>
            <a:endParaRPr lang="en-US"/>
          </a:p>
        </p:txBody>
      </p:sp>
      <p:sp>
        <p:nvSpPr>
          <p:cNvPr id="4" name="Slide Number Placeholder 3"/>
          <p:cNvSpPr>
            <a:spLocks noGrp="1"/>
          </p:cNvSpPr>
          <p:nvPr>
            <p:ph type="sldNum" sz="quarter" idx="10"/>
          </p:nvPr>
        </p:nvSpPr>
        <p:spPr/>
        <p:txBody>
          <a:bodyPr/>
          <a:lstStyle/>
          <a:p>
            <a:fld id="{AEBB3214-BAC3-459F-9E76-A30E9872A985}" type="slidenum">
              <a:rPr lang="en-US" smtClean="0"/>
              <a:t>18</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Source: Calculated from World Bank, </a:t>
            </a:r>
            <a:r>
              <a:rPr lang="en-US" dirty="0" err="1"/>
              <a:t>PovCalNet</a:t>
            </a:r>
            <a:r>
              <a:rPr lang="en-US" dirty="0"/>
              <a:t>, using Don </a:t>
            </a:r>
            <a:r>
              <a:rPr lang="en-US" dirty="0" err="1"/>
              <a:t>Sillers</a:t>
            </a:r>
            <a:r>
              <a:rPr lang="en-US" dirty="0"/>
              <a:t>’ poverty calculator.</a:t>
            </a:r>
          </a:p>
          <a:p>
            <a:pPr defTabSz="931774"/>
            <a:r>
              <a:rPr lang="en-US" dirty="0"/>
              <a:t>--Official ODA in 2014 was around $130 billion.</a:t>
            </a:r>
          </a:p>
          <a:p>
            <a:pPr defTabSz="931774"/>
            <a:r>
              <a:rPr lang="en-US" dirty="0"/>
              <a:t>--Notice that South Asia becomes more ‘expensive’ than SSA at $2 or higher lines.</a:t>
            </a:r>
          </a:p>
        </p:txBody>
      </p:sp>
      <p:sp>
        <p:nvSpPr>
          <p:cNvPr id="4" name="Slide Number Placeholder 3"/>
          <p:cNvSpPr>
            <a:spLocks noGrp="1"/>
          </p:cNvSpPr>
          <p:nvPr>
            <p:ph type="sldNum" sz="quarter" idx="10"/>
          </p:nvPr>
        </p:nvSpPr>
        <p:spPr/>
        <p:txBody>
          <a:bodyPr/>
          <a:lstStyle/>
          <a:p>
            <a:fld id="{AEBB3214-BAC3-459F-9E76-A30E9872A985}" type="slidenum">
              <a:rPr lang="en-US" smtClean="0"/>
              <a:t>19</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Source: Calculated from World Bank, </a:t>
            </a:r>
            <a:r>
              <a:rPr lang="en-US" dirty="0" err="1"/>
              <a:t>PovCalNet</a:t>
            </a:r>
            <a:r>
              <a:rPr lang="en-US" dirty="0"/>
              <a:t>, using Don </a:t>
            </a:r>
            <a:r>
              <a:rPr lang="en-US" dirty="0" err="1"/>
              <a:t>Sillers</a:t>
            </a:r>
            <a:r>
              <a:rPr lang="en-US" dirty="0"/>
              <a:t>’ poverty calculator.</a:t>
            </a:r>
          </a:p>
          <a:p>
            <a:pPr defTabSz="931774"/>
            <a:r>
              <a:rPr lang="en-US" dirty="0"/>
              <a:t>--The depth of poverty is 37c on average worldwide and his higher in LAC than in SSA, presumably because inequality in big LAC countries is so high. The LAC data are generally for income and the SSA for consumption, which may account for part of this if low levels of income are more frequent (permanent-income hypothesis) or are reported more accurately than low levels of consumption.</a:t>
            </a:r>
          </a:p>
        </p:txBody>
      </p:sp>
      <p:sp>
        <p:nvSpPr>
          <p:cNvPr id="4" name="Slide Number Placeholder 3"/>
          <p:cNvSpPr>
            <a:spLocks noGrp="1"/>
          </p:cNvSpPr>
          <p:nvPr>
            <p:ph type="sldNum" sz="quarter" idx="10"/>
          </p:nvPr>
        </p:nvSpPr>
        <p:spPr/>
        <p:txBody>
          <a:bodyPr/>
          <a:lstStyle/>
          <a:p>
            <a:fld id="{AEBB3214-BAC3-459F-9E76-A30E9872A985}" type="slidenum">
              <a:rPr lang="en-US" smtClean="0"/>
              <a:t>20</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Don </a:t>
            </a:r>
            <a:r>
              <a:rPr lang="en-US" dirty="0" err="1" smtClean="0"/>
              <a:t>Sillers</a:t>
            </a:r>
            <a:r>
              <a:rPr lang="en-US" dirty="0" smtClean="0"/>
              <a:t> using </a:t>
            </a:r>
            <a:r>
              <a:rPr lang="en-US" dirty="0" err="1" smtClean="0"/>
              <a:t>PovCal</a:t>
            </a:r>
            <a:r>
              <a:rPr lang="en-US" baseline="0" dirty="0" smtClean="0"/>
              <a:t> data on poverty rates, USAID data on development funding, and WDI data on PPP-adjusted real GDP per capita.</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3</a:t>
            </a:fld>
            <a:endParaRPr lang="en-US"/>
          </a:p>
        </p:txBody>
      </p:sp>
    </p:spTree>
    <p:extLst>
      <p:ext uri="{BB962C8B-B14F-4D97-AF65-F5344CB8AC3E}">
        <p14:creationId xmlns:p14="http://schemas.microsoft.com/office/powerpoint/2010/main" val="1468307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Source: Steve O’Connell (2015) “Notes on selectivity”</a:t>
            </a:r>
          </a:p>
        </p:txBody>
      </p:sp>
      <p:sp>
        <p:nvSpPr>
          <p:cNvPr id="4" name="Slide Number Placeholder 3"/>
          <p:cNvSpPr>
            <a:spLocks noGrp="1"/>
          </p:cNvSpPr>
          <p:nvPr>
            <p:ph type="sldNum" sz="quarter" idx="10"/>
          </p:nvPr>
        </p:nvSpPr>
        <p:spPr/>
        <p:txBody>
          <a:bodyPr/>
          <a:lstStyle/>
          <a:p>
            <a:fld id="{AEBB3214-BAC3-459F-9E76-A30E9872A985}" type="slidenum">
              <a:rPr lang="en-US" smtClean="0"/>
              <a:t>21</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United Nations (2014), Report of the Intergovernmental Committee of Experts on Sustainable Development Financing, p. 7</a:t>
            </a:r>
          </a:p>
          <a:p>
            <a:r>
              <a:rPr lang="en-US" baseline="0" dirty="0" smtClean="0"/>
              <a:t>Data sources cited: DAC Statistics and World Bank data on migration and remittances.</a:t>
            </a:r>
          </a:p>
          <a:p>
            <a:r>
              <a:rPr lang="en-US" baseline="0" dirty="0" smtClean="0"/>
              <a:t>Note that domestic revenues as a share of GDP are also much smaller in </a:t>
            </a:r>
            <a:r>
              <a:rPr lang="en-US" baseline="0" smtClean="0"/>
              <a:t>least-developed countries.</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22</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23</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24</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Steve O’Connell using </a:t>
            </a:r>
            <a:r>
              <a:rPr lang="en-US" dirty="0" err="1" smtClean="0"/>
              <a:t>PovCal</a:t>
            </a:r>
            <a:r>
              <a:rPr lang="en-US" dirty="0" smtClean="0"/>
              <a:t> data</a:t>
            </a:r>
            <a:r>
              <a:rPr lang="en-US" baseline="0" dirty="0" smtClean="0"/>
              <a:t> from Don and fitting a 3</a:t>
            </a:r>
            <a:r>
              <a:rPr lang="en-US" baseline="30000" dirty="0" smtClean="0"/>
              <a:t>rd</a:t>
            </a:r>
            <a:r>
              <a:rPr lang="en-US" baseline="0" dirty="0" smtClean="0"/>
              <a:t>-degree polynomial smoother.</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4</a:t>
            </a:fld>
            <a:endParaRPr lang="en-US"/>
          </a:p>
        </p:txBody>
      </p:sp>
    </p:spTree>
    <p:extLst>
      <p:ext uri="{BB962C8B-B14F-4D97-AF65-F5344CB8AC3E}">
        <p14:creationId xmlns:p14="http://schemas.microsoft.com/office/powerpoint/2010/main" val="18208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Steve O’Connell using data</a:t>
            </a:r>
            <a:r>
              <a:rPr lang="en-US" baseline="0" dirty="0" smtClean="0"/>
              <a:t> from </a:t>
            </a:r>
            <a:r>
              <a:rPr lang="en-US" baseline="0" dirty="0" err="1" smtClean="0"/>
              <a:t>Inchauste</a:t>
            </a:r>
            <a:r>
              <a:rPr lang="en-US" baseline="0" dirty="0" smtClean="0"/>
              <a:t> et al. (2014)</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5</a:t>
            </a:fld>
            <a:endParaRPr lang="en-US"/>
          </a:p>
        </p:txBody>
      </p:sp>
    </p:spTree>
    <p:extLst>
      <p:ext uri="{BB962C8B-B14F-4D97-AF65-F5344CB8AC3E}">
        <p14:creationId xmlns:p14="http://schemas.microsoft.com/office/powerpoint/2010/main" val="200705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Steve</a:t>
            </a:r>
            <a:r>
              <a:rPr lang="en-US" baseline="0" dirty="0" smtClean="0"/>
              <a:t> O’Connell using data from </a:t>
            </a:r>
            <a:r>
              <a:rPr lang="en-US" baseline="0" dirty="0" err="1" smtClean="0"/>
              <a:t>Inchauste</a:t>
            </a:r>
            <a:r>
              <a:rPr lang="en-US" baseline="0" dirty="0" smtClean="0"/>
              <a:t> et al. (2014)</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6</a:t>
            </a:fld>
            <a:endParaRPr lang="en-US"/>
          </a:p>
        </p:txBody>
      </p:sp>
    </p:spTree>
    <p:extLst>
      <p:ext uri="{BB962C8B-B14F-4D97-AF65-F5344CB8AC3E}">
        <p14:creationId xmlns:p14="http://schemas.microsoft.com/office/powerpoint/2010/main" val="376506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Steve O’Connell using data from </a:t>
            </a:r>
            <a:r>
              <a:rPr lang="en-US" dirty="0" err="1" smtClean="0"/>
              <a:t>Inchauste</a:t>
            </a:r>
            <a:r>
              <a:rPr lang="en-US" dirty="0" smtClean="0"/>
              <a:t> et al. (2014). </a:t>
            </a:r>
            <a:r>
              <a:rPr lang="en-US" dirty="0"/>
              <a:t>The slope and robust t-stat are 7.93 (5.93) for the 8 LAC countries (excluding Peru) and 2.99 (1.75) for all 13 countries (again excluding Peru).</a:t>
            </a:r>
          </a:p>
        </p:txBody>
      </p:sp>
      <p:sp>
        <p:nvSpPr>
          <p:cNvPr id="4" name="Slide Number Placeholder 3"/>
          <p:cNvSpPr>
            <a:spLocks noGrp="1"/>
          </p:cNvSpPr>
          <p:nvPr>
            <p:ph type="sldNum" sz="quarter" idx="10"/>
          </p:nvPr>
        </p:nvSpPr>
        <p:spPr/>
        <p:txBody>
          <a:bodyPr/>
          <a:lstStyle/>
          <a:p>
            <a:fld id="{AEBB3214-BAC3-459F-9E76-A30E9872A985}" type="slidenum">
              <a:rPr lang="en-US" smtClean="0"/>
              <a:t>7</a:t>
            </a:fld>
            <a:endParaRPr lang="en-US"/>
          </a:p>
        </p:txBody>
      </p:sp>
    </p:spTree>
    <p:extLst>
      <p:ext uri="{BB962C8B-B14F-4D97-AF65-F5344CB8AC3E}">
        <p14:creationId xmlns:p14="http://schemas.microsoft.com/office/powerpoint/2010/main" val="17057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Aaron </a:t>
            </a:r>
            <a:r>
              <a:rPr lang="en-US" dirty="0" err="1" smtClean="0"/>
              <a:t>Roesch</a:t>
            </a:r>
            <a:endParaRPr lang="en-US" dirty="0"/>
          </a:p>
        </p:txBody>
      </p:sp>
      <p:sp>
        <p:nvSpPr>
          <p:cNvPr id="4" name="Slide Number Placeholder 3"/>
          <p:cNvSpPr>
            <a:spLocks noGrp="1"/>
          </p:cNvSpPr>
          <p:nvPr>
            <p:ph type="sldNum" sz="quarter" idx="10"/>
          </p:nvPr>
        </p:nvSpPr>
        <p:spPr/>
        <p:txBody>
          <a:bodyPr/>
          <a:lstStyle/>
          <a:p>
            <a:fld id="{74A86F27-7831-453E-ACDC-71C05C999481}" type="slidenum">
              <a:rPr lang="en-US" smtClean="0"/>
              <a:t>8</a:t>
            </a:fld>
            <a:endParaRPr lang="en-US"/>
          </a:p>
        </p:txBody>
      </p:sp>
    </p:spTree>
    <p:extLst>
      <p:ext uri="{BB962C8B-B14F-4D97-AF65-F5344CB8AC3E}">
        <p14:creationId xmlns:p14="http://schemas.microsoft.com/office/powerpoint/2010/main" val="27715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Aaron </a:t>
            </a:r>
            <a:r>
              <a:rPr lang="en-US" dirty="0" err="1" smtClean="0"/>
              <a:t>Roesch</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9</a:t>
            </a:fld>
            <a:endParaRPr lang="en-US"/>
          </a:p>
        </p:txBody>
      </p:sp>
    </p:spTree>
    <p:extLst>
      <p:ext uri="{BB962C8B-B14F-4D97-AF65-F5344CB8AC3E}">
        <p14:creationId xmlns:p14="http://schemas.microsoft.com/office/powerpoint/2010/main" val="3130387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dirty="0" err="1" smtClean="0"/>
              <a:t>Ravallion</a:t>
            </a:r>
            <a:r>
              <a:rPr lang="en-US" dirty="0" smtClean="0"/>
              <a:t> manuscript, part 3.</a:t>
            </a:r>
            <a:r>
              <a:rPr lang="en-US" baseline="0" dirty="0" smtClean="0"/>
              <a:t>  Note that this is population-weighted, and therefore the East Asia, South Asia, and developing-country averages are heavily influenced by China and India. It would be better for most analytical purposes to track cross-country averages of within-country changes.</a:t>
            </a:r>
            <a:endParaRPr lang="en-US" dirty="0"/>
          </a:p>
        </p:txBody>
      </p:sp>
      <p:sp>
        <p:nvSpPr>
          <p:cNvPr id="4" name="Slide Number Placeholder 3"/>
          <p:cNvSpPr>
            <a:spLocks noGrp="1"/>
          </p:cNvSpPr>
          <p:nvPr>
            <p:ph type="sldNum" sz="quarter" idx="10"/>
          </p:nvPr>
        </p:nvSpPr>
        <p:spPr/>
        <p:txBody>
          <a:bodyPr/>
          <a:lstStyle/>
          <a:p>
            <a:fld id="{AEBB3214-BAC3-459F-9E76-A30E9872A985}" type="slidenum">
              <a:rPr lang="en-US" smtClean="0"/>
              <a:t>10</a:t>
            </a:fld>
            <a:endParaRPr lang="en-US"/>
          </a:p>
        </p:txBody>
      </p:sp>
    </p:spTree>
    <p:extLst>
      <p:ext uri="{BB962C8B-B14F-4D97-AF65-F5344CB8AC3E}">
        <p14:creationId xmlns:p14="http://schemas.microsoft.com/office/powerpoint/2010/main" val="170579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B039B06-C787-4897-9310-55E1DB11B9B4}" type="datetimeFigureOut">
              <a:rPr lang="en-US"/>
              <a:pPr>
                <a:defRPr/>
              </a:pPr>
              <a:t>5/19/2015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DDECC0-B5C4-4752-8CFF-7A2DBCEA76EF}" type="slidenum">
              <a:rPr lang="en-US"/>
              <a:pPr>
                <a:defRPr/>
              </a:pPr>
              <a:t>‹#›</a:t>
            </a:fld>
            <a:endParaRPr lang="en-US"/>
          </a:p>
        </p:txBody>
      </p:sp>
    </p:spTree>
    <p:extLst>
      <p:ext uri="{BB962C8B-B14F-4D97-AF65-F5344CB8AC3E}">
        <p14:creationId xmlns:p14="http://schemas.microsoft.com/office/powerpoint/2010/main" val="22745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8EE2B-16B5-43F7-B1CC-D0AB423FEF03}" type="datetimeFigureOut">
              <a:rPr lang="en-US"/>
              <a:pPr>
                <a:defRPr/>
              </a:pPr>
              <a:t>5/19/2015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92C042-5328-4D64-8998-484047ECB777}" type="slidenum">
              <a:rPr lang="en-US"/>
              <a:pPr>
                <a:defRPr/>
              </a:pPr>
              <a:t>‹#›</a:t>
            </a:fld>
            <a:endParaRPr lang="en-US"/>
          </a:p>
        </p:txBody>
      </p:sp>
    </p:spTree>
    <p:extLst>
      <p:ext uri="{BB962C8B-B14F-4D97-AF65-F5344CB8AC3E}">
        <p14:creationId xmlns:p14="http://schemas.microsoft.com/office/powerpoint/2010/main" val="149903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200DC8-9D1B-46D6-9861-CE78352CE853}" type="datetimeFigureOut">
              <a:rPr lang="en-US"/>
              <a:pPr>
                <a:defRPr/>
              </a:pPr>
              <a:t>5/19/2015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291E73-1EFF-4A04-AE4A-8031F6202C0B}" type="slidenum">
              <a:rPr lang="en-US"/>
              <a:pPr>
                <a:defRPr/>
              </a:pPr>
              <a:t>‹#›</a:t>
            </a:fld>
            <a:endParaRPr lang="en-US"/>
          </a:p>
        </p:txBody>
      </p:sp>
    </p:spTree>
    <p:extLst>
      <p:ext uri="{BB962C8B-B14F-4D97-AF65-F5344CB8AC3E}">
        <p14:creationId xmlns:p14="http://schemas.microsoft.com/office/powerpoint/2010/main" val="293352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5C72EE-0C19-4262-96D0-4A264998B87A}" type="datetimeFigureOut">
              <a:rPr lang="en-US"/>
              <a:pPr>
                <a:defRPr/>
              </a:pPr>
              <a:t>5/19/2015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EC63CD-E667-45E3-A0A1-12B5647701FB}" type="slidenum">
              <a:rPr lang="en-US"/>
              <a:pPr>
                <a:defRPr/>
              </a:pPr>
              <a:t>‹#›</a:t>
            </a:fld>
            <a:endParaRPr lang="en-US"/>
          </a:p>
        </p:txBody>
      </p:sp>
    </p:spTree>
    <p:extLst>
      <p:ext uri="{BB962C8B-B14F-4D97-AF65-F5344CB8AC3E}">
        <p14:creationId xmlns:p14="http://schemas.microsoft.com/office/powerpoint/2010/main" val="64176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891C52-AC54-4761-BD3C-07F0D427473C}" type="datetimeFigureOut">
              <a:rPr lang="en-US"/>
              <a:pPr>
                <a:defRPr/>
              </a:pPr>
              <a:t>5/19/2015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F56AB9-17A3-4748-9518-D4D38424E296}" type="slidenum">
              <a:rPr lang="en-US"/>
              <a:pPr>
                <a:defRPr/>
              </a:pPr>
              <a:t>‹#›</a:t>
            </a:fld>
            <a:endParaRPr lang="en-US"/>
          </a:p>
        </p:txBody>
      </p:sp>
    </p:spTree>
    <p:extLst>
      <p:ext uri="{BB962C8B-B14F-4D97-AF65-F5344CB8AC3E}">
        <p14:creationId xmlns:p14="http://schemas.microsoft.com/office/powerpoint/2010/main" val="339003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B57465B-7662-43F5-A6A9-4F3BA44F559D}" type="datetimeFigureOut">
              <a:rPr lang="en-US"/>
              <a:pPr>
                <a:defRPr/>
              </a:pPr>
              <a:t>5/19/2015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37642A2-1C66-4B68-8399-41EA901B7F6D}" type="slidenum">
              <a:rPr lang="en-US"/>
              <a:pPr>
                <a:defRPr/>
              </a:pPr>
              <a:t>‹#›</a:t>
            </a:fld>
            <a:endParaRPr lang="en-US"/>
          </a:p>
        </p:txBody>
      </p:sp>
    </p:spTree>
    <p:extLst>
      <p:ext uri="{BB962C8B-B14F-4D97-AF65-F5344CB8AC3E}">
        <p14:creationId xmlns:p14="http://schemas.microsoft.com/office/powerpoint/2010/main" val="322069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34A6B45-C247-4BA8-91CA-3516517DFDE9}" type="datetimeFigureOut">
              <a:rPr lang="en-US"/>
              <a:pPr>
                <a:defRPr/>
              </a:pPr>
              <a:t>5/19/2015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F8B92D-871D-4216-9F9C-475CDB6A91D5}" type="slidenum">
              <a:rPr lang="en-US"/>
              <a:pPr>
                <a:defRPr/>
              </a:pPr>
              <a:t>‹#›</a:t>
            </a:fld>
            <a:endParaRPr lang="en-US"/>
          </a:p>
        </p:txBody>
      </p:sp>
    </p:spTree>
    <p:extLst>
      <p:ext uri="{BB962C8B-B14F-4D97-AF65-F5344CB8AC3E}">
        <p14:creationId xmlns:p14="http://schemas.microsoft.com/office/powerpoint/2010/main" val="308769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1851AB-B28F-4E47-928A-983440DB79A3}" type="datetimeFigureOut">
              <a:rPr lang="en-US"/>
              <a:pPr>
                <a:defRPr/>
              </a:pPr>
              <a:t>5/19/2015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7FD861D-2201-496D-AB78-D0B15EB78607}" type="slidenum">
              <a:rPr lang="en-US"/>
              <a:pPr>
                <a:defRPr/>
              </a:pPr>
              <a:t>‹#›</a:t>
            </a:fld>
            <a:endParaRPr lang="en-US"/>
          </a:p>
        </p:txBody>
      </p:sp>
    </p:spTree>
    <p:extLst>
      <p:ext uri="{BB962C8B-B14F-4D97-AF65-F5344CB8AC3E}">
        <p14:creationId xmlns:p14="http://schemas.microsoft.com/office/powerpoint/2010/main" val="259715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05DBB0-9E18-4FA8-A442-A782906F9387}" type="datetimeFigureOut">
              <a:rPr lang="en-US"/>
              <a:pPr>
                <a:defRPr/>
              </a:pPr>
              <a:t>5/19/2015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65D47FC-046B-4947-AD42-A781637D673A}" type="slidenum">
              <a:rPr lang="en-US"/>
              <a:pPr>
                <a:defRPr/>
              </a:pPr>
              <a:t>‹#›</a:t>
            </a:fld>
            <a:endParaRPr lang="en-US"/>
          </a:p>
        </p:txBody>
      </p:sp>
    </p:spTree>
    <p:extLst>
      <p:ext uri="{BB962C8B-B14F-4D97-AF65-F5344CB8AC3E}">
        <p14:creationId xmlns:p14="http://schemas.microsoft.com/office/powerpoint/2010/main" val="6526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4500C5-1842-460E-B53B-B584715ED377}" type="datetimeFigureOut">
              <a:rPr lang="en-US"/>
              <a:pPr>
                <a:defRPr/>
              </a:pPr>
              <a:t>5/19/2015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D596FD-3638-4F49-8606-49125EBF5DB7}" type="slidenum">
              <a:rPr lang="en-US"/>
              <a:pPr>
                <a:defRPr/>
              </a:pPr>
              <a:t>‹#›</a:t>
            </a:fld>
            <a:endParaRPr lang="en-US"/>
          </a:p>
        </p:txBody>
      </p:sp>
    </p:spTree>
    <p:extLst>
      <p:ext uri="{BB962C8B-B14F-4D97-AF65-F5344CB8AC3E}">
        <p14:creationId xmlns:p14="http://schemas.microsoft.com/office/powerpoint/2010/main" val="368291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C6ED8D-03AE-46AB-9E52-3EFFAD0D2555}" type="datetimeFigureOut">
              <a:rPr lang="en-US"/>
              <a:pPr>
                <a:defRPr/>
              </a:pPr>
              <a:t>5/19/2015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7E4BC72-2B68-4A07-AA0D-C712654AD7D9}" type="slidenum">
              <a:rPr lang="en-US"/>
              <a:pPr>
                <a:defRPr/>
              </a:pPr>
              <a:t>‹#›</a:t>
            </a:fld>
            <a:endParaRPr lang="en-US"/>
          </a:p>
        </p:txBody>
      </p:sp>
    </p:spTree>
    <p:extLst>
      <p:ext uri="{BB962C8B-B14F-4D97-AF65-F5344CB8AC3E}">
        <p14:creationId xmlns:p14="http://schemas.microsoft.com/office/powerpoint/2010/main" val="26744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ABF0FB9-4E58-4C19-A6DC-2F25879BEEAC}" type="datetimeFigureOut">
              <a:rPr lang="en-US"/>
              <a:pPr>
                <a:defRPr/>
              </a:pPr>
              <a:t>5/19/2015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3516088-881E-464F-B438-81591B80EA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143000"/>
            <a:ext cx="7772400" cy="4495800"/>
          </a:xfrm>
        </p:spPr>
        <p:txBody>
          <a:bodyPr/>
          <a:lstStyle/>
          <a:p>
            <a:pPr eaLnBrk="1" hangingPunct="1"/>
            <a:r>
              <a:rPr lang="en-US" altLang="en-US" sz="3000" b="1" dirty="0" smtClean="0"/>
              <a:t/>
            </a:r>
            <a:br>
              <a:rPr lang="en-US" altLang="en-US" sz="3000" b="1" dirty="0" smtClean="0"/>
            </a:br>
            <a:r>
              <a:rPr lang="en-US" altLang="en-US" sz="2600" b="1" dirty="0" smtClean="0">
                <a:solidFill>
                  <a:schemeClr val="accent1"/>
                </a:solidFill>
              </a:rPr>
              <a:t>Selected poverty data</a:t>
            </a:r>
            <a:r>
              <a:rPr lang="en-US" altLang="en-US" sz="2000" b="1" dirty="0" smtClean="0"/>
              <a:t/>
            </a:r>
            <a:br>
              <a:rPr lang="en-US" altLang="en-US" sz="2000" b="1" dirty="0" smtClean="0"/>
            </a:br>
            <a:r>
              <a:rPr lang="en-US" altLang="en-US" sz="2600" b="1" dirty="0" smtClean="0"/>
              <a:t/>
            </a:r>
            <a:br>
              <a:rPr lang="en-US" altLang="en-US" sz="2600" b="1" dirty="0" smtClean="0"/>
            </a:br>
            <a:r>
              <a:rPr lang="en-US" altLang="en-US" sz="2400" dirty="0" smtClean="0"/>
              <a:t>February 4, 2015 / latest March 24, 2015</a:t>
            </a:r>
            <a:br>
              <a:rPr lang="en-US" altLang="en-US" sz="2400" dirty="0" smtClean="0"/>
            </a:br>
            <a:r>
              <a:rPr lang="en-US" altLang="en-US" sz="2400" dirty="0" smtClean="0"/>
              <a:t/>
            </a:r>
            <a:br>
              <a:rPr lang="en-US" altLang="en-US" sz="2400" dirty="0" smtClean="0"/>
            </a:br>
            <a:r>
              <a:rPr lang="en-US" altLang="en-US" sz="2400" dirty="0" smtClean="0"/>
              <a:t>XP vision working group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err="1" smtClean="0"/>
              <a:t>Ravallion</a:t>
            </a:r>
            <a:r>
              <a:rPr lang="en-US" sz="1400" dirty="0" smtClean="0"/>
              <a:t>, Martin </a:t>
            </a:r>
            <a:r>
              <a:rPr lang="en-US" sz="1400" i="1" dirty="0" smtClean="0"/>
              <a:t>The Economics of Poverty </a:t>
            </a:r>
            <a:r>
              <a:rPr lang="en-US" sz="1400" dirty="0" smtClean="0"/>
              <a:t>(forthcoming, Oxford University Press)</a:t>
            </a:r>
            <a:endParaRPr lang="en-US" sz="1400" dirty="0"/>
          </a:p>
        </p:txBody>
      </p:sp>
      <p:sp>
        <p:nvSpPr>
          <p:cNvPr id="9" name="TextBox 8"/>
          <p:cNvSpPr txBox="1"/>
          <p:nvPr/>
        </p:nvSpPr>
        <p:spPr>
          <a:xfrm>
            <a:off x="304800" y="225623"/>
            <a:ext cx="7620000" cy="400110"/>
          </a:xfrm>
          <a:prstGeom prst="rect">
            <a:avLst/>
          </a:prstGeom>
          <a:noFill/>
        </p:spPr>
        <p:txBody>
          <a:bodyPr wrap="square" rtlCol="0">
            <a:spAutoFit/>
          </a:bodyPr>
          <a:lstStyle/>
          <a:p>
            <a:r>
              <a:rPr lang="en-US" sz="2000" dirty="0" smtClean="0"/>
              <a:t>Within-country inequality has been rising, but mainly due to East Asia </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99213"/>
            <a:ext cx="8552388" cy="4544387"/>
          </a:xfrm>
          <a:prstGeom prst="rect">
            <a:avLst/>
          </a:prstGeom>
        </p:spPr>
      </p:pic>
    </p:spTree>
    <p:extLst>
      <p:ext uri="{BB962C8B-B14F-4D97-AF65-F5344CB8AC3E}">
        <p14:creationId xmlns:p14="http://schemas.microsoft.com/office/powerpoint/2010/main" val="3754483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err="1" smtClean="0"/>
              <a:t>Ravallion</a:t>
            </a:r>
            <a:r>
              <a:rPr lang="en-US" sz="1400" dirty="0" smtClean="0"/>
              <a:t>, Martin </a:t>
            </a:r>
            <a:r>
              <a:rPr lang="en-US" sz="1400" i="1" dirty="0" smtClean="0"/>
              <a:t>The Economics of Poverty </a:t>
            </a:r>
            <a:r>
              <a:rPr lang="en-US" sz="1400" dirty="0" smtClean="0"/>
              <a:t>(forthcoming, Oxford University Press)</a:t>
            </a:r>
            <a:endParaRPr lang="en-US" sz="1400" dirty="0"/>
          </a:p>
        </p:txBody>
      </p:sp>
      <p:sp>
        <p:nvSpPr>
          <p:cNvPr id="9" name="TextBox 8"/>
          <p:cNvSpPr txBox="1"/>
          <p:nvPr/>
        </p:nvSpPr>
        <p:spPr>
          <a:xfrm>
            <a:off x="304800" y="225623"/>
            <a:ext cx="7620000" cy="400110"/>
          </a:xfrm>
          <a:prstGeom prst="rect">
            <a:avLst/>
          </a:prstGeom>
          <a:noFill/>
        </p:spPr>
        <p:txBody>
          <a:bodyPr wrap="square" rtlCol="0">
            <a:spAutoFit/>
          </a:bodyPr>
          <a:lstStyle/>
          <a:p>
            <a:r>
              <a:rPr lang="en-US" sz="2000" dirty="0" smtClean="0"/>
              <a:t>Headcount ratios and numbers of ultra-poor have fallen</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43000"/>
            <a:ext cx="7205202" cy="5105400"/>
          </a:xfrm>
          <a:prstGeom prst="rect">
            <a:avLst/>
          </a:prstGeom>
        </p:spPr>
      </p:pic>
    </p:spTree>
    <p:extLst>
      <p:ext uri="{BB962C8B-B14F-4D97-AF65-F5344CB8AC3E}">
        <p14:creationId xmlns:p14="http://schemas.microsoft.com/office/powerpoint/2010/main" val="82262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err="1" smtClean="0"/>
              <a:t>Ravallion</a:t>
            </a:r>
            <a:r>
              <a:rPr lang="en-US" sz="1400" dirty="0" smtClean="0"/>
              <a:t>, Martin </a:t>
            </a:r>
            <a:r>
              <a:rPr lang="en-US" sz="1400" i="1" dirty="0" smtClean="0"/>
              <a:t>The Economics of Poverty </a:t>
            </a:r>
            <a:r>
              <a:rPr lang="en-US" sz="1400" dirty="0" smtClean="0"/>
              <a:t>(forthcoming, Oxford University Press)</a:t>
            </a:r>
            <a:endParaRPr lang="en-US" sz="1400" dirty="0"/>
          </a:p>
        </p:txBody>
      </p:sp>
      <p:sp>
        <p:nvSpPr>
          <p:cNvPr id="9" name="TextBox 8"/>
          <p:cNvSpPr txBox="1"/>
          <p:nvPr/>
        </p:nvSpPr>
        <p:spPr>
          <a:xfrm>
            <a:off x="304800" y="225623"/>
            <a:ext cx="7620000" cy="400110"/>
          </a:xfrm>
          <a:prstGeom prst="rect">
            <a:avLst/>
          </a:prstGeom>
          <a:noFill/>
        </p:spPr>
        <p:txBody>
          <a:bodyPr wrap="square" rtlCol="0">
            <a:spAutoFit/>
          </a:bodyPr>
          <a:lstStyle/>
          <a:p>
            <a:r>
              <a:rPr lang="en-US" sz="2000" dirty="0" smtClean="0"/>
              <a:t>Divergence in headcount ratios between Sub-Saharan Africa and Asia</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41669"/>
            <a:ext cx="7391400" cy="5245024"/>
          </a:xfrm>
          <a:prstGeom prst="rect">
            <a:avLst/>
          </a:prstGeom>
        </p:spPr>
      </p:pic>
    </p:spTree>
    <p:extLst>
      <p:ext uri="{BB962C8B-B14F-4D97-AF65-F5344CB8AC3E}">
        <p14:creationId xmlns:p14="http://schemas.microsoft.com/office/powerpoint/2010/main" val="2470010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201" y="6334780"/>
            <a:ext cx="8153399" cy="523220"/>
          </a:xfrm>
          <a:prstGeom prst="rect">
            <a:avLst/>
          </a:prstGeom>
          <a:noFill/>
        </p:spPr>
        <p:txBody>
          <a:bodyPr wrap="square" rtlCol="0">
            <a:spAutoFit/>
          </a:bodyPr>
          <a:lstStyle/>
          <a:p>
            <a:r>
              <a:rPr lang="en-US" sz="1400" dirty="0" smtClean="0"/>
              <a:t>Source: </a:t>
            </a:r>
            <a:r>
              <a:rPr lang="en-US" sz="1400" dirty="0" err="1" smtClean="0"/>
              <a:t>Ravallion</a:t>
            </a:r>
            <a:r>
              <a:rPr lang="en-US" sz="1400" dirty="0" smtClean="0"/>
              <a:t>, Martin </a:t>
            </a:r>
            <a:r>
              <a:rPr lang="en-US" sz="1400" i="1" dirty="0" smtClean="0"/>
              <a:t>The Economics of Poverty </a:t>
            </a:r>
            <a:r>
              <a:rPr lang="en-US" sz="1400" dirty="0" smtClean="0"/>
              <a:t>(forthcoming, Oxford University Press). These aggregates are population weighted, so large-population countries exert a strong influence.</a:t>
            </a:r>
            <a:endParaRPr lang="en-US" sz="1400" dirty="0"/>
          </a:p>
        </p:txBody>
      </p:sp>
      <p:sp>
        <p:nvSpPr>
          <p:cNvPr id="9" name="TextBox 8"/>
          <p:cNvSpPr txBox="1"/>
          <p:nvPr/>
        </p:nvSpPr>
        <p:spPr>
          <a:xfrm>
            <a:off x="304800" y="225623"/>
            <a:ext cx="7620000" cy="707886"/>
          </a:xfrm>
          <a:prstGeom prst="rect">
            <a:avLst/>
          </a:prstGeom>
          <a:noFill/>
        </p:spPr>
        <p:txBody>
          <a:bodyPr wrap="square" rtlCol="0">
            <a:spAutoFit/>
          </a:bodyPr>
          <a:lstStyle/>
          <a:p>
            <a:r>
              <a:rPr lang="en-US" sz="2000" dirty="0" smtClean="0"/>
              <a:t>Urban poverty falls more slowly than rural poverty, and urban population rises faster than rural population, so poverty is urbanizing. </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69" y="1464793"/>
            <a:ext cx="8420231" cy="4174007"/>
          </a:xfrm>
          <a:prstGeom prst="rect">
            <a:avLst/>
          </a:prstGeom>
        </p:spPr>
      </p:pic>
    </p:spTree>
    <p:extLst>
      <p:ext uri="{BB962C8B-B14F-4D97-AF65-F5344CB8AC3E}">
        <p14:creationId xmlns:p14="http://schemas.microsoft.com/office/powerpoint/2010/main" val="1063967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686801" cy="307777"/>
          </a:xfrm>
          <a:prstGeom prst="rect">
            <a:avLst/>
          </a:prstGeom>
          <a:noFill/>
        </p:spPr>
        <p:txBody>
          <a:bodyPr wrap="square" rtlCol="0">
            <a:spAutoFit/>
          </a:bodyPr>
          <a:lstStyle/>
          <a:p>
            <a:r>
              <a:rPr lang="en-US" sz="1400" dirty="0" smtClean="0"/>
              <a:t>Source: United Nations. Regional observations are population weighted (they ignore political borders). </a:t>
            </a:r>
            <a:endParaRPr lang="en-US" sz="1400" dirty="0"/>
          </a:p>
        </p:txBody>
      </p:sp>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South Asia and SSA are the most rural regions but are urbanizing fastest.</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92" y="914400"/>
            <a:ext cx="7444708" cy="5410200"/>
          </a:xfrm>
          <a:prstGeom prst="rect">
            <a:avLst/>
          </a:prstGeom>
        </p:spPr>
      </p:pic>
    </p:spTree>
    <p:extLst>
      <p:ext uri="{BB962C8B-B14F-4D97-AF65-F5344CB8AC3E}">
        <p14:creationId xmlns:p14="http://schemas.microsoft.com/office/powerpoint/2010/main" val="4042784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UN population projections. Aggregates are simple averages of country-level percentages.</a:t>
            </a:r>
            <a:endParaRPr lang="en-US" sz="1400" dirty="0"/>
          </a:p>
        </p:txBody>
      </p:sp>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USAID’s Feed the Future focus countries are more rural but urbanizing faster.</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 y="819150"/>
            <a:ext cx="7172325" cy="5219700"/>
          </a:xfrm>
          <a:prstGeom prst="rect">
            <a:avLst/>
          </a:prstGeom>
        </p:spPr>
      </p:pic>
    </p:spTree>
    <p:extLst>
      <p:ext uri="{BB962C8B-B14F-4D97-AF65-F5344CB8AC3E}">
        <p14:creationId xmlns:p14="http://schemas.microsoft.com/office/powerpoint/2010/main" val="150474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United Nations; shows latest observations for each country, 2009-2011.</a:t>
            </a:r>
            <a:endParaRPr lang="en-US" sz="1400" dirty="0"/>
          </a:p>
        </p:txBody>
      </p:sp>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Rural poverty rates (at national lines) are significantly higher than urban.</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44" y="990600"/>
            <a:ext cx="7185256" cy="5215272"/>
          </a:xfrm>
          <a:prstGeom prst="rect">
            <a:avLst/>
          </a:prstGeom>
        </p:spPr>
      </p:pic>
    </p:spTree>
    <p:extLst>
      <p:ext uri="{BB962C8B-B14F-4D97-AF65-F5344CB8AC3E}">
        <p14:creationId xmlns:p14="http://schemas.microsoft.com/office/powerpoint/2010/main" val="2871930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66" y="6550222"/>
            <a:ext cx="8153399" cy="307777"/>
          </a:xfrm>
          <a:prstGeom prst="rect">
            <a:avLst/>
          </a:prstGeom>
          <a:noFill/>
        </p:spPr>
        <p:txBody>
          <a:bodyPr wrap="square" rtlCol="0">
            <a:spAutoFit/>
          </a:bodyPr>
          <a:lstStyle/>
          <a:p>
            <a:r>
              <a:rPr lang="en-US" sz="1400" dirty="0" smtClean="0"/>
              <a:t>Source: </a:t>
            </a:r>
            <a:r>
              <a:rPr lang="en-US" sz="1400" dirty="0" err="1" smtClean="0"/>
              <a:t>Olinto</a:t>
            </a:r>
            <a:r>
              <a:rPr lang="en-US" sz="1400" dirty="0" smtClean="0"/>
              <a:t>, et al. (2013).</a:t>
            </a:r>
            <a:endParaRPr lang="en-US" sz="1400" dirty="0"/>
          </a:p>
        </p:txBody>
      </p:sp>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$1.25-a-day poverty  is more than 3/4 rural and almost 2/3 agricultural.</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76260"/>
            <a:ext cx="6383185" cy="5195940"/>
          </a:xfrm>
          <a:prstGeom prst="rect">
            <a:avLst/>
          </a:prstGeom>
        </p:spPr>
      </p:pic>
    </p:spTree>
    <p:extLst>
      <p:ext uri="{BB962C8B-B14F-4D97-AF65-F5344CB8AC3E}">
        <p14:creationId xmlns:p14="http://schemas.microsoft.com/office/powerpoint/2010/main" val="2889200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324600"/>
            <a:ext cx="8153399" cy="523220"/>
          </a:xfrm>
          <a:prstGeom prst="rect">
            <a:avLst/>
          </a:prstGeom>
          <a:noFill/>
        </p:spPr>
        <p:txBody>
          <a:bodyPr wrap="square" rtlCol="0">
            <a:spAutoFit/>
          </a:bodyPr>
          <a:lstStyle/>
          <a:p>
            <a:r>
              <a:rPr lang="en-US" sz="1400" dirty="0" smtClean="0"/>
              <a:t>Source: </a:t>
            </a:r>
            <a:r>
              <a:rPr lang="en-US" sz="1400" dirty="0" err="1" smtClean="0"/>
              <a:t>Alkire</a:t>
            </a:r>
            <a:r>
              <a:rPr lang="en-US" sz="1400" dirty="0" smtClean="0"/>
              <a:t> </a:t>
            </a:r>
            <a:r>
              <a:rPr lang="en-US" sz="1400" i="1" dirty="0" smtClean="0"/>
              <a:t>et al. </a:t>
            </a:r>
            <a:r>
              <a:rPr lang="en-US" sz="1400" dirty="0" smtClean="0"/>
              <a:t>(2014) “Poverty in Rural and Urban Areas: Direct Comparisons Using the Global MPI 2014” Oxford Poverty &amp; Human Development Initiative www.ophi.org.uk</a:t>
            </a:r>
            <a:endParaRPr lang="en-US" sz="1400" dirty="0"/>
          </a:p>
        </p:txBody>
      </p:sp>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Multilateral poverty is even more rural than $1.25-a-day poverty.</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60521"/>
            <a:ext cx="8323816" cy="4002080"/>
          </a:xfrm>
          <a:prstGeom prst="rect">
            <a:avLst/>
          </a:prstGeom>
        </p:spPr>
      </p:pic>
    </p:spTree>
    <p:extLst>
      <p:ext uri="{BB962C8B-B14F-4D97-AF65-F5344CB8AC3E}">
        <p14:creationId xmlns:p14="http://schemas.microsoft.com/office/powerpoint/2010/main" val="2889200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How big is the income gap of the poor?</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6400"/>
            <a:ext cx="8383710" cy="3657599"/>
          </a:xfrm>
          <a:prstGeom prst="rect">
            <a:avLst/>
          </a:prstGeom>
        </p:spPr>
      </p:pic>
    </p:spTree>
    <p:extLst>
      <p:ext uri="{BB962C8B-B14F-4D97-AF65-F5344CB8AC3E}">
        <p14:creationId xmlns:p14="http://schemas.microsoft.com/office/powerpoint/2010/main" val="249398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86925" cy="704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315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Details on the income/consumption gap at $1.25 and $2.00</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3" y="2071496"/>
            <a:ext cx="9035667" cy="3110103"/>
          </a:xfrm>
          <a:prstGeom prst="rect">
            <a:avLst/>
          </a:prstGeom>
        </p:spPr>
      </p:pic>
      <p:sp>
        <p:nvSpPr>
          <p:cNvPr id="5" name="TextBox 4"/>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a:t>Calculated from World Bank, </a:t>
            </a:r>
            <a:r>
              <a:rPr lang="en-US" sz="1400" dirty="0" err="1"/>
              <a:t>PovCalNet</a:t>
            </a:r>
            <a:r>
              <a:rPr lang="en-US" sz="1400" dirty="0"/>
              <a:t>, using Don </a:t>
            </a:r>
            <a:r>
              <a:rPr lang="en-US" sz="1400" dirty="0" err="1"/>
              <a:t>Sillers</a:t>
            </a:r>
            <a:r>
              <a:rPr lang="en-US" sz="1400" dirty="0"/>
              <a:t>’ poverty calculator</a:t>
            </a:r>
            <a:r>
              <a:rPr lang="en-US" sz="1400" dirty="0" smtClean="0"/>
              <a:t>.</a:t>
            </a:r>
            <a:endParaRPr lang="en-US" sz="1400" dirty="0"/>
          </a:p>
        </p:txBody>
      </p:sp>
    </p:spTree>
    <p:extLst>
      <p:ext uri="{BB962C8B-B14F-4D97-AF65-F5344CB8AC3E}">
        <p14:creationId xmlns:p14="http://schemas.microsoft.com/office/powerpoint/2010/main" val="3857391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US foreign assistance allocations reflect crisis, poverty, and effectiveness.</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1" y="1002324"/>
            <a:ext cx="5424920" cy="5246076"/>
          </a:xfrm>
          <a:prstGeom prst="rect">
            <a:avLst/>
          </a:prstGeom>
        </p:spPr>
      </p:pic>
      <p:sp>
        <p:nvSpPr>
          <p:cNvPr id="5" name="TextBox 4"/>
          <p:cNvSpPr txBox="1"/>
          <p:nvPr/>
        </p:nvSpPr>
        <p:spPr>
          <a:xfrm>
            <a:off x="-1" y="6550223"/>
            <a:ext cx="8153399" cy="307777"/>
          </a:xfrm>
          <a:prstGeom prst="rect">
            <a:avLst/>
          </a:prstGeom>
          <a:noFill/>
        </p:spPr>
        <p:txBody>
          <a:bodyPr wrap="square" rtlCol="0">
            <a:spAutoFit/>
          </a:bodyPr>
          <a:lstStyle/>
          <a:p>
            <a:r>
              <a:rPr lang="en-US" sz="1400" dirty="0" smtClean="0"/>
              <a:t>Source: Steve O’Connell (2015) “Notes on selectivity”</a:t>
            </a:r>
            <a:endParaRPr lang="en-US" sz="1400" dirty="0"/>
          </a:p>
        </p:txBody>
      </p:sp>
    </p:spTree>
    <p:extLst>
      <p:ext uri="{BB962C8B-B14F-4D97-AF65-F5344CB8AC3E}">
        <p14:creationId xmlns:p14="http://schemas.microsoft.com/office/powerpoint/2010/main" val="3808668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66" y="6324600"/>
            <a:ext cx="8153399" cy="523220"/>
          </a:xfrm>
          <a:prstGeom prst="rect">
            <a:avLst/>
          </a:prstGeom>
          <a:noFill/>
        </p:spPr>
        <p:txBody>
          <a:bodyPr wrap="square" rtlCol="0">
            <a:spAutoFit/>
          </a:bodyPr>
          <a:lstStyle/>
          <a:p>
            <a:r>
              <a:rPr lang="en-US" sz="1400" dirty="0" smtClean="0"/>
              <a:t>Source: United Nations (2014), </a:t>
            </a:r>
            <a:r>
              <a:rPr lang="en-US" sz="1400" i="1" dirty="0" smtClean="0"/>
              <a:t>Report of the Intergovernmental Committee of Experts on Sustainable Development Financing</a:t>
            </a:r>
            <a:r>
              <a:rPr lang="en-US" sz="1400" dirty="0" smtClean="0"/>
              <a:t>, p. 7</a:t>
            </a:r>
            <a:endParaRPr lang="en-US" sz="1400" dirty="0"/>
          </a:p>
        </p:txBody>
      </p:sp>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ODA remains dominant in external flows to least-developed countries.</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7942204" cy="4191000"/>
          </a:xfrm>
          <a:prstGeom prst="rect">
            <a:avLst/>
          </a:prstGeom>
        </p:spPr>
      </p:pic>
    </p:spTree>
    <p:extLst>
      <p:ext uri="{BB962C8B-B14F-4D97-AF65-F5344CB8AC3E}">
        <p14:creationId xmlns:p14="http://schemas.microsoft.com/office/powerpoint/2010/main" val="3736134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4800" y="225623"/>
            <a:ext cx="8382000" cy="400110"/>
          </a:xfrm>
          <a:prstGeom prst="rect">
            <a:avLst/>
          </a:prstGeom>
          <a:noFill/>
        </p:spPr>
        <p:txBody>
          <a:bodyPr wrap="square" rtlCol="0">
            <a:spAutoFit/>
          </a:bodyPr>
          <a:lstStyle/>
          <a:p>
            <a:r>
              <a:rPr lang="en-US" sz="2000" dirty="0" smtClean="0"/>
              <a:t>A multi-dimensional definition</a:t>
            </a:r>
            <a:r>
              <a:rPr lang="en-US" sz="2000" dirty="0" smtClean="0"/>
              <a:t>.</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862" y="1219200"/>
            <a:ext cx="4760396"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66" y="6474023"/>
            <a:ext cx="8153399" cy="307777"/>
          </a:xfrm>
          <a:prstGeom prst="rect">
            <a:avLst/>
          </a:prstGeom>
          <a:noFill/>
        </p:spPr>
        <p:txBody>
          <a:bodyPr wrap="square" rtlCol="0">
            <a:spAutoFit/>
          </a:bodyPr>
          <a:lstStyle/>
          <a:p>
            <a:r>
              <a:rPr lang="en-US" sz="1400" dirty="0" smtClean="0"/>
              <a:t>Source: </a:t>
            </a:r>
            <a:r>
              <a:rPr lang="en-US" sz="1400" dirty="0" smtClean="0"/>
              <a:t>USAID’s Vision for Ending Extreme Poverty (DRAFT)</a:t>
            </a:r>
            <a:endParaRPr lang="en-US" sz="1400" dirty="0"/>
          </a:p>
        </p:txBody>
      </p:sp>
    </p:spTree>
    <p:extLst>
      <p:ext uri="{BB962C8B-B14F-4D97-AF65-F5344CB8AC3E}">
        <p14:creationId xmlns:p14="http://schemas.microsoft.com/office/powerpoint/2010/main" val="2896346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66" y="6474023"/>
            <a:ext cx="8153399" cy="307777"/>
          </a:xfrm>
          <a:prstGeom prst="rect">
            <a:avLst/>
          </a:prstGeom>
          <a:noFill/>
        </p:spPr>
        <p:txBody>
          <a:bodyPr wrap="square" rtlCol="0">
            <a:spAutoFit/>
          </a:bodyPr>
          <a:lstStyle/>
          <a:p>
            <a:r>
              <a:rPr lang="en-US" sz="1400" dirty="0" smtClean="0"/>
              <a:t>Source: </a:t>
            </a:r>
            <a:r>
              <a:rPr lang="en-US" sz="1400" dirty="0" smtClean="0"/>
              <a:t>USAID’s Vision for Ending Extreme Poverty (DRAFT)</a:t>
            </a:r>
            <a:endParaRPr lang="en-US" sz="1400" dirty="0"/>
          </a:p>
        </p:txBody>
      </p:sp>
      <p:sp>
        <p:nvSpPr>
          <p:cNvPr id="9" name="TextBox 8"/>
          <p:cNvSpPr txBox="1"/>
          <p:nvPr/>
        </p:nvSpPr>
        <p:spPr>
          <a:xfrm>
            <a:off x="304800" y="222676"/>
            <a:ext cx="8382000" cy="400110"/>
          </a:xfrm>
          <a:prstGeom prst="rect">
            <a:avLst/>
          </a:prstGeom>
          <a:noFill/>
        </p:spPr>
        <p:txBody>
          <a:bodyPr wrap="square" rtlCol="0">
            <a:spAutoFit/>
          </a:bodyPr>
          <a:lstStyle/>
          <a:p>
            <a:r>
              <a:rPr lang="en-US" sz="2000" dirty="0" smtClean="0"/>
              <a:t>Ending extreme poverty: an integrated view.</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15" y="680653"/>
            <a:ext cx="7659169" cy="5496693"/>
          </a:xfrm>
          <a:prstGeom prst="rect">
            <a:avLst/>
          </a:prstGeom>
        </p:spPr>
      </p:pic>
    </p:spTree>
    <p:extLst>
      <p:ext uri="{BB962C8B-B14F-4D97-AF65-F5344CB8AC3E}">
        <p14:creationId xmlns:p14="http://schemas.microsoft.com/office/powerpoint/2010/main" val="2896346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04800" y="225623"/>
            <a:ext cx="6629400" cy="400110"/>
          </a:xfrm>
          <a:prstGeom prst="rect">
            <a:avLst/>
          </a:prstGeom>
          <a:noFill/>
        </p:spPr>
        <p:txBody>
          <a:bodyPr wrap="square" rtlCol="0">
            <a:spAutoFit/>
          </a:bodyPr>
          <a:lstStyle/>
          <a:p>
            <a:r>
              <a:rPr lang="en-US" sz="2000" dirty="0" smtClean="0"/>
              <a:t>Moderate poverty can be a lot higher than extreme poverty</a:t>
            </a:r>
            <a:endParaRPr lang="en-US" sz="2000" dirty="0"/>
          </a:p>
        </p:txBody>
      </p:sp>
      <p:pic>
        <p:nvPicPr>
          <p:cNvPr id="3" name="Picture 2"/>
          <p:cNvPicPr>
            <a:picLocks noChangeAspect="1"/>
          </p:cNvPicPr>
          <p:nvPr/>
        </p:nvPicPr>
        <p:blipFill>
          <a:blip r:embed="rId3"/>
          <a:stretch>
            <a:fillRect/>
          </a:stretch>
        </p:blipFill>
        <p:spPr>
          <a:xfrm>
            <a:off x="231272" y="277095"/>
            <a:ext cx="8681456" cy="6303810"/>
          </a:xfrm>
          <a:prstGeom prst="rect">
            <a:avLst/>
          </a:prstGeom>
        </p:spPr>
      </p:pic>
    </p:spTree>
    <p:extLst>
      <p:ext uri="{BB962C8B-B14F-4D97-AF65-F5344CB8AC3E}">
        <p14:creationId xmlns:p14="http://schemas.microsoft.com/office/powerpoint/2010/main" val="4249655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3"/>
          <p:cNvSpPr txBox="1">
            <a:spLocks noChangeArrowheads="1"/>
          </p:cNvSpPr>
          <p:nvPr/>
        </p:nvSpPr>
        <p:spPr bwMode="auto">
          <a:xfrm>
            <a:off x="8077200" y="64008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US" altLang="en-US" sz="1800" dirty="0"/>
              <a:t>1</a:t>
            </a:r>
            <a:r>
              <a:rPr lang="en-US" altLang="en-US" sz="1800" dirty="0" smtClean="0"/>
              <a:t> of 7</a:t>
            </a:r>
            <a:endParaRPr lang="en-US" altLang="en-US" sz="1800" dirty="0"/>
          </a:p>
        </p:txBody>
      </p:sp>
      <p:sp>
        <p:nvSpPr>
          <p:cNvPr id="34" name="TextBox 33"/>
          <p:cNvSpPr txBox="1"/>
          <p:nvPr/>
        </p:nvSpPr>
        <p:spPr>
          <a:xfrm>
            <a:off x="304800" y="225623"/>
            <a:ext cx="6629400" cy="400110"/>
          </a:xfrm>
          <a:prstGeom prst="rect">
            <a:avLst/>
          </a:prstGeom>
          <a:noFill/>
        </p:spPr>
        <p:txBody>
          <a:bodyPr wrap="square" rtlCol="0">
            <a:spAutoFit/>
          </a:bodyPr>
          <a:lstStyle/>
          <a:p>
            <a:r>
              <a:rPr lang="en-US" sz="2000" dirty="0" smtClean="0"/>
              <a:t>Moderate poverty can be a lot higher than extreme poverty</a:t>
            </a:r>
            <a:endParaRPr lang="en-US" sz="2000" dirty="0"/>
          </a:p>
        </p:txBody>
      </p:sp>
      <p:pic>
        <p:nvPicPr>
          <p:cNvPr id="2" name="Picture 1"/>
          <p:cNvPicPr>
            <a:picLocks noChangeAspect="1"/>
          </p:cNvPicPr>
          <p:nvPr/>
        </p:nvPicPr>
        <p:blipFill>
          <a:blip r:embed="rId3"/>
          <a:stretch>
            <a:fillRect/>
          </a:stretch>
        </p:blipFill>
        <p:spPr>
          <a:xfrm>
            <a:off x="914400" y="980726"/>
            <a:ext cx="7301708" cy="5343874"/>
          </a:xfrm>
          <a:prstGeom prst="rect">
            <a:avLst/>
          </a:prstGeom>
        </p:spPr>
      </p:pic>
    </p:spTree>
    <p:extLst>
      <p:ext uri="{BB962C8B-B14F-4D97-AF65-F5344CB8AC3E}">
        <p14:creationId xmlns:p14="http://schemas.microsoft.com/office/powerpoint/2010/main" val="1714723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err="1"/>
              <a:t>Inchauste</a:t>
            </a:r>
            <a:r>
              <a:rPr lang="en-US" sz="1400" dirty="0"/>
              <a:t>, Gabriela </a:t>
            </a:r>
            <a:r>
              <a:rPr lang="en-US" sz="1400" i="1" dirty="0"/>
              <a:t>et al.</a:t>
            </a:r>
            <a:r>
              <a:rPr lang="en-US" sz="1400" dirty="0"/>
              <a:t> (2014) </a:t>
            </a:r>
            <a:r>
              <a:rPr lang="en-US" sz="1400" i="1" dirty="0"/>
              <a:t>Understanding Changes in Poverty </a:t>
            </a:r>
            <a:r>
              <a:rPr lang="en-US" sz="1400" dirty="0"/>
              <a:t>(Washington, DC: The World Bank</a:t>
            </a:r>
            <a:r>
              <a:rPr lang="en-US" sz="1400" dirty="0" smtClean="0"/>
              <a:t>)</a:t>
            </a:r>
            <a:endParaRPr lang="en-US" sz="1400"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066801"/>
            <a:ext cx="7238999" cy="5105399"/>
          </a:xfrm>
          <a:prstGeom prst="rect">
            <a:avLst/>
          </a:prstGeom>
          <a:noFill/>
          <a:ln>
            <a:noFill/>
          </a:ln>
        </p:spPr>
      </p:pic>
      <p:sp>
        <p:nvSpPr>
          <p:cNvPr id="9" name="TextBox 8"/>
          <p:cNvSpPr txBox="1"/>
          <p:nvPr/>
        </p:nvSpPr>
        <p:spPr>
          <a:xfrm>
            <a:off x="304800" y="225623"/>
            <a:ext cx="7696200" cy="707886"/>
          </a:xfrm>
          <a:prstGeom prst="rect">
            <a:avLst/>
          </a:prstGeom>
          <a:noFill/>
        </p:spPr>
        <p:txBody>
          <a:bodyPr wrap="square" rtlCol="0">
            <a:spAutoFit/>
          </a:bodyPr>
          <a:lstStyle/>
          <a:p>
            <a:r>
              <a:rPr lang="en-US" sz="2000" dirty="0" smtClean="0"/>
              <a:t>Labor earnings play a major role in reducing extreme poverty in non-LICs (Ghana is the only LIC in the sample)</a:t>
            </a:r>
            <a:endParaRPr lang="en-US" sz="2000" dirty="0"/>
          </a:p>
        </p:txBody>
      </p:sp>
    </p:spTree>
    <p:extLst>
      <p:ext uri="{BB962C8B-B14F-4D97-AF65-F5344CB8AC3E}">
        <p14:creationId xmlns:p14="http://schemas.microsoft.com/office/powerpoint/2010/main" val="4170476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err="1"/>
              <a:t>Inchauste</a:t>
            </a:r>
            <a:r>
              <a:rPr lang="en-US" sz="1400" dirty="0"/>
              <a:t>, Gabriela </a:t>
            </a:r>
            <a:r>
              <a:rPr lang="en-US" sz="1400" i="1" dirty="0"/>
              <a:t>et al.</a:t>
            </a:r>
            <a:r>
              <a:rPr lang="en-US" sz="1400" dirty="0"/>
              <a:t> (2014) </a:t>
            </a:r>
            <a:r>
              <a:rPr lang="en-US" sz="1400" i="1" dirty="0"/>
              <a:t>Understanding Changes in Poverty </a:t>
            </a:r>
            <a:r>
              <a:rPr lang="en-US" sz="1400" dirty="0"/>
              <a:t>(Washington, DC: The World Bank</a:t>
            </a:r>
            <a:r>
              <a:rPr lang="en-US" sz="1400" dirty="0" smtClean="0"/>
              <a:t>)</a:t>
            </a:r>
            <a:endParaRPr lang="en-US" sz="1400" dirty="0"/>
          </a:p>
        </p:txBody>
      </p:sp>
      <p:sp>
        <p:nvSpPr>
          <p:cNvPr id="9" name="TextBox 8"/>
          <p:cNvSpPr txBox="1"/>
          <p:nvPr/>
        </p:nvSpPr>
        <p:spPr>
          <a:xfrm>
            <a:off x="304800" y="225623"/>
            <a:ext cx="7620000" cy="707886"/>
          </a:xfrm>
          <a:prstGeom prst="rect">
            <a:avLst/>
          </a:prstGeom>
          <a:noFill/>
        </p:spPr>
        <p:txBody>
          <a:bodyPr wrap="square" rtlCol="0">
            <a:spAutoFit/>
          </a:bodyPr>
          <a:lstStyle/>
          <a:p>
            <a:r>
              <a:rPr lang="en-US" sz="2000" dirty="0" smtClean="0"/>
              <a:t>“Transfers” (Transfers + pensions) become more important relative to labor earnings for households further below the XP line</a:t>
            </a:r>
            <a:endParaRPr lang="en-US" sz="2000" dirty="0"/>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295400"/>
            <a:ext cx="7086597" cy="4724399"/>
          </a:xfrm>
          <a:prstGeom prst="rect">
            <a:avLst/>
          </a:prstGeom>
          <a:noFill/>
          <a:ln>
            <a:noFill/>
          </a:ln>
        </p:spPr>
      </p:pic>
    </p:spTree>
    <p:extLst>
      <p:ext uri="{BB962C8B-B14F-4D97-AF65-F5344CB8AC3E}">
        <p14:creationId xmlns:p14="http://schemas.microsoft.com/office/powerpoint/2010/main" val="42182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6550223"/>
            <a:ext cx="8153399" cy="307777"/>
          </a:xfrm>
          <a:prstGeom prst="rect">
            <a:avLst/>
          </a:prstGeom>
          <a:noFill/>
        </p:spPr>
        <p:txBody>
          <a:bodyPr wrap="square" rtlCol="0">
            <a:spAutoFit/>
          </a:bodyPr>
          <a:lstStyle/>
          <a:p>
            <a:r>
              <a:rPr lang="en-US" sz="1400" dirty="0" smtClean="0"/>
              <a:t>Source: </a:t>
            </a:r>
            <a:r>
              <a:rPr lang="en-US" sz="1400" dirty="0" err="1"/>
              <a:t>Inchauste</a:t>
            </a:r>
            <a:r>
              <a:rPr lang="en-US" sz="1400" dirty="0"/>
              <a:t>, Gabriela </a:t>
            </a:r>
            <a:r>
              <a:rPr lang="en-US" sz="1400" i="1" dirty="0"/>
              <a:t>et al.</a:t>
            </a:r>
            <a:r>
              <a:rPr lang="en-US" sz="1400" dirty="0"/>
              <a:t> (2014) </a:t>
            </a:r>
            <a:r>
              <a:rPr lang="en-US" sz="1400" i="1" dirty="0"/>
              <a:t>Understanding Changes in Poverty </a:t>
            </a:r>
            <a:r>
              <a:rPr lang="en-US" sz="1400" dirty="0"/>
              <a:t>(Washington, DC: The World Bank</a:t>
            </a:r>
            <a:r>
              <a:rPr lang="en-US" sz="1400" dirty="0" smtClean="0"/>
              <a:t>)</a:t>
            </a:r>
            <a:endParaRPr lang="en-US" sz="1400" dirty="0"/>
          </a:p>
        </p:txBody>
      </p:sp>
      <p:sp>
        <p:nvSpPr>
          <p:cNvPr id="9" name="TextBox 8"/>
          <p:cNvSpPr txBox="1"/>
          <p:nvPr/>
        </p:nvSpPr>
        <p:spPr>
          <a:xfrm>
            <a:off x="304800" y="225623"/>
            <a:ext cx="7620000" cy="707886"/>
          </a:xfrm>
          <a:prstGeom prst="rect">
            <a:avLst/>
          </a:prstGeom>
          <a:noFill/>
        </p:spPr>
        <p:txBody>
          <a:bodyPr wrap="square" rtlCol="0">
            <a:spAutoFit/>
          </a:bodyPr>
          <a:lstStyle/>
          <a:p>
            <a:r>
              <a:rPr lang="en-US" sz="2000" dirty="0" smtClean="0"/>
              <a:t>Earnings are increasingly important for reducing poverty, relative to transfers, as the initial headcount ratio is higher. </a:t>
            </a:r>
            <a:endParaRPr lang="en-US" sz="2000"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219201"/>
            <a:ext cx="6781799" cy="5029199"/>
          </a:xfrm>
          <a:prstGeom prst="rect">
            <a:avLst/>
          </a:prstGeom>
          <a:noFill/>
          <a:ln>
            <a:noFill/>
          </a:ln>
        </p:spPr>
      </p:pic>
    </p:spTree>
    <p:extLst>
      <p:ext uri="{BB962C8B-B14F-4D97-AF65-F5344CB8AC3E}">
        <p14:creationId xmlns:p14="http://schemas.microsoft.com/office/powerpoint/2010/main" val="1415203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783" y="0"/>
            <a:ext cx="8381553" cy="1143000"/>
          </a:xfrm>
        </p:spPr>
        <p:txBody>
          <a:bodyPr anchor="t"/>
          <a:lstStyle/>
          <a:p>
            <a:pPr algn="r"/>
            <a:r>
              <a:rPr lang="en-US" sz="2000" b="1" dirty="0" smtClean="0">
                <a:solidFill>
                  <a:schemeClr val="tx1"/>
                </a:solidFill>
                <a:latin typeface="Gill Sans MT" panose="020B0502020104020203" pitchFamily="34" charset="0"/>
              </a:rPr>
              <a:t>GLOBAL SNAPSHOT</a:t>
            </a:r>
            <a:r>
              <a:rPr lang="en-US" sz="2000" dirty="0" smtClean="0">
                <a:solidFill>
                  <a:schemeClr val="tx1"/>
                </a:solidFill>
                <a:latin typeface="Gill Sans MT" panose="020B0502020104020203" pitchFamily="34" charset="0"/>
              </a:rPr>
              <a:t/>
            </a:r>
            <a:br>
              <a:rPr lang="en-US" sz="2000" dirty="0" smtClean="0">
                <a:solidFill>
                  <a:schemeClr val="tx1"/>
                </a:solidFill>
                <a:latin typeface="Gill Sans MT" panose="020B0502020104020203" pitchFamily="34" charset="0"/>
              </a:rPr>
            </a:br>
            <a:r>
              <a:rPr lang="en-US" sz="2000" b="0" dirty="0" smtClean="0">
                <a:solidFill>
                  <a:schemeClr val="tx1"/>
                </a:solidFill>
                <a:latin typeface="Gill Sans MT" panose="020B0502020104020203" pitchFamily="34" charset="0"/>
              </a:rPr>
              <a:t>WHERE IS EXTREME POVERTY TODAY?</a:t>
            </a:r>
            <a:endParaRPr lang="en-US" sz="2000" b="0" dirty="0">
              <a:solidFill>
                <a:schemeClr val="tx1"/>
              </a:solidFill>
              <a:latin typeface="Gill Sans MT" panose="020B0502020104020203" pitchFamily="34" charset="0"/>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910" t="20949" r="2238" b="39526"/>
          <a:stretch/>
        </p:blipFill>
        <p:spPr bwMode="auto">
          <a:xfrm>
            <a:off x="152400" y="606381"/>
            <a:ext cx="7431437" cy="304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6496673" y="1292161"/>
            <a:ext cx="2514600" cy="1677711"/>
          </a:xfrm>
          <a:prstGeom prst="rect">
            <a:avLst/>
          </a:prstGeom>
          <a:no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r"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Gill Sans MT" panose="020B0502020104020203" pitchFamily="34" charset="0"/>
                <a:sym typeface="Gill Sans" charset="0"/>
              </a:rPr>
              <a:t>85%</a:t>
            </a:r>
            <a:r>
              <a:rPr kumimoji="0" lang="en-US" sz="2400" b="1" i="0" u="none" strike="noStrike" cap="none" normalizeH="0" dirty="0" smtClean="0">
                <a:ln>
                  <a:noFill/>
                </a:ln>
                <a:solidFill>
                  <a:schemeClr val="tx1"/>
                </a:solidFill>
                <a:effectLst/>
                <a:latin typeface="Gill Sans MT" panose="020B0502020104020203" pitchFamily="34" charset="0"/>
                <a:sym typeface="Gill Sans" charset="0"/>
              </a:rPr>
              <a:t> of the extreme poor live in just 20 countries</a:t>
            </a:r>
            <a:endParaRPr kumimoji="0" lang="en-US" sz="2400" b="1" i="0" u="none" strike="noStrike" cap="none" normalizeH="0" baseline="0" dirty="0" smtClean="0">
              <a:ln>
                <a:noFill/>
              </a:ln>
              <a:solidFill>
                <a:schemeClr val="tx1"/>
              </a:solidFill>
              <a:effectLst/>
              <a:latin typeface="Gill Sans MT" panose="020B0502020104020203" pitchFamily="34" charset="0"/>
              <a:sym typeface="Gill Sans"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910" t="60474" r="2238" b="1"/>
          <a:stretch/>
        </p:blipFill>
        <p:spPr bwMode="auto">
          <a:xfrm>
            <a:off x="1569203" y="3808728"/>
            <a:ext cx="7431437" cy="304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45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34" y="1954360"/>
            <a:ext cx="9289933" cy="5001302"/>
          </a:xfrm>
          <a:prstGeom prst="rect">
            <a:avLst/>
          </a:prstGeom>
        </p:spPr>
      </p:pic>
      <p:sp>
        <p:nvSpPr>
          <p:cNvPr id="3" name="Content Placeholder 2"/>
          <p:cNvSpPr>
            <a:spLocks noGrp="1"/>
          </p:cNvSpPr>
          <p:nvPr>
            <p:ph idx="1"/>
          </p:nvPr>
        </p:nvSpPr>
        <p:spPr>
          <a:xfrm>
            <a:off x="609600" y="0"/>
            <a:ext cx="8077200" cy="2971353"/>
          </a:xfrm>
        </p:spPr>
        <p:txBody>
          <a:bodyPr/>
          <a:lstStyle/>
          <a:p>
            <a:pPr marL="223234" indent="0" algn="ctr">
              <a:spcBef>
                <a:spcPts val="0"/>
              </a:spcBef>
              <a:buNone/>
            </a:pPr>
            <a:r>
              <a:rPr lang="en-US" sz="3200" dirty="0" smtClean="0">
                <a:latin typeface="Gill Sans MT" panose="020B0502020104020203" pitchFamily="34" charset="0"/>
              </a:rPr>
              <a:t>Today</a:t>
            </a:r>
            <a:r>
              <a:rPr lang="en-US" sz="3200" dirty="0">
                <a:latin typeface="Gill Sans MT" panose="020B0502020104020203" pitchFamily="34" charset="0"/>
              </a:rPr>
              <a:t>, we stand </a:t>
            </a:r>
            <a:r>
              <a:rPr lang="en-US" sz="3200" dirty="0" smtClean="0">
                <a:latin typeface="Gill Sans MT" panose="020B0502020104020203" pitchFamily="34" charset="0"/>
              </a:rPr>
              <a:t>within </a:t>
            </a:r>
            <a:r>
              <a:rPr lang="en-US" sz="3200" dirty="0">
                <a:latin typeface="Gill Sans MT" panose="020B0502020104020203" pitchFamily="34" charset="0"/>
              </a:rPr>
              <a:t>reach of a world that was simply once </a:t>
            </a:r>
            <a:r>
              <a:rPr lang="en-US" sz="3200" dirty="0" smtClean="0">
                <a:latin typeface="Gill Sans MT" panose="020B0502020104020203" pitchFamily="34" charset="0"/>
              </a:rPr>
              <a:t>unimaginable</a:t>
            </a:r>
            <a:r>
              <a:rPr lang="en-US" sz="3200" dirty="0">
                <a:latin typeface="Gill Sans MT" panose="020B0502020104020203" pitchFamily="34" charset="0"/>
              </a:rPr>
              <a:t>: </a:t>
            </a:r>
            <a:endParaRPr lang="en-US" sz="3200" dirty="0" smtClean="0">
              <a:latin typeface="Gill Sans MT" panose="020B0502020104020203" pitchFamily="34" charset="0"/>
            </a:endParaRPr>
          </a:p>
          <a:p>
            <a:pPr marL="223234" indent="0" algn="ctr">
              <a:spcBef>
                <a:spcPts val="0"/>
              </a:spcBef>
              <a:buNone/>
            </a:pPr>
            <a:r>
              <a:rPr lang="en-US" sz="3200" b="1" dirty="0" smtClean="0">
                <a:latin typeface="Gill Sans MT" panose="020B0502020104020203" pitchFamily="34" charset="0"/>
              </a:rPr>
              <a:t>a </a:t>
            </a:r>
            <a:r>
              <a:rPr lang="en-US" sz="3200" b="1" dirty="0">
                <a:latin typeface="Gill Sans MT" panose="020B0502020104020203" pitchFamily="34" charset="0"/>
              </a:rPr>
              <a:t>world </a:t>
            </a:r>
            <a:r>
              <a:rPr lang="en-US" sz="3200" b="1" i="1" dirty="0">
                <a:latin typeface="Gill Sans MT" panose="020B0502020104020203" pitchFamily="34" charset="0"/>
              </a:rPr>
              <a:t>without</a:t>
            </a:r>
            <a:r>
              <a:rPr lang="en-US" sz="3200" b="1" dirty="0">
                <a:latin typeface="Gill Sans MT" panose="020B0502020104020203" pitchFamily="34" charset="0"/>
              </a:rPr>
              <a:t> extreme poverty</a:t>
            </a:r>
            <a:r>
              <a:rPr lang="en-US" sz="3200" b="1" dirty="0" smtClean="0">
                <a:latin typeface="Gill Sans MT" panose="020B0502020104020203" pitchFamily="34" charset="0"/>
              </a:rPr>
              <a:t>.</a:t>
            </a:r>
            <a:endParaRPr lang="en-US" sz="3200" b="1" dirty="0">
              <a:latin typeface="Gill Sans MT" panose="020B0502020104020203" pitchFamily="34" charset="0"/>
            </a:endParaRPr>
          </a:p>
        </p:txBody>
      </p:sp>
      <p:sp>
        <p:nvSpPr>
          <p:cNvPr id="5" name="Rectangle 4"/>
          <p:cNvSpPr/>
          <p:nvPr/>
        </p:nvSpPr>
        <p:spPr>
          <a:xfrm>
            <a:off x="3962400" y="1585028"/>
            <a:ext cx="4572000" cy="738664"/>
          </a:xfrm>
          <a:prstGeom prst="rect">
            <a:avLst/>
          </a:prstGeom>
        </p:spPr>
        <p:txBody>
          <a:bodyPr>
            <a:spAutoFit/>
          </a:bodyPr>
          <a:lstStyle/>
          <a:p>
            <a:pPr algn="r"/>
            <a:r>
              <a:rPr lang="en-US" sz="1400" i="1" dirty="0" smtClean="0">
                <a:latin typeface="Gill Sans MT" panose="020B0502020104020203" pitchFamily="34" charset="0"/>
              </a:rPr>
              <a:t>Administrator Rajiv Shah at the Brookings Institution: </a:t>
            </a:r>
          </a:p>
          <a:p>
            <a:pPr algn="r"/>
            <a:r>
              <a:rPr lang="en-US" sz="1400" i="1" dirty="0" smtClean="0">
                <a:latin typeface="Gill Sans MT" panose="020B0502020104020203" pitchFamily="34" charset="0"/>
              </a:rPr>
              <a:t>Ending Extreme Poverty</a:t>
            </a:r>
          </a:p>
          <a:p>
            <a:pPr algn="r"/>
            <a:r>
              <a:rPr lang="en-US" sz="1400" i="1" dirty="0" smtClean="0">
                <a:latin typeface="Gill Sans MT" panose="020B0502020104020203" pitchFamily="34" charset="0"/>
              </a:rPr>
              <a:t>November 21, 2013</a:t>
            </a:r>
          </a:p>
        </p:txBody>
      </p:sp>
    </p:spTree>
    <p:extLst>
      <p:ext uri="{BB962C8B-B14F-4D97-AF65-F5344CB8AC3E}">
        <p14:creationId xmlns:p14="http://schemas.microsoft.com/office/powerpoint/2010/main" val="408290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1573</TotalTime>
  <Words>1192</Words>
  <Application>Microsoft Office PowerPoint</Application>
  <PresentationFormat>On-screen Show (4:3)</PresentationFormat>
  <Paragraphs>95</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Selected poverty data  February 4, 2015 / latest March 24, 2015  XP vision working group</vt:lpstr>
      <vt:lpstr>PowerPoint Presentation</vt:lpstr>
      <vt:lpstr>PowerPoint Presentation</vt:lpstr>
      <vt:lpstr>PowerPoint Presentation</vt:lpstr>
      <vt:lpstr>PowerPoint Presentation</vt:lpstr>
      <vt:lpstr>PowerPoint Presentation</vt:lpstr>
      <vt:lpstr>PowerPoint Presentation</vt:lpstr>
      <vt:lpstr>GLOBAL SNAPSHOT WHERE IS EXTREME POVERTY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Swarthmore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A O'Connell</dc:creator>
  <cp:lastModifiedBy>O'Connell, Stephen (E3/AA)</cp:lastModifiedBy>
  <cp:revision>177</cp:revision>
  <cp:lastPrinted>2015-05-19T11:42:08Z</cp:lastPrinted>
  <dcterms:created xsi:type="dcterms:W3CDTF">2014-02-14T20:41:43Z</dcterms:created>
  <dcterms:modified xsi:type="dcterms:W3CDTF">2015-05-19T11:49:58Z</dcterms:modified>
</cp:coreProperties>
</file>