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customXml/itemProps14.xml" ContentType="application/vnd.openxmlformats-officedocument.customXmlProperties+xml"/>
  <Override PartName="/customXml/itemProps15.xml" ContentType="application/vnd.openxmlformats-officedocument.customXmlProperties+xml"/>
  <Override PartName="/customXml/itemProps16.xml" ContentType="application/vnd.openxmlformats-officedocument.customXmlProperties+xml"/>
  <Override PartName="/customXml/itemProps17.xml" ContentType="application/vnd.openxmlformats-officedocument.customXmlProperties+xml"/>
  <Override PartName="/customXml/itemProps18.xml" ContentType="application/vnd.openxmlformats-officedocument.customXmlProperties+xml"/>
  <Override PartName="/customXml/itemProps19.xml" ContentType="application/vnd.openxmlformats-officedocument.customXmlProperties+xml"/>
  <Override PartName="/customXml/itemProps20.xml" ContentType="application/vnd.openxmlformats-officedocument.customXmlProperties+xml"/>
  <Override PartName="/customXml/itemProps21.xml" ContentType="application/vnd.openxmlformats-officedocument.customXmlProperties+xml"/>
  <Override PartName="/customXml/itemProps22.xml" ContentType="application/vnd.openxmlformats-officedocument.customXmlProperties+xml"/>
  <Override PartName="/customXml/itemProps23.xml" ContentType="application/vnd.openxmlformats-officedocument.customXmlProperties+xml"/>
  <Override PartName="/customXml/itemProps24.xml" ContentType="application/vnd.openxmlformats-officedocument.customXmlProperties+xml"/>
  <Override PartName="/customXml/itemProps25.xml" ContentType="application/vnd.openxmlformats-officedocument.customXmlProperties+xml"/>
  <Override PartName="/customXml/itemProps26.xml" ContentType="application/vnd.openxmlformats-officedocument.customXmlProperties+xml"/>
  <Override PartName="/customXml/itemProps27.xml" ContentType="application/vnd.openxmlformats-officedocument.customXmlProperties+xml"/>
  <Override PartName="/customXml/itemProps28.xml" ContentType="application/vnd.openxmlformats-officedocument.customXmlProperties+xml"/>
  <Override PartName="/customXml/itemProps29.xml" ContentType="application/vnd.openxmlformats-officedocument.customXmlProperties+xml"/>
  <Override PartName="/customXml/itemProps30.xml" ContentType="application/vnd.openxmlformats-officedocument.customXmlProperties+xml"/>
  <Override PartName="/customXml/itemProps31.xml" ContentType="application/vnd.openxmlformats-officedocument.customXmlProperties+xml"/>
  <Override PartName="/customXml/itemProps32.xml" ContentType="application/vnd.openxmlformats-officedocument.customXmlProperties+xml"/>
  <Override PartName="/customXml/itemProps33.xml" ContentType="application/vnd.openxmlformats-officedocument.customXmlProperties+xml"/>
  <Override PartName="/customXml/itemProps34.xml" ContentType="application/vnd.openxmlformats-officedocument.customXmlProperties+xml"/>
  <Override PartName="/customXml/itemProps35.xml" ContentType="application/vnd.openxmlformats-officedocument.customXmlProperties+xml"/>
  <Override PartName="/customXml/itemProps36.xml" ContentType="application/vnd.openxmlformats-officedocument.customXmlProperties+xml"/>
  <Override PartName="/customXml/itemProps37.xml" ContentType="application/vnd.openxmlformats-officedocument.customXmlProperties+xml"/>
  <Override PartName="/customXml/itemProps38.xml" ContentType="application/vnd.openxmlformats-officedocument.customXmlProperties+xml"/>
  <Override PartName="/customXml/itemProps39.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ppt/drawings/drawing1.xml" ContentType="application/vnd.openxmlformats-officedocument.drawingml.chartshape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0"/>
  </p:sldMasterIdLst>
  <p:sldIdLst>
    <p:sldId id="257" r:id="rId41"/>
    <p:sldId id="258" r:id="rId42"/>
    <p:sldId id="259" r:id="rId43"/>
    <p:sldId id="260" r:id="rId44"/>
    <p:sldId id="261" r:id="rId45"/>
    <p:sldId id="262" r:id="rId46"/>
    <p:sldId id="264" r:id="rId47"/>
    <p:sldId id="265" r:id="rId48"/>
    <p:sldId id="266" r:id="rId49"/>
    <p:sldId id="267" r:id="rId50"/>
    <p:sldId id="268" r:id="rId51"/>
    <p:sldId id="269" r:id="rId52"/>
    <p:sldId id="270" r:id="rId53"/>
    <p:sldId id="271" r:id="rId5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690"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customXml" Target="../customXml/item13.xml"/><Relationship Id="rId18" Type="http://schemas.openxmlformats.org/officeDocument/2006/relationships/customXml" Target="../customXml/item18.xml"/><Relationship Id="rId26" Type="http://schemas.openxmlformats.org/officeDocument/2006/relationships/customXml" Target="../customXml/item26.xml"/><Relationship Id="rId39" Type="http://schemas.openxmlformats.org/officeDocument/2006/relationships/customXml" Target="../customXml/item39.xml"/><Relationship Id="rId21" Type="http://schemas.openxmlformats.org/officeDocument/2006/relationships/customXml" Target="../customXml/item21.xml"/><Relationship Id="rId34" Type="http://schemas.openxmlformats.org/officeDocument/2006/relationships/customXml" Target="../customXml/item34.xml"/><Relationship Id="rId42" Type="http://schemas.openxmlformats.org/officeDocument/2006/relationships/slide" Target="slides/slide2.xml"/><Relationship Id="rId47" Type="http://schemas.openxmlformats.org/officeDocument/2006/relationships/slide" Target="slides/slide7.xml"/><Relationship Id="rId50" Type="http://schemas.openxmlformats.org/officeDocument/2006/relationships/slide" Target="slides/slide10.xml"/><Relationship Id="rId55" Type="http://schemas.openxmlformats.org/officeDocument/2006/relationships/presProps" Target="presProps.xml"/><Relationship Id="rId7" Type="http://schemas.openxmlformats.org/officeDocument/2006/relationships/customXml" Target="../customXml/item7.xml"/><Relationship Id="rId12" Type="http://schemas.openxmlformats.org/officeDocument/2006/relationships/customXml" Target="../customXml/item12.xml"/><Relationship Id="rId17" Type="http://schemas.openxmlformats.org/officeDocument/2006/relationships/customXml" Target="../customXml/item17.xml"/><Relationship Id="rId25" Type="http://schemas.openxmlformats.org/officeDocument/2006/relationships/customXml" Target="../customXml/item25.xml"/><Relationship Id="rId33" Type="http://schemas.openxmlformats.org/officeDocument/2006/relationships/customXml" Target="../customXml/item33.xml"/><Relationship Id="rId38" Type="http://schemas.openxmlformats.org/officeDocument/2006/relationships/customXml" Target="../customXml/item38.xml"/><Relationship Id="rId46" Type="http://schemas.openxmlformats.org/officeDocument/2006/relationships/slide" Target="slides/slide6.xml"/><Relationship Id="rId2" Type="http://schemas.openxmlformats.org/officeDocument/2006/relationships/customXml" Target="../customXml/item2.xml"/><Relationship Id="rId16" Type="http://schemas.openxmlformats.org/officeDocument/2006/relationships/customXml" Target="../customXml/item16.xml"/><Relationship Id="rId20" Type="http://schemas.openxmlformats.org/officeDocument/2006/relationships/customXml" Target="../customXml/item20.xml"/><Relationship Id="rId29" Type="http://schemas.openxmlformats.org/officeDocument/2006/relationships/customXml" Target="../customXml/item29.xml"/><Relationship Id="rId41" Type="http://schemas.openxmlformats.org/officeDocument/2006/relationships/slide" Target="slides/slide1.xml"/><Relationship Id="rId54" Type="http://schemas.openxmlformats.org/officeDocument/2006/relationships/slide" Target="slides/slide14.xml"/><Relationship Id="rId1" Type="http://schemas.openxmlformats.org/officeDocument/2006/relationships/customXml" Target="../customXml/item1.xml"/><Relationship Id="rId6" Type="http://schemas.openxmlformats.org/officeDocument/2006/relationships/customXml" Target="../customXml/item6.xml"/><Relationship Id="rId11" Type="http://schemas.openxmlformats.org/officeDocument/2006/relationships/customXml" Target="../customXml/item11.xml"/><Relationship Id="rId24" Type="http://schemas.openxmlformats.org/officeDocument/2006/relationships/customXml" Target="../customXml/item24.xml"/><Relationship Id="rId32" Type="http://schemas.openxmlformats.org/officeDocument/2006/relationships/customXml" Target="../customXml/item32.xml"/><Relationship Id="rId37" Type="http://schemas.openxmlformats.org/officeDocument/2006/relationships/customXml" Target="../customXml/item37.xml"/><Relationship Id="rId40" Type="http://schemas.openxmlformats.org/officeDocument/2006/relationships/slideMaster" Target="slideMasters/slideMaster1.xml"/><Relationship Id="rId45" Type="http://schemas.openxmlformats.org/officeDocument/2006/relationships/slide" Target="slides/slide5.xml"/><Relationship Id="rId53" Type="http://schemas.openxmlformats.org/officeDocument/2006/relationships/slide" Target="slides/slide13.xml"/><Relationship Id="rId58" Type="http://schemas.openxmlformats.org/officeDocument/2006/relationships/tableStyles" Target="tableStyles.xml"/><Relationship Id="rId5" Type="http://schemas.openxmlformats.org/officeDocument/2006/relationships/customXml" Target="../customXml/item5.xml"/><Relationship Id="rId15" Type="http://schemas.openxmlformats.org/officeDocument/2006/relationships/customXml" Target="../customXml/item15.xml"/><Relationship Id="rId23" Type="http://schemas.openxmlformats.org/officeDocument/2006/relationships/customXml" Target="../customXml/item23.xml"/><Relationship Id="rId28" Type="http://schemas.openxmlformats.org/officeDocument/2006/relationships/customXml" Target="../customXml/item28.xml"/><Relationship Id="rId36" Type="http://schemas.openxmlformats.org/officeDocument/2006/relationships/customXml" Target="../customXml/item36.xml"/><Relationship Id="rId49" Type="http://schemas.openxmlformats.org/officeDocument/2006/relationships/slide" Target="slides/slide9.xml"/><Relationship Id="rId57" Type="http://schemas.openxmlformats.org/officeDocument/2006/relationships/theme" Target="theme/theme1.xml"/><Relationship Id="rId10" Type="http://schemas.openxmlformats.org/officeDocument/2006/relationships/customXml" Target="../customXml/item10.xml"/><Relationship Id="rId19" Type="http://schemas.openxmlformats.org/officeDocument/2006/relationships/customXml" Target="../customXml/item19.xml"/><Relationship Id="rId31" Type="http://schemas.openxmlformats.org/officeDocument/2006/relationships/customXml" Target="../customXml/item31.xml"/><Relationship Id="rId44" Type="http://schemas.openxmlformats.org/officeDocument/2006/relationships/slide" Target="slides/slide4.xml"/><Relationship Id="rId52" Type="http://schemas.openxmlformats.org/officeDocument/2006/relationships/slide" Target="slides/slide12.xml"/><Relationship Id="rId4" Type="http://schemas.openxmlformats.org/officeDocument/2006/relationships/customXml" Target="../customXml/item4.xml"/><Relationship Id="rId9" Type="http://schemas.openxmlformats.org/officeDocument/2006/relationships/customXml" Target="../customXml/item9.xml"/><Relationship Id="rId14" Type="http://schemas.openxmlformats.org/officeDocument/2006/relationships/customXml" Target="../customXml/item14.xml"/><Relationship Id="rId22" Type="http://schemas.openxmlformats.org/officeDocument/2006/relationships/customXml" Target="../customXml/item22.xml"/><Relationship Id="rId27" Type="http://schemas.openxmlformats.org/officeDocument/2006/relationships/customXml" Target="../customXml/item27.xml"/><Relationship Id="rId30" Type="http://schemas.openxmlformats.org/officeDocument/2006/relationships/customXml" Target="../customXml/item30.xml"/><Relationship Id="rId35" Type="http://schemas.openxmlformats.org/officeDocument/2006/relationships/customXml" Target="../customXml/item35.xml"/><Relationship Id="rId43" Type="http://schemas.openxmlformats.org/officeDocument/2006/relationships/slide" Target="slides/slide3.xml"/><Relationship Id="rId48" Type="http://schemas.openxmlformats.org/officeDocument/2006/relationships/slide" Target="slides/slide8.xml"/><Relationship Id="rId56" Type="http://schemas.openxmlformats.org/officeDocument/2006/relationships/viewProps" Target="viewProps.xml"/><Relationship Id="rId8" Type="http://schemas.openxmlformats.org/officeDocument/2006/relationships/customXml" Target="../customXml/item8.xml"/><Relationship Id="rId51" Type="http://schemas.openxmlformats.org/officeDocument/2006/relationships/slide" Target="slides/slide11.xml"/><Relationship Id="rId3" Type="http://schemas.openxmlformats.org/officeDocument/2006/relationships/customXml" Target="../customXml/item3.xml"/></Relationships>
</file>

<file path=ppt/charts/_rels/chart1.xml.rels><?xml version="1.0" encoding="UTF-8" standalone="yes"?>
<Relationships xmlns="http://schemas.openxmlformats.org/package/2006/relationships"><Relationship Id="rId1" Type="http://schemas.openxmlformats.org/officeDocument/2006/relationships/oleObject" Target="file:///C:\Users\achafetz\Downloads\New%20HIV%20infections_New%20HIV%20infections%20(all%20ages).xlsx" TargetMode="External"/></Relationships>
</file>

<file path=ppt/charts/_rels/chart2.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oleObject" Target="file:///C:\Users\achafetz\Downloads\New%20HIV%20infections_New%20HIV%20infections%20(all%20ages).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a:t>New HIV Infections Over Time</a:t>
            </a:r>
          </a:p>
        </c:rich>
      </c:tx>
      <c:layout/>
      <c:overlay val="0"/>
    </c:title>
    <c:autoTitleDeleted val="0"/>
    <c:plotArea>
      <c:layout/>
      <c:barChart>
        <c:barDir val="col"/>
        <c:grouping val="clustered"/>
        <c:varyColors val="0"/>
        <c:ser>
          <c:idx val="0"/>
          <c:order val="0"/>
          <c:tx>
            <c:v>2004</c:v>
          </c:tx>
          <c:invertIfNegative val="0"/>
          <c:cat>
            <c:strRef>
              <c:f>'SSA Africa'!$C$2:$C$36</c:f>
              <c:strCache>
                <c:ptCount val="35"/>
                <c:pt idx="0">
                  <c:v>Angola</c:v>
                </c:pt>
                <c:pt idx="1">
                  <c:v>Benin</c:v>
                </c:pt>
                <c:pt idx="2">
                  <c:v>Botswana</c:v>
                </c:pt>
                <c:pt idx="3">
                  <c:v>Burkina Faso</c:v>
                </c:pt>
                <c:pt idx="4">
                  <c:v>Burundi</c:v>
                </c:pt>
                <c:pt idx="5">
                  <c:v>Cameroon</c:v>
                </c:pt>
                <c:pt idx="6">
                  <c:v>Central African Republic</c:v>
                </c:pt>
                <c:pt idx="7">
                  <c:v>Chad</c:v>
                </c:pt>
                <c:pt idx="8">
                  <c:v>Congo</c:v>
                </c:pt>
                <c:pt idx="9">
                  <c:v>Côte d'Ivoire</c:v>
                </c:pt>
                <c:pt idx="10">
                  <c:v>Democratic Republic of the Congo</c:v>
                </c:pt>
                <c:pt idx="11">
                  <c:v>Gabon</c:v>
                </c:pt>
                <c:pt idx="12">
                  <c:v>Gambia</c:v>
                </c:pt>
                <c:pt idx="13">
                  <c:v>Ghana</c:v>
                </c:pt>
                <c:pt idx="14">
                  <c:v>Guinea-Bissau</c:v>
                </c:pt>
                <c:pt idx="15">
                  <c:v>Kenya</c:v>
                </c:pt>
                <c:pt idx="16">
                  <c:v>Lesotho</c:v>
                </c:pt>
                <c:pt idx="17">
                  <c:v>Liberia</c:v>
                </c:pt>
                <c:pt idx="18">
                  <c:v>Madagascar</c:v>
                </c:pt>
                <c:pt idx="19">
                  <c:v>Malawi</c:v>
                </c:pt>
                <c:pt idx="20">
                  <c:v>Mali</c:v>
                </c:pt>
                <c:pt idx="21">
                  <c:v>Mozambique</c:v>
                </c:pt>
                <c:pt idx="22">
                  <c:v>Namibia</c:v>
                </c:pt>
                <c:pt idx="23">
                  <c:v>Niger</c:v>
                </c:pt>
                <c:pt idx="24">
                  <c:v>Nigeria</c:v>
                </c:pt>
                <c:pt idx="25">
                  <c:v>Rwanda</c:v>
                </c:pt>
                <c:pt idx="26">
                  <c:v>Senegal</c:v>
                </c:pt>
                <c:pt idx="27">
                  <c:v>Sierra Leone</c:v>
                </c:pt>
                <c:pt idx="28">
                  <c:v>South Africa</c:v>
                </c:pt>
                <c:pt idx="29">
                  <c:v>Swaziland</c:v>
                </c:pt>
                <c:pt idx="30">
                  <c:v>Togo</c:v>
                </c:pt>
                <c:pt idx="31">
                  <c:v>Uganda</c:v>
                </c:pt>
                <c:pt idx="32">
                  <c:v>United Republic of Tanzania</c:v>
                </c:pt>
                <c:pt idx="33">
                  <c:v>Zambia</c:v>
                </c:pt>
                <c:pt idx="34">
                  <c:v>Zimbabwe</c:v>
                </c:pt>
              </c:strCache>
            </c:strRef>
          </c:cat>
          <c:val>
            <c:numRef>
              <c:f>'SSA Africa'!$D$2:$D$36</c:f>
              <c:numCache>
                <c:formatCode>#,##0</c:formatCode>
                <c:ptCount val="35"/>
                <c:pt idx="0">
                  <c:v>25000</c:v>
                </c:pt>
                <c:pt idx="1">
                  <c:v>6100</c:v>
                </c:pt>
                <c:pt idx="2">
                  <c:v>20000</c:v>
                </c:pt>
                <c:pt idx="3">
                  <c:v>5800</c:v>
                </c:pt>
                <c:pt idx="4">
                  <c:v>7400</c:v>
                </c:pt>
                <c:pt idx="5">
                  <c:v>53000</c:v>
                </c:pt>
                <c:pt idx="6">
                  <c:v>10000</c:v>
                </c:pt>
                <c:pt idx="7">
                  <c:v>22000</c:v>
                </c:pt>
                <c:pt idx="8">
                  <c:v>6000</c:v>
                </c:pt>
                <c:pt idx="9">
                  <c:v>39000</c:v>
                </c:pt>
                <c:pt idx="10">
                  <c:v>40000</c:v>
                </c:pt>
                <c:pt idx="11">
                  <c:v>4300</c:v>
                </c:pt>
                <c:pt idx="12">
                  <c:v>2200</c:v>
                </c:pt>
                <c:pt idx="13">
                  <c:v>21000</c:v>
                </c:pt>
                <c:pt idx="14">
                  <c:v>4300</c:v>
                </c:pt>
                <c:pt idx="15">
                  <c:v>75000</c:v>
                </c:pt>
                <c:pt idx="16">
                  <c:v>24000</c:v>
                </c:pt>
                <c:pt idx="17">
                  <c:v>3100</c:v>
                </c:pt>
                <c:pt idx="18">
                  <c:v>3600</c:v>
                </c:pt>
                <c:pt idx="19">
                  <c:v>89000</c:v>
                </c:pt>
                <c:pt idx="20">
                  <c:v>8600</c:v>
                </c:pt>
                <c:pt idx="21">
                  <c:v>140000</c:v>
                </c:pt>
                <c:pt idx="22">
                  <c:v>14000</c:v>
                </c:pt>
                <c:pt idx="23">
                  <c:v>6100</c:v>
                </c:pt>
                <c:pt idx="24">
                  <c:v>310000</c:v>
                </c:pt>
                <c:pt idx="25">
                  <c:v>12000</c:v>
                </c:pt>
                <c:pt idx="26">
                  <c:v>5600</c:v>
                </c:pt>
                <c:pt idx="27">
                  <c:v>7000</c:v>
                </c:pt>
                <c:pt idx="28">
                  <c:v>510000</c:v>
                </c:pt>
                <c:pt idx="29">
                  <c:v>16000</c:v>
                </c:pt>
                <c:pt idx="30">
                  <c:v>10000</c:v>
                </c:pt>
                <c:pt idx="31">
                  <c:v>94000</c:v>
                </c:pt>
                <c:pt idx="32">
                  <c:v>130000</c:v>
                </c:pt>
                <c:pt idx="33">
                  <c:v>83000</c:v>
                </c:pt>
                <c:pt idx="34">
                  <c:v>100000</c:v>
                </c:pt>
              </c:numCache>
            </c:numRef>
          </c:val>
        </c:ser>
        <c:ser>
          <c:idx val="1"/>
          <c:order val="1"/>
          <c:tx>
            <c:v>2014</c:v>
          </c:tx>
          <c:invertIfNegative val="0"/>
          <c:cat>
            <c:strRef>
              <c:f>'SSA Africa'!$C$2:$C$36</c:f>
              <c:strCache>
                <c:ptCount val="35"/>
                <c:pt idx="0">
                  <c:v>Angola</c:v>
                </c:pt>
                <c:pt idx="1">
                  <c:v>Benin</c:v>
                </c:pt>
                <c:pt idx="2">
                  <c:v>Botswana</c:v>
                </c:pt>
                <c:pt idx="3">
                  <c:v>Burkina Faso</c:v>
                </c:pt>
                <c:pt idx="4">
                  <c:v>Burundi</c:v>
                </c:pt>
                <c:pt idx="5">
                  <c:v>Cameroon</c:v>
                </c:pt>
                <c:pt idx="6">
                  <c:v>Central African Republic</c:v>
                </c:pt>
                <c:pt idx="7">
                  <c:v>Chad</c:v>
                </c:pt>
                <c:pt idx="8">
                  <c:v>Congo</c:v>
                </c:pt>
                <c:pt idx="9">
                  <c:v>Côte d'Ivoire</c:v>
                </c:pt>
                <c:pt idx="10">
                  <c:v>Democratic Republic of the Congo</c:v>
                </c:pt>
                <c:pt idx="11">
                  <c:v>Gabon</c:v>
                </c:pt>
                <c:pt idx="12">
                  <c:v>Gambia</c:v>
                </c:pt>
                <c:pt idx="13">
                  <c:v>Ghana</c:v>
                </c:pt>
                <c:pt idx="14">
                  <c:v>Guinea-Bissau</c:v>
                </c:pt>
                <c:pt idx="15">
                  <c:v>Kenya</c:v>
                </c:pt>
                <c:pt idx="16">
                  <c:v>Lesotho</c:v>
                </c:pt>
                <c:pt idx="17">
                  <c:v>Liberia</c:v>
                </c:pt>
                <c:pt idx="18">
                  <c:v>Madagascar</c:v>
                </c:pt>
                <c:pt idx="19">
                  <c:v>Malawi</c:v>
                </c:pt>
                <c:pt idx="20">
                  <c:v>Mali</c:v>
                </c:pt>
                <c:pt idx="21">
                  <c:v>Mozambique</c:v>
                </c:pt>
                <c:pt idx="22">
                  <c:v>Namibia</c:v>
                </c:pt>
                <c:pt idx="23">
                  <c:v>Niger</c:v>
                </c:pt>
                <c:pt idx="24">
                  <c:v>Nigeria</c:v>
                </c:pt>
                <c:pt idx="25">
                  <c:v>Rwanda</c:v>
                </c:pt>
                <c:pt idx="26">
                  <c:v>Senegal</c:v>
                </c:pt>
                <c:pt idx="27">
                  <c:v>Sierra Leone</c:v>
                </c:pt>
                <c:pt idx="28">
                  <c:v>South Africa</c:v>
                </c:pt>
                <c:pt idx="29">
                  <c:v>Swaziland</c:v>
                </c:pt>
                <c:pt idx="30">
                  <c:v>Togo</c:v>
                </c:pt>
                <c:pt idx="31">
                  <c:v>Uganda</c:v>
                </c:pt>
                <c:pt idx="32">
                  <c:v>United Republic of Tanzania</c:v>
                </c:pt>
                <c:pt idx="33">
                  <c:v>Zambia</c:v>
                </c:pt>
                <c:pt idx="34">
                  <c:v>Zimbabwe</c:v>
                </c:pt>
              </c:strCache>
            </c:strRef>
          </c:cat>
          <c:val>
            <c:numRef>
              <c:f>'SSA Africa'!$E$2:$E$36</c:f>
              <c:numCache>
                <c:formatCode>#,##0</c:formatCode>
                <c:ptCount val="35"/>
                <c:pt idx="0">
                  <c:v>26000</c:v>
                </c:pt>
                <c:pt idx="1">
                  <c:v>3800</c:v>
                </c:pt>
                <c:pt idx="2">
                  <c:v>14000</c:v>
                </c:pt>
                <c:pt idx="3">
                  <c:v>5300</c:v>
                </c:pt>
                <c:pt idx="4">
                  <c:v>1500</c:v>
                </c:pt>
                <c:pt idx="5">
                  <c:v>48000</c:v>
                </c:pt>
                <c:pt idx="6">
                  <c:v>8200</c:v>
                </c:pt>
                <c:pt idx="7">
                  <c:v>14000</c:v>
                </c:pt>
                <c:pt idx="8">
                  <c:v>4500</c:v>
                </c:pt>
                <c:pt idx="9">
                  <c:v>25000</c:v>
                </c:pt>
                <c:pt idx="10">
                  <c:v>29000</c:v>
                </c:pt>
                <c:pt idx="11">
                  <c:v>1500</c:v>
                </c:pt>
                <c:pt idx="12">
                  <c:v>1400</c:v>
                </c:pt>
                <c:pt idx="13">
                  <c:v>11000</c:v>
                </c:pt>
                <c:pt idx="14">
                  <c:v>3000</c:v>
                </c:pt>
                <c:pt idx="15">
                  <c:v>56000</c:v>
                </c:pt>
                <c:pt idx="16">
                  <c:v>19000</c:v>
                </c:pt>
                <c:pt idx="17">
                  <c:v>1700</c:v>
                </c:pt>
                <c:pt idx="18">
                  <c:v>2800</c:v>
                </c:pt>
                <c:pt idx="19">
                  <c:v>42000</c:v>
                </c:pt>
                <c:pt idx="20">
                  <c:v>12000</c:v>
                </c:pt>
                <c:pt idx="21">
                  <c:v>88000</c:v>
                </c:pt>
                <c:pt idx="22">
                  <c:v>11000</c:v>
                </c:pt>
                <c:pt idx="23">
                  <c:v>1300</c:v>
                </c:pt>
                <c:pt idx="24">
                  <c:v>230000</c:v>
                </c:pt>
                <c:pt idx="25">
                  <c:v>6200</c:v>
                </c:pt>
                <c:pt idx="26">
                  <c:v>1000</c:v>
                </c:pt>
                <c:pt idx="27">
                  <c:v>2600</c:v>
                </c:pt>
                <c:pt idx="28">
                  <c:v>340000</c:v>
                </c:pt>
                <c:pt idx="29">
                  <c:v>9600</c:v>
                </c:pt>
                <c:pt idx="30">
                  <c:v>4400</c:v>
                </c:pt>
                <c:pt idx="31">
                  <c:v>100000</c:v>
                </c:pt>
                <c:pt idx="32">
                  <c:v>62000</c:v>
                </c:pt>
                <c:pt idx="33">
                  <c:v>56000</c:v>
                </c:pt>
                <c:pt idx="34">
                  <c:v>64000</c:v>
                </c:pt>
              </c:numCache>
            </c:numRef>
          </c:val>
        </c:ser>
        <c:dLbls>
          <c:showLegendKey val="0"/>
          <c:showVal val="0"/>
          <c:showCatName val="0"/>
          <c:showSerName val="0"/>
          <c:showPercent val="0"/>
          <c:showBubbleSize val="0"/>
        </c:dLbls>
        <c:gapWidth val="150"/>
        <c:axId val="46695936"/>
        <c:axId val="46697856"/>
      </c:barChart>
      <c:catAx>
        <c:axId val="46695936"/>
        <c:scaling>
          <c:orientation val="minMax"/>
        </c:scaling>
        <c:delete val="0"/>
        <c:axPos val="b"/>
        <c:majorTickMark val="out"/>
        <c:minorTickMark val="none"/>
        <c:tickLblPos val="nextTo"/>
        <c:crossAx val="46697856"/>
        <c:crosses val="autoZero"/>
        <c:auto val="1"/>
        <c:lblAlgn val="ctr"/>
        <c:lblOffset val="100"/>
        <c:noMultiLvlLbl val="0"/>
      </c:catAx>
      <c:valAx>
        <c:axId val="46697856"/>
        <c:scaling>
          <c:orientation val="minMax"/>
        </c:scaling>
        <c:delete val="0"/>
        <c:axPos val="l"/>
        <c:majorGridlines/>
        <c:numFmt formatCode="#,##0" sourceLinked="1"/>
        <c:majorTickMark val="out"/>
        <c:minorTickMark val="none"/>
        <c:tickLblPos val="nextTo"/>
        <c:crossAx val="46695936"/>
        <c:crosses val="autoZero"/>
        <c:crossBetween val="between"/>
      </c:valAx>
    </c:plotArea>
    <c:legend>
      <c:legendPos val="r"/>
      <c:layout/>
      <c:overlay val="0"/>
    </c:legend>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lgn="l">
              <a:defRPr/>
            </a:pPr>
            <a:r>
              <a:rPr lang="en-US"/>
              <a:t>Trending</a:t>
            </a:r>
            <a:r>
              <a:rPr lang="en-US" baseline="0"/>
              <a:t> backwards</a:t>
            </a:r>
          </a:p>
          <a:p>
            <a:pPr algn="l">
              <a:defRPr/>
            </a:pPr>
            <a:r>
              <a:rPr lang="en-US" sz="1100" b="0" baseline="0">
                <a:solidFill>
                  <a:schemeClr val="bg1"/>
                </a:solidFill>
                <a:latin typeface="Calibri Light" panose="020F0302020204030204" pitchFamily="34" charset="0"/>
              </a:rPr>
              <a:t>Despite significant reductions (</a:t>
            </a:r>
            <a:r>
              <a:rPr lang="en-US" sz="800" b="0" baseline="0">
                <a:solidFill>
                  <a:schemeClr val="bg1"/>
                </a:solidFill>
                <a:latin typeface="Webdings" panose="05030102010509060703" pitchFamily="18" charset="2"/>
              </a:rPr>
              <a:t>n</a:t>
            </a:r>
            <a:r>
              <a:rPr lang="en-US" sz="1100" b="0" baseline="0">
                <a:solidFill>
                  <a:schemeClr val="bg1"/>
                </a:solidFill>
                <a:latin typeface="Calibri Light" panose="020F0302020204030204" pitchFamily="34" charset="0"/>
              </a:rPr>
              <a:t>) in HIV infections in SSA between 2004-2014, a few countries have actually seen increases in their infections (</a:t>
            </a:r>
            <a:r>
              <a:rPr lang="en-US" sz="800" b="0" i="0" u="none" strike="noStrike" baseline="0">
                <a:solidFill>
                  <a:schemeClr val="bg1"/>
                </a:solidFill>
                <a:effectLst/>
                <a:latin typeface="Webdings" panose="05030102010509060703" pitchFamily="18" charset="2"/>
              </a:rPr>
              <a:t>n</a:t>
            </a:r>
            <a:r>
              <a:rPr lang="en-US" sz="1100" b="0" baseline="0">
                <a:solidFill>
                  <a:schemeClr val="bg1"/>
                </a:solidFill>
                <a:latin typeface="Calibri Light" panose="020F0302020204030204" pitchFamily="34" charset="0"/>
              </a:rPr>
              <a:t>) over this period</a:t>
            </a:r>
            <a:endParaRPr lang="en-US" sz="1100" b="0">
              <a:solidFill>
                <a:schemeClr val="bg1"/>
              </a:solidFill>
              <a:latin typeface="Calibri Light" panose="020F0302020204030204" pitchFamily="34" charset="0"/>
            </a:endParaRPr>
          </a:p>
        </c:rich>
      </c:tx>
      <c:layout>
        <c:manualLayout>
          <c:xMode val="edge"/>
          <c:yMode val="edge"/>
          <c:x val="4.134711286089239E-2"/>
          <c:y val="1.1747428438581762E-2"/>
        </c:manualLayout>
      </c:layout>
      <c:overlay val="0"/>
    </c:title>
    <c:autoTitleDeleted val="0"/>
    <c:plotArea>
      <c:layout/>
      <c:barChart>
        <c:barDir val="bar"/>
        <c:grouping val="clustered"/>
        <c:varyColors val="0"/>
        <c:ser>
          <c:idx val="0"/>
          <c:order val="0"/>
          <c:spPr>
            <a:noFill/>
          </c:spPr>
          <c:invertIfNegative val="0"/>
          <c:cat>
            <c:strRef>
              <c:f>'SSA Africa (4)'!$C$2:$C$36</c:f>
              <c:strCache>
                <c:ptCount val="32"/>
                <c:pt idx="0">
                  <c:v>Senegal</c:v>
                </c:pt>
                <c:pt idx="1">
                  <c:v>Burundi</c:v>
                </c:pt>
                <c:pt idx="2">
                  <c:v>Niger</c:v>
                </c:pt>
                <c:pt idx="3">
                  <c:v>Gabon</c:v>
                </c:pt>
                <c:pt idx="4">
                  <c:v>Sierra Leone</c:v>
                </c:pt>
                <c:pt idx="5">
                  <c:v>Togo</c:v>
                </c:pt>
                <c:pt idx="6">
                  <c:v>Malawi</c:v>
                </c:pt>
                <c:pt idx="7">
                  <c:v>Tanzania</c:v>
                </c:pt>
                <c:pt idx="8">
                  <c:v>Rwanda</c:v>
                </c:pt>
                <c:pt idx="9">
                  <c:v>Ghana</c:v>
                </c:pt>
                <c:pt idx="10">
                  <c:v>Liberia</c:v>
                </c:pt>
                <c:pt idx="11">
                  <c:v>Swaziland</c:v>
                </c:pt>
                <c:pt idx="12">
                  <c:v>Benin</c:v>
                </c:pt>
                <c:pt idx="13">
                  <c:v>Mozambique</c:v>
                </c:pt>
                <c:pt idx="14">
                  <c:v>Chad</c:v>
                </c:pt>
                <c:pt idx="15">
                  <c:v>Gambia</c:v>
                </c:pt>
                <c:pt idx="16">
                  <c:v>Zimbabwe</c:v>
                </c:pt>
                <c:pt idx="17">
                  <c:v>Côte d'Ivoire</c:v>
                </c:pt>
                <c:pt idx="18">
                  <c:v>South Africa</c:v>
                </c:pt>
                <c:pt idx="19">
                  <c:v>Zambia</c:v>
                </c:pt>
                <c:pt idx="20">
                  <c:v>Guinea-Bissau</c:v>
                </c:pt>
                <c:pt idx="21">
                  <c:v>Botswana</c:v>
                </c:pt>
                <c:pt idx="22">
                  <c:v>DRC</c:v>
                </c:pt>
                <c:pt idx="23">
                  <c:v>Nigeria</c:v>
                </c:pt>
                <c:pt idx="24">
                  <c:v>Kenya</c:v>
                </c:pt>
                <c:pt idx="25">
                  <c:v>Congo</c:v>
                </c:pt>
                <c:pt idx="26">
                  <c:v>Madagascar</c:v>
                </c:pt>
                <c:pt idx="27">
                  <c:v>Namibia</c:v>
                </c:pt>
                <c:pt idx="28">
                  <c:v>Lesotho</c:v>
                </c:pt>
                <c:pt idx="29">
                  <c:v>Central African Republic</c:v>
                </c:pt>
                <c:pt idx="30">
                  <c:v>Cameroon</c:v>
                </c:pt>
                <c:pt idx="31">
                  <c:v>Burkina Faso</c:v>
                </c:pt>
              </c:strCache>
            </c:strRef>
          </c:cat>
          <c:val>
            <c:numRef>
              <c:f>'SSA Africa (4)'!$F$2:$F$36</c:f>
              <c:numCache>
                <c:formatCode>0%</c:formatCode>
                <c:ptCount val="35"/>
                <c:pt idx="0">
                  <c:v>0.8214285714285714</c:v>
                </c:pt>
                <c:pt idx="1">
                  <c:v>0.79729729729729726</c:v>
                </c:pt>
                <c:pt idx="2">
                  <c:v>0.78688524590163933</c:v>
                </c:pt>
                <c:pt idx="3">
                  <c:v>0.65116279069767447</c:v>
                </c:pt>
                <c:pt idx="4">
                  <c:v>0.62857142857142856</c:v>
                </c:pt>
                <c:pt idx="5">
                  <c:v>0.56000000000000005</c:v>
                </c:pt>
                <c:pt idx="6">
                  <c:v>0.5280898876404494</c:v>
                </c:pt>
                <c:pt idx="7">
                  <c:v>0.52307692307692311</c:v>
                </c:pt>
                <c:pt idx="8">
                  <c:v>0.48333333333333334</c:v>
                </c:pt>
                <c:pt idx="9">
                  <c:v>0.47619047619047616</c:v>
                </c:pt>
                <c:pt idx="10">
                  <c:v>0.45161290322580644</c:v>
                </c:pt>
                <c:pt idx="11">
                  <c:v>0.4</c:v>
                </c:pt>
                <c:pt idx="12">
                  <c:v>0.37704918032786883</c:v>
                </c:pt>
                <c:pt idx="13">
                  <c:v>0.37142857142857144</c:v>
                </c:pt>
                <c:pt idx="14">
                  <c:v>0.36363636363636365</c:v>
                </c:pt>
                <c:pt idx="15">
                  <c:v>0.36363636363636365</c:v>
                </c:pt>
                <c:pt idx="16">
                  <c:v>0.36</c:v>
                </c:pt>
                <c:pt idx="17">
                  <c:v>0.35897435897435898</c:v>
                </c:pt>
                <c:pt idx="18">
                  <c:v>0.33333333333333331</c:v>
                </c:pt>
                <c:pt idx="19">
                  <c:v>0.3253012048192771</c:v>
                </c:pt>
                <c:pt idx="20">
                  <c:v>0.30232558139534882</c:v>
                </c:pt>
                <c:pt idx="21">
                  <c:v>0.3</c:v>
                </c:pt>
                <c:pt idx="22">
                  <c:v>0.27500000000000002</c:v>
                </c:pt>
                <c:pt idx="23">
                  <c:v>0.25806451612903225</c:v>
                </c:pt>
                <c:pt idx="24">
                  <c:v>0.25333333333333335</c:v>
                </c:pt>
                <c:pt idx="25">
                  <c:v>0.25</c:v>
                </c:pt>
                <c:pt idx="26">
                  <c:v>0.22222222222222221</c:v>
                </c:pt>
                <c:pt idx="27">
                  <c:v>0.21428571428571427</c:v>
                </c:pt>
                <c:pt idx="28">
                  <c:v>0.20833333333333334</c:v>
                </c:pt>
                <c:pt idx="29">
                  <c:v>0.18</c:v>
                </c:pt>
                <c:pt idx="30">
                  <c:v>9.4339622641509441E-2</c:v>
                </c:pt>
                <c:pt idx="31">
                  <c:v>8.6206896551724144E-2</c:v>
                </c:pt>
              </c:numCache>
            </c:numRef>
          </c:val>
        </c:ser>
        <c:ser>
          <c:idx val="1"/>
          <c:order val="1"/>
          <c:tx>
            <c:strRef>
              <c:f>'SSA Africa (4)'!$H$2:$H$36</c:f>
              <c:strCache>
                <c:ptCount val="1"/>
                <c:pt idx="0">
                  <c:v>0.0143 0.0429 0.0714 0.1000 0.1286 0.1571 0.1857 0.2143 0.2429 0.2714 0.3000 0.3286 0.3571 0.3857 0.4143 0.4429 0.4714 0.5000 0.5286 0.5571 0.5857 0.6143 0.6429 0.6714 0.7000 0.7286 0.7571 0.7857 0.8143 0.8429 0.8714 0.9000 -4% -6% -40%</c:v>
                </c:pt>
              </c:strCache>
            </c:strRef>
          </c:tx>
          <c:spPr>
            <a:noFill/>
          </c:spPr>
          <c:invertIfNegative val="0"/>
          <c:val>
            <c:numRef>
              <c:f>'SSA Africa (4)'!$H$2:$H$36</c:f>
              <c:numCache>
                <c:formatCode>General</c:formatCode>
                <c:ptCount val="35"/>
                <c:pt idx="32" formatCode="0%">
                  <c:v>-0.04</c:v>
                </c:pt>
                <c:pt idx="33" formatCode="0%">
                  <c:v>-6.3829787234042548E-2</c:v>
                </c:pt>
                <c:pt idx="34" formatCode="0%">
                  <c:v>-0.39534883720930231</c:v>
                </c:pt>
              </c:numCache>
            </c:numRef>
          </c:val>
        </c:ser>
        <c:dLbls>
          <c:showLegendKey val="0"/>
          <c:showVal val="0"/>
          <c:showCatName val="0"/>
          <c:showSerName val="0"/>
          <c:showPercent val="0"/>
          <c:showBubbleSize val="0"/>
        </c:dLbls>
        <c:gapWidth val="59"/>
        <c:overlap val="100"/>
        <c:axId val="47648768"/>
        <c:axId val="47652224"/>
      </c:barChart>
      <c:scatterChart>
        <c:scatterStyle val="lineMarker"/>
        <c:varyColors val="0"/>
        <c:ser>
          <c:idx val="2"/>
          <c:order val="2"/>
          <c:tx>
            <c:v>label</c:v>
          </c:tx>
          <c:spPr>
            <a:ln w="28575">
              <a:noFill/>
            </a:ln>
          </c:spPr>
          <c:marker>
            <c:symbol val="none"/>
          </c:marker>
          <c:dLbls>
            <c:dLbl>
              <c:idx val="0"/>
              <c:layout/>
              <c:tx>
                <c:strRef>
                  <c:f>'SSA Africa (4)'!$A$36</c:f>
                  <c:strCache>
                    <c:ptCount val="1"/>
                    <c:pt idx="0">
                      <c:v>Mali</c:v>
                    </c:pt>
                  </c:strCache>
                </c:strRef>
              </c:tx>
              <c:showLegendKey val="0"/>
              <c:showVal val="1"/>
              <c:showCatName val="0"/>
              <c:showSerName val="0"/>
              <c:showPercent val="0"/>
              <c:showBubbleSize val="0"/>
            </c:dLbl>
            <c:dLbl>
              <c:idx val="1"/>
              <c:layout/>
              <c:tx>
                <c:strRef>
                  <c:f>'SSA Africa (4)'!$A$35</c:f>
                  <c:strCache>
                    <c:ptCount val="1"/>
                    <c:pt idx="0">
                      <c:v>Uganda</c:v>
                    </c:pt>
                  </c:strCache>
                </c:strRef>
              </c:tx>
              <c:showLegendKey val="0"/>
              <c:showVal val="1"/>
              <c:showCatName val="0"/>
              <c:showSerName val="0"/>
              <c:showPercent val="0"/>
              <c:showBubbleSize val="0"/>
            </c:dLbl>
            <c:dLbl>
              <c:idx val="2"/>
              <c:layout/>
              <c:tx>
                <c:strRef>
                  <c:f>'SSA Africa (4)'!$A$34</c:f>
                  <c:strCache>
                    <c:ptCount val="1"/>
                    <c:pt idx="0">
                      <c:v>Angola</c:v>
                    </c:pt>
                  </c:strCache>
                </c:strRef>
              </c:tx>
              <c:showLegendKey val="0"/>
              <c:showVal val="1"/>
              <c:showCatName val="0"/>
              <c:showSerName val="0"/>
              <c:showPercent val="0"/>
              <c:showBubbleSize val="0"/>
            </c:dLbl>
            <c:spPr>
              <a:solidFill>
                <a:schemeClr val="bg1"/>
              </a:solidFill>
            </c:spPr>
            <c:txPr>
              <a:bodyPr/>
              <a:lstStyle/>
              <a:p>
                <a:pPr>
                  <a:defRPr b="1">
                    <a:latin typeface="Calibri Light" panose="020F0302020204030204" pitchFamily="34" charset="0"/>
                  </a:defRPr>
                </a:pPr>
                <a:endParaRPr lang="en-US"/>
              </a:p>
            </c:txPr>
            <c:showLegendKey val="0"/>
            <c:showVal val="1"/>
            <c:showCatName val="0"/>
            <c:showSerName val="0"/>
            <c:showPercent val="0"/>
            <c:showBubbleSize val="0"/>
            <c:showLeaderLines val="0"/>
          </c:dLbls>
          <c:xVal>
            <c:numRef>
              <c:f>'SSA Africa (4)'!$J$2:$J$36</c:f>
              <c:numCache>
                <c:formatCode>General</c:formatCode>
                <c:ptCount val="35"/>
                <c:pt idx="0">
                  <c:v>0</c:v>
                </c:pt>
                <c:pt idx="1">
                  <c:v>0</c:v>
                </c:pt>
                <c:pt idx="2">
                  <c:v>0</c:v>
                </c:pt>
              </c:numCache>
            </c:numRef>
          </c:xVal>
          <c:yVal>
            <c:numRef>
              <c:f>'SSA Africa (4)'!$I$2:$I$36</c:f>
              <c:numCache>
                <c:formatCode>0.0000</c:formatCode>
                <c:ptCount val="35"/>
                <c:pt idx="0">
                  <c:v>0.98571428571428577</c:v>
                </c:pt>
                <c:pt idx="1">
                  <c:v>0.95714285714285718</c:v>
                </c:pt>
                <c:pt idx="2">
                  <c:v>0.9285714285714286</c:v>
                </c:pt>
              </c:numCache>
            </c:numRef>
          </c:yVal>
          <c:smooth val="0"/>
        </c:ser>
        <c:ser>
          <c:idx val="3"/>
          <c:order val="3"/>
          <c:tx>
            <c:v>goodline</c:v>
          </c:tx>
          <c:spPr>
            <a:ln w="28575">
              <a:noFill/>
            </a:ln>
          </c:spPr>
          <c:marker>
            <c:symbol val="none"/>
          </c:marker>
          <c:errBars>
            <c:errDir val="x"/>
            <c:errBarType val="minus"/>
            <c:errValType val="percentage"/>
            <c:noEndCap val="1"/>
            <c:val val="100"/>
            <c:spPr>
              <a:ln w="28575">
                <a:solidFill>
                  <a:schemeClr val="bg1">
                    <a:lumMod val="50000"/>
                  </a:schemeClr>
                </a:solidFill>
                <a:tailEnd type="oval"/>
              </a:ln>
            </c:spPr>
          </c:errBars>
          <c:xVal>
            <c:numRef>
              <c:f>'SSA Africa (4)'!$F$2:$F$36</c:f>
              <c:numCache>
                <c:formatCode>0%</c:formatCode>
                <c:ptCount val="35"/>
                <c:pt idx="0">
                  <c:v>0.8214285714285714</c:v>
                </c:pt>
                <c:pt idx="1">
                  <c:v>0.79729729729729726</c:v>
                </c:pt>
                <c:pt idx="2">
                  <c:v>0.78688524590163933</c:v>
                </c:pt>
                <c:pt idx="3">
                  <c:v>0.65116279069767447</c:v>
                </c:pt>
                <c:pt idx="4">
                  <c:v>0.62857142857142856</c:v>
                </c:pt>
                <c:pt idx="5">
                  <c:v>0.56000000000000005</c:v>
                </c:pt>
                <c:pt idx="6">
                  <c:v>0.5280898876404494</c:v>
                </c:pt>
                <c:pt idx="7">
                  <c:v>0.52307692307692311</c:v>
                </c:pt>
                <c:pt idx="8">
                  <c:v>0.48333333333333334</c:v>
                </c:pt>
                <c:pt idx="9">
                  <c:v>0.47619047619047616</c:v>
                </c:pt>
                <c:pt idx="10">
                  <c:v>0.45161290322580644</c:v>
                </c:pt>
                <c:pt idx="11">
                  <c:v>0.4</c:v>
                </c:pt>
                <c:pt idx="12">
                  <c:v>0.37704918032786883</c:v>
                </c:pt>
                <c:pt idx="13">
                  <c:v>0.37142857142857144</c:v>
                </c:pt>
                <c:pt idx="14">
                  <c:v>0.36363636363636365</c:v>
                </c:pt>
                <c:pt idx="15">
                  <c:v>0.36363636363636365</c:v>
                </c:pt>
                <c:pt idx="16">
                  <c:v>0.36</c:v>
                </c:pt>
                <c:pt idx="17">
                  <c:v>0.35897435897435898</c:v>
                </c:pt>
                <c:pt idx="18">
                  <c:v>0.33333333333333331</c:v>
                </c:pt>
                <c:pt idx="19">
                  <c:v>0.3253012048192771</c:v>
                </c:pt>
                <c:pt idx="20">
                  <c:v>0.30232558139534882</c:v>
                </c:pt>
                <c:pt idx="21">
                  <c:v>0.3</c:v>
                </c:pt>
                <c:pt idx="22">
                  <c:v>0.27500000000000002</c:v>
                </c:pt>
                <c:pt idx="23">
                  <c:v>0.25806451612903225</c:v>
                </c:pt>
                <c:pt idx="24">
                  <c:v>0.25333333333333335</c:v>
                </c:pt>
                <c:pt idx="25">
                  <c:v>0.25</c:v>
                </c:pt>
                <c:pt idx="26">
                  <c:v>0.22222222222222221</c:v>
                </c:pt>
                <c:pt idx="27">
                  <c:v>0.21428571428571427</c:v>
                </c:pt>
                <c:pt idx="28">
                  <c:v>0.20833333333333334</c:v>
                </c:pt>
                <c:pt idx="29">
                  <c:v>0.18</c:v>
                </c:pt>
                <c:pt idx="30">
                  <c:v>9.4339622641509441E-2</c:v>
                </c:pt>
                <c:pt idx="31">
                  <c:v>8.6206896551724144E-2</c:v>
                </c:pt>
              </c:numCache>
            </c:numRef>
          </c:xVal>
          <c:yVal>
            <c:numRef>
              <c:f>'SSA Africa (4)'!$G$2:$G$36</c:f>
              <c:numCache>
                <c:formatCode>0.0000</c:formatCode>
                <c:ptCount val="35"/>
                <c:pt idx="0">
                  <c:v>1.4285714285714285E-2</c:v>
                </c:pt>
                <c:pt idx="1">
                  <c:v>4.2857142857142858E-2</c:v>
                </c:pt>
                <c:pt idx="2">
                  <c:v>7.1428571428571425E-2</c:v>
                </c:pt>
                <c:pt idx="3">
                  <c:v>0.1</c:v>
                </c:pt>
                <c:pt idx="4">
                  <c:v>0.12857142857142856</c:v>
                </c:pt>
                <c:pt idx="5">
                  <c:v>0.15714285714285714</c:v>
                </c:pt>
                <c:pt idx="6">
                  <c:v>0.18571428571428572</c:v>
                </c:pt>
                <c:pt idx="7">
                  <c:v>0.21428571428571427</c:v>
                </c:pt>
                <c:pt idx="8">
                  <c:v>0.24285714285714285</c:v>
                </c:pt>
                <c:pt idx="9">
                  <c:v>0.27142857142857141</c:v>
                </c:pt>
                <c:pt idx="10">
                  <c:v>0.3</c:v>
                </c:pt>
                <c:pt idx="11">
                  <c:v>0.32857142857142857</c:v>
                </c:pt>
                <c:pt idx="12">
                  <c:v>0.35714285714285715</c:v>
                </c:pt>
                <c:pt idx="13">
                  <c:v>0.38571428571428573</c:v>
                </c:pt>
                <c:pt idx="14">
                  <c:v>0.41428571428571431</c:v>
                </c:pt>
                <c:pt idx="15">
                  <c:v>0.44285714285714284</c:v>
                </c:pt>
                <c:pt idx="16">
                  <c:v>0.47142857142857142</c:v>
                </c:pt>
                <c:pt idx="17">
                  <c:v>0.5</c:v>
                </c:pt>
                <c:pt idx="18">
                  <c:v>0.52857142857142858</c:v>
                </c:pt>
                <c:pt idx="19">
                  <c:v>0.55714285714285716</c:v>
                </c:pt>
                <c:pt idx="20">
                  <c:v>0.58571428571428574</c:v>
                </c:pt>
                <c:pt idx="21">
                  <c:v>0.61428571428571432</c:v>
                </c:pt>
                <c:pt idx="22">
                  <c:v>0.6428571428571429</c:v>
                </c:pt>
                <c:pt idx="23">
                  <c:v>0.67142857142857137</c:v>
                </c:pt>
                <c:pt idx="24">
                  <c:v>0.7</c:v>
                </c:pt>
                <c:pt idx="25">
                  <c:v>0.72857142857142854</c:v>
                </c:pt>
                <c:pt idx="26">
                  <c:v>0.75714285714285712</c:v>
                </c:pt>
                <c:pt idx="27">
                  <c:v>0.7857142857142857</c:v>
                </c:pt>
                <c:pt idx="28">
                  <c:v>0.81428571428571428</c:v>
                </c:pt>
                <c:pt idx="29">
                  <c:v>0.84285714285714286</c:v>
                </c:pt>
                <c:pt idx="30">
                  <c:v>0.87142857142857144</c:v>
                </c:pt>
                <c:pt idx="31">
                  <c:v>0.9</c:v>
                </c:pt>
                <c:pt idx="32">
                  <c:v>0.9285714285714286</c:v>
                </c:pt>
                <c:pt idx="33">
                  <c:v>0.95714285714285718</c:v>
                </c:pt>
                <c:pt idx="34">
                  <c:v>0.98571428571428577</c:v>
                </c:pt>
              </c:numCache>
            </c:numRef>
          </c:yVal>
          <c:smooth val="0"/>
        </c:ser>
        <c:ser>
          <c:idx val="4"/>
          <c:order val="4"/>
          <c:tx>
            <c:v>badlines</c:v>
          </c:tx>
          <c:spPr>
            <a:ln w="28575">
              <a:noFill/>
            </a:ln>
          </c:spPr>
          <c:marker>
            <c:symbol val="none"/>
          </c:marker>
          <c:errBars>
            <c:errDir val="x"/>
            <c:errBarType val="minus"/>
            <c:errValType val="percentage"/>
            <c:noEndCap val="1"/>
            <c:val val="100"/>
            <c:spPr>
              <a:ln w="28575">
                <a:solidFill>
                  <a:srgbClr val="FF6801"/>
                </a:solidFill>
                <a:tailEnd type="oval"/>
              </a:ln>
            </c:spPr>
          </c:errBars>
          <c:xVal>
            <c:numRef>
              <c:f>'SSA Africa (4)'!$H$2:$H$36</c:f>
              <c:numCache>
                <c:formatCode>General</c:formatCode>
                <c:ptCount val="35"/>
                <c:pt idx="32" formatCode="0%">
                  <c:v>-0.04</c:v>
                </c:pt>
                <c:pt idx="33" formatCode="0%">
                  <c:v>-6.3829787234042548E-2</c:v>
                </c:pt>
                <c:pt idx="34" formatCode="0%">
                  <c:v>-0.39534883720930231</c:v>
                </c:pt>
              </c:numCache>
            </c:numRef>
          </c:xVal>
          <c:yVal>
            <c:numRef>
              <c:f>'SSA Africa (4)'!$G$2:$G$36</c:f>
              <c:numCache>
                <c:formatCode>0.0000</c:formatCode>
                <c:ptCount val="35"/>
                <c:pt idx="0">
                  <c:v>1.4285714285714285E-2</c:v>
                </c:pt>
                <c:pt idx="1">
                  <c:v>4.2857142857142858E-2</c:v>
                </c:pt>
                <c:pt idx="2">
                  <c:v>7.1428571428571425E-2</c:v>
                </c:pt>
                <c:pt idx="3">
                  <c:v>0.1</c:v>
                </c:pt>
                <c:pt idx="4">
                  <c:v>0.12857142857142856</c:v>
                </c:pt>
                <c:pt idx="5">
                  <c:v>0.15714285714285714</c:v>
                </c:pt>
                <c:pt idx="6">
                  <c:v>0.18571428571428572</c:v>
                </c:pt>
                <c:pt idx="7">
                  <c:v>0.21428571428571427</c:v>
                </c:pt>
                <c:pt idx="8">
                  <c:v>0.24285714285714285</c:v>
                </c:pt>
                <c:pt idx="9">
                  <c:v>0.27142857142857141</c:v>
                </c:pt>
                <c:pt idx="10">
                  <c:v>0.3</c:v>
                </c:pt>
                <c:pt idx="11">
                  <c:v>0.32857142857142857</c:v>
                </c:pt>
                <c:pt idx="12">
                  <c:v>0.35714285714285715</c:v>
                </c:pt>
                <c:pt idx="13">
                  <c:v>0.38571428571428573</c:v>
                </c:pt>
                <c:pt idx="14">
                  <c:v>0.41428571428571431</c:v>
                </c:pt>
                <c:pt idx="15">
                  <c:v>0.44285714285714284</c:v>
                </c:pt>
                <c:pt idx="16">
                  <c:v>0.47142857142857142</c:v>
                </c:pt>
                <c:pt idx="17">
                  <c:v>0.5</c:v>
                </c:pt>
                <c:pt idx="18">
                  <c:v>0.52857142857142858</c:v>
                </c:pt>
                <c:pt idx="19">
                  <c:v>0.55714285714285716</c:v>
                </c:pt>
                <c:pt idx="20">
                  <c:v>0.58571428571428574</c:v>
                </c:pt>
                <c:pt idx="21">
                  <c:v>0.61428571428571432</c:v>
                </c:pt>
                <c:pt idx="22">
                  <c:v>0.6428571428571429</c:v>
                </c:pt>
                <c:pt idx="23">
                  <c:v>0.67142857142857137</c:v>
                </c:pt>
                <c:pt idx="24">
                  <c:v>0.7</c:v>
                </c:pt>
                <c:pt idx="25">
                  <c:v>0.72857142857142854</c:v>
                </c:pt>
                <c:pt idx="26">
                  <c:v>0.75714285714285712</c:v>
                </c:pt>
                <c:pt idx="27">
                  <c:v>0.7857142857142857</c:v>
                </c:pt>
                <c:pt idx="28">
                  <c:v>0.81428571428571428</c:v>
                </c:pt>
                <c:pt idx="29">
                  <c:v>0.84285714285714286</c:v>
                </c:pt>
                <c:pt idx="30">
                  <c:v>0.87142857142857144</c:v>
                </c:pt>
                <c:pt idx="31">
                  <c:v>0.9</c:v>
                </c:pt>
                <c:pt idx="32">
                  <c:v>0.9285714285714286</c:v>
                </c:pt>
                <c:pt idx="33">
                  <c:v>0.95714285714285718</c:v>
                </c:pt>
                <c:pt idx="34">
                  <c:v>0.98571428571428577</c:v>
                </c:pt>
              </c:numCache>
            </c:numRef>
          </c:yVal>
          <c:smooth val="0"/>
        </c:ser>
        <c:dLbls>
          <c:showLegendKey val="0"/>
          <c:showVal val="0"/>
          <c:showCatName val="0"/>
          <c:showSerName val="0"/>
          <c:showPercent val="0"/>
          <c:showBubbleSize val="0"/>
        </c:dLbls>
        <c:axId val="47664128"/>
        <c:axId val="47662592"/>
      </c:scatterChart>
      <c:catAx>
        <c:axId val="47648768"/>
        <c:scaling>
          <c:orientation val="minMax"/>
        </c:scaling>
        <c:delete val="0"/>
        <c:axPos val="l"/>
        <c:majorTickMark val="none"/>
        <c:minorTickMark val="none"/>
        <c:tickLblPos val="nextTo"/>
        <c:spPr>
          <a:solidFill>
            <a:schemeClr val="bg1"/>
          </a:solidFill>
          <a:ln>
            <a:solidFill>
              <a:schemeClr val="bg1">
                <a:lumMod val="85000"/>
              </a:schemeClr>
            </a:solidFill>
          </a:ln>
        </c:spPr>
        <c:txPr>
          <a:bodyPr/>
          <a:lstStyle/>
          <a:p>
            <a:pPr>
              <a:defRPr>
                <a:latin typeface="Calibri Light" panose="020F0302020204030204" pitchFamily="34" charset="0"/>
              </a:defRPr>
            </a:pPr>
            <a:endParaRPr lang="en-US"/>
          </a:p>
        </c:txPr>
        <c:crossAx val="47652224"/>
        <c:crosses val="autoZero"/>
        <c:auto val="1"/>
        <c:lblAlgn val="ctr"/>
        <c:lblOffset val="100"/>
        <c:noMultiLvlLbl val="0"/>
      </c:catAx>
      <c:valAx>
        <c:axId val="47652224"/>
        <c:scaling>
          <c:orientation val="minMax"/>
          <c:max val="0.85000000000000009"/>
          <c:min val="-0.5"/>
        </c:scaling>
        <c:delete val="0"/>
        <c:axPos val="b"/>
        <c:majorGridlines>
          <c:spPr>
            <a:ln>
              <a:solidFill>
                <a:schemeClr val="bg1">
                  <a:lumMod val="85000"/>
                </a:schemeClr>
              </a:solidFill>
            </a:ln>
          </c:spPr>
        </c:majorGridlines>
        <c:numFmt formatCode="\-0%;0%" sourceLinked="0"/>
        <c:majorTickMark val="none"/>
        <c:minorTickMark val="none"/>
        <c:tickLblPos val="nextTo"/>
        <c:spPr>
          <a:ln>
            <a:noFill/>
          </a:ln>
        </c:spPr>
        <c:txPr>
          <a:bodyPr/>
          <a:lstStyle/>
          <a:p>
            <a:pPr>
              <a:defRPr>
                <a:solidFill>
                  <a:schemeClr val="tx1">
                    <a:lumMod val="65000"/>
                    <a:lumOff val="35000"/>
                  </a:schemeClr>
                </a:solidFill>
                <a:latin typeface="Calibri Light" panose="020F0302020204030204" pitchFamily="34" charset="0"/>
              </a:defRPr>
            </a:pPr>
            <a:endParaRPr lang="en-US"/>
          </a:p>
        </c:txPr>
        <c:crossAx val="47648768"/>
        <c:crosses val="autoZero"/>
        <c:crossBetween val="between"/>
      </c:valAx>
      <c:valAx>
        <c:axId val="47662592"/>
        <c:scaling>
          <c:orientation val="minMax"/>
          <c:max val="1"/>
          <c:min val="0"/>
        </c:scaling>
        <c:delete val="1"/>
        <c:axPos val="r"/>
        <c:numFmt formatCode="0.0000" sourceLinked="1"/>
        <c:majorTickMark val="out"/>
        <c:minorTickMark val="none"/>
        <c:tickLblPos val="nextTo"/>
        <c:crossAx val="47664128"/>
        <c:crosses val="max"/>
        <c:crossBetween val="midCat"/>
      </c:valAx>
      <c:valAx>
        <c:axId val="47664128"/>
        <c:scaling>
          <c:orientation val="minMax"/>
        </c:scaling>
        <c:delete val="1"/>
        <c:axPos val="b"/>
        <c:numFmt formatCode="General" sourceLinked="1"/>
        <c:majorTickMark val="out"/>
        <c:minorTickMark val="none"/>
        <c:tickLblPos val="nextTo"/>
        <c:crossAx val="47662592"/>
        <c:crosses val="autoZero"/>
        <c:crossBetween val="midCat"/>
      </c:valAx>
    </c:plotArea>
    <c:plotVisOnly val="1"/>
    <c:dispBlanksAs val="gap"/>
    <c:showDLblsOverMax val="0"/>
  </c:chart>
  <c:externalData r:id="rId1">
    <c:autoUpdate val="0"/>
  </c:externalData>
  <c:userShapes r:id="rId2"/>
</c:chartSpace>
</file>

<file path=ppt/drawings/drawing1.xml><?xml version="1.0" encoding="utf-8"?>
<c:userShapes xmlns:c="http://schemas.openxmlformats.org/drawingml/2006/chart">
  <cdr:relSizeAnchor xmlns:cdr="http://schemas.openxmlformats.org/drawingml/2006/chartDrawing">
    <cdr:from>
      <cdr:x>0.03333</cdr:x>
      <cdr:y>0.04888</cdr:y>
    </cdr:from>
    <cdr:to>
      <cdr:x>0.9875</cdr:x>
      <cdr:y>0.13967</cdr:y>
    </cdr:to>
    <cdr:sp macro="" textlink="">
      <cdr:nvSpPr>
        <cdr:cNvPr id="2" name="TextBox 1"/>
        <cdr:cNvSpPr txBox="1"/>
      </cdr:nvSpPr>
      <cdr:spPr>
        <a:xfrm xmlns:a="http://schemas.openxmlformats.org/drawingml/2006/main">
          <a:off x="152399" y="333377"/>
          <a:ext cx="4362451" cy="619125"/>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pPr rtl="0"/>
          <a:r>
            <a:rPr lang="en-US" sz="1100" b="0" i="0" baseline="0">
              <a:effectLst/>
              <a:latin typeface="Calibri Light" panose="020F0302020204030204" pitchFamily="34" charset="0"/>
              <a:ea typeface="+mn-ea"/>
              <a:cs typeface="+mn-cs"/>
            </a:rPr>
            <a:t>Despite significant reductions (</a:t>
          </a:r>
          <a:r>
            <a:rPr lang="en-US" sz="800" b="0" i="0" baseline="0">
              <a:solidFill>
                <a:schemeClr val="bg1">
                  <a:lumMod val="50000"/>
                </a:schemeClr>
              </a:solidFill>
              <a:effectLst/>
              <a:latin typeface="Webdings" panose="05030102010509060703" pitchFamily="18" charset="2"/>
              <a:ea typeface="+mn-ea"/>
              <a:cs typeface="+mn-cs"/>
            </a:rPr>
            <a:t>n</a:t>
          </a:r>
          <a:r>
            <a:rPr lang="en-US" sz="1100" b="0" i="0" baseline="0">
              <a:effectLst/>
              <a:latin typeface="Calibri Light" panose="020F0302020204030204" pitchFamily="34" charset="0"/>
              <a:ea typeface="+mn-ea"/>
              <a:cs typeface="+mn-cs"/>
            </a:rPr>
            <a:t>) in HIV infections in SSA between 2004-2014, a few countries have actually seen increases in their infections (</a:t>
          </a:r>
          <a:r>
            <a:rPr lang="en-US" sz="800" b="0" i="0" baseline="0">
              <a:solidFill>
                <a:srgbClr val="FF6801"/>
              </a:solidFill>
              <a:effectLst/>
              <a:latin typeface="Webdings" panose="05030102010509060703" pitchFamily="18" charset="2"/>
              <a:ea typeface="+mn-ea"/>
              <a:cs typeface="+mn-cs"/>
            </a:rPr>
            <a:t>n</a:t>
          </a:r>
          <a:r>
            <a:rPr lang="en-US" sz="1100" b="0" i="0" baseline="0">
              <a:effectLst/>
              <a:latin typeface="Calibri Light" panose="020F0302020204030204" pitchFamily="34" charset="0"/>
              <a:ea typeface="+mn-ea"/>
              <a:cs typeface="+mn-cs"/>
            </a:rPr>
            <a:t>) over this period.</a:t>
          </a:r>
          <a:endParaRPr lang="en-US">
            <a:effectLst/>
            <a:latin typeface="Calibri Light" panose="020F0302020204030204" pitchFamily="34" charset="0"/>
          </a:endParaRPr>
        </a:p>
      </cdr:txBody>
    </cdr:sp>
  </cdr:relSizeAnchor>
  <cdr:relSizeAnchor xmlns:cdr="http://schemas.openxmlformats.org/drawingml/2006/chartDrawing">
    <cdr:from>
      <cdr:x>0.55208</cdr:x>
      <cdr:y>0.27235</cdr:y>
    </cdr:from>
    <cdr:to>
      <cdr:x>0.94583</cdr:x>
      <cdr:y>0.33659</cdr:y>
    </cdr:to>
    <cdr:sp macro="" textlink="">
      <cdr:nvSpPr>
        <cdr:cNvPr id="4" name="TextBox 3"/>
        <cdr:cNvSpPr txBox="1"/>
      </cdr:nvSpPr>
      <cdr:spPr>
        <a:xfrm xmlns:a="http://schemas.openxmlformats.org/drawingml/2006/main">
          <a:off x="2524125" y="1857377"/>
          <a:ext cx="1800225" cy="438150"/>
        </a:xfrm>
        <a:prstGeom xmlns:a="http://schemas.openxmlformats.org/drawingml/2006/main" prst="rect">
          <a:avLst/>
        </a:prstGeom>
        <a:solidFill xmlns:a="http://schemas.openxmlformats.org/drawingml/2006/main">
          <a:schemeClr val="bg1"/>
        </a:solidFill>
      </cdr:spPr>
      <cdr:txBody>
        <a:bodyPr xmlns:a="http://schemas.openxmlformats.org/drawingml/2006/main" vertOverflow="clip" wrap="square" rtlCol="0"/>
        <a:lstStyle xmlns:a="http://schemas.openxmlformats.org/drawingml/2006/main"/>
        <a:p xmlns:a="http://schemas.openxmlformats.org/drawingml/2006/main">
          <a:r>
            <a:rPr lang="en-US" sz="1000">
              <a:latin typeface="Calibri Light" panose="020F0302020204030204" pitchFamily="34" charset="0"/>
            </a:rPr>
            <a:t>   denotes</a:t>
          </a:r>
          <a:r>
            <a:rPr lang="en-US" sz="1000" baseline="0">
              <a:latin typeface="Calibri Light" panose="020F0302020204030204" pitchFamily="34" charset="0"/>
            </a:rPr>
            <a:t> ~ 20% decline</a:t>
          </a:r>
        </a:p>
        <a:p xmlns:a="http://schemas.openxmlformats.org/drawingml/2006/main">
          <a:r>
            <a:rPr lang="en-US" sz="1000" baseline="0">
              <a:latin typeface="Calibri Light" panose="020F0302020204030204" pitchFamily="34" charset="0"/>
            </a:rPr>
            <a:t>   between  2000 and 2004</a:t>
          </a:r>
          <a:endParaRPr lang="en-US" sz="1000">
            <a:latin typeface="Calibri Light" panose="020F0302020204030204" pitchFamily="34" charset="0"/>
          </a:endParaRPr>
        </a:p>
      </cdr:txBody>
    </cdr:sp>
  </cdr:relSizeAnchor>
  <cdr:relSizeAnchor xmlns:cdr="http://schemas.openxmlformats.org/drawingml/2006/chartDrawing">
    <cdr:from>
      <cdr:x>0.53958</cdr:x>
      <cdr:y>0.28352</cdr:y>
    </cdr:from>
    <cdr:to>
      <cdr:x>0.77708</cdr:x>
      <cdr:y>0.32821</cdr:y>
    </cdr:to>
    <cdr:sp macro="" textlink="">
      <cdr:nvSpPr>
        <cdr:cNvPr id="5" name="TextBox 4"/>
        <cdr:cNvSpPr txBox="1"/>
      </cdr:nvSpPr>
      <cdr:spPr>
        <a:xfrm xmlns:a="http://schemas.openxmlformats.org/drawingml/2006/main">
          <a:off x="2466975" y="1933577"/>
          <a:ext cx="1085850" cy="304800"/>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US" sz="1100">
              <a:solidFill>
                <a:schemeClr val="bg1">
                  <a:lumMod val="50000"/>
                </a:schemeClr>
              </a:solidFill>
              <a:effectLst/>
              <a:latin typeface="Wingdings 3" panose="05040102010807070707" pitchFamily="18" charset="2"/>
              <a:ea typeface="+mn-ea"/>
              <a:cs typeface="+mn-cs"/>
            </a:rPr>
            <a:t>|</a:t>
          </a:r>
          <a:r>
            <a:rPr lang="en-US" sz="1100">
              <a:effectLst/>
              <a:latin typeface="+mn-lt"/>
              <a:ea typeface="+mn-ea"/>
              <a:cs typeface="+mn-cs"/>
            </a:rPr>
            <a:t> </a:t>
          </a:r>
          <a:endParaRPr lang="en-US" sz="1100"/>
        </a:p>
      </cdr:txBody>
    </cdr:sp>
  </cdr:relSizeAnchor>
</c:userShap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BA5619C-6E80-4EA8-B7C0-30108D79A9AB}" type="datetimeFigureOut">
              <a:rPr lang="en-US" smtClean="0"/>
              <a:t>4/11/2016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D3A7490-935F-46C4-94B0-E9374EE39849}" type="slidenum">
              <a:rPr lang="en-US" smtClean="0"/>
              <a:t>‹#›</a:t>
            </a:fld>
            <a:endParaRPr lang="en-US" dirty="0"/>
          </a:p>
        </p:txBody>
      </p:sp>
    </p:spTree>
    <p:extLst>
      <p:ext uri="{BB962C8B-B14F-4D97-AF65-F5344CB8AC3E}">
        <p14:creationId xmlns:p14="http://schemas.microsoft.com/office/powerpoint/2010/main" val="31689286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BA5619C-6E80-4EA8-B7C0-30108D79A9AB}" type="datetimeFigureOut">
              <a:rPr lang="en-US" smtClean="0"/>
              <a:t>4/11/2016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D3A7490-935F-46C4-94B0-E9374EE39849}" type="slidenum">
              <a:rPr lang="en-US" smtClean="0"/>
              <a:t>‹#›</a:t>
            </a:fld>
            <a:endParaRPr lang="en-US" dirty="0"/>
          </a:p>
        </p:txBody>
      </p:sp>
    </p:spTree>
    <p:extLst>
      <p:ext uri="{BB962C8B-B14F-4D97-AF65-F5344CB8AC3E}">
        <p14:creationId xmlns:p14="http://schemas.microsoft.com/office/powerpoint/2010/main" val="16704285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BA5619C-6E80-4EA8-B7C0-30108D79A9AB}" type="datetimeFigureOut">
              <a:rPr lang="en-US" smtClean="0"/>
              <a:t>4/11/2016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D3A7490-935F-46C4-94B0-E9374EE39849}" type="slidenum">
              <a:rPr lang="en-US" smtClean="0"/>
              <a:t>‹#›</a:t>
            </a:fld>
            <a:endParaRPr lang="en-US" dirty="0"/>
          </a:p>
        </p:txBody>
      </p:sp>
    </p:spTree>
    <p:extLst>
      <p:ext uri="{BB962C8B-B14F-4D97-AF65-F5344CB8AC3E}">
        <p14:creationId xmlns:p14="http://schemas.microsoft.com/office/powerpoint/2010/main" val="19632777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BA5619C-6E80-4EA8-B7C0-30108D79A9AB}" type="datetimeFigureOut">
              <a:rPr lang="en-US" smtClean="0"/>
              <a:t>4/11/2016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D3A7490-935F-46C4-94B0-E9374EE39849}" type="slidenum">
              <a:rPr lang="en-US" smtClean="0"/>
              <a:t>‹#›</a:t>
            </a:fld>
            <a:endParaRPr lang="en-US" dirty="0"/>
          </a:p>
        </p:txBody>
      </p:sp>
    </p:spTree>
    <p:extLst>
      <p:ext uri="{BB962C8B-B14F-4D97-AF65-F5344CB8AC3E}">
        <p14:creationId xmlns:p14="http://schemas.microsoft.com/office/powerpoint/2010/main" val="28822719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BA5619C-6E80-4EA8-B7C0-30108D79A9AB}" type="datetimeFigureOut">
              <a:rPr lang="en-US" smtClean="0"/>
              <a:t>4/11/2016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D3A7490-935F-46C4-94B0-E9374EE39849}" type="slidenum">
              <a:rPr lang="en-US" smtClean="0"/>
              <a:t>‹#›</a:t>
            </a:fld>
            <a:endParaRPr lang="en-US" dirty="0"/>
          </a:p>
        </p:txBody>
      </p:sp>
    </p:spTree>
    <p:extLst>
      <p:ext uri="{BB962C8B-B14F-4D97-AF65-F5344CB8AC3E}">
        <p14:creationId xmlns:p14="http://schemas.microsoft.com/office/powerpoint/2010/main" val="39433518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BA5619C-6E80-4EA8-B7C0-30108D79A9AB}" type="datetimeFigureOut">
              <a:rPr lang="en-US" smtClean="0"/>
              <a:t>4/11/2016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D3A7490-935F-46C4-94B0-E9374EE39849}" type="slidenum">
              <a:rPr lang="en-US" smtClean="0"/>
              <a:t>‹#›</a:t>
            </a:fld>
            <a:endParaRPr lang="en-US" dirty="0"/>
          </a:p>
        </p:txBody>
      </p:sp>
    </p:spTree>
    <p:extLst>
      <p:ext uri="{BB962C8B-B14F-4D97-AF65-F5344CB8AC3E}">
        <p14:creationId xmlns:p14="http://schemas.microsoft.com/office/powerpoint/2010/main" val="22545165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BA5619C-6E80-4EA8-B7C0-30108D79A9AB}" type="datetimeFigureOut">
              <a:rPr lang="en-US" smtClean="0"/>
              <a:t>4/11/2016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FD3A7490-935F-46C4-94B0-E9374EE39849}" type="slidenum">
              <a:rPr lang="en-US" smtClean="0"/>
              <a:t>‹#›</a:t>
            </a:fld>
            <a:endParaRPr lang="en-US" dirty="0"/>
          </a:p>
        </p:txBody>
      </p:sp>
    </p:spTree>
    <p:extLst>
      <p:ext uri="{BB962C8B-B14F-4D97-AF65-F5344CB8AC3E}">
        <p14:creationId xmlns:p14="http://schemas.microsoft.com/office/powerpoint/2010/main" val="9544810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BA5619C-6E80-4EA8-B7C0-30108D79A9AB}" type="datetimeFigureOut">
              <a:rPr lang="en-US" smtClean="0"/>
              <a:t>4/11/2016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FD3A7490-935F-46C4-94B0-E9374EE39849}" type="slidenum">
              <a:rPr lang="en-US" smtClean="0"/>
              <a:t>‹#›</a:t>
            </a:fld>
            <a:endParaRPr lang="en-US" dirty="0"/>
          </a:p>
        </p:txBody>
      </p:sp>
    </p:spTree>
    <p:extLst>
      <p:ext uri="{BB962C8B-B14F-4D97-AF65-F5344CB8AC3E}">
        <p14:creationId xmlns:p14="http://schemas.microsoft.com/office/powerpoint/2010/main" val="35001770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A5619C-6E80-4EA8-B7C0-30108D79A9AB}" type="datetimeFigureOut">
              <a:rPr lang="en-US" smtClean="0"/>
              <a:t>4/11/2016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FD3A7490-935F-46C4-94B0-E9374EE39849}" type="slidenum">
              <a:rPr lang="en-US" smtClean="0"/>
              <a:t>‹#›</a:t>
            </a:fld>
            <a:endParaRPr lang="en-US" dirty="0"/>
          </a:p>
        </p:txBody>
      </p:sp>
    </p:spTree>
    <p:extLst>
      <p:ext uri="{BB962C8B-B14F-4D97-AF65-F5344CB8AC3E}">
        <p14:creationId xmlns:p14="http://schemas.microsoft.com/office/powerpoint/2010/main" val="42037065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BA5619C-6E80-4EA8-B7C0-30108D79A9AB}" type="datetimeFigureOut">
              <a:rPr lang="en-US" smtClean="0"/>
              <a:t>4/11/2016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D3A7490-935F-46C4-94B0-E9374EE39849}" type="slidenum">
              <a:rPr lang="en-US" smtClean="0"/>
              <a:t>‹#›</a:t>
            </a:fld>
            <a:endParaRPr lang="en-US" dirty="0"/>
          </a:p>
        </p:txBody>
      </p:sp>
    </p:spTree>
    <p:extLst>
      <p:ext uri="{BB962C8B-B14F-4D97-AF65-F5344CB8AC3E}">
        <p14:creationId xmlns:p14="http://schemas.microsoft.com/office/powerpoint/2010/main" val="9097844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BA5619C-6E80-4EA8-B7C0-30108D79A9AB}" type="datetimeFigureOut">
              <a:rPr lang="en-US" smtClean="0"/>
              <a:t>4/11/2016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D3A7490-935F-46C4-94B0-E9374EE39849}" type="slidenum">
              <a:rPr lang="en-US" smtClean="0"/>
              <a:t>‹#›</a:t>
            </a:fld>
            <a:endParaRPr lang="en-US" dirty="0"/>
          </a:p>
        </p:txBody>
      </p:sp>
    </p:spTree>
    <p:extLst>
      <p:ext uri="{BB962C8B-B14F-4D97-AF65-F5344CB8AC3E}">
        <p14:creationId xmlns:p14="http://schemas.microsoft.com/office/powerpoint/2010/main" val="41536904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A5619C-6E80-4EA8-B7C0-30108D79A9AB}" type="datetimeFigureOut">
              <a:rPr lang="en-US" smtClean="0"/>
              <a:t>4/11/2016</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D3A7490-935F-46C4-94B0-E9374EE39849}" type="slidenum">
              <a:rPr lang="en-US" smtClean="0"/>
              <a:t>‹#›</a:t>
            </a:fld>
            <a:endParaRPr lang="en-US" dirty="0"/>
          </a:p>
        </p:txBody>
      </p:sp>
    </p:spTree>
    <p:extLst>
      <p:ext uri="{BB962C8B-B14F-4D97-AF65-F5344CB8AC3E}">
        <p14:creationId xmlns:p14="http://schemas.microsoft.com/office/powerpoint/2010/main" val="33435945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8" name="Group 47"/>
          <p:cNvGrpSpPr/>
          <p:nvPr/>
        </p:nvGrpSpPr>
        <p:grpSpPr>
          <a:xfrm>
            <a:off x="1807028" y="2209800"/>
            <a:ext cx="6041572" cy="1954481"/>
            <a:chOff x="1807028" y="2209800"/>
            <a:chExt cx="6041572" cy="1954481"/>
          </a:xfrm>
        </p:grpSpPr>
        <p:sp>
          <p:nvSpPr>
            <p:cNvPr id="3" name="Rectangle 2"/>
            <p:cNvSpPr/>
            <p:nvPr/>
          </p:nvSpPr>
          <p:spPr>
            <a:xfrm>
              <a:off x="1920240" y="3200400"/>
              <a:ext cx="5928360" cy="369332"/>
            </a:xfrm>
            <a:prstGeom prst="rect">
              <a:avLst/>
            </a:prstGeom>
          </p:spPr>
          <p:txBody>
            <a:bodyPr wrap="square">
              <a:spAutoFit/>
            </a:bodyPr>
            <a:lstStyle/>
            <a:p>
              <a:r>
                <a:rPr lang="en-US" dirty="0" smtClean="0">
                  <a:solidFill>
                    <a:schemeClr val="accent3"/>
                  </a:solidFill>
                  <a:latin typeface="Calibri Light" panose="020F0302020204030204" pitchFamily="34" charset="0"/>
                </a:rPr>
                <a:t>HTC_TST</a:t>
              </a:r>
              <a:r>
                <a:rPr lang="en-US" dirty="0" smtClean="0">
                  <a:latin typeface="Calibri Light" panose="020F0302020204030204" pitchFamily="34" charset="0"/>
                </a:rPr>
                <a:t> (</a:t>
              </a:r>
              <a:r>
                <a:rPr lang="en-US" dirty="0" smtClean="0">
                  <a:solidFill>
                    <a:schemeClr val="accent2"/>
                  </a:solidFill>
                  <a:latin typeface="Calibri Light" panose="020F0302020204030204" pitchFamily="34" charset="0"/>
                </a:rPr>
                <a:t>N</a:t>
              </a:r>
              <a:r>
                <a:rPr lang="en-US" dirty="0" smtClean="0">
                  <a:latin typeface="Calibri Light" panose="020F0302020204030204" pitchFamily="34" charset="0"/>
                </a:rPr>
                <a:t>, </a:t>
              </a:r>
              <a:r>
                <a:rPr lang="en-US" dirty="0" smtClean="0">
                  <a:solidFill>
                    <a:schemeClr val="accent4"/>
                  </a:solidFill>
                  <a:latin typeface="Calibri Light" panose="020F0302020204030204" pitchFamily="34" charset="0"/>
                </a:rPr>
                <a:t>TA</a:t>
              </a:r>
              <a:r>
                <a:rPr lang="en-US" dirty="0" smtClean="0">
                  <a:latin typeface="Calibri Light" panose="020F0302020204030204" pitchFamily="34" charset="0"/>
                </a:rPr>
                <a:t>, </a:t>
              </a:r>
              <a:r>
                <a:rPr lang="en-US" dirty="0" smtClean="0">
                  <a:solidFill>
                    <a:schemeClr val="accent5"/>
                  </a:solidFill>
                  <a:latin typeface="Calibri Light" panose="020F0302020204030204" pitchFamily="34" charset="0"/>
                </a:rPr>
                <a:t>Age/Sex/Result</a:t>
              </a:r>
              <a:r>
                <a:rPr lang="en-US" dirty="0" smtClean="0">
                  <a:latin typeface="Calibri Light" panose="020F0302020204030204" pitchFamily="34" charset="0"/>
                </a:rPr>
                <a:t>) </a:t>
              </a:r>
              <a:r>
                <a:rPr lang="en-US" dirty="0" smtClean="0">
                  <a:solidFill>
                    <a:schemeClr val="accent1"/>
                  </a:solidFill>
                  <a:latin typeface="Calibri Light" panose="020F0302020204030204" pitchFamily="34" charset="0"/>
                </a:rPr>
                <a:t>TARGET</a:t>
              </a:r>
              <a:r>
                <a:rPr lang="en-US" dirty="0" smtClean="0">
                  <a:latin typeface="Calibri Light" panose="020F0302020204030204" pitchFamily="34" charset="0"/>
                </a:rPr>
                <a:t>: </a:t>
              </a:r>
              <a:r>
                <a:rPr lang="en-US" dirty="0" smtClean="0">
                  <a:solidFill>
                    <a:schemeClr val="accent6"/>
                  </a:solidFill>
                  <a:latin typeface="Calibri Light" panose="020F0302020204030204" pitchFamily="34" charset="0"/>
                </a:rPr>
                <a:t>HTC received results</a:t>
              </a:r>
              <a:endParaRPr lang="en-US" dirty="0">
                <a:solidFill>
                  <a:schemeClr val="accent6"/>
                </a:solidFill>
                <a:latin typeface="Calibri Light" panose="020F0302020204030204" pitchFamily="34" charset="0"/>
              </a:endParaRPr>
            </a:p>
          </p:txBody>
        </p:sp>
        <p:sp>
          <p:nvSpPr>
            <p:cNvPr id="5" name="TextBox 4"/>
            <p:cNvSpPr txBox="1"/>
            <p:nvPr/>
          </p:nvSpPr>
          <p:spPr>
            <a:xfrm>
              <a:off x="1807028" y="3833949"/>
              <a:ext cx="1219200" cy="307777"/>
            </a:xfrm>
            <a:prstGeom prst="rect">
              <a:avLst/>
            </a:prstGeom>
            <a:noFill/>
          </p:spPr>
          <p:txBody>
            <a:bodyPr wrap="square" rtlCol="0">
              <a:spAutoFit/>
            </a:bodyPr>
            <a:lstStyle/>
            <a:p>
              <a:pPr algn="ctr"/>
              <a:r>
                <a:rPr lang="en-US" sz="1400" dirty="0" smtClean="0">
                  <a:latin typeface="Calibri Light" panose="020F0302020204030204" pitchFamily="34" charset="0"/>
                </a:rPr>
                <a:t>indicator</a:t>
              </a:r>
              <a:endParaRPr lang="en-US" sz="1400" dirty="0">
                <a:latin typeface="Calibri Light" panose="020F0302020204030204" pitchFamily="34" charset="0"/>
              </a:endParaRPr>
            </a:p>
          </p:txBody>
        </p:sp>
        <p:sp>
          <p:nvSpPr>
            <p:cNvPr id="6" name="TextBox 5"/>
            <p:cNvSpPr txBox="1"/>
            <p:nvPr/>
          </p:nvSpPr>
          <p:spPr>
            <a:xfrm>
              <a:off x="2057398" y="2618303"/>
              <a:ext cx="1905000" cy="307777"/>
            </a:xfrm>
            <a:prstGeom prst="rect">
              <a:avLst/>
            </a:prstGeom>
            <a:noFill/>
          </p:spPr>
          <p:txBody>
            <a:bodyPr wrap="square" rtlCol="0">
              <a:spAutoFit/>
            </a:bodyPr>
            <a:lstStyle/>
            <a:p>
              <a:pPr algn="ctr"/>
              <a:r>
                <a:rPr lang="en-US" sz="1400" dirty="0" smtClean="0">
                  <a:latin typeface="Calibri Light" panose="020F0302020204030204" pitchFamily="34" charset="0"/>
                </a:rPr>
                <a:t>numeratorDenom</a:t>
              </a:r>
              <a:endParaRPr lang="en-US" sz="1400" dirty="0">
                <a:latin typeface="Calibri Light" panose="020F0302020204030204" pitchFamily="34" charset="0"/>
              </a:endParaRPr>
            </a:p>
          </p:txBody>
        </p:sp>
        <p:sp>
          <p:nvSpPr>
            <p:cNvPr id="7" name="TextBox 6"/>
            <p:cNvSpPr txBox="1"/>
            <p:nvPr/>
          </p:nvSpPr>
          <p:spPr>
            <a:xfrm>
              <a:off x="2939144" y="3854326"/>
              <a:ext cx="746760" cy="307777"/>
            </a:xfrm>
            <a:prstGeom prst="rect">
              <a:avLst/>
            </a:prstGeom>
            <a:noFill/>
          </p:spPr>
          <p:txBody>
            <a:bodyPr wrap="square" rtlCol="0">
              <a:spAutoFit/>
            </a:bodyPr>
            <a:lstStyle/>
            <a:p>
              <a:pPr algn="ctr"/>
              <a:r>
                <a:rPr lang="en-US" sz="1400" dirty="0" smtClean="0">
                  <a:latin typeface="Calibri Light" panose="020F0302020204030204" pitchFamily="34" charset="0"/>
                </a:rPr>
                <a:t>type</a:t>
              </a:r>
              <a:endParaRPr lang="en-US" sz="1400" dirty="0">
                <a:latin typeface="Calibri Light" panose="020F0302020204030204" pitchFamily="34" charset="0"/>
              </a:endParaRPr>
            </a:p>
          </p:txBody>
        </p:sp>
        <p:sp>
          <p:nvSpPr>
            <p:cNvPr id="8" name="TextBox 7"/>
            <p:cNvSpPr txBox="1"/>
            <p:nvPr/>
          </p:nvSpPr>
          <p:spPr>
            <a:xfrm>
              <a:off x="3516086" y="3854326"/>
              <a:ext cx="1386840" cy="307777"/>
            </a:xfrm>
            <a:prstGeom prst="rect">
              <a:avLst/>
            </a:prstGeom>
            <a:noFill/>
          </p:spPr>
          <p:txBody>
            <a:bodyPr wrap="square" rtlCol="0">
              <a:spAutoFit/>
            </a:bodyPr>
            <a:lstStyle/>
            <a:p>
              <a:pPr algn="ctr"/>
              <a:r>
                <a:rPr lang="en-US" sz="1400" dirty="0" smtClean="0">
                  <a:latin typeface="Calibri Light" panose="020F0302020204030204" pitchFamily="34" charset="0"/>
                </a:rPr>
                <a:t>disaggregate</a:t>
              </a:r>
              <a:endParaRPr lang="en-US" sz="1400" dirty="0">
                <a:latin typeface="Calibri Light" panose="020F0302020204030204" pitchFamily="34" charset="0"/>
              </a:endParaRPr>
            </a:p>
          </p:txBody>
        </p:sp>
        <p:sp>
          <p:nvSpPr>
            <p:cNvPr id="9" name="TextBox 8"/>
            <p:cNvSpPr txBox="1"/>
            <p:nvPr/>
          </p:nvSpPr>
          <p:spPr>
            <a:xfrm>
              <a:off x="4659086" y="2618303"/>
              <a:ext cx="1447800" cy="307777"/>
            </a:xfrm>
            <a:prstGeom prst="rect">
              <a:avLst/>
            </a:prstGeom>
            <a:noFill/>
          </p:spPr>
          <p:txBody>
            <a:bodyPr wrap="square" rtlCol="0">
              <a:spAutoFit/>
            </a:bodyPr>
            <a:lstStyle/>
            <a:p>
              <a:pPr algn="ctr"/>
              <a:r>
                <a:rPr lang="en-US" sz="1400" dirty="0" smtClean="0">
                  <a:latin typeface="Calibri Light" panose="020F0302020204030204" pitchFamily="34" charset="0"/>
                </a:rPr>
                <a:t>resultTarget</a:t>
              </a:r>
              <a:endParaRPr lang="en-US" sz="1400" dirty="0">
                <a:latin typeface="Calibri Light" panose="020F0302020204030204" pitchFamily="34" charset="0"/>
              </a:endParaRPr>
            </a:p>
          </p:txBody>
        </p:sp>
        <p:sp>
          <p:nvSpPr>
            <p:cNvPr id="10" name="TextBox 9"/>
            <p:cNvSpPr txBox="1"/>
            <p:nvPr/>
          </p:nvSpPr>
          <p:spPr>
            <a:xfrm>
              <a:off x="6362700" y="3856504"/>
              <a:ext cx="838200" cy="307777"/>
            </a:xfrm>
            <a:prstGeom prst="rect">
              <a:avLst/>
            </a:prstGeom>
            <a:noFill/>
          </p:spPr>
          <p:txBody>
            <a:bodyPr wrap="square" rtlCol="0">
              <a:spAutoFit/>
            </a:bodyPr>
            <a:lstStyle/>
            <a:p>
              <a:pPr algn="ctr"/>
              <a:r>
                <a:rPr lang="en-US" sz="1400" dirty="0" smtClean="0">
                  <a:latin typeface="Calibri Light" panose="020F0302020204030204" pitchFamily="34" charset="0"/>
                </a:rPr>
                <a:t>label</a:t>
              </a:r>
              <a:endParaRPr lang="en-US" sz="1400" dirty="0">
                <a:latin typeface="Calibri Light" panose="020F0302020204030204" pitchFamily="34" charset="0"/>
              </a:endParaRPr>
            </a:p>
          </p:txBody>
        </p:sp>
        <p:cxnSp>
          <p:nvCxnSpPr>
            <p:cNvPr id="12" name="Straight Connector 11"/>
            <p:cNvCxnSpPr/>
            <p:nvPr/>
          </p:nvCxnSpPr>
          <p:spPr>
            <a:xfrm>
              <a:off x="2872738" y="3200400"/>
              <a:ext cx="274320" cy="0"/>
            </a:xfrm>
            <a:prstGeom prst="line">
              <a:avLst/>
            </a:prstGeom>
            <a:ln w="28575" cap="rnd">
              <a:solidFill>
                <a:schemeClr val="accent2"/>
              </a:solidFill>
              <a:round/>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5017226" y="3200400"/>
              <a:ext cx="731520" cy="0"/>
            </a:xfrm>
            <a:prstGeom prst="line">
              <a:avLst/>
            </a:prstGeom>
            <a:ln w="28575" cap="rnd">
              <a:solidFill>
                <a:schemeClr val="accent1"/>
              </a:solidFill>
              <a:round/>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2028008" y="3569732"/>
              <a:ext cx="777240" cy="0"/>
            </a:xfrm>
            <a:prstGeom prst="line">
              <a:avLst/>
            </a:prstGeom>
            <a:ln w="28575" cap="rnd">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3167744" y="3569732"/>
              <a:ext cx="274320" cy="0"/>
            </a:xfrm>
            <a:prstGeom prst="line">
              <a:avLst/>
            </a:prstGeom>
            <a:ln w="28575" cap="rnd">
              <a:solidFill>
                <a:schemeClr val="accent4"/>
              </a:solidFill>
              <a:round/>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3523706" y="3569732"/>
              <a:ext cx="1371600" cy="0"/>
            </a:xfrm>
            <a:prstGeom prst="line">
              <a:avLst/>
            </a:prstGeom>
            <a:ln w="28575" cap="rnd">
              <a:solidFill>
                <a:schemeClr val="accent5"/>
              </a:solidFill>
              <a:round/>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5867400" y="3569732"/>
              <a:ext cx="1828800" cy="0"/>
            </a:xfrm>
            <a:prstGeom prst="line">
              <a:avLst/>
            </a:prstGeom>
            <a:ln w="28575" cap="rnd">
              <a:solidFill>
                <a:schemeClr val="accent6"/>
              </a:solidFill>
              <a:round/>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2416628" y="3569732"/>
              <a:ext cx="0" cy="274320"/>
            </a:xfrm>
            <a:prstGeom prst="line">
              <a:avLst/>
            </a:prstGeom>
            <a:ln w="28575" cap="rnd">
              <a:solidFill>
                <a:schemeClr val="accent3"/>
              </a:solidFill>
              <a:headEnd type="none"/>
              <a:tailEnd type="oval" w="med" len="med"/>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3312524" y="3569732"/>
              <a:ext cx="0" cy="274320"/>
            </a:xfrm>
            <a:prstGeom prst="line">
              <a:avLst/>
            </a:prstGeom>
            <a:ln w="28575" cap="rnd">
              <a:solidFill>
                <a:schemeClr val="accent4"/>
              </a:solidFill>
              <a:headEnd type="none"/>
              <a:tailEnd type="oval" w="med" len="med"/>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4209506" y="3569732"/>
              <a:ext cx="0" cy="274320"/>
            </a:xfrm>
            <a:prstGeom prst="line">
              <a:avLst/>
            </a:prstGeom>
            <a:ln w="28575" cap="rnd">
              <a:solidFill>
                <a:schemeClr val="accent5"/>
              </a:solidFill>
              <a:headEnd type="none"/>
              <a:tailEnd type="oval" w="med" len="med"/>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6781800" y="3569732"/>
              <a:ext cx="0" cy="274320"/>
            </a:xfrm>
            <a:prstGeom prst="line">
              <a:avLst/>
            </a:prstGeom>
            <a:ln w="28575" cap="rnd">
              <a:solidFill>
                <a:schemeClr val="accent6"/>
              </a:solidFill>
              <a:headEnd type="none"/>
              <a:tailEnd type="oval" w="med" len="med"/>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V="1">
              <a:off x="3009898" y="2926080"/>
              <a:ext cx="0" cy="274320"/>
            </a:xfrm>
            <a:prstGeom prst="line">
              <a:avLst/>
            </a:prstGeom>
            <a:ln w="28575" cap="rnd">
              <a:solidFill>
                <a:schemeClr val="accent2"/>
              </a:solidFill>
              <a:headEnd type="none"/>
              <a:tailEnd type="oval" w="med" len="med"/>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V="1">
              <a:off x="5382986" y="2926080"/>
              <a:ext cx="0" cy="274320"/>
            </a:xfrm>
            <a:prstGeom prst="line">
              <a:avLst/>
            </a:prstGeom>
            <a:ln w="28575" cap="rnd">
              <a:solidFill>
                <a:schemeClr val="accent1"/>
              </a:solidFill>
              <a:headEnd type="none"/>
              <a:tailEnd type="oval" w="med" len="med"/>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3831225" y="2209800"/>
              <a:ext cx="2028008" cy="307777"/>
            </a:xfrm>
            <a:prstGeom prst="rect">
              <a:avLst/>
            </a:prstGeom>
            <a:noFill/>
          </p:spPr>
          <p:txBody>
            <a:bodyPr wrap="square" rtlCol="0">
              <a:spAutoFit/>
            </a:bodyPr>
            <a:lstStyle/>
            <a:p>
              <a:pPr algn="ctr"/>
              <a:r>
                <a:rPr lang="en-US" sz="1400" dirty="0" smtClean="0">
                  <a:latin typeface="Calibri Light" panose="020F0302020204030204" pitchFamily="34" charset="0"/>
                </a:rPr>
                <a:t>dataElementName</a:t>
              </a:r>
              <a:endParaRPr lang="en-US" sz="1400" dirty="0">
                <a:latin typeface="Calibri Light" panose="020F0302020204030204" pitchFamily="34" charset="0"/>
              </a:endParaRPr>
            </a:p>
          </p:txBody>
        </p:sp>
        <p:cxnSp>
          <p:nvCxnSpPr>
            <p:cNvPr id="40" name="Straight Connector 39"/>
            <p:cNvCxnSpPr/>
            <p:nvPr/>
          </p:nvCxnSpPr>
          <p:spPr>
            <a:xfrm>
              <a:off x="1964869" y="2529560"/>
              <a:ext cx="5760720" cy="0"/>
            </a:xfrm>
            <a:prstGeom prst="line">
              <a:avLst/>
            </a:prstGeom>
            <a:ln w="28575" cap="rnd">
              <a:solidFill>
                <a:schemeClr val="tx2"/>
              </a:solidFill>
              <a:round/>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1964869" y="2529560"/>
              <a:ext cx="0" cy="13716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7725589" y="2529560"/>
              <a:ext cx="0" cy="13716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55978278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7"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t="8288" r="47321" b="76461"/>
          <a:stretch/>
        </p:blipFill>
        <p:spPr bwMode="auto">
          <a:xfrm>
            <a:off x="455885" y="152400"/>
            <a:ext cx="8429625" cy="28327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2" name="Group 1"/>
          <p:cNvGrpSpPr/>
          <p:nvPr/>
        </p:nvGrpSpPr>
        <p:grpSpPr>
          <a:xfrm>
            <a:off x="1524000" y="3752477"/>
            <a:ext cx="5465170" cy="2279626"/>
            <a:chOff x="1524000" y="3752477"/>
            <a:chExt cx="5465170" cy="2279626"/>
          </a:xfrm>
        </p:grpSpPr>
        <p:sp>
          <p:nvSpPr>
            <p:cNvPr id="5" name="TextBox 4"/>
            <p:cNvSpPr txBox="1"/>
            <p:nvPr/>
          </p:nvSpPr>
          <p:spPr>
            <a:xfrm>
              <a:off x="1524000" y="3804179"/>
              <a:ext cx="3581400" cy="369332"/>
            </a:xfrm>
            <a:prstGeom prst="rect">
              <a:avLst/>
            </a:prstGeom>
            <a:noFill/>
          </p:spPr>
          <p:txBody>
            <a:bodyPr wrap="square" rtlCol="0">
              <a:spAutoFit/>
            </a:bodyPr>
            <a:lstStyle/>
            <a:p>
              <a:r>
                <a:rPr lang="en-US" dirty="0" smtClean="0">
                  <a:latin typeface="+mj-lt"/>
                </a:rPr>
                <a:t>INDEX-MATCH</a:t>
              </a:r>
              <a:endParaRPr lang="en-US" dirty="0">
                <a:latin typeface="+mj-lt"/>
              </a:endParaRPr>
            </a:p>
          </p:txBody>
        </p:sp>
        <p:sp>
          <p:nvSpPr>
            <p:cNvPr id="6" name="TextBox 5"/>
            <p:cNvSpPr txBox="1"/>
            <p:nvPr/>
          </p:nvSpPr>
          <p:spPr>
            <a:xfrm>
              <a:off x="1981199" y="4337766"/>
              <a:ext cx="5007971" cy="369332"/>
            </a:xfrm>
            <a:prstGeom prst="rect">
              <a:avLst/>
            </a:prstGeom>
            <a:noFill/>
          </p:spPr>
          <p:txBody>
            <a:bodyPr wrap="square" rtlCol="0">
              <a:spAutoFit/>
            </a:bodyPr>
            <a:lstStyle/>
            <a:p>
              <a:r>
                <a:rPr lang="en-US" dirty="0" smtClean="0">
                  <a:latin typeface="Calibri Light" panose="020F0302020204030204" pitchFamily="34" charset="0"/>
                </a:rPr>
                <a:t>= INDEX(region, MATCH(B4, ctryName, 0))</a:t>
              </a:r>
            </a:p>
          </p:txBody>
        </p:sp>
        <p:sp>
          <p:nvSpPr>
            <p:cNvPr id="7" name="TextBox 6"/>
            <p:cNvSpPr txBox="1"/>
            <p:nvPr/>
          </p:nvSpPr>
          <p:spPr>
            <a:xfrm>
              <a:off x="2575560" y="4995932"/>
              <a:ext cx="1219200" cy="738664"/>
            </a:xfrm>
            <a:prstGeom prst="rect">
              <a:avLst/>
            </a:prstGeom>
            <a:noFill/>
          </p:spPr>
          <p:txBody>
            <a:bodyPr wrap="square" rtlCol="0">
              <a:spAutoFit/>
            </a:bodyPr>
            <a:lstStyle/>
            <a:p>
              <a:pPr algn="ctr"/>
              <a:r>
                <a:rPr lang="en-US" sz="1400" dirty="0" smtClean="0">
                  <a:latin typeface="Calibri Light" panose="020F0302020204030204" pitchFamily="34" charset="0"/>
                </a:rPr>
                <a:t>named range where region values are</a:t>
              </a:r>
              <a:endParaRPr lang="en-US" sz="1400" dirty="0">
                <a:latin typeface="Calibri Light" panose="020F0302020204030204" pitchFamily="34" charset="0"/>
              </a:endParaRPr>
            </a:p>
          </p:txBody>
        </p:sp>
        <p:cxnSp>
          <p:nvCxnSpPr>
            <p:cNvPr id="8" name="Straight Connector 7"/>
            <p:cNvCxnSpPr/>
            <p:nvPr/>
          </p:nvCxnSpPr>
          <p:spPr>
            <a:xfrm>
              <a:off x="2910840" y="4707098"/>
              <a:ext cx="548640" cy="0"/>
            </a:xfrm>
            <a:prstGeom prst="line">
              <a:avLst/>
            </a:prstGeom>
            <a:ln w="28575" cap="rnd">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3185160" y="4707098"/>
              <a:ext cx="0" cy="274320"/>
            </a:xfrm>
            <a:prstGeom prst="line">
              <a:avLst/>
            </a:prstGeom>
            <a:ln w="28575" cap="rnd">
              <a:solidFill>
                <a:schemeClr val="accent3"/>
              </a:solidFill>
              <a:headEnd type="none"/>
              <a:tailEnd type="oval" w="med" len="med"/>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1905000" y="4111863"/>
              <a:ext cx="0" cy="1920240"/>
            </a:xfrm>
            <a:prstGeom prst="line">
              <a:avLst/>
            </a:prstGeom>
            <a:ln w="28575" cap="rnd">
              <a:solidFill>
                <a:schemeClr val="accent5"/>
              </a:solidFill>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4312920" y="4707098"/>
              <a:ext cx="274320" cy="0"/>
            </a:xfrm>
            <a:prstGeom prst="line">
              <a:avLst/>
            </a:prstGeom>
            <a:ln w="28575" cap="rnd">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4424371" y="4707098"/>
              <a:ext cx="0" cy="548640"/>
            </a:xfrm>
            <a:prstGeom prst="line">
              <a:avLst/>
            </a:prstGeom>
            <a:ln w="28575" cap="rnd">
              <a:solidFill>
                <a:schemeClr val="accent1"/>
              </a:solidFill>
              <a:headEnd type="none"/>
              <a:tailEnd type="oval" w="med" len="med"/>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818792" y="5271135"/>
              <a:ext cx="1219200" cy="738664"/>
            </a:xfrm>
            <a:prstGeom prst="rect">
              <a:avLst/>
            </a:prstGeom>
            <a:noFill/>
          </p:spPr>
          <p:txBody>
            <a:bodyPr wrap="square" rtlCol="0">
              <a:spAutoFit/>
            </a:bodyPr>
            <a:lstStyle/>
            <a:p>
              <a:pPr algn="ctr"/>
              <a:r>
                <a:rPr lang="en-US" sz="1400" dirty="0" smtClean="0">
                  <a:latin typeface="Calibri Light" panose="020F0302020204030204" pitchFamily="34" charset="0"/>
                </a:rPr>
                <a:t>named range for the table on the right</a:t>
              </a:r>
              <a:endParaRPr lang="en-US" sz="1400" dirty="0">
                <a:latin typeface="Calibri Light" panose="020F0302020204030204" pitchFamily="34" charset="0"/>
              </a:endParaRPr>
            </a:p>
          </p:txBody>
        </p:sp>
        <p:sp>
          <p:nvSpPr>
            <p:cNvPr id="14" name="TextBox 13"/>
            <p:cNvSpPr txBox="1"/>
            <p:nvPr/>
          </p:nvSpPr>
          <p:spPr>
            <a:xfrm>
              <a:off x="4988168" y="4981418"/>
              <a:ext cx="1441542" cy="738664"/>
            </a:xfrm>
            <a:prstGeom prst="rect">
              <a:avLst/>
            </a:prstGeom>
            <a:noFill/>
          </p:spPr>
          <p:txBody>
            <a:bodyPr wrap="square" rtlCol="0">
              <a:spAutoFit/>
            </a:bodyPr>
            <a:lstStyle/>
            <a:p>
              <a:r>
                <a:rPr lang="en-US" sz="1400" dirty="0" smtClean="0">
                  <a:latin typeface="Calibri Light" panose="020F0302020204030204" pitchFamily="34" charset="0"/>
                </a:rPr>
                <a:t>named range in lookup table with country values</a:t>
              </a:r>
              <a:endParaRPr lang="en-US" sz="1400" dirty="0">
                <a:latin typeface="Calibri Light" panose="020F0302020204030204" pitchFamily="34" charset="0"/>
              </a:endParaRPr>
            </a:p>
          </p:txBody>
        </p:sp>
        <p:cxnSp>
          <p:nvCxnSpPr>
            <p:cNvPr id="15" name="Straight Connector 14"/>
            <p:cNvCxnSpPr/>
            <p:nvPr/>
          </p:nvCxnSpPr>
          <p:spPr>
            <a:xfrm>
              <a:off x="4703170" y="4707098"/>
              <a:ext cx="822960" cy="0"/>
            </a:xfrm>
            <a:prstGeom prst="line">
              <a:avLst/>
            </a:prstGeom>
            <a:ln w="28575"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114650" y="4707098"/>
              <a:ext cx="0" cy="274320"/>
            </a:xfrm>
            <a:prstGeom prst="line">
              <a:avLst/>
            </a:prstGeom>
            <a:ln w="28575" cap="rnd">
              <a:solidFill>
                <a:schemeClr val="accent2"/>
              </a:solidFill>
              <a:headEnd type="none"/>
              <a:tailEnd type="oval" w="med" len="med"/>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V="1">
              <a:off x="5608320" y="4335493"/>
              <a:ext cx="182880" cy="0"/>
            </a:xfrm>
            <a:prstGeom prst="line">
              <a:avLst/>
            </a:prstGeom>
            <a:ln w="28575" cap="rnd">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V="1">
              <a:off x="5699760" y="4061173"/>
              <a:ext cx="0" cy="274320"/>
            </a:xfrm>
            <a:prstGeom prst="line">
              <a:avLst/>
            </a:prstGeom>
            <a:ln w="28575" cap="rnd">
              <a:solidFill>
                <a:schemeClr val="accent5"/>
              </a:solidFill>
              <a:headEnd type="none"/>
              <a:tailEnd type="oval" w="med" len="med"/>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4897483" y="3752477"/>
              <a:ext cx="1604554" cy="307777"/>
            </a:xfrm>
            <a:prstGeom prst="rect">
              <a:avLst/>
            </a:prstGeom>
            <a:noFill/>
          </p:spPr>
          <p:txBody>
            <a:bodyPr wrap="square" rtlCol="0">
              <a:spAutoFit/>
            </a:bodyPr>
            <a:lstStyle/>
            <a:p>
              <a:pPr algn="ctr"/>
              <a:r>
                <a:rPr lang="en-US" sz="1400" dirty="0" smtClean="0">
                  <a:latin typeface="Calibri Light" panose="020F0302020204030204" pitchFamily="34" charset="0"/>
                </a:rPr>
                <a:t>exact match only</a:t>
              </a:r>
              <a:endParaRPr lang="en-US" sz="1400" dirty="0">
                <a:latin typeface="Calibri Light" panose="020F0302020204030204" pitchFamily="34" charset="0"/>
              </a:endParaRPr>
            </a:p>
          </p:txBody>
        </p:sp>
      </p:grpSp>
    </p:spTree>
    <p:extLst>
      <p:ext uri="{BB962C8B-B14F-4D97-AF65-F5344CB8AC3E}">
        <p14:creationId xmlns:p14="http://schemas.microsoft.com/office/powerpoint/2010/main" val="35710995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611630" y="1300238"/>
            <a:ext cx="5867400" cy="965211"/>
            <a:chOff x="1600200" y="1775804"/>
            <a:chExt cx="5867400" cy="965211"/>
          </a:xfrm>
        </p:grpSpPr>
        <p:sp>
          <p:nvSpPr>
            <p:cNvPr id="3" name="TextBox 2"/>
            <p:cNvSpPr txBox="1"/>
            <p:nvPr/>
          </p:nvSpPr>
          <p:spPr>
            <a:xfrm>
              <a:off x="1600200" y="1775804"/>
              <a:ext cx="2807970" cy="369332"/>
            </a:xfrm>
            <a:prstGeom prst="rect">
              <a:avLst/>
            </a:prstGeom>
            <a:noFill/>
          </p:spPr>
          <p:txBody>
            <a:bodyPr wrap="square" rtlCol="0">
              <a:spAutoFit/>
            </a:bodyPr>
            <a:lstStyle/>
            <a:p>
              <a:r>
                <a:rPr lang="en-US" dirty="0" smtClean="0">
                  <a:latin typeface="+mj-lt"/>
                </a:rPr>
                <a:t>INDEX &amp; MATCH Structures</a:t>
              </a:r>
              <a:endParaRPr lang="en-US" dirty="0">
                <a:latin typeface="+mj-lt"/>
              </a:endParaRPr>
            </a:p>
          </p:txBody>
        </p:sp>
        <p:sp>
          <p:nvSpPr>
            <p:cNvPr id="4" name="TextBox 3"/>
            <p:cNvSpPr txBox="1"/>
            <p:nvPr/>
          </p:nvSpPr>
          <p:spPr>
            <a:xfrm>
              <a:off x="2053046" y="2080604"/>
              <a:ext cx="5414554" cy="646331"/>
            </a:xfrm>
            <a:prstGeom prst="rect">
              <a:avLst/>
            </a:prstGeom>
            <a:noFill/>
          </p:spPr>
          <p:txBody>
            <a:bodyPr wrap="square" rtlCol="0">
              <a:spAutoFit/>
            </a:bodyPr>
            <a:lstStyle/>
            <a:p>
              <a:pPr indent="-457200"/>
              <a:r>
                <a:rPr lang="en-US" dirty="0">
                  <a:latin typeface="Calibri Light" panose="020F0302020204030204" pitchFamily="34" charset="0"/>
                </a:rPr>
                <a:t>=INDEX(array, row_num, [column_num</a:t>
              </a:r>
              <a:r>
                <a:rPr lang="en-US" dirty="0" smtClean="0">
                  <a:latin typeface="Calibri Light" panose="020F0302020204030204" pitchFamily="34" charset="0"/>
                </a:rPr>
                <a:t>])</a:t>
              </a:r>
            </a:p>
            <a:p>
              <a:pPr indent="-457200"/>
              <a:r>
                <a:rPr lang="en-US" dirty="0">
                  <a:latin typeface="Calibri Light" panose="020F0302020204030204" pitchFamily="34" charset="0"/>
                </a:rPr>
                <a:t>=MATCH(lookup_value, lookup_array, [match_type])</a:t>
              </a:r>
              <a:endParaRPr lang="en-US" dirty="0" smtClean="0">
                <a:latin typeface="Calibri Light" panose="020F0302020204030204" pitchFamily="34" charset="0"/>
              </a:endParaRPr>
            </a:p>
          </p:txBody>
        </p:sp>
        <p:cxnSp>
          <p:nvCxnSpPr>
            <p:cNvPr id="5" name="Straight Connector 4"/>
            <p:cNvCxnSpPr/>
            <p:nvPr/>
          </p:nvCxnSpPr>
          <p:spPr>
            <a:xfrm>
              <a:off x="1981200" y="2100935"/>
              <a:ext cx="0" cy="640080"/>
            </a:xfrm>
            <a:prstGeom prst="line">
              <a:avLst/>
            </a:prstGeom>
            <a:ln w="28575" cap="rnd">
              <a:solidFill>
                <a:schemeClr val="accent5"/>
              </a:solidFill>
              <a:headEnd type="none"/>
              <a:tailEnd type="none"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620130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600383200"/>
              </p:ext>
            </p:extLst>
          </p:nvPr>
        </p:nvGraphicFramePr>
        <p:xfrm>
          <a:off x="2286000" y="1905000"/>
          <a:ext cx="4165598" cy="1152525"/>
        </p:xfrm>
        <a:graphic>
          <a:graphicData uri="http://schemas.openxmlformats.org/drawingml/2006/table">
            <a:tbl>
              <a:tblPr/>
              <a:tblGrid>
                <a:gridCol w="293708"/>
                <a:gridCol w="596890"/>
                <a:gridCol w="596890"/>
                <a:gridCol w="596890"/>
                <a:gridCol w="596890"/>
                <a:gridCol w="596890"/>
                <a:gridCol w="596890"/>
                <a:gridCol w="290550"/>
              </a:tblGrid>
              <a:tr h="285750">
                <a:tc>
                  <a:txBody>
                    <a:bodyPr/>
                    <a:lstStyle/>
                    <a:p>
                      <a:pPr algn="l" fontAlgn="b"/>
                      <a:r>
                        <a:rPr lang="en-US" sz="1100" b="0" i="0" u="none" strike="noStrike" dirty="0">
                          <a:solidFill>
                            <a:srgbClr val="000000"/>
                          </a:solidFill>
                          <a:effectLst/>
                          <a:latin typeface="Calibri"/>
                        </a:rPr>
                        <a:t> </a:t>
                      </a:r>
                    </a:p>
                  </a:txBody>
                  <a:tcPr marL="9525" marR="9525" marT="9525" marB="0" anchor="b">
                    <a:lnL w="6350" cap="flat" cmpd="sng" algn="ctr">
                      <a:solidFill>
                        <a:srgbClr val="808080"/>
                      </a:solidFill>
                      <a:prstDash val="solid"/>
                      <a:round/>
                      <a:headEnd type="none" w="med" len="med"/>
                      <a:tailEnd type="none" w="med" len="med"/>
                    </a:lnL>
                    <a:lnR>
                      <a:noFill/>
                    </a:lnR>
                    <a:lnT w="6350" cap="flat" cmpd="sng" algn="ctr">
                      <a:solidFill>
                        <a:srgbClr val="808080"/>
                      </a:solidFill>
                      <a:prstDash val="solid"/>
                      <a:round/>
                      <a:headEnd type="none" w="med" len="med"/>
                      <a:tailEnd type="none" w="med" len="med"/>
                    </a:lnT>
                    <a:lnB>
                      <a:noFill/>
                    </a:lnB>
                  </a:tcPr>
                </a:tc>
                <a:tc>
                  <a:txBody>
                    <a:bodyPr/>
                    <a:lstStyle/>
                    <a:p>
                      <a:pPr algn="l" fontAlgn="b"/>
                      <a:r>
                        <a:rPr lang="en-US" sz="1100" b="0" i="0" u="none" strike="noStrike">
                          <a:solidFill>
                            <a:srgbClr val="000000"/>
                          </a:solidFill>
                          <a:effectLst/>
                          <a:latin typeface="Calibri"/>
                        </a:rPr>
                        <a:t> </a:t>
                      </a:r>
                    </a:p>
                  </a:txBody>
                  <a:tcPr marL="9525" marR="9525" marT="9525" marB="0" anchor="b">
                    <a:lnL>
                      <a:noFill/>
                    </a:lnL>
                    <a:lnR>
                      <a:noFill/>
                    </a:lnR>
                    <a:lnT w="6350" cap="flat" cmpd="sng" algn="ctr">
                      <a:solidFill>
                        <a:srgbClr val="808080"/>
                      </a:solidFill>
                      <a:prstDash val="solid"/>
                      <a:round/>
                      <a:headEnd type="none" w="med" len="med"/>
                      <a:tailEnd type="none" w="med" len="med"/>
                    </a:lnT>
                    <a:lnB w="6350" cap="flat" cmpd="sng" algn="ctr">
                      <a:solidFill>
                        <a:srgbClr val="FFFFFF"/>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 </a:t>
                      </a:r>
                    </a:p>
                  </a:txBody>
                  <a:tcPr marL="9525" marR="9525" marT="9525" marB="0" anchor="b">
                    <a:lnL>
                      <a:noFill/>
                    </a:lnL>
                    <a:lnR>
                      <a:noFill/>
                    </a:lnR>
                    <a:lnT w="6350" cap="flat" cmpd="sng" algn="ctr">
                      <a:solidFill>
                        <a:srgbClr val="808080"/>
                      </a:solidFill>
                      <a:prstDash val="solid"/>
                      <a:round/>
                      <a:headEnd type="none" w="med" len="med"/>
                      <a:tailEnd type="none" w="med" len="med"/>
                    </a:lnT>
                    <a:lnB w="6350" cap="flat" cmpd="sng" algn="ctr">
                      <a:solidFill>
                        <a:srgbClr val="FFFFFF"/>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 </a:t>
                      </a:r>
                    </a:p>
                  </a:txBody>
                  <a:tcPr marL="9525" marR="9525" marT="9525" marB="0" anchor="b">
                    <a:lnL>
                      <a:noFill/>
                    </a:lnL>
                    <a:lnR>
                      <a:noFill/>
                    </a:lnR>
                    <a:lnT w="6350" cap="flat" cmpd="sng" algn="ctr">
                      <a:solidFill>
                        <a:srgbClr val="808080"/>
                      </a:solidFill>
                      <a:prstDash val="solid"/>
                      <a:round/>
                      <a:headEnd type="none" w="med" len="med"/>
                      <a:tailEnd type="none" w="med" len="med"/>
                    </a:lnT>
                    <a:lnB w="6350" cap="flat" cmpd="sng" algn="ctr">
                      <a:solidFill>
                        <a:srgbClr val="FFFFFF"/>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 </a:t>
                      </a:r>
                    </a:p>
                  </a:txBody>
                  <a:tcPr marL="9525" marR="9525" marT="9525" marB="0" anchor="b">
                    <a:lnL>
                      <a:noFill/>
                    </a:lnL>
                    <a:lnR>
                      <a:noFill/>
                    </a:lnR>
                    <a:lnT w="6350" cap="flat" cmpd="sng" algn="ctr">
                      <a:solidFill>
                        <a:srgbClr val="808080"/>
                      </a:solidFill>
                      <a:prstDash val="solid"/>
                      <a:round/>
                      <a:headEnd type="none" w="med" len="med"/>
                      <a:tailEnd type="none" w="med" len="med"/>
                    </a:lnT>
                    <a:lnB w="6350" cap="flat" cmpd="sng" algn="ctr">
                      <a:solidFill>
                        <a:srgbClr val="FFFFFF"/>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 </a:t>
                      </a:r>
                    </a:p>
                  </a:txBody>
                  <a:tcPr marL="9525" marR="9525" marT="9525" marB="0" anchor="b">
                    <a:lnL>
                      <a:noFill/>
                    </a:lnL>
                    <a:lnR>
                      <a:noFill/>
                    </a:lnR>
                    <a:lnT w="6350" cap="flat" cmpd="sng" algn="ctr">
                      <a:solidFill>
                        <a:srgbClr val="808080"/>
                      </a:solidFill>
                      <a:prstDash val="solid"/>
                      <a:round/>
                      <a:headEnd type="none" w="med" len="med"/>
                      <a:tailEnd type="none" w="med" len="med"/>
                    </a:lnT>
                    <a:lnB w="6350" cap="flat" cmpd="sng" algn="ctr">
                      <a:solidFill>
                        <a:srgbClr val="FFFFFF"/>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 </a:t>
                      </a:r>
                    </a:p>
                  </a:txBody>
                  <a:tcPr marL="9525" marR="9525" marT="9525" marB="0" anchor="b">
                    <a:lnL>
                      <a:noFill/>
                    </a:lnL>
                    <a:lnR>
                      <a:noFill/>
                    </a:lnR>
                    <a:lnT w="6350" cap="flat" cmpd="sng" algn="ctr">
                      <a:solidFill>
                        <a:srgbClr val="808080"/>
                      </a:solidFill>
                      <a:prstDash val="solid"/>
                      <a:round/>
                      <a:headEnd type="none" w="med" len="med"/>
                      <a:tailEnd type="none" w="med" len="med"/>
                    </a:lnT>
                    <a:lnB w="6350" cap="flat" cmpd="sng" algn="ctr">
                      <a:solidFill>
                        <a:srgbClr val="FFFFFF"/>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 </a:t>
                      </a:r>
                    </a:p>
                  </a:txBody>
                  <a:tcPr marL="9525" marR="9525" marT="9525" marB="0" anchor="b">
                    <a:lnL>
                      <a:noFill/>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a:noFill/>
                    </a:lnB>
                  </a:tcPr>
                </a:tc>
              </a:tr>
              <a:tr h="571500">
                <a:tc>
                  <a:txBody>
                    <a:bodyPr/>
                    <a:lstStyle/>
                    <a:p>
                      <a:pPr algn="l" fontAlgn="b"/>
                      <a:r>
                        <a:rPr lang="en-US" sz="1100" b="0" i="0" u="none" strike="noStrike">
                          <a:solidFill>
                            <a:srgbClr val="000000"/>
                          </a:solidFill>
                          <a:effectLst/>
                          <a:latin typeface="Calibri"/>
                        </a:rPr>
                        <a:t> </a:t>
                      </a:r>
                    </a:p>
                  </a:txBody>
                  <a:tcPr marL="9525" marR="9525" marT="9525" marB="0" anchor="b">
                    <a:lnL w="6350" cap="flat" cmpd="sng" algn="ctr">
                      <a:solidFill>
                        <a:srgbClr val="808080"/>
                      </a:solidFill>
                      <a:prstDash val="solid"/>
                      <a:round/>
                      <a:headEnd type="none" w="med" len="med"/>
                      <a:tailEnd type="none" w="med" len="med"/>
                    </a:lnL>
                    <a:lnR w="6350" cap="flat" cmpd="sng" algn="ctr">
                      <a:solidFill>
                        <a:srgbClr val="FFFFFF"/>
                      </a:solidFill>
                      <a:prstDash val="solid"/>
                      <a:round/>
                      <a:headEnd type="none" w="med" len="med"/>
                      <a:tailEnd type="none" w="med" len="med"/>
                    </a:lnR>
                    <a:lnT>
                      <a:noFill/>
                    </a:lnT>
                    <a:lnB>
                      <a:noFill/>
                    </a:lnB>
                  </a:tcPr>
                </a:tc>
                <a:tc>
                  <a:txBody>
                    <a:bodyPr/>
                    <a:lstStyle/>
                    <a:p>
                      <a:pPr algn="l" fontAlgn="b"/>
                      <a:r>
                        <a:rPr lang="en-US" sz="1100" b="0" i="0" u="none" strike="noStrike">
                          <a:solidFill>
                            <a:srgbClr val="000000"/>
                          </a:solidFill>
                          <a:effectLst/>
                          <a:latin typeface="Calibri"/>
                        </a:rPr>
                        <a:t> </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4F81BD"/>
                    </a:solidFill>
                  </a:tcPr>
                </a:tc>
                <a:tc>
                  <a:txBody>
                    <a:bodyPr/>
                    <a:lstStyle/>
                    <a:p>
                      <a:pPr algn="l" fontAlgn="b"/>
                      <a:r>
                        <a:rPr lang="en-US" sz="1100" b="0" i="0" u="none" strike="noStrike">
                          <a:solidFill>
                            <a:srgbClr val="000000"/>
                          </a:solidFill>
                          <a:effectLst/>
                          <a:latin typeface="Calibri"/>
                        </a:rPr>
                        <a:t> </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C0504D"/>
                    </a:solidFill>
                  </a:tcPr>
                </a:tc>
                <a:tc>
                  <a:txBody>
                    <a:bodyPr/>
                    <a:lstStyle/>
                    <a:p>
                      <a:pPr algn="l" fontAlgn="b"/>
                      <a:r>
                        <a:rPr lang="en-US" sz="1100" b="0" i="0" u="none" strike="noStrike">
                          <a:solidFill>
                            <a:srgbClr val="000000"/>
                          </a:solidFill>
                          <a:effectLst/>
                          <a:latin typeface="Calibri"/>
                        </a:rPr>
                        <a:t> </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9BBB59"/>
                    </a:solidFill>
                  </a:tcPr>
                </a:tc>
                <a:tc>
                  <a:txBody>
                    <a:bodyPr/>
                    <a:lstStyle/>
                    <a:p>
                      <a:pPr algn="l" fontAlgn="b"/>
                      <a:r>
                        <a:rPr lang="en-US" sz="1100" b="0" i="0" u="none" strike="noStrike">
                          <a:solidFill>
                            <a:srgbClr val="000000"/>
                          </a:solidFill>
                          <a:effectLst/>
                          <a:latin typeface="Calibri"/>
                        </a:rPr>
                        <a:t> </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8064A2"/>
                    </a:solidFill>
                  </a:tcPr>
                </a:tc>
                <a:tc>
                  <a:txBody>
                    <a:bodyPr/>
                    <a:lstStyle/>
                    <a:p>
                      <a:pPr algn="l" fontAlgn="b"/>
                      <a:r>
                        <a:rPr lang="en-US" sz="1100" b="0" i="0" u="none" strike="noStrike">
                          <a:solidFill>
                            <a:srgbClr val="000000"/>
                          </a:solidFill>
                          <a:effectLst/>
                          <a:latin typeface="Calibri"/>
                        </a:rPr>
                        <a:t> </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4BACC6"/>
                    </a:solidFill>
                  </a:tcPr>
                </a:tc>
                <a:tc>
                  <a:txBody>
                    <a:bodyPr/>
                    <a:lstStyle/>
                    <a:p>
                      <a:pPr algn="l" fontAlgn="b"/>
                      <a:r>
                        <a:rPr lang="en-US" sz="1100" b="0" i="0" u="none" strike="noStrike">
                          <a:solidFill>
                            <a:srgbClr val="000000"/>
                          </a:solidFill>
                          <a:effectLst/>
                          <a:latin typeface="Calibri"/>
                        </a:rPr>
                        <a:t> </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79646"/>
                    </a:solidFill>
                  </a:tcPr>
                </a:tc>
                <a:tc>
                  <a:txBody>
                    <a:bodyPr/>
                    <a:lstStyle/>
                    <a:p>
                      <a:pPr algn="l" fontAlgn="b"/>
                      <a:r>
                        <a:rPr lang="en-US" sz="1100" b="0" i="0" u="none" strike="noStrike">
                          <a:solidFill>
                            <a:srgbClr val="000000"/>
                          </a:solidFill>
                          <a:effectLst/>
                          <a:latin typeface="Calibri"/>
                        </a:rPr>
                        <a:t> </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r>
              <a:tr h="295275">
                <a:tc>
                  <a:txBody>
                    <a:bodyPr/>
                    <a:lstStyle/>
                    <a:p>
                      <a:pPr algn="l" fontAlgn="b"/>
                      <a:r>
                        <a:rPr lang="en-US" sz="1100" b="0" i="0" u="none" strike="noStrike">
                          <a:solidFill>
                            <a:srgbClr val="000000"/>
                          </a:solidFill>
                          <a:effectLst/>
                          <a:latin typeface="Calibri"/>
                        </a:rPr>
                        <a:t> </a:t>
                      </a:r>
                    </a:p>
                  </a:txBody>
                  <a:tcPr marL="9525" marR="9525" marT="9525" marB="0" anchor="b">
                    <a:lnL w="6350" cap="flat" cmpd="sng" algn="ctr">
                      <a:solidFill>
                        <a:srgbClr val="808080"/>
                      </a:solidFill>
                      <a:prstDash val="solid"/>
                      <a:round/>
                      <a:headEnd type="none" w="med" len="med"/>
                      <a:tailEnd type="none" w="med" len="med"/>
                    </a:lnL>
                    <a:lnR>
                      <a:noFill/>
                    </a:lnR>
                    <a:lnT>
                      <a:noFill/>
                    </a:lnT>
                    <a:lnB w="6350" cap="flat" cmpd="sng" algn="ctr">
                      <a:solidFill>
                        <a:srgbClr val="80808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 </a:t>
                      </a:r>
                    </a:p>
                  </a:txBody>
                  <a:tcPr marL="9525" marR="9525" marT="9525" marB="0" anchor="b">
                    <a:lnL>
                      <a:noFill/>
                    </a:lnL>
                    <a:lnR>
                      <a:noFill/>
                    </a:lnR>
                    <a:lnT w="6350" cap="flat" cmpd="sng" algn="ctr">
                      <a:solidFill>
                        <a:srgbClr val="FFFFFF"/>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 </a:t>
                      </a:r>
                    </a:p>
                  </a:txBody>
                  <a:tcPr marL="9525" marR="9525" marT="9525" marB="0" anchor="b">
                    <a:lnL>
                      <a:noFill/>
                    </a:lnL>
                    <a:lnR>
                      <a:noFill/>
                    </a:lnR>
                    <a:lnT w="6350" cap="flat" cmpd="sng" algn="ctr">
                      <a:solidFill>
                        <a:srgbClr val="FFFFFF"/>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 </a:t>
                      </a:r>
                    </a:p>
                  </a:txBody>
                  <a:tcPr marL="9525" marR="9525" marT="9525" marB="0" anchor="b">
                    <a:lnL>
                      <a:noFill/>
                    </a:lnL>
                    <a:lnR>
                      <a:noFill/>
                    </a:lnR>
                    <a:lnT w="6350" cap="flat" cmpd="sng" algn="ctr">
                      <a:solidFill>
                        <a:srgbClr val="FFFFFF"/>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 </a:t>
                      </a:r>
                    </a:p>
                  </a:txBody>
                  <a:tcPr marL="9525" marR="9525" marT="9525" marB="0" anchor="b">
                    <a:lnL>
                      <a:noFill/>
                    </a:lnL>
                    <a:lnR>
                      <a:noFill/>
                    </a:lnR>
                    <a:lnT w="6350" cap="flat" cmpd="sng" algn="ctr">
                      <a:solidFill>
                        <a:srgbClr val="FFFFFF"/>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 </a:t>
                      </a:r>
                    </a:p>
                  </a:txBody>
                  <a:tcPr marL="9525" marR="9525" marT="9525" marB="0" anchor="b">
                    <a:lnL>
                      <a:noFill/>
                    </a:lnL>
                    <a:lnR>
                      <a:noFill/>
                    </a:lnR>
                    <a:lnT w="6350" cap="flat" cmpd="sng" algn="ctr">
                      <a:solidFill>
                        <a:srgbClr val="FFFFFF"/>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 </a:t>
                      </a:r>
                    </a:p>
                  </a:txBody>
                  <a:tcPr marL="9525" marR="9525" marT="9525" marB="0" anchor="b">
                    <a:lnL>
                      <a:noFill/>
                    </a:lnL>
                    <a:lnR>
                      <a:noFill/>
                    </a:lnR>
                    <a:lnT w="6350" cap="flat" cmpd="sng" algn="ctr">
                      <a:solidFill>
                        <a:srgbClr val="FFFFFF"/>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a:rPr>
                        <a:t> </a:t>
                      </a:r>
                    </a:p>
                  </a:txBody>
                  <a:tcPr marL="9525" marR="9525" marT="9525" marB="0" anchor="b">
                    <a:lnL>
                      <a:noFill/>
                    </a:lnL>
                    <a:lnR w="6350" cap="flat" cmpd="sng" algn="ctr">
                      <a:solidFill>
                        <a:srgbClr val="808080"/>
                      </a:solidFill>
                      <a:prstDash val="solid"/>
                      <a:round/>
                      <a:headEnd type="none" w="med" len="med"/>
                      <a:tailEnd type="none" w="med" len="med"/>
                    </a:lnR>
                    <a:lnT>
                      <a:noFill/>
                    </a:lnT>
                    <a:lnB w="6350" cap="flat" cmpd="sng" algn="ctr">
                      <a:solidFill>
                        <a:srgbClr val="80808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127294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p:cNvGraphicFramePr>
            <a:graphicFrameLocks/>
          </p:cNvGraphicFramePr>
          <p:nvPr>
            <p:extLst>
              <p:ext uri="{D42A27DB-BD31-4B8C-83A1-F6EECF244321}">
                <p14:modId xmlns:p14="http://schemas.microsoft.com/office/powerpoint/2010/main" val="3881021195"/>
              </p:ext>
            </p:extLst>
          </p:nvPr>
        </p:nvGraphicFramePr>
        <p:xfrm>
          <a:off x="1371600" y="1066800"/>
          <a:ext cx="6248400" cy="4191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687936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p:cNvGraphicFramePr>
            <a:graphicFrameLocks/>
          </p:cNvGraphicFramePr>
          <p:nvPr/>
        </p:nvGraphicFramePr>
        <p:xfrm>
          <a:off x="2286000" y="19049"/>
          <a:ext cx="4572000" cy="681990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7638675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Group 39"/>
          <p:cNvGrpSpPr/>
          <p:nvPr/>
        </p:nvGrpSpPr>
        <p:grpSpPr>
          <a:xfrm>
            <a:off x="1752600" y="1981200"/>
            <a:ext cx="4343400" cy="2133600"/>
            <a:chOff x="1752600" y="1981200"/>
            <a:chExt cx="4343400" cy="2133600"/>
          </a:xfrm>
        </p:grpSpPr>
        <p:sp>
          <p:nvSpPr>
            <p:cNvPr id="2" name="TextBox 1"/>
            <p:cNvSpPr txBox="1"/>
            <p:nvPr/>
          </p:nvSpPr>
          <p:spPr>
            <a:xfrm>
              <a:off x="1752600" y="1981200"/>
              <a:ext cx="1828800" cy="369332"/>
            </a:xfrm>
            <a:prstGeom prst="rect">
              <a:avLst/>
            </a:prstGeom>
            <a:noFill/>
          </p:spPr>
          <p:txBody>
            <a:bodyPr wrap="square" rtlCol="0">
              <a:spAutoFit/>
            </a:bodyPr>
            <a:lstStyle/>
            <a:p>
              <a:r>
                <a:rPr lang="en-US" dirty="0" smtClean="0">
                  <a:latin typeface="+mj-lt"/>
                </a:rPr>
                <a:t>Typical Reference</a:t>
              </a:r>
              <a:endParaRPr lang="en-US" dirty="0">
                <a:latin typeface="+mj-lt"/>
              </a:endParaRPr>
            </a:p>
          </p:txBody>
        </p:sp>
        <p:sp>
          <p:nvSpPr>
            <p:cNvPr id="3" name="TextBox 2"/>
            <p:cNvSpPr txBox="1"/>
            <p:nvPr/>
          </p:nvSpPr>
          <p:spPr>
            <a:xfrm>
              <a:off x="2205446" y="2372303"/>
              <a:ext cx="1828800" cy="369332"/>
            </a:xfrm>
            <a:prstGeom prst="rect">
              <a:avLst/>
            </a:prstGeom>
            <a:noFill/>
          </p:spPr>
          <p:txBody>
            <a:bodyPr wrap="square" rtlCol="0">
              <a:spAutoFit/>
            </a:bodyPr>
            <a:lstStyle/>
            <a:p>
              <a:r>
                <a:rPr lang="en-US" dirty="0" smtClean="0">
                  <a:latin typeface="Calibri Light" panose="020F0302020204030204" pitchFamily="34" charset="0"/>
                </a:rPr>
                <a:t>= SUM(X1:X439)</a:t>
              </a:r>
            </a:p>
          </p:txBody>
        </p:sp>
        <p:sp>
          <p:nvSpPr>
            <p:cNvPr id="4" name="TextBox 3"/>
            <p:cNvSpPr txBox="1"/>
            <p:nvPr/>
          </p:nvSpPr>
          <p:spPr>
            <a:xfrm>
              <a:off x="1752600" y="2831068"/>
              <a:ext cx="3581400" cy="369332"/>
            </a:xfrm>
            <a:prstGeom prst="rect">
              <a:avLst/>
            </a:prstGeom>
            <a:noFill/>
          </p:spPr>
          <p:txBody>
            <a:bodyPr wrap="square" rtlCol="0">
              <a:spAutoFit/>
            </a:bodyPr>
            <a:lstStyle/>
            <a:p>
              <a:r>
                <a:rPr lang="en-US" dirty="0" smtClean="0">
                  <a:latin typeface="+mj-lt"/>
                </a:rPr>
                <a:t>Structured Reference (using a table)</a:t>
              </a:r>
              <a:endParaRPr lang="en-US" dirty="0">
                <a:latin typeface="+mj-lt"/>
              </a:endParaRPr>
            </a:p>
          </p:txBody>
        </p:sp>
        <p:sp>
          <p:nvSpPr>
            <p:cNvPr id="5" name="TextBox 4"/>
            <p:cNvSpPr txBox="1"/>
            <p:nvPr/>
          </p:nvSpPr>
          <p:spPr>
            <a:xfrm>
              <a:off x="2209800" y="3157640"/>
              <a:ext cx="2362200" cy="369332"/>
            </a:xfrm>
            <a:prstGeom prst="rect">
              <a:avLst/>
            </a:prstGeom>
            <a:noFill/>
          </p:spPr>
          <p:txBody>
            <a:bodyPr wrap="square" rtlCol="0">
              <a:spAutoFit/>
            </a:bodyPr>
            <a:lstStyle/>
            <a:p>
              <a:r>
                <a:rPr lang="en-US" dirty="0" smtClean="0">
                  <a:latin typeface="Calibri Light" panose="020F0302020204030204" pitchFamily="34" charset="0"/>
                </a:rPr>
                <a:t>= SUM(data[Value])</a:t>
              </a:r>
            </a:p>
          </p:txBody>
        </p:sp>
        <p:sp>
          <p:nvSpPr>
            <p:cNvPr id="8" name="TextBox 7"/>
            <p:cNvSpPr txBox="1"/>
            <p:nvPr/>
          </p:nvSpPr>
          <p:spPr>
            <a:xfrm>
              <a:off x="2573929" y="3801292"/>
              <a:ext cx="1219200" cy="307777"/>
            </a:xfrm>
            <a:prstGeom prst="rect">
              <a:avLst/>
            </a:prstGeom>
            <a:noFill/>
          </p:spPr>
          <p:txBody>
            <a:bodyPr wrap="square" rtlCol="0">
              <a:spAutoFit/>
            </a:bodyPr>
            <a:lstStyle/>
            <a:p>
              <a:pPr algn="ctr"/>
              <a:r>
                <a:rPr lang="en-US" sz="1400" dirty="0" smtClean="0">
                  <a:latin typeface="Calibri Light" panose="020F0302020204030204" pitchFamily="34" charset="0"/>
                </a:rPr>
                <a:t>Table name</a:t>
              </a:r>
              <a:endParaRPr lang="en-US" sz="1400" dirty="0">
                <a:latin typeface="Calibri Light" panose="020F0302020204030204" pitchFamily="34" charset="0"/>
              </a:endParaRPr>
            </a:p>
          </p:txBody>
        </p:sp>
        <p:cxnSp>
          <p:nvCxnSpPr>
            <p:cNvPr id="16" name="Straight Connector 15"/>
            <p:cNvCxnSpPr/>
            <p:nvPr/>
          </p:nvCxnSpPr>
          <p:spPr>
            <a:xfrm>
              <a:off x="3000649" y="3526972"/>
              <a:ext cx="365760" cy="0"/>
            </a:xfrm>
            <a:prstGeom prst="line">
              <a:avLst/>
            </a:prstGeom>
            <a:ln w="28575" cap="rnd">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3183529" y="3526972"/>
              <a:ext cx="0" cy="274320"/>
            </a:xfrm>
            <a:prstGeom prst="line">
              <a:avLst/>
            </a:prstGeom>
            <a:ln w="28575" cap="rnd">
              <a:solidFill>
                <a:schemeClr val="accent3"/>
              </a:solidFill>
              <a:headEnd type="none"/>
              <a:tailEnd type="oval" w="med" len="med"/>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2133600" y="3138752"/>
              <a:ext cx="0" cy="914400"/>
            </a:xfrm>
            <a:prstGeom prst="line">
              <a:avLst/>
            </a:prstGeom>
            <a:ln w="28575" cap="rnd">
              <a:solidFill>
                <a:schemeClr val="accent5"/>
              </a:solidFill>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3432267" y="3526972"/>
              <a:ext cx="548640" cy="0"/>
            </a:xfrm>
            <a:prstGeom prst="line">
              <a:avLst/>
            </a:prstGeom>
            <a:ln w="28575" cap="rnd">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3706587" y="3526972"/>
              <a:ext cx="0" cy="274320"/>
            </a:xfrm>
            <a:prstGeom prst="line">
              <a:avLst/>
            </a:prstGeom>
            <a:ln w="28575" cap="rnd">
              <a:solidFill>
                <a:schemeClr val="accent1"/>
              </a:solidFill>
              <a:headEnd type="none"/>
              <a:tailEnd type="oval" w="med" len="med"/>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3750131" y="3591580"/>
              <a:ext cx="1219200" cy="523220"/>
            </a:xfrm>
            <a:prstGeom prst="rect">
              <a:avLst/>
            </a:prstGeom>
            <a:noFill/>
          </p:spPr>
          <p:txBody>
            <a:bodyPr wrap="square" rtlCol="0">
              <a:spAutoFit/>
            </a:bodyPr>
            <a:lstStyle/>
            <a:p>
              <a:r>
                <a:rPr lang="en-US" sz="1400" dirty="0" smtClean="0">
                  <a:latin typeface="Calibri Light" panose="020F0302020204030204" pitchFamily="34" charset="0"/>
                </a:rPr>
                <a:t>Column name from table</a:t>
              </a:r>
              <a:endParaRPr lang="en-US" sz="1400" dirty="0">
                <a:latin typeface="Calibri Light" panose="020F0302020204030204" pitchFamily="34" charset="0"/>
              </a:endParaRPr>
            </a:p>
          </p:txBody>
        </p:sp>
        <p:grpSp>
          <p:nvGrpSpPr>
            <p:cNvPr id="37" name="Group 36"/>
            <p:cNvGrpSpPr/>
            <p:nvPr/>
          </p:nvGrpSpPr>
          <p:grpSpPr>
            <a:xfrm rot="16200000">
              <a:off x="3892732" y="2438401"/>
              <a:ext cx="274320" cy="274320"/>
              <a:chOff x="3821977" y="2556969"/>
              <a:chExt cx="274320" cy="274320"/>
            </a:xfrm>
          </p:grpSpPr>
          <p:cxnSp>
            <p:nvCxnSpPr>
              <p:cNvPr id="35" name="Straight Connector 34"/>
              <p:cNvCxnSpPr/>
              <p:nvPr/>
            </p:nvCxnSpPr>
            <p:spPr>
              <a:xfrm>
                <a:off x="3821977" y="2556969"/>
                <a:ext cx="274320" cy="0"/>
              </a:xfrm>
              <a:prstGeom prst="line">
                <a:avLst/>
              </a:prstGeom>
              <a:ln w="28575" cap="rnd">
                <a:solidFill>
                  <a:schemeClr val="accent4"/>
                </a:solidFill>
                <a:round/>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3966757" y="2556969"/>
                <a:ext cx="0" cy="274320"/>
              </a:xfrm>
              <a:prstGeom prst="line">
                <a:avLst/>
              </a:prstGeom>
              <a:ln w="28575" cap="rnd">
                <a:solidFill>
                  <a:schemeClr val="accent4"/>
                </a:solidFill>
                <a:headEnd type="none"/>
                <a:tailEnd type="oval" w="med" len="med"/>
              </a:ln>
            </p:spPr>
            <p:style>
              <a:lnRef idx="1">
                <a:schemeClr val="accent1"/>
              </a:lnRef>
              <a:fillRef idx="0">
                <a:schemeClr val="accent1"/>
              </a:fillRef>
              <a:effectRef idx="0">
                <a:schemeClr val="accent1"/>
              </a:effectRef>
              <a:fontRef idx="minor">
                <a:schemeClr val="tx1"/>
              </a:fontRef>
            </p:style>
          </p:cxnSp>
        </p:grpSp>
        <p:sp>
          <p:nvSpPr>
            <p:cNvPr id="38" name="TextBox 37"/>
            <p:cNvSpPr txBox="1"/>
            <p:nvPr/>
          </p:nvSpPr>
          <p:spPr>
            <a:xfrm>
              <a:off x="4262845" y="2306331"/>
              <a:ext cx="1833155" cy="523220"/>
            </a:xfrm>
            <a:prstGeom prst="rect">
              <a:avLst/>
            </a:prstGeom>
            <a:noFill/>
          </p:spPr>
          <p:txBody>
            <a:bodyPr wrap="square" rtlCol="0">
              <a:spAutoFit/>
            </a:bodyPr>
            <a:lstStyle/>
            <a:p>
              <a:r>
                <a:rPr lang="en-US" sz="1400" dirty="0" smtClean="0">
                  <a:latin typeface="Calibri Light" panose="020F0302020204030204" pitchFamily="34" charset="0"/>
                </a:rPr>
                <a:t>Not clear what is being summed in formula</a:t>
              </a:r>
              <a:endParaRPr lang="en-US" sz="1400" dirty="0">
                <a:latin typeface="Calibri Light" panose="020F0302020204030204" pitchFamily="34" charset="0"/>
              </a:endParaRPr>
            </a:p>
          </p:txBody>
        </p:sp>
        <p:cxnSp>
          <p:nvCxnSpPr>
            <p:cNvPr id="39" name="Straight Connector 38"/>
            <p:cNvCxnSpPr/>
            <p:nvPr/>
          </p:nvCxnSpPr>
          <p:spPr>
            <a:xfrm>
              <a:off x="2133600" y="2306331"/>
              <a:ext cx="0" cy="548640"/>
            </a:xfrm>
            <a:prstGeom prst="line">
              <a:avLst/>
            </a:prstGeom>
            <a:ln w="28575" cap="rnd">
              <a:solidFill>
                <a:schemeClr val="accent5"/>
              </a:solidFill>
              <a:headEnd type="none"/>
              <a:tailEnd type="none"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3944736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4" name="Group 53"/>
          <p:cNvGrpSpPr/>
          <p:nvPr/>
        </p:nvGrpSpPr>
        <p:grpSpPr>
          <a:xfrm>
            <a:off x="914400" y="275986"/>
            <a:ext cx="7349339" cy="5953908"/>
            <a:chOff x="914400" y="275986"/>
            <a:chExt cx="7349339" cy="5953908"/>
          </a:xfrm>
        </p:grpSpPr>
        <p:grpSp>
          <p:nvGrpSpPr>
            <p:cNvPr id="51" name="Group 50"/>
            <p:cNvGrpSpPr/>
            <p:nvPr/>
          </p:nvGrpSpPr>
          <p:grpSpPr>
            <a:xfrm>
              <a:off x="914400" y="275986"/>
              <a:ext cx="3444240" cy="3016942"/>
              <a:chOff x="1198910" y="275986"/>
              <a:chExt cx="3444240" cy="3016942"/>
            </a:xfrm>
          </p:grpSpPr>
          <p:sp>
            <p:nvSpPr>
              <p:cNvPr id="2" name="Oval 1"/>
              <p:cNvSpPr/>
              <p:nvPr/>
            </p:nvSpPr>
            <p:spPr>
              <a:xfrm>
                <a:off x="1198910" y="736163"/>
                <a:ext cx="2194560" cy="2194560"/>
              </a:xfrm>
              <a:prstGeom prst="ellipse">
                <a:avLst/>
              </a:prstGeom>
              <a:solidFill>
                <a:schemeClr val="accent1">
                  <a:alpha val="7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Oval 2"/>
              <p:cNvSpPr/>
              <p:nvPr/>
            </p:nvSpPr>
            <p:spPr>
              <a:xfrm>
                <a:off x="2448590" y="720923"/>
                <a:ext cx="2194560" cy="2194560"/>
              </a:xfrm>
              <a:prstGeom prst="ellipse">
                <a:avLst/>
              </a:prstGeom>
              <a:solidFill>
                <a:schemeClr val="accent1">
                  <a:alpha val="7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p:cNvSpPr txBox="1"/>
              <p:nvPr/>
            </p:nvSpPr>
            <p:spPr>
              <a:xfrm>
                <a:off x="1640870" y="2985151"/>
                <a:ext cx="1219200" cy="307777"/>
              </a:xfrm>
              <a:prstGeom prst="rect">
                <a:avLst/>
              </a:prstGeom>
              <a:noFill/>
            </p:spPr>
            <p:txBody>
              <a:bodyPr wrap="square" rtlCol="0">
                <a:spAutoFit/>
              </a:bodyPr>
              <a:lstStyle/>
              <a:p>
                <a:pPr algn="ctr"/>
                <a:r>
                  <a:rPr lang="en-US" sz="1400" dirty="0" smtClean="0">
                    <a:latin typeface="Calibri Light" panose="020F0302020204030204" pitchFamily="34" charset="0"/>
                  </a:rPr>
                  <a:t>2015</a:t>
                </a:r>
                <a:endParaRPr lang="en-US" sz="1400" dirty="0">
                  <a:latin typeface="Calibri Light" panose="020F0302020204030204" pitchFamily="34" charset="0"/>
                </a:endParaRPr>
              </a:p>
            </p:txBody>
          </p:sp>
          <p:sp>
            <p:nvSpPr>
              <p:cNvPr id="6" name="TextBox 5"/>
              <p:cNvSpPr txBox="1"/>
              <p:nvPr/>
            </p:nvSpPr>
            <p:spPr>
              <a:xfrm>
                <a:off x="2936270" y="2985151"/>
                <a:ext cx="1219200" cy="307777"/>
              </a:xfrm>
              <a:prstGeom prst="rect">
                <a:avLst/>
              </a:prstGeom>
              <a:noFill/>
            </p:spPr>
            <p:txBody>
              <a:bodyPr wrap="square" rtlCol="0">
                <a:spAutoFit/>
              </a:bodyPr>
              <a:lstStyle/>
              <a:p>
                <a:pPr algn="ctr"/>
                <a:r>
                  <a:rPr lang="en-US" sz="1400" dirty="0" smtClean="0">
                    <a:latin typeface="Calibri Light" panose="020F0302020204030204" pitchFamily="34" charset="0"/>
                  </a:rPr>
                  <a:t>Ethiopia</a:t>
                </a:r>
                <a:endParaRPr lang="en-US" sz="1400" dirty="0">
                  <a:latin typeface="Calibri Light" panose="020F0302020204030204" pitchFamily="34" charset="0"/>
                </a:endParaRPr>
              </a:p>
            </p:txBody>
          </p:sp>
          <p:sp>
            <p:nvSpPr>
              <p:cNvPr id="27" name="TextBox 26"/>
              <p:cNvSpPr txBox="1"/>
              <p:nvPr/>
            </p:nvSpPr>
            <p:spPr>
              <a:xfrm>
                <a:off x="1922266" y="275986"/>
                <a:ext cx="2028008" cy="307777"/>
              </a:xfrm>
              <a:prstGeom prst="rect">
                <a:avLst/>
              </a:prstGeom>
              <a:noFill/>
            </p:spPr>
            <p:txBody>
              <a:bodyPr wrap="square" rtlCol="0">
                <a:spAutoFit/>
              </a:bodyPr>
              <a:lstStyle/>
              <a:p>
                <a:pPr algn="ctr"/>
                <a:r>
                  <a:rPr lang="en-US" sz="1400" b="1" dirty="0" smtClean="0">
                    <a:latin typeface="+mj-lt"/>
                  </a:rPr>
                  <a:t>2015 OR Ethiopia</a:t>
                </a:r>
                <a:endParaRPr lang="en-US" sz="1400" b="1" dirty="0">
                  <a:latin typeface="+mj-lt"/>
                </a:endParaRPr>
              </a:p>
            </p:txBody>
          </p:sp>
          <p:cxnSp>
            <p:nvCxnSpPr>
              <p:cNvPr id="28" name="Straight Connector 27"/>
              <p:cNvCxnSpPr/>
              <p:nvPr/>
            </p:nvCxnSpPr>
            <p:spPr>
              <a:xfrm>
                <a:off x="1198910" y="583763"/>
                <a:ext cx="3108960" cy="0"/>
              </a:xfrm>
              <a:prstGeom prst="line">
                <a:avLst/>
              </a:prstGeom>
              <a:ln w="28575" cap="rnd">
                <a:solidFill>
                  <a:schemeClr val="tx2"/>
                </a:solidFill>
                <a:round/>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1198910" y="583763"/>
                <a:ext cx="0" cy="13716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4307870" y="583763"/>
                <a:ext cx="0" cy="13716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33" name="TextBox 32"/>
            <p:cNvSpPr txBox="1"/>
            <p:nvPr/>
          </p:nvSpPr>
          <p:spPr>
            <a:xfrm>
              <a:off x="5261459" y="2985151"/>
              <a:ext cx="1219200" cy="307777"/>
            </a:xfrm>
            <a:prstGeom prst="rect">
              <a:avLst/>
            </a:prstGeom>
            <a:noFill/>
          </p:spPr>
          <p:txBody>
            <a:bodyPr wrap="square" rtlCol="0">
              <a:spAutoFit/>
            </a:bodyPr>
            <a:lstStyle/>
            <a:p>
              <a:pPr algn="ctr"/>
              <a:r>
                <a:rPr lang="en-US" sz="1400" dirty="0" smtClean="0">
                  <a:latin typeface="Calibri Light" panose="020F0302020204030204" pitchFamily="34" charset="0"/>
                </a:rPr>
                <a:t>2015</a:t>
              </a:r>
              <a:endParaRPr lang="en-US" sz="1400" dirty="0">
                <a:latin typeface="Calibri Light" panose="020F0302020204030204" pitchFamily="34" charset="0"/>
              </a:endParaRPr>
            </a:p>
          </p:txBody>
        </p:sp>
        <p:sp>
          <p:nvSpPr>
            <p:cNvPr id="34" name="TextBox 33"/>
            <p:cNvSpPr txBox="1"/>
            <p:nvPr/>
          </p:nvSpPr>
          <p:spPr>
            <a:xfrm>
              <a:off x="6556859" y="2985151"/>
              <a:ext cx="1219200" cy="307777"/>
            </a:xfrm>
            <a:prstGeom prst="rect">
              <a:avLst/>
            </a:prstGeom>
            <a:noFill/>
          </p:spPr>
          <p:txBody>
            <a:bodyPr wrap="square" rtlCol="0">
              <a:spAutoFit/>
            </a:bodyPr>
            <a:lstStyle/>
            <a:p>
              <a:pPr algn="ctr"/>
              <a:r>
                <a:rPr lang="en-US" sz="1400" dirty="0" smtClean="0">
                  <a:latin typeface="Calibri Light" panose="020F0302020204030204" pitchFamily="34" charset="0"/>
                </a:rPr>
                <a:t>Ethiopia</a:t>
              </a:r>
              <a:endParaRPr lang="en-US" sz="1400" dirty="0">
                <a:latin typeface="Calibri Light" panose="020F0302020204030204" pitchFamily="34" charset="0"/>
              </a:endParaRPr>
            </a:p>
          </p:txBody>
        </p:sp>
        <p:grpSp>
          <p:nvGrpSpPr>
            <p:cNvPr id="52" name="Group 51"/>
            <p:cNvGrpSpPr/>
            <p:nvPr/>
          </p:nvGrpSpPr>
          <p:grpSpPr>
            <a:xfrm>
              <a:off x="4819499" y="275986"/>
              <a:ext cx="3444240" cy="2654737"/>
              <a:chOff x="4819499" y="275986"/>
              <a:chExt cx="3444240" cy="2654737"/>
            </a:xfrm>
          </p:grpSpPr>
          <p:sp>
            <p:nvSpPr>
              <p:cNvPr id="35" name="TextBox 34"/>
              <p:cNvSpPr txBox="1"/>
              <p:nvPr/>
            </p:nvSpPr>
            <p:spPr>
              <a:xfrm>
                <a:off x="5542855" y="275986"/>
                <a:ext cx="2028008" cy="307777"/>
              </a:xfrm>
              <a:prstGeom prst="rect">
                <a:avLst/>
              </a:prstGeom>
              <a:noFill/>
              <a:ln>
                <a:noFill/>
              </a:ln>
            </p:spPr>
            <p:txBody>
              <a:bodyPr wrap="square" rtlCol="0">
                <a:spAutoFit/>
              </a:bodyPr>
              <a:lstStyle/>
              <a:p>
                <a:pPr algn="ctr"/>
                <a:r>
                  <a:rPr lang="en-US" sz="1400" b="1" dirty="0" smtClean="0">
                    <a:latin typeface="+mj-lt"/>
                  </a:rPr>
                  <a:t>2015 AND Ethiopia</a:t>
                </a:r>
                <a:endParaRPr lang="en-US" sz="1400" b="1" dirty="0">
                  <a:latin typeface="+mj-lt"/>
                </a:endParaRPr>
              </a:p>
            </p:txBody>
          </p:sp>
          <p:sp>
            <p:nvSpPr>
              <p:cNvPr id="39" name="Oval 3"/>
              <p:cNvSpPr/>
              <p:nvPr/>
            </p:nvSpPr>
            <p:spPr>
              <a:xfrm>
                <a:off x="4819499" y="736163"/>
                <a:ext cx="1732310" cy="2194560"/>
              </a:xfrm>
              <a:custGeom>
                <a:avLst/>
                <a:gdLst/>
                <a:ahLst/>
                <a:cxnLst/>
                <a:rect l="l" t="t" r="r" b="b"/>
                <a:pathLst>
                  <a:path w="1732310" h="2194560">
                    <a:moveTo>
                      <a:pt x="1097280" y="0"/>
                    </a:moveTo>
                    <a:cubicBezTo>
                      <a:pt x="1325049" y="0"/>
                      <a:pt x="1536608" y="69398"/>
                      <a:pt x="1711930" y="188258"/>
                    </a:cubicBezTo>
                    <a:cubicBezTo>
                      <a:pt x="1431940" y="386372"/>
                      <a:pt x="1249680" y="712922"/>
                      <a:pt x="1249680" y="1082040"/>
                    </a:cubicBezTo>
                    <a:cubicBezTo>
                      <a:pt x="1249680" y="1460283"/>
                      <a:pt x="1441061" y="1793826"/>
                      <a:pt x="1732310" y="1991062"/>
                    </a:cubicBezTo>
                    <a:cubicBezTo>
                      <a:pt x="1553532" y="2119491"/>
                      <a:pt x="1334173" y="2194560"/>
                      <a:pt x="1097280" y="2194560"/>
                    </a:cubicBezTo>
                    <a:cubicBezTo>
                      <a:pt x="491269" y="2194560"/>
                      <a:pt x="0" y="1703291"/>
                      <a:pt x="0" y="1097280"/>
                    </a:cubicBezTo>
                    <a:cubicBezTo>
                      <a:pt x="0" y="491269"/>
                      <a:pt x="491269" y="0"/>
                      <a:pt x="1097280" y="0"/>
                    </a:cubicBezTo>
                    <a:close/>
                  </a:path>
                </a:pathLst>
              </a:cu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Oval 4"/>
              <p:cNvSpPr/>
              <p:nvPr/>
            </p:nvSpPr>
            <p:spPr>
              <a:xfrm>
                <a:off x="6531429" y="720923"/>
                <a:ext cx="1732310" cy="2194560"/>
              </a:xfrm>
              <a:custGeom>
                <a:avLst/>
                <a:gdLst/>
                <a:ahLst/>
                <a:cxnLst/>
                <a:rect l="l" t="t" r="r" b="b"/>
                <a:pathLst>
                  <a:path w="1732310" h="2194560">
                    <a:moveTo>
                      <a:pt x="635030" y="0"/>
                    </a:moveTo>
                    <a:cubicBezTo>
                      <a:pt x="1241041" y="0"/>
                      <a:pt x="1732310" y="491269"/>
                      <a:pt x="1732310" y="1097280"/>
                    </a:cubicBezTo>
                    <a:cubicBezTo>
                      <a:pt x="1732310" y="1703291"/>
                      <a:pt x="1241041" y="2194560"/>
                      <a:pt x="635030" y="2194560"/>
                    </a:cubicBezTo>
                    <a:cubicBezTo>
                      <a:pt x="407262" y="2194560"/>
                      <a:pt x="195702" y="2125163"/>
                      <a:pt x="20380" y="2006302"/>
                    </a:cubicBezTo>
                    <a:cubicBezTo>
                      <a:pt x="300371" y="1808188"/>
                      <a:pt x="482630" y="1481639"/>
                      <a:pt x="482630" y="1112520"/>
                    </a:cubicBezTo>
                    <a:cubicBezTo>
                      <a:pt x="482630" y="734277"/>
                      <a:pt x="291249" y="400734"/>
                      <a:pt x="0" y="203498"/>
                    </a:cubicBezTo>
                    <a:cubicBezTo>
                      <a:pt x="178778" y="75069"/>
                      <a:pt x="398138" y="0"/>
                      <a:pt x="635030" y="0"/>
                    </a:cubicBezTo>
                    <a:close/>
                  </a:path>
                </a:pathLst>
              </a:cu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Oval 3"/>
              <p:cNvSpPr/>
              <p:nvPr/>
            </p:nvSpPr>
            <p:spPr>
              <a:xfrm>
                <a:off x="6069179" y="924421"/>
                <a:ext cx="944880" cy="1802804"/>
              </a:xfrm>
              <a:custGeom>
                <a:avLst/>
                <a:gdLst/>
                <a:ahLst/>
                <a:cxnLst/>
                <a:rect l="l" t="t" r="r" b="b"/>
                <a:pathLst>
                  <a:path w="944880" h="1802804">
                    <a:moveTo>
                      <a:pt x="462250" y="0"/>
                    </a:moveTo>
                    <a:cubicBezTo>
                      <a:pt x="753499" y="197236"/>
                      <a:pt x="944880" y="530779"/>
                      <a:pt x="944880" y="909022"/>
                    </a:cubicBezTo>
                    <a:cubicBezTo>
                      <a:pt x="944880" y="1278141"/>
                      <a:pt x="762621" y="1604690"/>
                      <a:pt x="482630" y="1802804"/>
                    </a:cubicBezTo>
                    <a:cubicBezTo>
                      <a:pt x="191381" y="1605568"/>
                      <a:pt x="0" y="1272025"/>
                      <a:pt x="0" y="893782"/>
                    </a:cubicBezTo>
                    <a:cubicBezTo>
                      <a:pt x="0" y="524664"/>
                      <a:pt x="182260" y="198114"/>
                      <a:pt x="462250" y="0"/>
                    </a:cubicBezTo>
                    <a:close/>
                  </a:path>
                </a:pathLst>
              </a:custGeom>
              <a:solidFill>
                <a:schemeClr val="accent2">
                  <a:alpha val="7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2" name="Straight Connector 41"/>
              <p:cNvCxnSpPr/>
              <p:nvPr/>
            </p:nvCxnSpPr>
            <p:spPr>
              <a:xfrm>
                <a:off x="6531429" y="521714"/>
                <a:ext cx="0" cy="182880"/>
              </a:xfrm>
              <a:prstGeom prst="line">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grpSp>
        <p:grpSp>
          <p:nvGrpSpPr>
            <p:cNvPr id="53" name="Group 52"/>
            <p:cNvGrpSpPr/>
            <p:nvPr/>
          </p:nvGrpSpPr>
          <p:grpSpPr>
            <a:xfrm>
              <a:off x="3036419" y="3252140"/>
              <a:ext cx="3444240" cy="2977754"/>
              <a:chOff x="3200400" y="3273623"/>
              <a:chExt cx="3444240" cy="2977754"/>
            </a:xfrm>
          </p:grpSpPr>
          <p:sp>
            <p:nvSpPr>
              <p:cNvPr id="43" name="Oval 3"/>
              <p:cNvSpPr/>
              <p:nvPr/>
            </p:nvSpPr>
            <p:spPr>
              <a:xfrm>
                <a:off x="3200400" y="3596640"/>
                <a:ext cx="1732310" cy="2194560"/>
              </a:xfrm>
              <a:custGeom>
                <a:avLst/>
                <a:gdLst/>
                <a:ahLst/>
                <a:cxnLst/>
                <a:rect l="l" t="t" r="r" b="b"/>
                <a:pathLst>
                  <a:path w="1732310" h="2194560">
                    <a:moveTo>
                      <a:pt x="1097280" y="0"/>
                    </a:moveTo>
                    <a:cubicBezTo>
                      <a:pt x="1325049" y="0"/>
                      <a:pt x="1536608" y="69398"/>
                      <a:pt x="1711930" y="188258"/>
                    </a:cubicBezTo>
                    <a:cubicBezTo>
                      <a:pt x="1431940" y="386372"/>
                      <a:pt x="1249680" y="712922"/>
                      <a:pt x="1249680" y="1082040"/>
                    </a:cubicBezTo>
                    <a:cubicBezTo>
                      <a:pt x="1249680" y="1460283"/>
                      <a:pt x="1441061" y="1793826"/>
                      <a:pt x="1732310" y="1991062"/>
                    </a:cubicBezTo>
                    <a:cubicBezTo>
                      <a:pt x="1553532" y="2119491"/>
                      <a:pt x="1334173" y="2194560"/>
                      <a:pt x="1097280" y="2194560"/>
                    </a:cubicBezTo>
                    <a:cubicBezTo>
                      <a:pt x="491269" y="2194560"/>
                      <a:pt x="0" y="1703291"/>
                      <a:pt x="0" y="1097280"/>
                    </a:cubicBezTo>
                    <a:cubicBezTo>
                      <a:pt x="0" y="491269"/>
                      <a:pt x="491269" y="0"/>
                      <a:pt x="1097280" y="0"/>
                    </a:cubicBezTo>
                    <a:close/>
                  </a:path>
                </a:pathLst>
              </a:cu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Oval 3"/>
              <p:cNvSpPr/>
              <p:nvPr/>
            </p:nvSpPr>
            <p:spPr>
              <a:xfrm>
                <a:off x="4450080" y="3784898"/>
                <a:ext cx="944880" cy="1802804"/>
              </a:xfrm>
              <a:custGeom>
                <a:avLst/>
                <a:gdLst/>
                <a:ahLst/>
                <a:cxnLst/>
                <a:rect l="l" t="t" r="r" b="b"/>
                <a:pathLst>
                  <a:path w="944880" h="1802804">
                    <a:moveTo>
                      <a:pt x="462250" y="0"/>
                    </a:moveTo>
                    <a:cubicBezTo>
                      <a:pt x="753499" y="197236"/>
                      <a:pt x="944880" y="530779"/>
                      <a:pt x="944880" y="909022"/>
                    </a:cubicBezTo>
                    <a:cubicBezTo>
                      <a:pt x="944880" y="1278141"/>
                      <a:pt x="762621" y="1604690"/>
                      <a:pt x="482630" y="1802804"/>
                    </a:cubicBezTo>
                    <a:cubicBezTo>
                      <a:pt x="191381" y="1605568"/>
                      <a:pt x="0" y="1272025"/>
                      <a:pt x="0" y="893782"/>
                    </a:cubicBezTo>
                    <a:cubicBezTo>
                      <a:pt x="0" y="524664"/>
                      <a:pt x="182260" y="198114"/>
                      <a:pt x="462250" y="0"/>
                    </a:cubicBezTo>
                    <a:close/>
                  </a:path>
                </a:pathLst>
              </a:cu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Oval 4"/>
              <p:cNvSpPr/>
              <p:nvPr/>
            </p:nvSpPr>
            <p:spPr>
              <a:xfrm>
                <a:off x="4912330" y="3581400"/>
                <a:ext cx="1732310" cy="2194560"/>
              </a:xfrm>
              <a:custGeom>
                <a:avLst/>
                <a:gdLst/>
                <a:ahLst/>
                <a:cxnLst/>
                <a:rect l="l" t="t" r="r" b="b"/>
                <a:pathLst>
                  <a:path w="1732310" h="2194560">
                    <a:moveTo>
                      <a:pt x="635030" y="0"/>
                    </a:moveTo>
                    <a:cubicBezTo>
                      <a:pt x="1241041" y="0"/>
                      <a:pt x="1732310" y="491269"/>
                      <a:pt x="1732310" y="1097280"/>
                    </a:cubicBezTo>
                    <a:cubicBezTo>
                      <a:pt x="1732310" y="1703291"/>
                      <a:pt x="1241041" y="2194560"/>
                      <a:pt x="635030" y="2194560"/>
                    </a:cubicBezTo>
                    <a:cubicBezTo>
                      <a:pt x="407262" y="2194560"/>
                      <a:pt x="195702" y="2125163"/>
                      <a:pt x="20380" y="2006302"/>
                    </a:cubicBezTo>
                    <a:cubicBezTo>
                      <a:pt x="300371" y="1808188"/>
                      <a:pt x="482630" y="1481639"/>
                      <a:pt x="482630" y="1112520"/>
                    </a:cubicBezTo>
                    <a:cubicBezTo>
                      <a:pt x="482630" y="734277"/>
                      <a:pt x="291249" y="400734"/>
                      <a:pt x="0" y="203498"/>
                    </a:cubicBezTo>
                    <a:cubicBezTo>
                      <a:pt x="178778" y="75069"/>
                      <a:pt x="398138" y="0"/>
                      <a:pt x="635030" y="0"/>
                    </a:cubicBezTo>
                    <a:close/>
                  </a:path>
                </a:pathLst>
              </a:custGeom>
              <a:solidFill>
                <a:schemeClr val="accent5">
                  <a:alpha val="70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TextBox 46"/>
              <p:cNvSpPr txBox="1"/>
              <p:nvPr/>
            </p:nvSpPr>
            <p:spPr>
              <a:xfrm>
                <a:off x="3780654" y="5943600"/>
                <a:ext cx="1219200" cy="307777"/>
              </a:xfrm>
              <a:prstGeom prst="rect">
                <a:avLst/>
              </a:prstGeom>
              <a:noFill/>
              <a:ln>
                <a:noFill/>
              </a:ln>
            </p:spPr>
            <p:txBody>
              <a:bodyPr wrap="square" rtlCol="0">
                <a:spAutoFit/>
              </a:bodyPr>
              <a:lstStyle/>
              <a:p>
                <a:pPr algn="ctr"/>
                <a:r>
                  <a:rPr lang="en-US" sz="1400" dirty="0" smtClean="0">
                    <a:latin typeface="Calibri Light" panose="020F0302020204030204" pitchFamily="34" charset="0"/>
                  </a:rPr>
                  <a:t>2015</a:t>
                </a:r>
                <a:endParaRPr lang="en-US" sz="1400" dirty="0">
                  <a:latin typeface="Calibri Light" panose="020F0302020204030204" pitchFamily="34" charset="0"/>
                </a:endParaRPr>
              </a:p>
            </p:txBody>
          </p:sp>
          <p:sp>
            <p:nvSpPr>
              <p:cNvPr id="48" name="TextBox 47"/>
              <p:cNvSpPr txBox="1"/>
              <p:nvPr/>
            </p:nvSpPr>
            <p:spPr>
              <a:xfrm>
                <a:off x="5076054" y="5943600"/>
                <a:ext cx="1219200" cy="307777"/>
              </a:xfrm>
              <a:prstGeom prst="rect">
                <a:avLst/>
              </a:prstGeom>
              <a:noFill/>
              <a:ln>
                <a:noFill/>
              </a:ln>
            </p:spPr>
            <p:txBody>
              <a:bodyPr wrap="square" rtlCol="0">
                <a:spAutoFit/>
              </a:bodyPr>
              <a:lstStyle/>
              <a:p>
                <a:pPr algn="ctr"/>
                <a:r>
                  <a:rPr lang="en-US" sz="1400" dirty="0" smtClean="0">
                    <a:latin typeface="Calibri Light" panose="020F0302020204030204" pitchFamily="34" charset="0"/>
                  </a:rPr>
                  <a:t>Ethiopia</a:t>
                </a:r>
                <a:endParaRPr lang="en-US" sz="1400" dirty="0">
                  <a:latin typeface="Calibri Light" panose="020F0302020204030204" pitchFamily="34" charset="0"/>
                </a:endParaRPr>
              </a:p>
            </p:txBody>
          </p:sp>
          <p:sp>
            <p:nvSpPr>
              <p:cNvPr id="49" name="TextBox 48"/>
              <p:cNvSpPr txBox="1"/>
              <p:nvPr/>
            </p:nvSpPr>
            <p:spPr>
              <a:xfrm>
                <a:off x="3898326" y="3273623"/>
                <a:ext cx="2028008" cy="307777"/>
              </a:xfrm>
              <a:prstGeom prst="rect">
                <a:avLst/>
              </a:prstGeom>
              <a:noFill/>
              <a:ln>
                <a:noFill/>
              </a:ln>
            </p:spPr>
            <p:txBody>
              <a:bodyPr wrap="square" rtlCol="0">
                <a:spAutoFit/>
              </a:bodyPr>
              <a:lstStyle/>
              <a:p>
                <a:pPr algn="ctr"/>
                <a:r>
                  <a:rPr lang="en-US" sz="1400" b="1" dirty="0" smtClean="0">
                    <a:latin typeface="+mj-lt"/>
                  </a:rPr>
                  <a:t>NOT 2015</a:t>
                </a:r>
                <a:endParaRPr lang="en-US" sz="1400" b="1" dirty="0">
                  <a:latin typeface="+mj-lt"/>
                </a:endParaRPr>
              </a:p>
            </p:txBody>
          </p:sp>
          <p:cxnSp>
            <p:nvCxnSpPr>
              <p:cNvPr id="50" name="Straight Connector 49"/>
              <p:cNvCxnSpPr/>
              <p:nvPr/>
            </p:nvCxnSpPr>
            <p:spPr>
              <a:xfrm rot="18900000">
                <a:off x="4910939" y="3505200"/>
                <a:ext cx="0" cy="182880"/>
              </a:xfrm>
              <a:prstGeom prst="line">
                <a:avLst/>
              </a:prstGeom>
              <a:ln w="28575">
                <a:solidFill>
                  <a:schemeClr val="accent5"/>
                </a:solidFill>
                <a:tailEnd type="triangle"/>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12064551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8045" r="77679" b="83390"/>
          <a:stretch/>
        </p:blipFill>
        <p:spPr bwMode="auto">
          <a:xfrm>
            <a:off x="914400" y="838200"/>
            <a:ext cx="3571875" cy="1590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t="8283" r="72143" b="84800"/>
          <a:stretch/>
        </p:blipFill>
        <p:spPr bwMode="auto">
          <a:xfrm>
            <a:off x="914400" y="3048000"/>
            <a:ext cx="4457700" cy="12845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p:cNvPicPr>
            <a:picLocks noChangeAspect="1" noChangeArrowheads="1"/>
          </p:cNvPicPr>
          <p:nvPr/>
        </p:nvPicPr>
        <p:blipFill rotWithShape="1">
          <a:blip r:embed="rId4">
            <a:extLst>
              <a:ext uri="{28A0092B-C50C-407E-A947-70E740481C1C}">
                <a14:useLocalDpi xmlns:a14="http://schemas.microsoft.com/office/drawing/2010/main" val="0"/>
              </a:ext>
            </a:extLst>
          </a:blip>
          <a:srcRect t="8257" r="69286" b="83641"/>
          <a:stretch/>
        </p:blipFill>
        <p:spPr bwMode="auto">
          <a:xfrm>
            <a:off x="914400" y="4686300"/>
            <a:ext cx="4914900" cy="1504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0" name="Picture 6"/>
          <p:cNvPicPr>
            <a:picLocks noChangeAspect="1" noChangeArrowheads="1"/>
          </p:cNvPicPr>
          <p:nvPr/>
        </p:nvPicPr>
        <p:blipFill rotWithShape="1">
          <a:blip r:embed="rId5">
            <a:extLst>
              <a:ext uri="{28A0092B-C50C-407E-A947-70E740481C1C}">
                <a14:useLocalDpi xmlns:a14="http://schemas.microsoft.com/office/drawing/2010/main" val="0"/>
              </a:ext>
            </a:extLst>
          </a:blip>
          <a:srcRect t="8387" r="73690" b="72411"/>
          <a:stretch/>
        </p:blipFill>
        <p:spPr bwMode="auto">
          <a:xfrm>
            <a:off x="4800600" y="228600"/>
            <a:ext cx="4210050" cy="35665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013115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 name="Group 40"/>
          <p:cNvGrpSpPr/>
          <p:nvPr/>
        </p:nvGrpSpPr>
        <p:grpSpPr>
          <a:xfrm>
            <a:off x="990600" y="664632"/>
            <a:ext cx="4800600" cy="4212168"/>
            <a:chOff x="990600" y="664632"/>
            <a:chExt cx="4800600" cy="4212168"/>
          </a:xfrm>
        </p:grpSpPr>
        <p:grpSp>
          <p:nvGrpSpPr>
            <p:cNvPr id="40" name="Group 39"/>
            <p:cNvGrpSpPr/>
            <p:nvPr/>
          </p:nvGrpSpPr>
          <p:grpSpPr>
            <a:xfrm>
              <a:off x="990600" y="664633"/>
              <a:ext cx="4800600" cy="4212167"/>
              <a:chOff x="990600" y="664633"/>
              <a:chExt cx="4800600" cy="4212167"/>
            </a:xfrm>
          </p:grpSpPr>
          <p:grpSp>
            <p:nvGrpSpPr>
              <p:cNvPr id="25" name="Group 24"/>
              <p:cNvGrpSpPr/>
              <p:nvPr/>
            </p:nvGrpSpPr>
            <p:grpSpPr>
              <a:xfrm>
                <a:off x="990600" y="2476500"/>
                <a:ext cx="4800600" cy="152400"/>
                <a:chOff x="990600" y="2819400"/>
                <a:chExt cx="5791200" cy="152400"/>
              </a:xfrm>
            </p:grpSpPr>
            <p:cxnSp>
              <p:nvCxnSpPr>
                <p:cNvPr id="20" name="Straight Connector 19"/>
                <p:cNvCxnSpPr/>
                <p:nvPr/>
              </p:nvCxnSpPr>
              <p:spPr>
                <a:xfrm>
                  <a:off x="990600" y="2819400"/>
                  <a:ext cx="5791200" cy="0"/>
                </a:xfrm>
                <a:prstGeom prst="line">
                  <a:avLst/>
                </a:prstGeom>
                <a:ln w="952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990600" y="2971800"/>
                  <a:ext cx="5791200" cy="0"/>
                </a:xfrm>
                <a:prstGeom prst="line">
                  <a:avLst/>
                </a:prstGeom>
                <a:ln w="9525">
                  <a:solidFill>
                    <a:schemeClr val="accent6"/>
                  </a:solidFill>
                </a:ln>
              </p:spPr>
              <p:style>
                <a:lnRef idx="1">
                  <a:schemeClr val="accent1"/>
                </a:lnRef>
                <a:fillRef idx="0">
                  <a:schemeClr val="accent1"/>
                </a:fillRef>
                <a:effectRef idx="0">
                  <a:schemeClr val="accent1"/>
                </a:effectRef>
                <a:fontRef idx="minor">
                  <a:schemeClr val="tx1"/>
                </a:fontRef>
              </p:style>
            </p:cxnSp>
          </p:grpSp>
          <p:grpSp>
            <p:nvGrpSpPr>
              <p:cNvPr id="35" name="Group 34"/>
              <p:cNvGrpSpPr/>
              <p:nvPr/>
            </p:nvGrpSpPr>
            <p:grpSpPr>
              <a:xfrm>
                <a:off x="990600" y="2743200"/>
                <a:ext cx="4800600" cy="2133600"/>
                <a:chOff x="533400" y="1587500"/>
                <a:chExt cx="4800600" cy="2133600"/>
              </a:xfrm>
            </p:grpSpPr>
            <p:sp>
              <p:nvSpPr>
                <p:cNvPr id="2" name="Rounded Rectangle 1"/>
                <p:cNvSpPr/>
                <p:nvPr/>
              </p:nvSpPr>
              <p:spPr>
                <a:xfrm>
                  <a:off x="2286000" y="1587500"/>
                  <a:ext cx="1295400" cy="762000"/>
                </a:xfrm>
                <a:prstGeom prst="roundRect">
                  <a:avLst/>
                </a:prstGeom>
                <a:solidFill>
                  <a:schemeClr val="accent5"/>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Value if TRUE</a:t>
                  </a:r>
                  <a:endParaRPr lang="en-US" dirty="0"/>
                </a:p>
              </p:txBody>
            </p:sp>
            <p:sp>
              <p:nvSpPr>
                <p:cNvPr id="3" name="Rounded Rectangle 2"/>
                <p:cNvSpPr/>
                <p:nvPr/>
              </p:nvSpPr>
              <p:spPr>
                <a:xfrm>
                  <a:off x="2286000" y="2501900"/>
                  <a:ext cx="1295400" cy="762000"/>
                </a:xfrm>
                <a:prstGeom prst="roundRect">
                  <a:avLst/>
                </a:prstGeom>
                <a:noFill/>
                <a:ln w="19050">
                  <a:solidFill>
                    <a:schemeClr val="accent6"/>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solidFill>
                        <a:schemeClr val="accent6"/>
                      </a:solidFill>
                    </a:rPr>
                    <a:t>Logic if FALSE</a:t>
                  </a:r>
                  <a:endParaRPr lang="en-US" dirty="0">
                    <a:solidFill>
                      <a:schemeClr val="accent6"/>
                    </a:solidFill>
                  </a:endParaRPr>
                </a:p>
              </p:txBody>
            </p:sp>
            <p:sp>
              <p:nvSpPr>
                <p:cNvPr id="4" name="Rounded Rectangle 3"/>
                <p:cNvSpPr/>
                <p:nvPr/>
              </p:nvSpPr>
              <p:spPr>
                <a:xfrm>
                  <a:off x="533400" y="2057400"/>
                  <a:ext cx="1295400" cy="762000"/>
                </a:xfrm>
                <a:prstGeom prst="roundRect">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6"/>
                      </a:solidFill>
                    </a:rPr>
                    <a:t>LOGIC</a:t>
                  </a:r>
                  <a:endParaRPr lang="en-US" dirty="0">
                    <a:solidFill>
                      <a:schemeClr val="accent6"/>
                    </a:solidFill>
                  </a:endParaRPr>
                </a:p>
              </p:txBody>
            </p:sp>
            <p:cxnSp>
              <p:nvCxnSpPr>
                <p:cNvPr id="6" name="Straight Connector 5"/>
                <p:cNvCxnSpPr>
                  <a:stCxn id="4" idx="3"/>
                  <a:endCxn id="2" idx="1"/>
                </p:cNvCxnSpPr>
                <p:nvPr/>
              </p:nvCxnSpPr>
              <p:spPr>
                <a:xfrm flipV="1">
                  <a:off x="1828800" y="1968500"/>
                  <a:ext cx="457200" cy="469900"/>
                </a:xfrm>
                <a:prstGeom prst="line">
                  <a:avLst/>
                </a:prstGeom>
                <a:ln w="19050">
                  <a:solidFill>
                    <a:schemeClr val="accent6"/>
                  </a:solidFill>
                  <a:prstDash val="dash"/>
                </a:ln>
              </p:spPr>
              <p:style>
                <a:lnRef idx="1">
                  <a:schemeClr val="accent1"/>
                </a:lnRef>
                <a:fillRef idx="0">
                  <a:schemeClr val="accent1"/>
                </a:fillRef>
                <a:effectRef idx="0">
                  <a:schemeClr val="accent1"/>
                </a:effectRef>
                <a:fontRef idx="minor">
                  <a:schemeClr val="tx1"/>
                </a:fontRef>
              </p:style>
            </p:cxnSp>
            <p:cxnSp>
              <p:nvCxnSpPr>
                <p:cNvPr id="9" name="Straight Connector 8"/>
                <p:cNvCxnSpPr>
                  <a:stCxn id="4" idx="3"/>
                  <a:endCxn id="3" idx="1"/>
                </p:cNvCxnSpPr>
                <p:nvPr/>
              </p:nvCxnSpPr>
              <p:spPr>
                <a:xfrm>
                  <a:off x="1828800" y="2438400"/>
                  <a:ext cx="457200" cy="444500"/>
                </a:xfrm>
                <a:prstGeom prst="line">
                  <a:avLst/>
                </a:prstGeom>
                <a:ln w="19050">
                  <a:solidFill>
                    <a:schemeClr val="accent6"/>
                  </a:solidFill>
                  <a:prstDash val="dash"/>
                </a:ln>
              </p:spPr>
              <p:style>
                <a:lnRef idx="1">
                  <a:schemeClr val="accent1"/>
                </a:lnRef>
                <a:fillRef idx="0">
                  <a:schemeClr val="accent1"/>
                </a:fillRef>
                <a:effectRef idx="0">
                  <a:schemeClr val="accent1"/>
                </a:effectRef>
                <a:fontRef idx="minor">
                  <a:schemeClr val="tx1"/>
                </a:fontRef>
              </p:style>
            </p:cxnSp>
            <p:sp>
              <p:nvSpPr>
                <p:cNvPr id="26" name="Rounded Rectangle 25"/>
                <p:cNvSpPr/>
                <p:nvPr/>
              </p:nvSpPr>
              <p:spPr>
                <a:xfrm>
                  <a:off x="4038600" y="2044700"/>
                  <a:ext cx="1295400" cy="762000"/>
                </a:xfrm>
                <a:prstGeom prst="roundRect">
                  <a:avLst/>
                </a:prstGeom>
                <a:solidFill>
                  <a:schemeClr val="accent5"/>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Value if TRUE</a:t>
                  </a:r>
                  <a:endParaRPr lang="en-US" dirty="0"/>
                </a:p>
              </p:txBody>
            </p:sp>
            <p:sp>
              <p:nvSpPr>
                <p:cNvPr id="27" name="Rounded Rectangle 26"/>
                <p:cNvSpPr/>
                <p:nvPr/>
              </p:nvSpPr>
              <p:spPr>
                <a:xfrm>
                  <a:off x="4038600" y="2959100"/>
                  <a:ext cx="1295400" cy="762000"/>
                </a:xfrm>
                <a:prstGeom prst="roundRect">
                  <a:avLst/>
                </a:prstGeom>
                <a:solidFill>
                  <a:schemeClr val="accent2"/>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Value if FALSE</a:t>
                  </a:r>
                  <a:endParaRPr lang="en-US" dirty="0"/>
                </a:p>
              </p:txBody>
            </p:sp>
            <p:cxnSp>
              <p:nvCxnSpPr>
                <p:cNvPr id="28" name="Straight Connector 27"/>
                <p:cNvCxnSpPr>
                  <a:endCxn id="26" idx="1"/>
                </p:cNvCxnSpPr>
                <p:nvPr/>
              </p:nvCxnSpPr>
              <p:spPr>
                <a:xfrm flipV="1">
                  <a:off x="3581400" y="2425700"/>
                  <a:ext cx="457200" cy="469900"/>
                </a:xfrm>
                <a:prstGeom prst="line">
                  <a:avLst/>
                </a:prstGeom>
                <a:ln w="19050">
                  <a:solidFill>
                    <a:schemeClr val="accent6"/>
                  </a:solidFill>
                  <a:prstDash val="dash"/>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a:endCxn id="27" idx="1"/>
                </p:cNvCxnSpPr>
                <p:nvPr/>
              </p:nvCxnSpPr>
              <p:spPr>
                <a:xfrm>
                  <a:off x="3581400" y="2895600"/>
                  <a:ext cx="457200" cy="444500"/>
                </a:xfrm>
                <a:prstGeom prst="line">
                  <a:avLst/>
                </a:prstGeom>
                <a:ln w="19050">
                  <a:solidFill>
                    <a:schemeClr val="accent6"/>
                  </a:solidFill>
                  <a:prstDash val="dash"/>
                </a:ln>
              </p:spPr>
              <p:style>
                <a:lnRef idx="1">
                  <a:schemeClr val="accent1"/>
                </a:lnRef>
                <a:fillRef idx="0">
                  <a:schemeClr val="accent1"/>
                </a:fillRef>
                <a:effectRef idx="0">
                  <a:schemeClr val="accent1"/>
                </a:effectRef>
                <a:fontRef idx="minor">
                  <a:schemeClr val="tx1"/>
                </a:fontRef>
              </p:style>
            </p:cxnSp>
          </p:grpSp>
          <p:grpSp>
            <p:nvGrpSpPr>
              <p:cNvPr id="36" name="Group 35"/>
              <p:cNvGrpSpPr/>
              <p:nvPr/>
            </p:nvGrpSpPr>
            <p:grpSpPr>
              <a:xfrm>
                <a:off x="990600" y="664633"/>
                <a:ext cx="3048000" cy="1676400"/>
                <a:chOff x="5181600" y="406400"/>
                <a:chExt cx="3048000" cy="1676400"/>
              </a:xfrm>
            </p:grpSpPr>
            <p:sp>
              <p:nvSpPr>
                <p:cNvPr id="30" name="Rounded Rectangle 29"/>
                <p:cNvSpPr/>
                <p:nvPr/>
              </p:nvSpPr>
              <p:spPr>
                <a:xfrm>
                  <a:off x="6934200" y="406400"/>
                  <a:ext cx="1295400" cy="762000"/>
                </a:xfrm>
                <a:prstGeom prst="roundRect">
                  <a:avLst/>
                </a:prstGeom>
                <a:solidFill>
                  <a:schemeClr val="accent5"/>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Value if TRUE</a:t>
                  </a:r>
                  <a:endParaRPr lang="en-US" dirty="0"/>
                </a:p>
              </p:txBody>
            </p:sp>
            <p:sp>
              <p:nvSpPr>
                <p:cNvPr id="31" name="Rounded Rectangle 30"/>
                <p:cNvSpPr/>
                <p:nvPr/>
              </p:nvSpPr>
              <p:spPr>
                <a:xfrm>
                  <a:off x="6934200" y="1320800"/>
                  <a:ext cx="1295400" cy="762000"/>
                </a:xfrm>
                <a:prstGeom prst="roundRect">
                  <a:avLst/>
                </a:prstGeom>
                <a:solidFill>
                  <a:schemeClr val="accent2"/>
                </a:solidFill>
                <a:ln w="19050">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solidFill>
                        <a:schemeClr val="bg1"/>
                      </a:solidFill>
                    </a:rPr>
                    <a:t>Value if FALSE</a:t>
                  </a:r>
                  <a:endParaRPr lang="en-US" dirty="0">
                    <a:solidFill>
                      <a:schemeClr val="bg1"/>
                    </a:solidFill>
                  </a:endParaRPr>
                </a:p>
              </p:txBody>
            </p:sp>
            <p:sp>
              <p:nvSpPr>
                <p:cNvPr id="32" name="Rounded Rectangle 31"/>
                <p:cNvSpPr/>
                <p:nvPr/>
              </p:nvSpPr>
              <p:spPr>
                <a:xfrm>
                  <a:off x="5181600" y="876300"/>
                  <a:ext cx="1295400" cy="762000"/>
                </a:xfrm>
                <a:prstGeom prst="roundRect">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6"/>
                      </a:solidFill>
                    </a:rPr>
                    <a:t>LOGIC</a:t>
                  </a:r>
                  <a:endParaRPr lang="en-US" dirty="0">
                    <a:solidFill>
                      <a:schemeClr val="accent6"/>
                    </a:solidFill>
                  </a:endParaRPr>
                </a:p>
              </p:txBody>
            </p:sp>
            <p:cxnSp>
              <p:nvCxnSpPr>
                <p:cNvPr id="33" name="Straight Connector 32"/>
                <p:cNvCxnSpPr>
                  <a:stCxn id="32" idx="3"/>
                  <a:endCxn id="30" idx="1"/>
                </p:cNvCxnSpPr>
                <p:nvPr/>
              </p:nvCxnSpPr>
              <p:spPr>
                <a:xfrm flipV="1">
                  <a:off x="6477000" y="787400"/>
                  <a:ext cx="457200" cy="469900"/>
                </a:xfrm>
                <a:prstGeom prst="line">
                  <a:avLst/>
                </a:prstGeom>
                <a:ln w="19050">
                  <a:solidFill>
                    <a:schemeClr val="accent6"/>
                  </a:solidFill>
                  <a:prstDash val="dash"/>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a:stCxn id="32" idx="3"/>
                  <a:endCxn id="31" idx="1"/>
                </p:cNvCxnSpPr>
                <p:nvPr/>
              </p:nvCxnSpPr>
              <p:spPr>
                <a:xfrm>
                  <a:off x="6477000" y="1257300"/>
                  <a:ext cx="457200" cy="444500"/>
                </a:xfrm>
                <a:prstGeom prst="line">
                  <a:avLst/>
                </a:prstGeom>
                <a:ln w="19050">
                  <a:solidFill>
                    <a:schemeClr val="accent6"/>
                  </a:solidFill>
                  <a:prstDash val="dash"/>
                </a:ln>
              </p:spPr>
              <p:style>
                <a:lnRef idx="1">
                  <a:schemeClr val="accent1"/>
                </a:lnRef>
                <a:fillRef idx="0">
                  <a:schemeClr val="accent1"/>
                </a:fillRef>
                <a:effectRef idx="0">
                  <a:schemeClr val="accent1"/>
                </a:effectRef>
                <a:fontRef idx="minor">
                  <a:schemeClr val="tx1"/>
                </a:fontRef>
              </p:style>
            </p:cxnSp>
          </p:grpSp>
        </p:grpSp>
        <p:sp>
          <p:nvSpPr>
            <p:cNvPr id="38" name="TextBox 37"/>
            <p:cNvSpPr txBox="1"/>
            <p:nvPr/>
          </p:nvSpPr>
          <p:spPr>
            <a:xfrm>
              <a:off x="990600" y="664632"/>
              <a:ext cx="1219200" cy="307777"/>
            </a:xfrm>
            <a:prstGeom prst="rect">
              <a:avLst/>
            </a:prstGeom>
            <a:noFill/>
          </p:spPr>
          <p:txBody>
            <a:bodyPr wrap="square" rtlCol="0">
              <a:spAutoFit/>
            </a:bodyPr>
            <a:lstStyle/>
            <a:p>
              <a:r>
                <a:rPr lang="en-US" sz="1400" dirty="0" smtClean="0">
                  <a:latin typeface="Calibri Light" panose="020F0302020204030204" pitchFamily="34" charset="0"/>
                </a:rPr>
                <a:t>standard</a:t>
              </a:r>
              <a:endParaRPr lang="en-US" sz="1400" dirty="0">
                <a:latin typeface="Calibri Light" panose="020F0302020204030204" pitchFamily="34" charset="0"/>
              </a:endParaRPr>
            </a:p>
          </p:txBody>
        </p:sp>
        <p:sp>
          <p:nvSpPr>
            <p:cNvPr id="39" name="TextBox 38"/>
            <p:cNvSpPr txBox="1"/>
            <p:nvPr/>
          </p:nvSpPr>
          <p:spPr>
            <a:xfrm>
              <a:off x="990600" y="2743200"/>
              <a:ext cx="1219200" cy="307777"/>
            </a:xfrm>
            <a:prstGeom prst="rect">
              <a:avLst/>
            </a:prstGeom>
            <a:noFill/>
          </p:spPr>
          <p:txBody>
            <a:bodyPr wrap="square" rtlCol="0">
              <a:spAutoFit/>
            </a:bodyPr>
            <a:lstStyle/>
            <a:p>
              <a:r>
                <a:rPr lang="en-US" sz="1400" dirty="0" smtClean="0">
                  <a:latin typeface="Calibri Light" panose="020F0302020204030204" pitchFamily="34" charset="0"/>
                </a:rPr>
                <a:t>nested</a:t>
              </a:r>
              <a:endParaRPr lang="en-US" sz="1400" dirty="0">
                <a:latin typeface="Calibri Light" panose="020F0302020204030204" pitchFamily="34" charset="0"/>
              </a:endParaRPr>
            </a:p>
          </p:txBody>
        </p:sp>
      </p:grpSp>
    </p:spTree>
    <p:extLst>
      <p:ext uri="{BB962C8B-B14F-4D97-AF65-F5344CB8AC3E}">
        <p14:creationId xmlns:p14="http://schemas.microsoft.com/office/powerpoint/2010/main" val="38483383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914400" y="805190"/>
            <a:ext cx="5800725" cy="3633460"/>
            <a:chOff x="914400" y="805190"/>
            <a:chExt cx="5800725" cy="3633460"/>
          </a:xfrm>
        </p:grpSpPr>
        <p:pic>
          <p:nvPicPr>
            <p:cNvPr id="2"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3214" t="12604" r="60000" b="80308"/>
            <a:stretch/>
          </p:blipFill>
          <p:spPr bwMode="auto">
            <a:xfrm>
              <a:off x="914400" y="1470025"/>
              <a:ext cx="2686050" cy="13165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38600" y="1066800"/>
              <a:ext cx="2676525" cy="3371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5" name="Straight Connector 4"/>
            <p:cNvCxnSpPr/>
            <p:nvPr/>
          </p:nvCxnSpPr>
          <p:spPr>
            <a:xfrm>
              <a:off x="3886200" y="838200"/>
              <a:ext cx="0" cy="3524250"/>
            </a:xfrm>
            <a:prstGeom prst="line">
              <a:avLst/>
            </a:prstGeom>
            <a:ln w="38100" cmpd="sng">
              <a:solidFill>
                <a:schemeClr val="accent6"/>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1219200" y="805190"/>
              <a:ext cx="2381250" cy="307777"/>
            </a:xfrm>
            <a:prstGeom prst="rect">
              <a:avLst/>
            </a:prstGeom>
            <a:noFill/>
          </p:spPr>
          <p:txBody>
            <a:bodyPr wrap="square" rtlCol="0">
              <a:spAutoFit/>
            </a:bodyPr>
            <a:lstStyle/>
            <a:p>
              <a:r>
                <a:rPr lang="en-US" sz="1400" dirty="0" smtClean="0">
                  <a:latin typeface="Calibri Light" panose="020F0302020204030204" pitchFamily="34" charset="0"/>
                </a:rPr>
                <a:t>front end dropdown selection</a:t>
              </a:r>
              <a:endParaRPr lang="en-US" sz="1400" dirty="0">
                <a:latin typeface="Calibri Light" panose="020F0302020204030204" pitchFamily="34" charset="0"/>
              </a:endParaRPr>
            </a:p>
          </p:txBody>
        </p:sp>
        <p:sp>
          <p:nvSpPr>
            <p:cNvPr id="9" name="TextBox 8"/>
            <p:cNvSpPr txBox="1"/>
            <p:nvPr/>
          </p:nvSpPr>
          <p:spPr>
            <a:xfrm>
              <a:off x="3886200" y="805190"/>
              <a:ext cx="2590800" cy="307777"/>
            </a:xfrm>
            <a:prstGeom prst="rect">
              <a:avLst/>
            </a:prstGeom>
            <a:noFill/>
          </p:spPr>
          <p:txBody>
            <a:bodyPr wrap="square" rtlCol="0">
              <a:spAutoFit/>
            </a:bodyPr>
            <a:lstStyle/>
            <a:p>
              <a:r>
                <a:rPr lang="en-US" sz="1400" dirty="0" smtClean="0">
                  <a:latin typeface="Calibri Light" panose="020F0302020204030204" pitchFamily="34" charset="0"/>
                </a:rPr>
                <a:t>list/named range on backend  </a:t>
              </a:r>
              <a:endParaRPr lang="en-US" sz="1400" dirty="0">
                <a:latin typeface="Calibri Light" panose="020F0302020204030204" pitchFamily="34" charset="0"/>
              </a:endParaRPr>
            </a:p>
          </p:txBody>
        </p:sp>
      </p:grpSp>
    </p:spTree>
    <p:extLst>
      <p:ext uri="{BB962C8B-B14F-4D97-AF65-F5344CB8AC3E}">
        <p14:creationId xmlns:p14="http://schemas.microsoft.com/office/powerpoint/2010/main" val="24796035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p:cNvGrpSpPr/>
          <p:nvPr/>
        </p:nvGrpSpPr>
        <p:grpSpPr>
          <a:xfrm>
            <a:off x="1611630" y="1300238"/>
            <a:ext cx="5867400" cy="951131"/>
            <a:chOff x="1600200" y="1775804"/>
            <a:chExt cx="5867400" cy="951131"/>
          </a:xfrm>
        </p:grpSpPr>
        <p:sp>
          <p:nvSpPr>
            <p:cNvPr id="2" name="TextBox 1"/>
            <p:cNvSpPr txBox="1"/>
            <p:nvPr/>
          </p:nvSpPr>
          <p:spPr>
            <a:xfrm>
              <a:off x="1600200" y="1775804"/>
              <a:ext cx="1828800" cy="369332"/>
            </a:xfrm>
            <a:prstGeom prst="rect">
              <a:avLst/>
            </a:prstGeom>
            <a:noFill/>
          </p:spPr>
          <p:txBody>
            <a:bodyPr wrap="square" rtlCol="0">
              <a:spAutoFit/>
            </a:bodyPr>
            <a:lstStyle/>
            <a:p>
              <a:r>
                <a:rPr lang="en-US" dirty="0" smtClean="0">
                  <a:latin typeface="+mj-lt"/>
                </a:rPr>
                <a:t>SUMIFS Structure</a:t>
              </a:r>
              <a:endParaRPr lang="en-US" dirty="0">
                <a:latin typeface="+mj-lt"/>
              </a:endParaRPr>
            </a:p>
          </p:txBody>
        </p:sp>
        <p:sp>
          <p:nvSpPr>
            <p:cNvPr id="3" name="TextBox 2"/>
            <p:cNvSpPr txBox="1"/>
            <p:nvPr/>
          </p:nvSpPr>
          <p:spPr>
            <a:xfrm>
              <a:off x="2053046" y="2080604"/>
              <a:ext cx="5414554" cy="646331"/>
            </a:xfrm>
            <a:prstGeom prst="rect">
              <a:avLst/>
            </a:prstGeom>
            <a:noFill/>
          </p:spPr>
          <p:txBody>
            <a:bodyPr wrap="square" rtlCol="0">
              <a:spAutoFit/>
            </a:bodyPr>
            <a:lstStyle/>
            <a:p>
              <a:pPr indent="-457200"/>
              <a:r>
                <a:rPr lang="en-US" dirty="0">
                  <a:latin typeface="Calibri Light" panose="020F0302020204030204" pitchFamily="34" charset="0"/>
                </a:rPr>
                <a:t>=SUMIFS(sum_range, criteria_range1, criteria1</a:t>
              </a:r>
              <a:r>
                <a:rPr lang="en-US" dirty="0" smtClean="0">
                  <a:latin typeface="Calibri Light" panose="020F0302020204030204" pitchFamily="34" charset="0"/>
                </a:rPr>
                <a:t>, </a:t>
              </a:r>
              <a:r>
                <a:rPr lang="en-US" dirty="0">
                  <a:latin typeface="Calibri Light" panose="020F0302020204030204" pitchFamily="34" charset="0"/>
                </a:rPr>
                <a:t>[criteria_range2, criteria2], ...)]</a:t>
              </a:r>
              <a:endParaRPr lang="en-US" dirty="0" smtClean="0">
                <a:latin typeface="Calibri Light" panose="020F0302020204030204" pitchFamily="34" charset="0"/>
              </a:endParaRPr>
            </a:p>
          </p:txBody>
        </p:sp>
        <p:cxnSp>
          <p:nvCxnSpPr>
            <p:cNvPr id="39" name="Straight Connector 38"/>
            <p:cNvCxnSpPr/>
            <p:nvPr/>
          </p:nvCxnSpPr>
          <p:spPr>
            <a:xfrm>
              <a:off x="1981200" y="2100935"/>
              <a:ext cx="0" cy="548640"/>
            </a:xfrm>
            <a:prstGeom prst="line">
              <a:avLst/>
            </a:prstGeom>
            <a:ln w="28575" cap="rnd">
              <a:solidFill>
                <a:schemeClr val="accent5"/>
              </a:solidFill>
              <a:headEnd type="none"/>
              <a:tailEnd type="none" w="med" len="med"/>
            </a:ln>
          </p:spPr>
          <p:style>
            <a:lnRef idx="1">
              <a:schemeClr val="accent1"/>
            </a:lnRef>
            <a:fillRef idx="0">
              <a:schemeClr val="accent1"/>
            </a:fillRef>
            <a:effectRef idx="0">
              <a:schemeClr val="accent1"/>
            </a:effectRef>
            <a:fontRef idx="minor">
              <a:schemeClr val="tx1"/>
            </a:fontRef>
          </p:style>
        </p:cxnSp>
      </p:grpSp>
      <p:grpSp>
        <p:nvGrpSpPr>
          <p:cNvPr id="14" name="Group 13"/>
          <p:cNvGrpSpPr/>
          <p:nvPr/>
        </p:nvGrpSpPr>
        <p:grpSpPr>
          <a:xfrm>
            <a:off x="1600200" y="2854272"/>
            <a:ext cx="5943600" cy="2227924"/>
            <a:chOff x="1600200" y="2854272"/>
            <a:chExt cx="5943600" cy="2227924"/>
          </a:xfrm>
        </p:grpSpPr>
        <p:sp>
          <p:nvSpPr>
            <p:cNvPr id="4" name="TextBox 3"/>
            <p:cNvSpPr txBox="1"/>
            <p:nvPr/>
          </p:nvSpPr>
          <p:spPr>
            <a:xfrm>
              <a:off x="1600200" y="2854272"/>
              <a:ext cx="3581400" cy="369332"/>
            </a:xfrm>
            <a:prstGeom prst="rect">
              <a:avLst/>
            </a:prstGeom>
            <a:noFill/>
          </p:spPr>
          <p:txBody>
            <a:bodyPr wrap="square" rtlCol="0">
              <a:spAutoFit/>
            </a:bodyPr>
            <a:lstStyle/>
            <a:p>
              <a:r>
                <a:rPr lang="en-US" dirty="0" smtClean="0">
                  <a:latin typeface="+mj-lt"/>
                </a:rPr>
                <a:t>Easy SUMIFS</a:t>
              </a:r>
              <a:endParaRPr lang="en-US" dirty="0">
                <a:latin typeface="+mj-lt"/>
              </a:endParaRPr>
            </a:p>
          </p:txBody>
        </p:sp>
        <p:sp>
          <p:nvSpPr>
            <p:cNvPr id="5" name="TextBox 4"/>
            <p:cNvSpPr txBox="1"/>
            <p:nvPr/>
          </p:nvSpPr>
          <p:spPr>
            <a:xfrm>
              <a:off x="2057400" y="3668524"/>
              <a:ext cx="5486400" cy="369332"/>
            </a:xfrm>
            <a:prstGeom prst="rect">
              <a:avLst/>
            </a:prstGeom>
            <a:noFill/>
          </p:spPr>
          <p:txBody>
            <a:bodyPr wrap="square" rtlCol="0">
              <a:spAutoFit/>
            </a:bodyPr>
            <a:lstStyle/>
            <a:p>
              <a:r>
                <a:rPr lang="en-US" dirty="0" smtClean="0">
                  <a:latin typeface="Calibri Light" panose="020F0302020204030204" pitchFamily="34" charset="0"/>
                </a:rPr>
                <a:t>= SUMIFS(data[Value], data[orgLevel3Name], “Ethiopia”))</a:t>
              </a:r>
            </a:p>
          </p:txBody>
        </p:sp>
        <p:sp>
          <p:nvSpPr>
            <p:cNvPr id="8" name="TextBox 7"/>
            <p:cNvSpPr txBox="1"/>
            <p:nvPr/>
          </p:nvSpPr>
          <p:spPr>
            <a:xfrm>
              <a:off x="2698275" y="4309143"/>
              <a:ext cx="1219200" cy="307777"/>
            </a:xfrm>
            <a:prstGeom prst="rect">
              <a:avLst/>
            </a:prstGeom>
            <a:noFill/>
          </p:spPr>
          <p:txBody>
            <a:bodyPr wrap="square" rtlCol="0">
              <a:spAutoFit/>
            </a:bodyPr>
            <a:lstStyle/>
            <a:p>
              <a:pPr algn="ctr"/>
              <a:r>
                <a:rPr lang="en-US" sz="1400" dirty="0" smtClean="0">
                  <a:latin typeface="Calibri Light" panose="020F0302020204030204" pitchFamily="34" charset="0"/>
                </a:rPr>
                <a:t>Table name</a:t>
              </a:r>
              <a:endParaRPr lang="en-US" sz="1400" dirty="0">
                <a:latin typeface="Calibri Light" panose="020F0302020204030204" pitchFamily="34" charset="0"/>
              </a:endParaRPr>
            </a:p>
          </p:txBody>
        </p:sp>
        <p:cxnSp>
          <p:nvCxnSpPr>
            <p:cNvPr id="16" name="Straight Connector 15"/>
            <p:cNvCxnSpPr/>
            <p:nvPr/>
          </p:nvCxnSpPr>
          <p:spPr>
            <a:xfrm>
              <a:off x="3124995" y="4034823"/>
              <a:ext cx="365760" cy="0"/>
            </a:xfrm>
            <a:prstGeom prst="line">
              <a:avLst/>
            </a:prstGeom>
            <a:ln w="28575" cap="rnd">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3307875" y="4034823"/>
              <a:ext cx="0" cy="274320"/>
            </a:xfrm>
            <a:prstGeom prst="line">
              <a:avLst/>
            </a:prstGeom>
            <a:ln w="28575" cap="rnd">
              <a:solidFill>
                <a:schemeClr val="accent3"/>
              </a:solidFill>
              <a:headEnd type="none"/>
              <a:tailEnd type="oval" w="med" len="med"/>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1981200" y="3161956"/>
              <a:ext cx="0" cy="1920240"/>
            </a:xfrm>
            <a:prstGeom prst="line">
              <a:avLst/>
            </a:prstGeom>
            <a:ln w="28575" cap="rnd">
              <a:solidFill>
                <a:schemeClr val="accent5"/>
              </a:solidFill>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3556613" y="4034823"/>
              <a:ext cx="548640" cy="0"/>
            </a:xfrm>
            <a:prstGeom prst="line">
              <a:avLst/>
            </a:prstGeom>
            <a:ln w="28575" cap="rnd">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3830933" y="4034823"/>
              <a:ext cx="0" cy="548640"/>
            </a:xfrm>
            <a:prstGeom prst="line">
              <a:avLst/>
            </a:prstGeom>
            <a:ln w="28575" cap="rnd">
              <a:solidFill>
                <a:schemeClr val="accent1"/>
              </a:solidFill>
              <a:headEnd type="none"/>
              <a:tailEnd type="oval" w="med" len="med"/>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3221333" y="4556929"/>
              <a:ext cx="1219200" cy="523220"/>
            </a:xfrm>
            <a:prstGeom prst="rect">
              <a:avLst/>
            </a:prstGeom>
            <a:noFill/>
          </p:spPr>
          <p:txBody>
            <a:bodyPr wrap="square" rtlCol="0">
              <a:spAutoFit/>
            </a:bodyPr>
            <a:lstStyle/>
            <a:p>
              <a:pPr algn="ctr"/>
              <a:r>
                <a:rPr lang="en-US" sz="1400" dirty="0" smtClean="0">
                  <a:latin typeface="Calibri Light" panose="020F0302020204030204" pitchFamily="34" charset="0"/>
                </a:rPr>
                <a:t>Column name from table</a:t>
              </a:r>
              <a:endParaRPr lang="en-US" sz="1400" dirty="0">
                <a:latin typeface="Calibri Light" panose="020F0302020204030204" pitchFamily="34" charset="0"/>
              </a:endParaRPr>
            </a:p>
          </p:txBody>
        </p:sp>
        <p:cxnSp>
          <p:nvCxnSpPr>
            <p:cNvPr id="21" name="Straight Connector 20"/>
            <p:cNvCxnSpPr/>
            <p:nvPr/>
          </p:nvCxnSpPr>
          <p:spPr>
            <a:xfrm>
              <a:off x="4328160" y="4037856"/>
              <a:ext cx="1874520" cy="0"/>
            </a:xfrm>
            <a:prstGeom prst="line">
              <a:avLst/>
            </a:prstGeom>
            <a:ln w="28575" cap="rnd">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5265420" y="4037856"/>
              <a:ext cx="0" cy="274320"/>
            </a:xfrm>
            <a:prstGeom prst="line">
              <a:avLst/>
            </a:prstGeom>
            <a:ln w="28575" cap="rnd">
              <a:solidFill>
                <a:schemeClr val="accent4"/>
              </a:solidFill>
              <a:headEnd type="none"/>
              <a:tailEnd type="oval" w="med" len="med"/>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4545330" y="4297606"/>
              <a:ext cx="1440180" cy="307777"/>
            </a:xfrm>
            <a:prstGeom prst="rect">
              <a:avLst/>
            </a:prstGeom>
            <a:noFill/>
          </p:spPr>
          <p:txBody>
            <a:bodyPr wrap="square" rtlCol="0">
              <a:spAutoFit/>
            </a:bodyPr>
            <a:lstStyle/>
            <a:p>
              <a:pPr algn="ctr"/>
              <a:r>
                <a:rPr lang="en-US" sz="1400" dirty="0" smtClean="0">
                  <a:latin typeface="Calibri Light" panose="020F0302020204030204" pitchFamily="34" charset="0"/>
                </a:rPr>
                <a:t>criteria_range1</a:t>
              </a:r>
              <a:endParaRPr lang="en-US" sz="1400" dirty="0">
                <a:latin typeface="Calibri Light" panose="020F0302020204030204" pitchFamily="34" charset="0"/>
              </a:endParaRPr>
            </a:p>
          </p:txBody>
        </p:sp>
        <p:cxnSp>
          <p:nvCxnSpPr>
            <p:cNvPr id="25" name="Straight Connector 24"/>
            <p:cNvCxnSpPr/>
            <p:nvPr/>
          </p:nvCxnSpPr>
          <p:spPr>
            <a:xfrm>
              <a:off x="6366510" y="4015564"/>
              <a:ext cx="914400" cy="0"/>
            </a:xfrm>
            <a:prstGeom prst="line">
              <a:avLst/>
            </a:prstGeom>
            <a:ln w="28575" cap="rnd">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6823710" y="4015564"/>
              <a:ext cx="0" cy="274320"/>
            </a:xfrm>
            <a:prstGeom prst="line">
              <a:avLst/>
            </a:prstGeom>
            <a:ln w="28575" cap="rnd">
              <a:solidFill>
                <a:schemeClr val="accent5"/>
              </a:solidFill>
              <a:headEnd type="none"/>
              <a:tailEnd type="oval" w="med" len="med"/>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6103620" y="4275686"/>
              <a:ext cx="1440180" cy="307777"/>
            </a:xfrm>
            <a:prstGeom prst="rect">
              <a:avLst/>
            </a:prstGeom>
            <a:noFill/>
          </p:spPr>
          <p:txBody>
            <a:bodyPr wrap="square" rtlCol="0">
              <a:spAutoFit/>
            </a:bodyPr>
            <a:lstStyle/>
            <a:p>
              <a:pPr algn="ctr"/>
              <a:r>
                <a:rPr lang="en-US" sz="1400" dirty="0" smtClean="0">
                  <a:latin typeface="Calibri Light" panose="020F0302020204030204" pitchFamily="34" charset="0"/>
                </a:rPr>
                <a:t>criteria1</a:t>
              </a:r>
              <a:endParaRPr lang="en-US" sz="1400" dirty="0">
                <a:latin typeface="Calibri Light" panose="020F0302020204030204" pitchFamily="34" charset="0"/>
              </a:endParaRPr>
            </a:p>
          </p:txBody>
        </p:sp>
        <p:cxnSp>
          <p:nvCxnSpPr>
            <p:cNvPr id="34" name="Straight Connector 33"/>
            <p:cNvCxnSpPr/>
            <p:nvPr/>
          </p:nvCxnSpPr>
          <p:spPr>
            <a:xfrm flipV="1">
              <a:off x="3124995" y="3668524"/>
              <a:ext cx="960120" cy="0"/>
            </a:xfrm>
            <a:prstGeom prst="line">
              <a:avLst/>
            </a:prstGeom>
            <a:ln w="28575"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V="1">
              <a:off x="3605055" y="3394204"/>
              <a:ext cx="0" cy="274320"/>
            </a:xfrm>
            <a:prstGeom prst="line">
              <a:avLst/>
            </a:prstGeom>
            <a:ln w="28575" cap="rnd">
              <a:solidFill>
                <a:schemeClr val="accent2"/>
              </a:solidFill>
              <a:headEnd type="none"/>
              <a:tailEnd type="oval" w="med" len="med"/>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2887980" y="3086427"/>
              <a:ext cx="1440180" cy="307777"/>
            </a:xfrm>
            <a:prstGeom prst="rect">
              <a:avLst/>
            </a:prstGeom>
            <a:noFill/>
          </p:spPr>
          <p:txBody>
            <a:bodyPr wrap="square" rtlCol="0">
              <a:spAutoFit/>
            </a:bodyPr>
            <a:lstStyle/>
            <a:p>
              <a:pPr algn="ctr"/>
              <a:r>
                <a:rPr lang="en-US" sz="1400" dirty="0" smtClean="0">
                  <a:latin typeface="Calibri Light" panose="020F0302020204030204" pitchFamily="34" charset="0"/>
                </a:rPr>
                <a:t>sum_range</a:t>
              </a:r>
              <a:endParaRPr lang="en-US" sz="1400" dirty="0">
                <a:latin typeface="Calibri Light" panose="020F0302020204030204" pitchFamily="34" charset="0"/>
              </a:endParaRPr>
            </a:p>
          </p:txBody>
        </p:sp>
      </p:grpSp>
    </p:spTree>
    <p:extLst>
      <p:ext uri="{BB962C8B-B14F-4D97-AF65-F5344CB8AC3E}">
        <p14:creationId xmlns:p14="http://schemas.microsoft.com/office/powerpoint/2010/main" val="11285161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Group 21"/>
          <p:cNvGrpSpPr/>
          <p:nvPr/>
        </p:nvGrpSpPr>
        <p:grpSpPr>
          <a:xfrm>
            <a:off x="5715000" y="685800"/>
            <a:ext cx="4845525" cy="1064585"/>
            <a:chOff x="2671605" y="3055444"/>
            <a:chExt cx="4845525" cy="1064585"/>
          </a:xfrm>
        </p:grpSpPr>
        <p:sp>
          <p:nvSpPr>
            <p:cNvPr id="6" name="TextBox 5"/>
            <p:cNvSpPr txBox="1"/>
            <p:nvPr/>
          </p:nvSpPr>
          <p:spPr>
            <a:xfrm>
              <a:off x="2671605" y="3349023"/>
              <a:ext cx="1219200" cy="307777"/>
            </a:xfrm>
            <a:prstGeom prst="rect">
              <a:avLst/>
            </a:prstGeom>
            <a:noFill/>
          </p:spPr>
          <p:txBody>
            <a:bodyPr wrap="square" rtlCol="0">
              <a:spAutoFit/>
            </a:bodyPr>
            <a:lstStyle/>
            <a:p>
              <a:pPr algn="ctr"/>
              <a:r>
                <a:rPr lang="en-US" sz="1400" dirty="0" smtClean="0">
                  <a:latin typeface="Calibri Light" panose="020F0302020204030204" pitchFamily="34" charset="0"/>
                </a:rPr>
                <a:t>Table name</a:t>
              </a:r>
              <a:endParaRPr lang="en-US" sz="1400" dirty="0">
                <a:latin typeface="Calibri Light" panose="020F0302020204030204" pitchFamily="34" charset="0"/>
              </a:endParaRPr>
            </a:p>
          </p:txBody>
        </p:sp>
        <p:cxnSp>
          <p:nvCxnSpPr>
            <p:cNvPr id="7" name="Straight Connector 6"/>
            <p:cNvCxnSpPr/>
            <p:nvPr/>
          </p:nvCxnSpPr>
          <p:spPr>
            <a:xfrm>
              <a:off x="3098325" y="3074703"/>
              <a:ext cx="365760" cy="0"/>
            </a:xfrm>
            <a:prstGeom prst="line">
              <a:avLst/>
            </a:prstGeom>
            <a:ln w="28575" cap="rnd">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3281205" y="3074703"/>
              <a:ext cx="0" cy="274320"/>
            </a:xfrm>
            <a:prstGeom prst="line">
              <a:avLst/>
            </a:prstGeom>
            <a:ln w="28575" cap="rnd">
              <a:solidFill>
                <a:schemeClr val="accent3"/>
              </a:solidFill>
              <a:headEnd type="none"/>
              <a:tailEnd type="oval" w="med" len="med"/>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3529943" y="3074703"/>
              <a:ext cx="548640" cy="0"/>
            </a:xfrm>
            <a:prstGeom prst="line">
              <a:avLst/>
            </a:prstGeom>
            <a:ln w="28575" cap="rnd">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3804263" y="3074703"/>
              <a:ext cx="0" cy="548640"/>
            </a:xfrm>
            <a:prstGeom prst="line">
              <a:avLst/>
            </a:prstGeom>
            <a:ln w="28575" cap="rnd">
              <a:solidFill>
                <a:schemeClr val="accent1"/>
              </a:solidFill>
              <a:headEnd type="none"/>
              <a:tailEnd type="oval" w="med" len="med"/>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194663" y="3596809"/>
              <a:ext cx="1219200" cy="523220"/>
            </a:xfrm>
            <a:prstGeom prst="rect">
              <a:avLst/>
            </a:prstGeom>
            <a:noFill/>
          </p:spPr>
          <p:txBody>
            <a:bodyPr wrap="square" rtlCol="0">
              <a:spAutoFit/>
            </a:bodyPr>
            <a:lstStyle/>
            <a:p>
              <a:pPr algn="ctr"/>
              <a:r>
                <a:rPr lang="en-US" sz="1400" dirty="0" smtClean="0">
                  <a:latin typeface="Calibri Light" panose="020F0302020204030204" pitchFamily="34" charset="0"/>
                </a:rPr>
                <a:t>Column name from table</a:t>
              </a:r>
              <a:endParaRPr lang="en-US" sz="1400" dirty="0">
                <a:latin typeface="Calibri Light" panose="020F0302020204030204" pitchFamily="34" charset="0"/>
              </a:endParaRPr>
            </a:p>
          </p:txBody>
        </p:sp>
        <p:cxnSp>
          <p:nvCxnSpPr>
            <p:cNvPr id="13" name="Straight Connector 12"/>
            <p:cNvCxnSpPr/>
            <p:nvPr/>
          </p:nvCxnSpPr>
          <p:spPr>
            <a:xfrm>
              <a:off x="4301490" y="3077736"/>
              <a:ext cx="1874520" cy="0"/>
            </a:xfrm>
            <a:prstGeom prst="line">
              <a:avLst/>
            </a:prstGeom>
            <a:ln w="28575" cap="rnd">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5238750" y="3077736"/>
              <a:ext cx="0" cy="274320"/>
            </a:xfrm>
            <a:prstGeom prst="line">
              <a:avLst/>
            </a:prstGeom>
            <a:ln w="28575" cap="rnd">
              <a:solidFill>
                <a:schemeClr val="accent4"/>
              </a:solidFill>
              <a:headEnd type="none"/>
              <a:tailEnd type="oval" w="med" len="med"/>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4518660" y="3337486"/>
              <a:ext cx="1440180" cy="307777"/>
            </a:xfrm>
            <a:prstGeom prst="rect">
              <a:avLst/>
            </a:prstGeom>
            <a:noFill/>
          </p:spPr>
          <p:txBody>
            <a:bodyPr wrap="square" rtlCol="0">
              <a:spAutoFit/>
            </a:bodyPr>
            <a:lstStyle/>
            <a:p>
              <a:pPr algn="ctr"/>
              <a:r>
                <a:rPr lang="en-US" sz="1400" dirty="0" smtClean="0">
                  <a:latin typeface="Calibri Light" panose="020F0302020204030204" pitchFamily="34" charset="0"/>
                </a:rPr>
                <a:t>criteria_range1</a:t>
              </a:r>
              <a:endParaRPr lang="en-US" sz="1400" dirty="0">
                <a:latin typeface="Calibri Light" panose="020F0302020204030204" pitchFamily="34" charset="0"/>
              </a:endParaRPr>
            </a:p>
          </p:txBody>
        </p:sp>
        <p:cxnSp>
          <p:nvCxnSpPr>
            <p:cNvPr id="16" name="Straight Connector 15"/>
            <p:cNvCxnSpPr/>
            <p:nvPr/>
          </p:nvCxnSpPr>
          <p:spPr>
            <a:xfrm>
              <a:off x="6339840" y="3055444"/>
              <a:ext cx="914400" cy="0"/>
            </a:xfrm>
            <a:prstGeom prst="line">
              <a:avLst/>
            </a:prstGeom>
            <a:ln w="28575" cap="rnd">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6797040" y="3055444"/>
              <a:ext cx="0" cy="274320"/>
            </a:xfrm>
            <a:prstGeom prst="line">
              <a:avLst/>
            </a:prstGeom>
            <a:ln w="28575" cap="rnd">
              <a:solidFill>
                <a:schemeClr val="accent5"/>
              </a:solidFill>
              <a:headEnd type="none"/>
              <a:tailEnd type="oval" w="med" len="med"/>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6076950" y="3315566"/>
              <a:ext cx="1440180" cy="307777"/>
            </a:xfrm>
            <a:prstGeom prst="rect">
              <a:avLst/>
            </a:prstGeom>
            <a:noFill/>
          </p:spPr>
          <p:txBody>
            <a:bodyPr wrap="square" rtlCol="0">
              <a:spAutoFit/>
            </a:bodyPr>
            <a:lstStyle/>
            <a:p>
              <a:pPr algn="ctr"/>
              <a:r>
                <a:rPr lang="en-US" sz="1400" dirty="0" smtClean="0">
                  <a:latin typeface="Calibri Light" panose="020F0302020204030204" pitchFamily="34" charset="0"/>
                </a:rPr>
                <a:t>criteria1</a:t>
              </a:r>
              <a:endParaRPr lang="en-US" sz="1400" dirty="0">
                <a:latin typeface="Calibri Light" panose="020F0302020204030204" pitchFamily="34" charset="0"/>
              </a:endParaRPr>
            </a:p>
          </p:txBody>
        </p:sp>
      </p:grpSp>
      <p:cxnSp>
        <p:nvCxnSpPr>
          <p:cNvPr id="19" name="Straight Connector 18"/>
          <p:cNvCxnSpPr/>
          <p:nvPr/>
        </p:nvCxnSpPr>
        <p:spPr>
          <a:xfrm flipV="1">
            <a:off x="4135524" y="1219200"/>
            <a:ext cx="960120" cy="0"/>
          </a:xfrm>
          <a:prstGeom prst="line">
            <a:avLst/>
          </a:prstGeom>
          <a:ln w="28575"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V="1">
            <a:off x="4615584" y="944880"/>
            <a:ext cx="0" cy="274320"/>
          </a:xfrm>
          <a:prstGeom prst="line">
            <a:avLst/>
          </a:prstGeom>
          <a:ln w="28575" cap="rnd">
            <a:solidFill>
              <a:schemeClr val="accent2"/>
            </a:solidFill>
            <a:headEnd type="none"/>
            <a:tailEnd type="oval" w="med" len="med"/>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3962400" y="685800"/>
            <a:ext cx="1440180" cy="307777"/>
          </a:xfrm>
          <a:prstGeom prst="rect">
            <a:avLst/>
          </a:prstGeom>
          <a:noFill/>
        </p:spPr>
        <p:txBody>
          <a:bodyPr wrap="square" rtlCol="0">
            <a:spAutoFit/>
          </a:bodyPr>
          <a:lstStyle/>
          <a:p>
            <a:pPr algn="ctr"/>
            <a:r>
              <a:rPr lang="en-US" sz="1400" dirty="0" smtClean="0">
                <a:latin typeface="Calibri Light" panose="020F0302020204030204" pitchFamily="34" charset="0"/>
              </a:rPr>
              <a:t>sum_range</a:t>
            </a:r>
            <a:endParaRPr lang="en-US" sz="1400" dirty="0">
              <a:latin typeface="Calibri Light" panose="020F0302020204030204" pitchFamily="34" charset="0"/>
            </a:endParaRPr>
          </a:p>
        </p:txBody>
      </p:sp>
      <p:grpSp>
        <p:nvGrpSpPr>
          <p:cNvPr id="34" name="Group 33"/>
          <p:cNvGrpSpPr/>
          <p:nvPr/>
        </p:nvGrpSpPr>
        <p:grpSpPr>
          <a:xfrm>
            <a:off x="1573530" y="1894152"/>
            <a:ext cx="6113704" cy="1313524"/>
            <a:chOff x="1573530" y="1894152"/>
            <a:chExt cx="6113704" cy="1313524"/>
          </a:xfrm>
        </p:grpSpPr>
        <p:grpSp>
          <p:nvGrpSpPr>
            <p:cNvPr id="23" name="Group 22"/>
            <p:cNvGrpSpPr/>
            <p:nvPr/>
          </p:nvGrpSpPr>
          <p:grpSpPr>
            <a:xfrm>
              <a:off x="1573530" y="1894152"/>
              <a:ext cx="5943600" cy="1313524"/>
              <a:chOff x="1573530" y="1894152"/>
              <a:chExt cx="5943600" cy="1313524"/>
            </a:xfrm>
          </p:grpSpPr>
          <p:sp>
            <p:nvSpPr>
              <p:cNvPr id="4" name="TextBox 3"/>
              <p:cNvSpPr txBox="1"/>
              <p:nvPr/>
            </p:nvSpPr>
            <p:spPr>
              <a:xfrm>
                <a:off x="1573530" y="1894152"/>
                <a:ext cx="3581400" cy="369332"/>
              </a:xfrm>
              <a:prstGeom prst="rect">
                <a:avLst/>
              </a:prstGeom>
              <a:noFill/>
            </p:spPr>
            <p:txBody>
              <a:bodyPr wrap="square" rtlCol="0">
                <a:spAutoFit/>
              </a:bodyPr>
              <a:lstStyle/>
              <a:p>
                <a:r>
                  <a:rPr lang="en-US" dirty="0" smtClean="0">
                    <a:latin typeface="+mj-lt"/>
                  </a:rPr>
                  <a:t>Moderate SUMIFS</a:t>
                </a:r>
                <a:endParaRPr lang="en-US" dirty="0">
                  <a:latin typeface="+mj-lt"/>
                </a:endParaRPr>
              </a:p>
            </p:txBody>
          </p:sp>
          <p:sp>
            <p:nvSpPr>
              <p:cNvPr id="5" name="TextBox 4"/>
              <p:cNvSpPr txBox="1"/>
              <p:nvPr/>
            </p:nvSpPr>
            <p:spPr>
              <a:xfrm>
                <a:off x="2030730" y="2263484"/>
                <a:ext cx="5486400" cy="923330"/>
              </a:xfrm>
              <a:prstGeom prst="rect">
                <a:avLst/>
              </a:prstGeom>
              <a:noFill/>
            </p:spPr>
            <p:txBody>
              <a:bodyPr wrap="square" rtlCol="0">
                <a:spAutoFit/>
              </a:bodyPr>
              <a:lstStyle/>
              <a:p>
                <a:r>
                  <a:rPr lang="en-US" dirty="0" smtClean="0">
                    <a:latin typeface="Calibri Light" panose="020F0302020204030204" pitchFamily="34" charset="0"/>
                  </a:rPr>
                  <a:t>= SUMIFS(data[Value], data[orgLevel3Name], “Ethiopia”), data[categoryOptionComboName, “</a:t>
                </a:r>
                <a:r>
                  <a:rPr lang="en-US" dirty="0" smtClean="0">
                    <a:solidFill>
                      <a:schemeClr val="accent3"/>
                    </a:solidFill>
                    <a:latin typeface="Calibri Light" panose="020F0302020204030204" pitchFamily="34" charset="0"/>
                  </a:rPr>
                  <a:t>*</a:t>
                </a:r>
                <a:r>
                  <a:rPr lang="en-US" dirty="0" smtClean="0">
                    <a:latin typeface="Calibri Light" panose="020F0302020204030204" pitchFamily="34" charset="0"/>
                  </a:rPr>
                  <a:t>Positive</a:t>
                </a:r>
                <a:r>
                  <a:rPr lang="en-US" dirty="0" smtClean="0">
                    <a:solidFill>
                      <a:schemeClr val="accent3"/>
                    </a:solidFill>
                    <a:latin typeface="Calibri Light" panose="020F0302020204030204" pitchFamily="34" charset="0"/>
                  </a:rPr>
                  <a:t>*</a:t>
                </a:r>
                <a:r>
                  <a:rPr lang="en-US" dirty="0" smtClean="0">
                    <a:latin typeface="Calibri Light" panose="020F0302020204030204" pitchFamily="34" charset="0"/>
                  </a:rPr>
                  <a:t>”, data[disaggregate], “Age/Sex/Result”))</a:t>
                </a:r>
              </a:p>
            </p:txBody>
          </p:sp>
          <p:cxnSp>
            <p:nvCxnSpPr>
              <p:cNvPr id="9" name="Straight Connector 8"/>
              <p:cNvCxnSpPr/>
              <p:nvPr/>
            </p:nvCxnSpPr>
            <p:spPr>
              <a:xfrm>
                <a:off x="1954530" y="2201836"/>
                <a:ext cx="0" cy="1005840"/>
              </a:xfrm>
              <a:prstGeom prst="line">
                <a:avLst/>
              </a:prstGeom>
              <a:ln w="28575" cap="rnd">
                <a:solidFill>
                  <a:schemeClr val="accent5"/>
                </a:solidFill>
                <a:headEnd type="none"/>
                <a:tailEnd type="none" w="med" len="med"/>
              </a:ln>
            </p:spPr>
            <p:style>
              <a:lnRef idx="1">
                <a:schemeClr val="accent1"/>
              </a:lnRef>
              <a:fillRef idx="0">
                <a:schemeClr val="accent1"/>
              </a:fillRef>
              <a:effectRef idx="0">
                <a:schemeClr val="accent1"/>
              </a:effectRef>
              <a:fontRef idx="minor">
                <a:schemeClr val="tx1"/>
              </a:fontRef>
            </p:style>
          </p:cxnSp>
        </p:grpSp>
        <p:cxnSp>
          <p:nvCxnSpPr>
            <p:cNvPr id="29" name="Straight Connector 28"/>
            <p:cNvCxnSpPr/>
            <p:nvPr/>
          </p:nvCxnSpPr>
          <p:spPr>
            <a:xfrm rot="16200000">
              <a:off x="6449787" y="2709279"/>
              <a:ext cx="228600" cy="0"/>
            </a:xfrm>
            <a:prstGeom prst="line">
              <a:avLst/>
            </a:prstGeom>
            <a:ln w="28575" cap="rnd">
              <a:solidFill>
                <a:schemeClr val="accent3"/>
              </a:solidFill>
              <a:round/>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rot="16200000">
              <a:off x="6701247" y="2572119"/>
              <a:ext cx="0" cy="274320"/>
            </a:xfrm>
            <a:prstGeom prst="line">
              <a:avLst/>
            </a:prstGeom>
            <a:ln w="28575" cap="rnd">
              <a:solidFill>
                <a:schemeClr val="accent3"/>
              </a:solidFill>
              <a:headEnd type="none"/>
              <a:tailEnd type="oval" w="med" len="med"/>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6849035" y="2551963"/>
              <a:ext cx="838199" cy="307777"/>
            </a:xfrm>
            <a:prstGeom prst="rect">
              <a:avLst/>
            </a:prstGeom>
            <a:noFill/>
          </p:spPr>
          <p:txBody>
            <a:bodyPr wrap="square" rtlCol="0">
              <a:spAutoFit/>
            </a:bodyPr>
            <a:lstStyle/>
            <a:p>
              <a:r>
                <a:rPr lang="en-US" sz="1400" dirty="0" smtClean="0">
                  <a:latin typeface="Calibri Light" panose="020F0302020204030204" pitchFamily="34" charset="0"/>
                </a:rPr>
                <a:t>wild card</a:t>
              </a:r>
              <a:endParaRPr lang="en-US" sz="1400" dirty="0">
                <a:latin typeface="Calibri Light" panose="020F0302020204030204" pitchFamily="34" charset="0"/>
              </a:endParaRPr>
            </a:p>
          </p:txBody>
        </p:sp>
      </p:grpSp>
      <p:grpSp>
        <p:nvGrpSpPr>
          <p:cNvPr id="42" name="Group 41"/>
          <p:cNvGrpSpPr/>
          <p:nvPr/>
        </p:nvGrpSpPr>
        <p:grpSpPr>
          <a:xfrm>
            <a:off x="1513658" y="3810000"/>
            <a:ext cx="5943600" cy="2656820"/>
            <a:chOff x="1513658" y="3810000"/>
            <a:chExt cx="5943600" cy="2656820"/>
          </a:xfrm>
        </p:grpSpPr>
        <p:sp>
          <p:nvSpPr>
            <p:cNvPr id="26" name="TextBox 25"/>
            <p:cNvSpPr txBox="1"/>
            <p:nvPr/>
          </p:nvSpPr>
          <p:spPr>
            <a:xfrm>
              <a:off x="1513658" y="3810000"/>
              <a:ext cx="3581400" cy="369332"/>
            </a:xfrm>
            <a:prstGeom prst="rect">
              <a:avLst/>
            </a:prstGeom>
            <a:noFill/>
          </p:spPr>
          <p:txBody>
            <a:bodyPr wrap="square" rtlCol="0">
              <a:spAutoFit/>
            </a:bodyPr>
            <a:lstStyle/>
            <a:p>
              <a:r>
                <a:rPr lang="en-US" dirty="0" smtClean="0">
                  <a:latin typeface="+mj-lt"/>
                </a:rPr>
                <a:t>Difficult SUMIFS</a:t>
              </a:r>
              <a:endParaRPr lang="en-US" dirty="0">
                <a:latin typeface="+mj-lt"/>
              </a:endParaRPr>
            </a:p>
          </p:txBody>
        </p:sp>
        <p:sp>
          <p:nvSpPr>
            <p:cNvPr id="27" name="TextBox 26"/>
            <p:cNvSpPr txBox="1"/>
            <p:nvPr/>
          </p:nvSpPr>
          <p:spPr>
            <a:xfrm>
              <a:off x="1970858" y="4511787"/>
              <a:ext cx="5486400" cy="1477328"/>
            </a:xfrm>
            <a:prstGeom prst="rect">
              <a:avLst/>
            </a:prstGeom>
            <a:noFill/>
          </p:spPr>
          <p:txBody>
            <a:bodyPr wrap="square" rtlCol="0">
              <a:spAutoFit/>
            </a:bodyPr>
            <a:lstStyle/>
            <a:p>
              <a:r>
                <a:rPr lang="en-US" dirty="0" smtClean="0">
                  <a:latin typeface="Calibri Light" panose="020F0302020204030204" pitchFamily="34" charset="0"/>
                </a:rPr>
                <a:t>= </a:t>
              </a:r>
              <a:r>
                <a:rPr lang="en-US" dirty="0" smtClean="0">
                  <a:solidFill>
                    <a:schemeClr val="accent1"/>
                  </a:solidFill>
                  <a:latin typeface="Calibri Light" panose="020F0302020204030204" pitchFamily="34" charset="0"/>
                </a:rPr>
                <a:t>SUM</a:t>
              </a:r>
              <a:r>
                <a:rPr lang="en-US" dirty="0" smtClean="0">
                  <a:latin typeface="Calibri Light" panose="020F0302020204030204" pitchFamily="34" charset="0"/>
                </a:rPr>
                <a:t>(SUMIFS(data[Value], data[orgLevel3Name], “Ethiopia”), data[categoryOptionComboName, “*Positive*”, data[disaggregate], “Age/Sex/Result”), data[categoryOptionComboName], </a:t>
              </a:r>
              <a:r>
                <a:rPr lang="en-US" dirty="0" smtClean="0">
                  <a:solidFill>
                    <a:schemeClr val="accent2"/>
                  </a:solidFill>
                  <a:latin typeface="Calibri Light" panose="020F0302020204030204" pitchFamily="34" charset="0"/>
                </a:rPr>
                <a:t>{“*&lt;1*”, “*1-4*”, “*5-9*”, “*10-14*”}</a:t>
              </a:r>
              <a:r>
                <a:rPr lang="en-US" dirty="0" smtClean="0">
                  <a:latin typeface="Calibri Light" panose="020F0302020204030204" pitchFamily="34" charset="0"/>
                </a:rPr>
                <a:t>))</a:t>
              </a:r>
            </a:p>
          </p:txBody>
        </p:sp>
        <p:cxnSp>
          <p:nvCxnSpPr>
            <p:cNvPr id="28" name="Straight Connector 27"/>
            <p:cNvCxnSpPr/>
            <p:nvPr/>
          </p:nvCxnSpPr>
          <p:spPr>
            <a:xfrm>
              <a:off x="1894658" y="4117684"/>
              <a:ext cx="0" cy="1920240"/>
            </a:xfrm>
            <a:prstGeom prst="line">
              <a:avLst/>
            </a:prstGeom>
            <a:ln w="28575" cap="rnd">
              <a:solidFill>
                <a:schemeClr val="accent5"/>
              </a:solidFill>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V="1">
              <a:off x="2227730" y="4541520"/>
              <a:ext cx="457200" cy="0"/>
            </a:xfrm>
            <a:prstGeom prst="line">
              <a:avLst/>
            </a:prstGeom>
            <a:ln w="28575" cap="rnd">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V="1">
              <a:off x="2456330" y="4267200"/>
              <a:ext cx="0" cy="274320"/>
            </a:xfrm>
            <a:prstGeom prst="line">
              <a:avLst/>
            </a:prstGeom>
            <a:ln w="28575" cap="rnd">
              <a:solidFill>
                <a:schemeClr val="accent1"/>
              </a:solidFill>
              <a:headEnd type="none"/>
              <a:tailEnd type="oval" w="med" len="med"/>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2459465" y="4117684"/>
              <a:ext cx="4051118" cy="307777"/>
            </a:xfrm>
            <a:prstGeom prst="rect">
              <a:avLst/>
            </a:prstGeom>
            <a:noFill/>
          </p:spPr>
          <p:txBody>
            <a:bodyPr wrap="square" rtlCol="0">
              <a:spAutoFit/>
            </a:bodyPr>
            <a:lstStyle/>
            <a:p>
              <a:r>
                <a:rPr lang="en-US" sz="1400" dirty="0" smtClean="0">
                  <a:latin typeface="Calibri Light" panose="020F0302020204030204" pitchFamily="34" charset="0"/>
                </a:rPr>
                <a:t>sums the SUMIFS formula for each criteria group</a:t>
              </a:r>
              <a:endParaRPr lang="en-US" sz="1400" dirty="0">
                <a:latin typeface="Calibri Light" panose="020F0302020204030204" pitchFamily="34" charset="0"/>
              </a:endParaRPr>
            </a:p>
          </p:txBody>
        </p:sp>
        <p:cxnSp>
          <p:nvCxnSpPr>
            <p:cNvPr id="38" name="Straight Connector 37"/>
            <p:cNvCxnSpPr/>
            <p:nvPr/>
          </p:nvCxnSpPr>
          <p:spPr>
            <a:xfrm>
              <a:off x="5387340" y="5712116"/>
              <a:ext cx="2011680" cy="0"/>
            </a:xfrm>
            <a:prstGeom prst="line">
              <a:avLst/>
            </a:prstGeom>
            <a:ln w="28575"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6393180" y="5712116"/>
              <a:ext cx="0" cy="274320"/>
            </a:xfrm>
            <a:prstGeom prst="line">
              <a:avLst/>
            </a:prstGeom>
            <a:ln w="28575" cap="rnd">
              <a:solidFill>
                <a:schemeClr val="accent2"/>
              </a:solidFill>
              <a:headEnd type="none"/>
              <a:tailEnd type="oval" w="med" len="med"/>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5419193" y="5943600"/>
              <a:ext cx="1957545" cy="523220"/>
            </a:xfrm>
            <a:prstGeom prst="rect">
              <a:avLst/>
            </a:prstGeom>
            <a:noFill/>
          </p:spPr>
          <p:txBody>
            <a:bodyPr wrap="square" rtlCol="0">
              <a:spAutoFit/>
            </a:bodyPr>
            <a:lstStyle/>
            <a:p>
              <a:pPr algn="ctr"/>
              <a:r>
                <a:rPr lang="en-US" sz="1400" dirty="0" smtClean="0">
                  <a:latin typeface="Calibri Light" panose="020F0302020204030204" pitchFamily="34" charset="0"/>
                </a:rPr>
                <a:t>multiple criteria surrounded by brackets </a:t>
              </a:r>
              <a:endParaRPr lang="en-US" sz="1400" dirty="0">
                <a:latin typeface="Calibri Light" panose="020F0302020204030204" pitchFamily="34" charset="0"/>
              </a:endParaRPr>
            </a:p>
          </p:txBody>
        </p:sp>
        <p:cxnSp>
          <p:nvCxnSpPr>
            <p:cNvPr id="41" name="Straight Connector 40"/>
            <p:cNvCxnSpPr/>
            <p:nvPr/>
          </p:nvCxnSpPr>
          <p:spPr>
            <a:xfrm flipV="1">
              <a:off x="2030730" y="5943600"/>
              <a:ext cx="1463040" cy="0"/>
            </a:xfrm>
            <a:prstGeom prst="line">
              <a:avLst/>
            </a:prstGeom>
            <a:ln w="28575" cap="rnd">
              <a:solidFill>
                <a:schemeClr val="accent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5758339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4" name="Picture 4"/>
          <p:cNvPicPr>
            <a:picLocks noChangeAspect="1" noChangeArrowheads="1"/>
          </p:cNvPicPr>
          <p:nvPr/>
        </p:nvPicPr>
        <p:blipFill rotWithShape="1">
          <a:blip r:embed="rId2">
            <a:extLst>
              <a:ext uri="{28A0092B-C50C-407E-A947-70E740481C1C}">
                <a14:useLocalDpi xmlns:a14="http://schemas.microsoft.com/office/drawing/2010/main" val="0"/>
              </a:ext>
            </a:extLst>
          </a:blip>
          <a:srcRect t="8283" r="47120" b="76883"/>
          <a:stretch/>
        </p:blipFill>
        <p:spPr bwMode="auto">
          <a:xfrm>
            <a:off x="588374" y="1350162"/>
            <a:ext cx="7086600" cy="23074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3" name="Group 2"/>
          <p:cNvGrpSpPr/>
          <p:nvPr/>
        </p:nvGrpSpPr>
        <p:grpSpPr>
          <a:xfrm>
            <a:off x="1399089" y="3807023"/>
            <a:ext cx="5465170" cy="2288977"/>
            <a:chOff x="1545230" y="3807023"/>
            <a:chExt cx="5465170" cy="2288977"/>
          </a:xfrm>
        </p:grpSpPr>
        <p:sp>
          <p:nvSpPr>
            <p:cNvPr id="7" name="TextBox 6"/>
            <p:cNvSpPr txBox="1"/>
            <p:nvPr/>
          </p:nvSpPr>
          <p:spPr>
            <a:xfrm>
              <a:off x="1545230" y="3857806"/>
              <a:ext cx="3581400" cy="369332"/>
            </a:xfrm>
            <a:prstGeom prst="rect">
              <a:avLst/>
            </a:prstGeom>
            <a:noFill/>
          </p:spPr>
          <p:txBody>
            <a:bodyPr wrap="square" rtlCol="0">
              <a:spAutoFit/>
            </a:bodyPr>
            <a:lstStyle/>
            <a:p>
              <a:r>
                <a:rPr lang="en-US" dirty="0" smtClean="0">
                  <a:latin typeface="+mj-lt"/>
                </a:rPr>
                <a:t>VLOOKUP</a:t>
              </a:r>
              <a:endParaRPr lang="en-US" dirty="0">
                <a:latin typeface="+mj-lt"/>
              </a:endParaRPr>
            </a:p>
          </p:txBody>
        </p:sp>
        <p:sp>
          <p:nvSpPr>
            <p:cNvPr id="8" name="TextBox 7"/>
            <p:cNvSpPr txBox="1"/>
            <p:nvPr/>
          </p:nvSpPr>
          <p:spPr>
            <a:xfrm>
              <a:off x="2002429" y="4391393"/>
              <a:ext cx="5007971" cy="369332"/>
            </a:xfrm>
            <a:prstGeom prst="rect">
              <a:avLst/>
            </a:prstGeom>
            <a:noFill/>
          </p:spPr>
          <p:txBody>
            <a:bodyPr wrap="square" rtlCol="0">
              <a:spAutoFit/>
            </a:bodyPr>
            <a:lstStyle/>
            <a:p>
              <a:r>
                <a:rPr lang="en-US" dirty="0" smtClean="0">
                  <a:latin typeface="Calibri Light" panose="020F0302020204030204" pitchFamily="34" charset="0"/>
                </a:rPr>
                <a:t>= VLOOKUP(B4, regionsTable, 2, FALSE)</a:t>
              </a:r>
            </a:p>
          </p:txBody>
        </p:sp>
        <p:sp>
          <p:nvSpPr>
            <p:cNvPr id="9" name="TextBox 8"/>
            <p:cNvSpPr txBox="1"/>
            <p:nvPr/>
          </p:nvSpPr>
          <p:spPr>
            <a:xfrm>
              <a:off x="2790372" y="5049559"/>
              <a:ext cx="1219200" cy="523220"/>
            </a:xfrm>
            <a:prstGeom prst="rect">
              <a:avLst/>
            </a:prstGeom>
            <a:noFill/>
          </p:spPr>
          <p:txBody>
            <a:bodyPr wrap="square" rtlCol="0">
              <a:spAutoFit/>
            </a:bodyPr>
            <a:lstStyle/>
            <a:p>
              <a:pPr algn="ctr"/>
              <a:r>
                <a:rPr lang="en-US" sz="1400" dirty="0">
                  <a:latin typeface="Calibri Light" panose="020F0302020204030204" pitchFamily="34" charset="0"/>
                </a:rPr>
                <a:t>i</a:t>
              </a:r>
              <a:r>
                <a:rPr lang="en-US" sz="1400" dirty="0" smtClean="0">
                  <a:latin typeface="Calibri Light" panose="020F0302020204030204" pitchFamily="34" charset="0"/>
                </a:rPr>
                <a:t>tem to lookup </a:t>
              </a:r>
              <a:endParaRPr lang="en-US" sz="1400" dirty="0">
                <a:latin typeface="Calibri Light" panose="020F0302020204030204" pitchFamily="34" charset="0"/>
              </a:endParaRPr>
            </a:p>
          </p:txBody>
        </p:sp>
        <p:cxnSp>
          <p:nvCxnSpPr>
            <p:cNvPr id="10" name="Straight Connector 9"/>
            <p:cNvCxnSpPr/>
            <p:nvPr/>
          </p:nvCxnSpPr>
          <p:spPr>
            <a:xfrm>
              <a:off x="3246121" y="4760725"/>
              <a:ext cx="274320" cy="0"/>
            </a:xfrm>
            <a:prstGeom prst="line">
              <a:avLst/>
            </a:prstGeom>
            <a:ln w="28575" cap="rnd">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3383281" y="4760725"/>
              <a:ext cx="0" cy="274320"/>
            </a:xfrm>
            <a:prstGeom prst="line">
              <a:avLst/>
            </a:prstGeom>
            <a:ln w="28575" cap="rnd">
              <a:solidFill>
                <a:schemeClr val="accent3"/>
              </a:solidFill>
              <a:headEnd type="none"/>
              <a:tailEnd type="oval" w="med" len="med"/>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1926230" y="4165490"/>
              <a:ext cx="0" cy="1920240"/>
            </a:xfrm>
            <a:prstGeom prst="line">
              <a:avLst/>
            </a:prstGeom>
            <a:ln w="28575" cap="rnd">
              <a:solidFill>
                <a:schemeClr val="accent5"/>
              </a:solidFill>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677739" y="4760725"/>
              <a:ext cx="1005840" cy="0"/>
            </a:xfrm>
            <a:prstGeom prst="line">
              <a:avLst/>
            </a:prstGeom>
            <a:ln w="28575" cap="rnd">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4180659" y="4760725"/>
              <a:ext cx="0" cy="548640"/>
            </a:xfrm>
            <a:prstGeom prst="line">
              <a:avLst/>
            </a:prstGeom>
            <a:ln w="28575" cap="rnd">
              <a:solidFill>
                <a:schemeClr val="accent1"/>
              </a:solidFill>
              <a:headEnd type="none"/>
              <a:tailEnd type="oval" w="med" len="med"/>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597639" y="5357336"/>
              <a:ext cx="1219200" cy="738664"/>
            </a:xfrm>
            <a:prstGeom prst="rect">
              <a:avLst/>
            </a:prstGeom>
            <a:noFill/>
          </p:spPr>
          <p:txBody>
            <a:bodyPr wrap="square" rtlCol="0">
              <a:spAutoFit/>
            </a:bodyPr>
            <a:lstStyle/>
            <a:p>
              <a:pPr algn="ctr"/>
              <a:r>
                <a:rPr lang="en-US" sz="1400" dirty="0" smtClean="0">
                  <a:latin typeface="Calibri Light" panose="020F0302020204030204" pitchFamily="34" charset="0"/>
                </a:rPr>
                <a:t>named range for the table on the right</a:t>
              </a:r>
              <a:endParaRPr lang="en-US" sz="1400" dirty="0">
                <a:latin typeface="Calibri Light" panose="020F0302020204030204" pitchFamily="34" charset="0"/>
              </a:endParaRPr>
            </a:p>
          </p:txBody>
        </p:sp>
        <p:sp>
          <p:nvSpPr>
            <p:cNvPr id="22" name="TextBox 21"/>
            <p:cNvSpPr txBox="1"/>
            <p:nvPr/>
          </p:nvSpPr>
          <p:spPr>
            <a:xfrm>
              <a:off x="4495799" y="5080838"/>
              <a:ext cx="1441542" cy="307777"/>
            </a:xfrm>
            <a:prstGeom prst="rect">
              <a:avLst/>
            </a:prstGeom>
            <a:noFill/>
          </p:spPr>
          <p:txBody>
            <a:bodyPr wrap="square" rtlCol="0">
              <a:spAutoFit/>
            </a:bodyPr>
            <a:lstStyle/>
            <a:p>
              <a:r>
                <a:rPr lang="en-US" sz="1400" dirty="0" smtClean="0">
                  <a:latin typeface="Calibri Light" panose="020F0302020204030204" pitchFamily="34" charset="0"/>
                </a:rPr>
                <a:t>column # in table</a:t>
              </a:r>
              <a:endParaRPr lang="en-US" sz="1400" dirty="0">
                <a:latin typeface="Calibri Light" panose="020F0302020204030204" pitchFamily="34" charset="0"/>
              </a:endParaRPr>
            </a:p>
          </p:txBody>
        </p:sp>
        <p:cxnSp>
          <p:nvCxnSpPr>
            <p:cNvPr id="23" name="Straight Connector 22"/>
            <p:cNvCxnSpPr/>
            <p:nvPr/>
          </p:nvCxnSpPr>
          <p:spPr>
            <a:xfrm>
              <a:off x="4724400" y="4760725"/>
              <a:ext cx="274320" cy="0"/>
            </a:xfrm>
            <a:prstGeom prst="line">
              <a:avLst/>
            </a:prstGeom>
            <a:ln w="28575"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4861560" y="4760725"/>
              <a:ext cx="0" cy="274320"/>
            </a:xfrm>
            <a:prstGeom prst="line">
              <a:avLst/>
            </a:prstGeom>
            <a:ln w="28575" cap="rnd">
              <a:solidFill>
                <a:schemeClr val="accent2"/>
              </a:solidFill>
              <a:headEnd type="none"/>
              <a:tailEnd type="oval" w="med" len="med"/>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V="1">
              <a:off x="5064034" y="4389120"/>
              <a:ext cx="548640" cy="0"/>
            </a:xfrm>
            <a:prstGeom prst="line">
              <a:avLst/>
            </a:prstGeom>
            <a:ln w="28575" cap="rnd">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V="1">
              <a:off x="5338354" y="4114800"/>
              <a:ext cx="0" cy="274320"/>
            </a:xfrm>
            <a:prstGeom prst="line">
              <a:avLst/>
            </a:prstGeom>
            <a:ln w="28575" cap="rnd">
              <a:solidFill>
                <a:schemeClr val="accent5"/>
              </a:solidFill>
              <a:headEnd type="none"/>
              <a:tailEnd type="oval" w="med" len="med"/>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4536077" y="3807023"/>
              <a:ext cx="1604554" cy="307777"/>
            </a:xfrm>
            <a:prstGeom prst="rect">
              <a:avLst/>
            </a:prstGeom>
            <a:noFill/>
          </p:spPr>
          <p:txBody>
            <a:bodyPr wrap="square" rtlCol="0">
              <a:spAutoFit/>
            </a:bodyPr>
            <a:lstStyle/>
            <a:p>
              <a:pPr algn="ctr"/>
              <a:r>
                <a:rPr lang="en-US" sz="1400" dirty="0" smtClean="0">
                  <a:latin typeface="Calibri Light" panose="020F0302020204030204" pitchFamily="34" charset="0"/>
                </a:rPr>
                <a:t>exact match only</a:t>
              </a:r>
              <a:endParaRPr lang="en-US" sz="1400" dirty="0">
                <a:latin typeface="Calibri Light" panose="020F0302020204030204" pitchFamily="34" charset="0"/>
              </a:endParaRPr>
            </a:p>
          </p:txBody>
        </p:sp>
      </p:grpSp>
    </p:spTree>
    <p:extLst>
      <p:ext uri="{BB962C8B-B14F-4D97-AF65-F5344CB8AC3E}">
        <p14:creationId xmlns:p14="http://schemas.microsoft.com/office/powerpoint/2010/main" val="2651815839"/>
      </p:ext>
    </p:extLst>
  </p:cSld>
  <p:clrMapOvr>
    <a:masterClrMapping/>
  </p:clrMapOvr>
</p:sld>
</file>

<file path=ppt/theme/theme1.xml><?xml version="1.0" encoding="utf-8"?>
<a:theme xmlns:a="http://schemas.openxmlformats.org/drawingml/2006/main" name="Office Theme">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16.xml.rels><?xml version="1.0" encoding="UTF-8" standalone="yes"?>
<Relationships xmlns="http://schemas.openxmlformats.org/package/2006/relationships"><Relationship Id="rId1" Type="http://schemas.openxmlformats.org/officeDocument/2006/relationships/customXmlProps" Target="itemProps16.xml"/></Relationships>
</file>

<file path=customXml/_rels/item17.xml.rels><?xml version="1.0" encoding="UTF-8" standalone="yes"?>
<Relationships xmlns="http://schemas.openxmlformats.org/package/2006/relationships"><Relationship Id="rId1" Type="http://schemas.openxmlformats.org/officeDocument/2006/relationships/customXmlProps" Target="itemProps17.xml"/></Relationships>
</file>

<file path=customXml/_rels/item18.xml.rels><?xml version="1.0" encoding="UTF-8" standalone="yes"?>
<Relationships xmlns="http://schemas.openxmlformats.org/package/2006/relationships"><Relationship Id="rId1" Type="http://schemas.openxmlformats.org/officeDocument/2006/relationships/customXmlProps" Target="itemProps18.xml"/></Relationships>
</file>

<file path=customXml/_rels/item19.xml.rels><?xml version="1.0" encoding="UTF-8" standalone="yes"?>
<Relationships xmlns="http://schemas.openxmlformats.org/package/2006/relationships"><Relationship Id="rId1" Type="http://schemas.openxmlformats.org/officeDocument/2006/relationships/customXmlProps" Target="itemProps19.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20.xml.rels><?xml version="1.0" encoding="UTF-8" standalone="yes"?>
<Relationships xmlns="http://schemas.openxmlformats.org/package/2006/relationships"><Relationship Id="rId1" Type="http://schemas.openxmlformats.org/officeDocument/2006/relationships/customXmlProps" Target="itemProps20.xml"/></Relationships>
</file>

<file path=customXml/_rels/item21.xml.rels><?xml version="1.0" encoding="UTF-8" standalone="yes"?>
<Relationships xmlns="http://schemas.openxmlformats.org/package/2006/relationships"><Relationship Id="rId1" Type="http://schemas.openxmlformats.org/officeDocument/2006/relationships/customXmlProps" Target="itemProps21.xml"/></Relationships>
</file>

<file path=customXml/_rels/item22.xml.rels><?xml version="1.0" encoding="UTF-8" standalone="yes"?>
<Relationships xmlns="http://schemas.openxmlformats.org/package/2006/relationships"><Relationship Id="rId1" Type="http://schemas.openxmlformats.org/officeDocument/2006/relationships/customXmlProps" Target="itemProps22.xml"/></Relationships>
</file>

<file path=customXml/_rels/item23.xml.rels><?xml version="1.0" encoding="UTF-8" standalone="yes"?>
<Relationships xmlns="http://schemas.openxmlformats.org/package/2006/relationships"><Relationship Id="rId1" Type="http://schemas.openxmlformats.org/officeDocument/2006/relationships/customXmlProps" Target="itemProps23.xml"/></Relationships>
</file>

<file path=customXml/_rels/item24.xml.rels><?xml version="1.0" encoding="UTF-8" standalone="yes"?>
<Relationships xmlns="http://schemas.openxmlformats.org/package/2006/relationships"><Relationship Id="rId1" Type="http://schemas.openxmlformats.org/officeDocument/2006/relationships/customXmlProps" Target="itemProps24.xml"/></Relationships>
</file>

<file path=customXml/_rels/item25.xml.rels><?xml version="1.0" encoding="UTF-8" standalone="yes"?>
<Relationships xmlns="http://schemas.openxmlformats.org/package/2006/relationships"><Relationship Id="rId1" Type="http://schemas.openxmlformats.org/officeDocument/2006/relationships/customXmlProps" Target="itemProps25.xml"/></Relationships>
</file>

<file path=customXml/_rels/item26.xml.rels><?xml version="1.0" encoding="UTF-8" standalone="yes"?>
<Relationships xmlns="http://schemas.openxmlformats.org/package/2006/relationships"><Relationship Id="rId1" Type="http://schemas.openxmlformats.org/officeDocument/2006/relationships/customXmlProps" Target="itemProps26.xml"/></Relationships>
</file>

<file path=customXml/_rels/item27.xml.rels><?xml version="1.0" encoding="UTF-8" standalone="yes"?>
<Relationships xmlns="http://schemas.openxmlformats.org/package/2006/relationships"><Relationship Id="rId1" Type="http://schemas.openxmlformats.org/officeDocument/2006/relationships/customXmlProps" Target="itemProps27.xml"/></Relationships>
</file>

<file path=customXml/_rels/item28.xml.rels><?xml version="1.0" encoding="UTF-8" standalone="yes"?>
<Relationships xmlns="http://schemas.openxmlformats.org/package/2006/relationships"><Relationship Id="rId1" Type="http://schemas.openxmlformats.org/officeDocument/2006/relationships/customXmlProps" Target="itemProps28.xml"/></Relationships>
</file>

<file path=customXml/_rels/item29.xml.rels><?xml version="1.0" encoding="UTF-8" standalone="yes"?>
<Relationships xmlns="http://schemas.openxmlformats.org/package/2006/relationships"><Relationship Id="rId1" Type="http://schemas.openxmlformats.org/officeDocument/2006/relationships/customXmlProps" Target="itemProps29.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30.xml.rels><?xml version="1.0" encoding="UTF-8" standalone="yes"?>
<Relationships xmlns="http://schemas.openxmlformats.org/package/2006/relationships"><Relationship Id="rId1" Type="http://schemas.openxmlformats.org/officeDocument/2006/relationships/customXmlProps" Target="itemProps30.xml"/></Relationships>
</file>

<file path=customXml/_rels/item31.xml.rels><?xml version="1.0" encoding="UTF-8" standalone="yes"?>
<Relationships xmlns="http://schemas.openxmlformats.org/package/2006/relationships"><Relationship Id="rId1" Type="http://schemas.openxmlformats.org/officeDocument/2006/relationships/customXmlProps" Target="itemProps31.xml"/></Relationships>
</file>

<file path=customXml/_rels/item32.xml.rels><?xml version="1.0" encoding="UTF-8" standalone="yes"?>
<Relationships xmlns="http://schemas.openxmlformats.org/package/2006/relationships"><Relationship Id="rId1" Type="http://schemas.openxmlformats.org/officeDocument/2006/relationships/customXmlProps" Target="itemProps32.xml"/></Relationships>
</file>

<file path=customXml/_rels/item33.xml.rels><?xml version="1.0" encoding="UTF-8" standalone="yes"?>
<Relationships xmlns="http://schemas.openxmlformats.org/package/2006/relationships"><Relationship Id="rId1" Type="http://schemas.openxmlformats.org/officeDocument/2006/relationships/customXmlProps" Target="itemProps33.xml"/></Relationships>
</file>

<file path=customXml/_rels/item34.xml.rels><?xml version="1.0" encoding="UTF-8" standalone="yes"?>
<Relationships xmlns="http://schemas.openxmlformats.org/package/2006/relationships"><Relationship Id="rId1" Type="http://schemas.openxmlformats.org/officeDocument/2006/relationships/customXmlProps" Target="itemProps34.xml"/></Relationships>
</file>

<file path=customXml/_rels/item35.xml.rels><?xml version="1.0" encoding="UTF-8" standalone="yes"?>
<Relationships xmlns="http://schemas.openxmlformats.org/package/2006/relationships"><Relationship Id="rId1" Type="http://schemas.openxmlformats.org/officeDocument/2006/relationships/customXmlProps" Target="itemProps35.xml"/></Relationships>
</file>

<file path=customXml/_rels/item36.xml.rels><?xml version="1.0" encoding="UTF-8" standalone="yes"?>
<Relationships xmlns="http://schemas.openxmlformats.org/package/2006/relationships"><Relationship Id="rId1" Type="http://schemas.openxmlformats.org/officeDocument/2006/relationships/customXmlProps" Target="itemProps36.xml"/></Relationships>
</file>

<file path=customXml/_rels/item37.xml.rels><?xml version="1.0" encoding="UTF-8" standalone="yes"?>
<Relationships xmlns="http://schemas.openxmlformats.org/package/2006/relationships"><Relationship Id="rId1" Type="http://schemas.openxmlformats.org/officeDocument/2006/relationships/customXmlProps" Target="itemProps37.xml"/></Relationships>
</file>

<file path=customXml/_rels/item38.xml.rels><?xml version="1.0" encoding="UTF-8" standalone="yes"?>
<Relationships xmlns="http://schemas.openxmlformats.org/package/2006/relationships"><Relationship Id="rId1" Type="http://schemas.openxmlformats.org/officeDocument/2006/relationships/customXmlProps" Target="itemProps38.xml"/></Relationships>
</file>

<file path=customXml/_rels/item39.xml.rels><?xml version="1.0" encoding="UTF-8" standalone="yes"?>
<Relationships xmlns="http://schemas.openxmlformats.org/package/2006/relationships"><Relationship Id="rId1" Type="http://schemas.openxmlformats.org/officeDocument/2006/relationships/customXmlProps" Target="itemProps39.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EsriMapsInfo xmlns="ESRI.ArcGIS.Mapping.OfficeIntegration.PowerPointInfo">
  <Version>Version1</Version>
  <RequiresSignIn>False</RequiresSignIn>
</EsriMapsInfo>
</file>

<file path=customXml/item10.xml><?xml version="1.0" encoding="utf-8"?>
<EsriMapsInfo xmlns="ESRI.ArcGIS.Mapping.OfficeIntegration.PowerPointInfo">
  <Version>Version1</Version>
  <RequiresSignIn>False</RequiresSignIn>
</EsriMapsInfo>
</file>

<file path=customXml/item11.xml><?xml version="1.0" encoding="utf-8"?>
<EsriMapsInfo xmlns="ESRI.ArcGIS.Mapping.OfficeIntegration.PowerPointInfo">
  <Version>Version1</Version>
  <RequiresSignIn>False</RequiresSignIn>
</EsriMapsInfo>
</file>

<file path=customXml/item12.xml><?xml version="1.0" encoding="utf-8"?>
<EsriMapsInfo xmlns="ESRI.ArcGIS.Mapping.OfficeIntegration.PowerPointInfo">
  <Version>Version1</Version>
  <RequiresSignIn>False</RequiresSignIn>
</EsriMapsInfo>
</file>

<file path=customXml/item13.xml><?xml version="1.0" encoding="utf-8"?>
<EsriMapsInfo xmlns="ESRI.ArcGIS.Mapping.OfficeIntegration.PowerPointInfo">
  <Version>Version1</Version>
  <RequiresSignIn>False</RequiresSignIn>
</EsriMapsInfo>
</file>

<file path=customXml/item14.xml><?xml version="1.0" encoding="utf-8"?>
<EsriMapsInfo xmlns="ESRI.ArcGIS.Mapping.OfficeIntegration.PowerPointInfo">
  <Version>Version1</Version>
  <RequiresSignIn>False</RequiresSignIn>
</EsriMapsInfo>
</file>

<file path=customXml/item15.xml><?xml version="1.0" encoding="utf-8"?>
<EsriMapsInfo xmlns="ESRI.ArcGIS.Mapping.OfficeIntegration.PowerPointInfo">
  <Version>Version1</Version>
  <RequiresSignIn>False</RequiresSignIn>
</EsriMapsInfo>
</file>

<file path=customXml/item16.xml><?xml version="1.0" encoding="utf-8"?>
<EsriMapsInfo xmlns="ESRI.ArcGIS.Mapping.OfficeIntegration.PowerPointInfo">
  <Version>Version1</Version>
  <RequiresSignIn>False</RequiresSignIn>
</EsriMapsInfo>
</file>

<file path=customXml/item17.xml><?xml version="1.0" encoding="utf-8"?>
<EsriMapsInfo xmlns="ESRI.ArcGIS.Mapping.OfficeIntegration.PowerPointInfo">
  <Version>Version1</Version>
  <RequiresSignIn>False</RequiresSignIn>
</EsriMapsInfo>
</file>

<file path=customXml/item18.xml><?xml version="1.0" encoding="utf-8"?>
<EsriMapsInfo xmlns="ESRI.ArcGIS.Mapping.OfficeIntegration.PowerPointInfo">
  <Version>Version1</Version>
  <RequiresSignIn>False</RequiresSignIn>
</EsriMapsInfo>
</file>

<file path=customXml/item19.xml><?xml version="1.0" encoding="utf-8"?>
<EsriMapsInfo xmlns="ESRI.ArcGIS.Mapping.OfficeIntegration.PowerPointInfo">
  <Version>Version1</Version>
  <RequiresSignIn>False</RequiresSignIn>
</EsriMapsInfo>
</file>

<file path=customXml/item2.xml><?xml version="1.0" encoding="utf-8"?>
<EsriMapsInfo xmlns="ESRI.ArcGIS.Mapping.OfficeIntegration.PowerPointInfo">
  <Version>Version1</Version>
  <RequiresSignIn>False</RequiresSignIn>
</EsriMapsInfo>
</file>

<file path=customXml/item20.xml><?xml version="1.0" encoding="utf-8"?>
<EsriMapsInfo xmlns="ESRI.ArcGIS.Mapping.OfficeIntegration.PowerPointInfo">
  <Version>Version1</Version>
  <RequiresSignIn>False</RequiresSignIn>
</EsriMapsInfo>
</file>

<file path=customXml/item21.xml><?xml version="1.0" encoding="utf-8"?>
<EsriMapsInfo xmlns="ESRI.ArcGIS.Mapping.OfficeIntegration.PowerPointInfo">
  <Version>Version1</Version>
  <RequiresSignIn>False</RequiresSignIn>
</EsriMapsInfo>
</file>

<file path=customXml/item22.xml><?xml version="1.0" encoding="utf-8"?>
<EsriMapsInfo xmlns="ESRI.ArcGIS.Mapping.OfficeIntegration.PowerPointInfo">
  <Version>Version1</Version>
  <RequiresSignIn>False</RequiresSignIn>
</EsriMapsInfo>
</file>

<file path=customXml/item23.xml><?xml version="1.0" encoding="utf-8"?>
<EsriMapsInfo xmlns="ESRI.ArcGIS.Mapping.OfficeIntegration.PowerPointInfo">
  <Version>Version1</Version>
  <RequiresSignIn>False</RequiresSignIn>
</EsriMapsInfo>
</file>

<file path=customXml/item24.xml><?xml version="1.0" encoding="utf-8"?>
<EsriMapsInfo xmlns="ESRI.ArcGIS.Mapping.OfficeIntegration.PowerPointInfo">
  <Version>Version1</Version>
  <RequiresSignIn>False</RequiresSignIn>
</EsriMapsInfo>
</file>

<file path=customXml/item25.xml><?xml version="1.0" encoding="utf-8"?>
<EsriMapsInfo xmlns="ESRI.ArcGIS.Mapping.OfficeIntegration.PowerPointInfo">
  <Version>Version1</Version>
  <RequiresSignIn>False</RequiresSignIn>
</EsriMapsInfo>
</file>

<file path=customXml/item26.xml><?xml version="1.0" encoding="utf-8"?>
<EsriMapsInfo xmlns="ESRI.ArcGIS.Mapping.OfficeIntegration.PowerPointInfo">
  <Version>Version1</Version>
  <RequiresSignIn>False</RequiresSignIn>
</EsriMapsInfo>
</file>

<file path=customXml/item27.xml><?xml version="1.0" encoding="utf-8"?>
<EsriMapsInfo xmlns="ESRI.ArcGIS.Mapping.OfficeIntegration.PowerPointInfo">
  <Version>Version1</Version>
  <RequiresSignIn>False</RequiresSignIn>
</EsriMapsInfo>
</file>

<file path=customXml/item28.xml><?xml version="1.0" encoding="utf-8"?>
<EsriMapsInfo xmlns="ESRI.ArcGIS.Mapping.OfficeIntegration.PowerPointInfo">
  <Version>Version1</Version>
  <RequiresSignIn>False</RequiresSignIn>
</EsriMapsInfo>
</file>

<file path=customXml/item29.xml><?xml version="1.0" encoding="utf-8"?>
<EsriMapsInfo xmlns="ESRI.ArcGIS.Mapping.OfficeIntegration.PowerPointInfo">
  <Version>Version1</Version>
  <RequiresSignIn>False</RequiresSignIn>
</EsriMapsInfo>
</file>

<file path=customXml/item3.xml><?xml version="1.0" encoding="utf-8"?>
<EsriMapsInfo xmlns="ESRI.ArcGIS.Mapping.OfficeIntegration.PowerPointInfo">
  <Version>Version1</Version>
  <RequiresSignIn>False</RequiresSignIn>
</EsriMapsInfo>
</file>

<file path=customXml/item30.xml><?xml version="1.0" encoding="utf-8"?>
<EsriMapsInfo xmlns="ESRI.ArcGIS.Mapping.OfficeIntegration.PowerPointInfo">
  <Version>Version1</Version>
  <RequiresSignIn>False</RequiresSignIn>
</EsriMapsInfo>
</file>

<file path=customXml/item31.xml><?xml version="1.0" encoding="utf-8"?>
<EsriMapsInfo xmlns="ESRI.ArcGIS.Mapping.OfficeIntegration.PowerPointInfo">
  <Version>Version1</Version>
  <RequiresSignIn>False</RequiresSignIn>
</EsriMapsInfo>
</file>

<file path=customXml/item32.xml><?xml version="1.0" encoding="utf-8"?>
<EsriMapsInfo xmlns="ESRI.ArcGIS.Mapping.OfficeIntegration.PowerPointInfo">
  <Version>Version1</Version>
  <RequiresSignIn>False</RequiresSignIn>
</EsriMapsInfo>
</file>

<file path=customXml/item33.xml><?xml version="1.0" encoding="utf-8"?>
<EsriMapsInfo xmlns="ESRI.ArcGIS.Mapping.OfficeIntegration.PowerPointInfo">
  <Version>Version1</Version>
  <RequiresSignIn>False</RequiresSignIn>
</EsriMapsInfo>
</file>

<file path=customXml/item34.xml><?xml version="1.0" encoding="utf-8"?>
<EsriMapsInfo xmlns="ESRI.ArcGIS.Mapping.OfficeIntegration.PowerPointInfo">
  <Version>Version1</Version>
  <RequiresSignIn>False</RequiresSignIn>
</EsriMapsInfo>
</file>

<file path=customXml/item35.xml><?xml version="1.0" encoding="utf-8"?>
<EsriMapsInfo xmlns="ESRI.ArcGIS.Mapping.OfficeIntegration.PowerPointInfo">
  <Version>Version1</Version>
  <RequiresSignIn>False</RequiresSignIn>
</EsriMapsInfo>
</file>

<file path=customXml/item36.xml><?xml version="1.0" encoding="utf-8"?>
<EsriMapsInfo xmlns="ESRI.ArcGIS.Mapping.OfficeIntegration.PowerPointInfo">
  <Version>Version1</Version>
  <RequiresSignIn>False</RequiresSignIn>
</EsriMapsInfo>
</file>

<file path=customXml/item37.xml><?xml version="1.0" encoding="utf-8"?>
<EsriMapsInfo xmlns="ESRI.ArcGIS.Mapping.OfficeIntegration.PowerPointInfo">
  <Version>Version1</Version>
  <RequiresSignIn>False</RequiresSignIn>
</EsriMapsInfo>
</file>

<file path=customXml/item38.xml><?xml version="1.0" encoding="utf-8"?>
<EsriMapsInfo xmlns="ESRI.ArcGIS.Mapping.OfficeIntegration.PowerPointInfo">
  <Version>Version1</Version>
  <RequiresSignIn>False</RequiresSignIn>
</EsriMapsInfo>
</file>

<file path=customXml/item39.xml><?xml version="1.0" encoding="utf-8"?>
<EsriMapsInfo xmlns="ESRI.ArcGIS.Mapping.OfficeIntegration.PowerPointInfo">
  <Version>Version1</Version>
  <RequiresSignIn>False</RequiresSignIn>
</EsriMapsInfo>
</file>

<file path=customXml/item4.xml><?xml version="1.0" encoding="utf-8"?>
<EsriMapsInfo xmlns="ESRI.ArcGIS.Mapping.OfficeIntegration.PowerPointInfo">
  <Version>Version1</Version>
  <RequiresSignIn>False</RequiresSignIn>
</EsriMapsInfo>
</file>

<file path=customXml/item5.xml><?xml version="1.0" encoding="utf-8"?>
<EsriMapsInfo xmlns="ESRI.ArcGIS.Mapping.OfficeIntegration.PowerPointInfo">
  <Version>Version1</Version>
  <RequiresSignIn>False</RequiresSignIn>
</EsriMapsInfo>
</file>

<file path=customXml/item6.xml><?xml version="1.0" encoding="utf-8"?>
<EsriMapsInfo xmlns="ESRI.ArcGIS.Mapping.OfficeIntegration.PowerPointInfo">
  <Version>Version1</Version>
  <RequiresSignIn>False</RequiresSignIn>
</EsriMapsInfo>
</file>

<file path=customXml/item7.xml><?xml version="1.0" encoding="utf-8"?>
<EsriMapsInfo xmlns="ESRI.ArcGIS.Mapping.OfficeIntegration.PowerPointInfo">
  <Version>Version1</Version>
  <RequiresSignIn>False</RequiresSignIn>
</EsriMapsInfo>
</file>

<file path=customXml/item8.xml><?xml version="1.0" encoding="utf-8"?>
<EsriMapsInfo xmlns="ESRI.ArcGIS.Mapping.OfficeIntegration.PowerPointInfo">
  <Version>Version1</Version>
  <RequiresSignIn>False</RequiresSignIn>
</EsriMapsInfo>
</file>

<file path=customXml/item9.xml><?xml version="1.0" encoding="utf-8"?>
<EsriMapsInfo xmlns="ESRI.ArcGIS.Mapping.OfficeIntegration.PowerPointInfo">
  <Version>Version1</Version>
  <RequiresSignIn>False</RequiresSignIn>
</EsriMapsInfo>
</file>

<file path=customXml/itemProps1.xml><?xml version="1.0" encoding="utf-8"?>
<ds:datastoreItem xmlns:ds="http://schemas.openxmlformats.org/officeDocument/2006/customXml" ds:itemID="{C7128883-3E8C-4E62-97FF-3D656EACE397}">
  <ds:schemaRefs>
    <ds:schemaRef ds:uri="ESRI.ArcGIS.Mapping.OfficeIntegration.PowerPointInfo"/>
  </ds:schemaRefs>
</ds:datastoreItem>
</file>

<file path=customXml/itemProps10.xml><?xml version="1.0" encoding="utf-8"?>
<ds:datastoreItem xmlns:ds="http://schemas.openxmlformats.org/officeDocument/2006/customXml" ds:itemID="{8749F8E6-25A2-46D0-B582-EF7AF3EAD4B0}">
  <ds:schemaRefs>
    <ds:schemaRef ds:uri="ESRI.ArcGIS.Mapping.OfficeIntegration.PowerPointInfo"/>
  </ds:schemaRefs>
</ds:datastoreItem>
</file>

<file path=customXml/itemProps11.xml><?xml version="1.0" encoding="utf-8"?>
<ds:datastoreItem xmlns:ds="http://schemas.openxmlformats.org/officeDocument/2006/customXml" ds:itemID="{218DF4FE-9D72-4B9B-A4D4-5402178D3321}">
  <ds:schemaRefs>
    <ds:schemaRef ds:uri="ESRI.ArcGIS.Mapping.OfficeIntegration.PowerPointInfo"/>
  </ds:schemaRefs>
</ds:datastoreItem>
</file>

<file path=customXml/itemProps12.xml><?xml version="1.0" encoding="utf-8"?>
<ds:datastoreItem xmlns:ds="http://schemas.openxmlformats.org/officeDocument/2006/customXml" ds:itemID="{EFD816F4-0534-40DB-B23C-1F7A6FCC22D1}">
  <ds:schemaRefs>
    <ds:schemaRef ds:uri="ESRI.ArcGIS.Mapping.OfficeIntegration.PowerPointInfo"/>
  </ds:schemaRefs>
</ds:datastoreItem>
</file>

<file path=customXml/itemProps13.xml><?xml version="1.0" encoding="utf-8"?>
<ds:datastoreItem xmlns:ds="http://schemas.openxmlformats.org/officeDocument/2006/customXml" ds:itemID="{6C245E0C-F3F8-463A-8245-5DEB7B72C324}">
  <ds:schemaRefs>
    <ds:schemaRef ds:uri="ESRI.ArcGIS.Mapping.OfficeIntegration.PowerPointInfo"/>
  </ds:schemaRefs>
</ds:datastoreItem>
</file>

<file path=customXml/itemProps14.xml><?xml version="1.0" encoding="utf-8"?>
<ds:datastoreItem xmlns:ds="http://schemas.openxmlformats.org/officeDocument/2006/customXml" ds:itemID="{D7FAB8F0-720B-40DE-91D7-04F15D39B7A8}">
  <ds:schemaRefs>
    <ds:schemaRef ds:uri="ESRI.ArcGIS.Mapping.OfficeIntegration.PowerPointInfo"/>
  </ds:schemaRefs>
</ds:datastoreItem>
</file>

<file path=customXml/itemProps15.xml><?xml version="1.0" encoding="utf-8"?>
<ds:datastoreItem xmlns:ds="http://schemas.openxmlformats.org/officeDocument/2006/customXml" ds:itemID="{D00E12F8-F015-436F-8E32-5BC80E360977}">
  <ds:schemaRefs>
    <ds:schemaRef ds:uri="ESRI.ArcGIS.Mapping.OfficeIntegration.PowerPointInfo"/>
  </ds:schemaRefs>
</ds:datastoreItem>
</file>

<file path=customXml/itemProps16.xml><?xml version="1.0" encoding="utf-8"?>
<ds:datastoreItem xmlns:ds="http://schemas.openxmlformats.org/officeDocument/2006/customXml" ds:itemID="{E59CC8C6-505B-4912-A16C-5A3EA48610DE}">
  <ds:schemaRefs>
    <ds:schemaRef ds:uri="ESRI.ArcGIS.Mapping.OfficeIntegration.PowerPointInfo"/>
  </ds:schemaRefs>
</ds:datastoreItem>
</file>

<file path=customXml/itemProps17.xml><?xml version="1.0" encoding="utf-8"?>
<ds:datastoreItem xmlns:ds="http://schemas.openxmlformats.org/officeDocument/2006/customXml" ds:itemID="{47F57E97-3D29-4115-AC12-23C822E1ECF0}">
  <ds:schemaRefs>
    <ds:schemaRef ds:uri="ESRI.ArcGIS.Mapping.OfficeIntegration.PowerPointInfo"/>
  </ds:schemaRefs>
</ds:datastoreItem>
</file>

<file path=customXml/itemProps18.xml><?xml version="1.0" encoding="utf-8"?>
<ds:datastoreItem xmlns:ds="http://schemas.openxmlformats.org/officeDocument/2006/customXml" ds:itemID="{62935AB1-E556-402E-BB63-9DDA00ABC0FD}">
  <ds:schemaRefs>
    <ds:schemaRef ds:uri="ESRI.ArcGIS.Mapping.OfficeIntegration.PowerPointInfo"/>
  </ds:schemaRefs>
</ds:datastoreItem>
</file>

<file path=customXml/itemProps19.xml><?xml version="1.0" encoding="utf-8"?>
<ds:datastoreItem xmlns:ds="http://schemas.openxmlformats.org/officeDocument/2006/customXml" ds:itemID="{65A0C355-FAC3-41A1-9C82-EAB4DEAAE94D}">
  <ds:schemaRefs>
    <ds:schemaRef ds:uri="ESRI.ArcGIS.Mapping.OfficeIntegration.PowerPointInfo"/>
  </ds:schemaRefs>
</ds:datastoreItem>
</file>

<file path=customXml/itemProps2.xml><?xml version="1.0" encoding="utf-8"?>
<ds:datastoreItem xmlns:ds="http://schemas.openxmlformats.org/officeDocument/2006/customXml" ds:itemID="{D79BEF11-B891-442B-9073-F11EE156196D}">
  <ds:schemaRefs>
    <ds:schemaRef ds:uri="ESRI.ArcGIS.Mapping.OfficeIntegration.PowerPointInfo"/>
  </ds:schemaRefs>
</ds:datastoreItem>
</file>

<file path=customXml/itemProps20.xml><?xml version="1.0" encoding="utf-8"?>
<ds:datastoreItem xmlns:ds="http://schemas.openxmlformats.org/officeDocument/2006/customXml" ds:itemID="{7FCBC6F6-C07C-42AD-9DC6-B90C8464CF4F}">
  <ds:schemaRefs>
    <ds:schemaRef ds:uri="ESRI.ArcGIS.Mapping.OfficeIntegration.PowerPointInfo"/>
  </ds:schemaRefs>
</ds:datastoreItem>
</file>

<file path=customXml/itemProps21.xml><?xml version="1.0" encoding="utf-8"?>
<ds:datastoreItem xmlns:ds="http://schemas.openxmlformats.org/officeDocument/2006/customXml" ds:itemID="{7052BAE3-BE93-49CD-9548-9C034C65C8E5}">
  <ds:schemaRefs>
    <ds:schemaRef ds:uri="ESRI.ArcGIS.Mapping.OfficeIntegration.PowerPointInfo"/>
  </ds:schemaRefs>
</ds:datastoreItem>
</file>

<file path=customXml/itemProps22.xml><?xml version="1.0" encoding="utf-8"?>
<ds:datastoreItem xmlns:ds="http://schemas.openxmlformats.org/officeDocument/2006/customXml" ds:itemID="{26F42CE0-1003-4B3A-B621-BC7052FC48D3}">
  <ds:schemaRefs>
    <ds:schemaRef ds:uri="ESRI.ArcGIS.Mapping.OfficeIntegration.PowerPointInfo"/>
  </ds:schemaRefs>
</ds:datastoreItem>
</file>

<file path=customXml/itemProps23.xml><?xml version="1.0" encoding="utf-8"?>
<ds:datastoreItem xmlns:ds="http://schemas.openxmlformats.org/officeDocument/2006/customXml" ds:itemID="{2DE630B5-C3BA-4104-A7F4-6C264E8FEC10}">
  <ds:schemaRefs>
    <ds:schemaRef ds:uri="ESRI.ArcGIS.Mapping.OfficeIntegration.PowerPointInfo"/>
  </ds:schemaRefs>
</ds:datastoreItem>
</file>

<file path=customXml/itemProps24.xml><?xml version="1.0" encoding="utf-8"?>
<ds:datastoreItem xmlns:ds="http://schemas.openxmlformats.org/officeDocument/2006/customXml" ds:itemID="{645D69AE-5A3F-4F73-B7A9-F08C771CD1E6}">
  <ds:schemaRefs>
    <ds:schemaRef ds:uri="ESRI.ArcGIS.Mapping.OfficeIntegration.PowerPointInfo"/>
  </ds:schemaRefs>
</ds:datastoreItem>
</file>

<file path=customXml/itemProps25.xml><?xml version="1.0" encoding="utf-8"?>
<ds:datastoreItem xmlns:ds="http://schemas.openxmlformats.org/officeDocument/2006/customXml" ds:itemID="{77189FB3-4D9B-4FE3-A55F-C48FA5481554}">
  <ds:schemaRefs>
    <ds:schemaRef ds:uri="ESRI.ArcGIS.Mapping.OfficeIntegration.PowerPointInfo"/>
  </ds:schemaRefs>
</ds:datastoreItem>
</file>

<file path=customXml/itemProps26.xml><?xml version="1.0" encoding="utf-8"?>
<ds:datastoreItem xmlns:ds="http://schemas.openxmlformats.org/officeDocument/2006/customXml" ds:itemID="{81B8E2FB-10DA-41F0-B4CD-035223165F8D}">
  <ds:schemaRefs>
    <ds:schemaRef ds:uri="ESRI.ArcGIS.Mapping.OfficeIntegration.PowerPointInfo"/>
  </ds:schemaRefs>
</ds:datastoreItem>
</file>

<file path=customXml/itemProps27.xml><?xml version="1.0" encoding="utf-8"?>
<ds:datastoreItem xmlns:ds="http://schemas.openxmlformats.org/officeDocument/2006/customXml" ds:itemID="{5BAF6A42-2550-499E-913A-B966179A9C1C}">
  <ds:schemaRefs>
    <ds:schemaRef ds:uri="ESRI.ArcGIS.Mapping.OfficeIntegration.PowerPointInfo"/>
  </ds:schemaRefs>
</ds:datastoreItem>
</file>

<file path=customXml/itemProps28.xml><?xml version="1.0" encoding="utf-8"?>
<ds:datastoreItem xmlns:ds="http://schemas.openxmlformats.org/officeDocument/2006/customXml" ds:itemID="{03D461D7-0C4A-4942-A6B6-1097830AD321}">
  <ds:schemaRefs>
    <ds:schemaRef ds:uri="ESRI.ArcGIS.Mapping.OfficeIntegration.PowerPointInfo"/>
  </ds:schemaRefs>
</ds:datastoreItem>
</file>

<file path=customXml/itemProps29.xml><?xml version="1.0" encoding="utf-8"?>
<ds:datastoreItem xmlns:ds="http://schemas.openxmlformats.org/officeDocument/2006/customXml" ds:itemID="{78F88B13-6D3F-4292-B0D3-DE75F7D4AA36}">
  <ds:schemaRefs>
    <ds:schemaRef ds:uri="ESRI.ArcGIS.Mapping.OfficeIntegration.PowerPointInfo"/>
  </ds:schemaRefs>
</ds:datastoreItem>
</file>

<file path=customXml/itemProps3.xml><?xml version="1.0" encoding="utf-8"?>
<ds:datastoreItem xmlns:ds="http://schemas.openxmlformats.org/officeDocument/2006/customXml" ds:itemID="{8C91E353-8E05-4A05-9711-A009E4F4545A}">
  <ds:schemaRefs>
    <ds:schemaRef ds:uri="ESRI.ArcGIS.Mapping.OfficeIntegration.PowerPointInfo"/>
  </ds:schemaRefs>
</ds:datastoreItem>
</file>

<file path=customXml/itemProps30.xml><?xml version="1.0" encoding="utf-8"?>
<ds:datastoreItem xmlns:ds="http://schemas.openxmlformats.org/officeDocument/2006/customXml" ds:itemID="{FAF0E27B-6264-4402-82EE-BADE551B3B24}">
  <ds:schemaRefs>
    <ds:schemaRef ds:uri="ESRI.ArcGIS.Mapping.OfficeIntegration.PowerPointInfo"/>
  </ds:schemaRefs>
</ds:datastoreItem>
</file>

<file path=customXml/itemProps31.xml><?xml version="1.0" encoding="utf-8"?>
<ds:datastoreItem xmlns:ds="http://schemas.openxmlformats.org/officeDocument/2006/customXml" ds:itemID="{A31A30F5-84E7-4A08-AA6F-33E43A2309F9}">
  <ds:schemaRefs>
    <ds:schemaRef ds:uri="ESRI.ArcGIS.Mapping.OfficeIntegration.PowerPointInfo"/>
  </ds:schemaRefs>
</ds:datastoreItem>
</file>

<file path=customXml/itemProps32.xml><?xml version="1.0" encoding="utf-8"?>
<ds:datastoreItem xmlns:ds="http://schemas.openxmlformats.org/officeDocument/2006/customXml" ds:itemID="{4BD49D20-49E3-4E91-AC28-5B88F1D207C9}">
  <ds:schemaRefs>
    <ds:schemaRef ds:uri="ESRI.ArcGIS.Mapping.OfficeIntegration.PowerPointInfo"/>
  </ds:schemaRefs>
</ds:datastoreItem>
</file>

<file path=customXml/itemProps33.xml><?xml version="1.0" encoding="utf-8"?>
<ds:datastoreItem xmlns:ds="http://schemas.openxmlformats.org/officeDocument/2006/customXml" ds:itemID="{DE22D104-3D54-4EB3-ADEF-E5E8ED476083}">
  <ds:schemaRefs>
    <ds:schemaRef ds:uri="ESRI.ArcGIS.Mapping.OfficeIntegration.PowerPointInfo"/>
  </ds:schemaRefs>
</ds:datastoreItem>
</file>

<file path=customXml/itemProps34.xml><?xml version="1.0" encoding="utf-8"?>
<ds:datastoreItem xmlns:ds="http://schemas.openxmlformats.org/officeDocument/2006/customXml" ds:itemID="{56DD264E-E76F-4318-959D-FACD450804C5}">
  <ds:schemaRefs>
    <ds:schemaRef ds:uri="ESRI.ArcGIS.Mapping.OfficeIntegration.PowerPointInfo"/>
  </ds:schemaRefs>
</ds:datastoreItem>
</file>

<file path=customXml/itemProps35.xml><?xml version="1.0" encoding="utf-8"?>
<ds:datastoreItem xmlns:ds="http://schemas.openxmlformats.org/officeDocument/2006/customXml" ds:itemID="{6A35E1EC-4938-4A71-B446-C8F19BE3A200}">
  <ds:schemaRefs>
    <ds:schemaRef ds:uri="ESRI.ArcGIS.Mapping.OfficeIntegration.PowerPointInfo"/>
  </ds:schemaRefs>
</ds:datastoreItem>
</file>

<file path=customXml/itemProps36.xml><?xml version="1.0" encoding="utf-8"?>
<ds:datastoreItem xmlns:ds="http://schemas.openxmlformats.org/officeDocument/2006/customXml" ds:itemID="{4B327E62-2D78-4462-9616-22F3AA849AFE}">
  <ds:schemaRefs>
    <ds:schemaRef ds:uri="ESRI.ArcGIS.Mapping.OfficeIntegration.PowerPointInfo"/>
  </ds:schemaRefs>
</ds:datastoreItem>
</file>

<file path=customXml/itemProps37.xml><?xml version="1.0" encoding="utf-8"?>
<ds:datastoreItem xmlns:ds="http://schemas.openxmlformats.org/officeDocument/2006/customXml" ds:itemID="{A0AF3A2C-878F-495F-B524-DA280BE83964}">
  <ds:schemaRefs>
    <ds:schemaRef ds:uri="ESRI.ArcGIS.Mapping.OfficeIntegration.PowerPointInfo"/>
  </ds:schemaRefs>
</ds:datastoreItem>
</file>

<file path=customXml/itemProps38.xml><?xml version="1.0" encoding="utf-8"?>
<ds:datastoreItem xmlns:ds="http://schemas.openxmlformats.org/officeDocument/2006/customXml" ds:itemID="{F8834135-E49C-43F8-859A-FABDC6A711AA}">
  <ds:schemaRefs>
    <ds:schemaRef ds:uri="ESRI.ArcGIS.Mapping.OfficeIntegration.PowerPointInfo"/>
  </ds:schemaRefs>
</ds:datastoreItem>
</file>

<file path=customXml/itemProps39.xml><?xml version="1.0" encoding="utf-8"?>
<ds:datastoreItem xmlns:ds="http://schemas.openxmlformats.org/officeDocument/2006/customXml" ds:itemID="{37E74C7B-783E-4BCA-9B2D-705E059B68E3}">
  <ds:schemaRefs>
    <ds:schemaRef ds:uri="ESRI.ArcGIS.Mapping.OfficeIntegration.PowerPointInfo"/>
  </ds:schemaRefs>
</ds:datastoreItem>
</file>

<file path=customXml/itemProps4.xml><?xml version="1.0" encoding="utf-8"?>
<ds:datastoreItem xmlns:ds="http://schemas.openxmlformats.org/officeDocument/2006/customXml" ds:itemID="{6A51B34D-12D1-4F6A-B3EB-51A730E0BBBE}">
  <ds:schemaRefs>
    <ds:schemaRef ds:uri="ESRI.ArcGIS.Mapping.OfficeIntegration.PowerPointInfo"/>
  </ds:schemaRefs>
</ds:datastoreItem>
</file>

<file path=customXml/itemProps5.xml><?xml version="1.0" encoding="utf-8"?>
<ds:datastoreItem xmlns:ds="http://schemas.openxmlformats.org/officeDocument/2006/customXml" ds:itemID="{B614F4F9-D9D4-420E-A64C-0BB7D0A7EECE}">
  <ds:schemaRefs>
    <ds:schemaRef ds:uri="ESRI.ArcGIS.Mapping.OfficeIntegration.PowerPointInfo"/>
  </ds:schemaRefs>
</ds:datastoreItem>
</file>

<file path=customXml/itemProps6.xml><?xml version="1.0" encoding="utf-8"?>
<ds:datastoreItem xmlns:ds="http://schemas.openxmlformats.org/officeDocument/2006/customXml" ds:itemID="{F123CA41-1CC2-4A99-827A-6EC416132403}">
  <ds:schemaRefs>
    <ds:schemaRef ds:uri="ESRI.ArcGIS.Mapping.OfficeIntegration.PowerPointInfo"/>
  </ds:schemaRefs>
</ds:datastoreItem>
</file>

<file path=customXml/itemProps7.xml><?xml version="1.0" encoding="utf-8"?>
<ds:datastoreItem xmlns:ds="http://schemas.openxmlformats.org/officeDocument/2006/customXml" ds:itemID="{E5F3806E-87DA-4486-A05C-DBB66A23BF95}">
  <ds:schemaRefs>
    <ds:schemaRef ds:uri="ESRI.ArcGIS.Mapping.OfficeIntegration.PowerPointInfo"/>
  </ds:schemaRefs>
</ds:datastoreItem>
</file>

<file path=customXml/itemProps8.xml><?xml version="1.0" encoding="utf-8"?>
<ds:datastoreItem xmlns:ds="http://schemas.openxmlformats.org/officeDocument/2006/customXml" ds:itemID="{A7D47042-8110-40B3-8416-1AC3130B2434}">
  <ds:schemaRefs>
    <ds:schemaRef ds:uri="ESRI.ArcGIS.Mapping.OfficeIntegration.PowerPointInfo"/>
  </ds:schemaRefs>
</ds:datastoreItem>
</file>

<file path=customXml/itemProps9.xml><?xml version="1.0" encoding="utf-8"?>
<ds:datastoreItem xmlns:ds="http://schemas.openxmlformats.org/officeDocument/2006/customXml" ds:itemID="{B5611038-5554-482F-8A95-D56F8C41352B}">
  <ds:schemaRefs>
    <ds:schemaRef ds:uri="ESRI.ArcGIS.Mapping.OfficeIntegration.PowerPointInfo"/>
  </ds:schemaRefs>
</ds:datastoreItem>
</file>

<file path=docProps/app.xml><?xml version="1.0" encoding="utf-8"?>
<Properties xmlns="http://schemas.openxmlformats.org/officeDocument/2006/extended-properties" xmlns:vt="http://schemas.openxmlformats.org/officeDocument/2006/docPropsVTypes">
  <TotalTime>3224</TotalTime>
  <Words>368</Words>
  <Application>Microsoft Office PowerPoint</Application>
  <PresentationFormat>On-screen Show (4:3)</PresentationFormat>
  <Paragraphs>103</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USAID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Aaron Chafetz (GH/OHA/SPER)</dc:creator>
  <cp:lastModifiedBy>Aaron Chafetz (GH/OHA/SPER)</cp:lastModifiedBy>
  <cp:revision>38</cp:revision>
  <dcterms:created xsi:type="dcterms:W3CDTF">2016-04-06T19:28:40Z</dcterms:created>
  <dcterms:modified xsi:type="dcterms:W3CDTF">2016-04-12T21:01:07Z</dcterms:modified>
</cp:coreProperties>
</file>