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619C-6E80-4EA8-B7C0-30108D79A9A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7490-935F-46C4-94B0-E9374EE39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2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619C-6E80-4EA8-B7C0-30108D79A9A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7490-935F-46C4-94B0-E9374EE39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2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619C-6E80-4EA8-B7C0-30108D79A9A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7490-935F-46C4-94B0-E9374EE39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7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619C-6E80-4EA8-B7C0-30108D79A9A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7490-935F-46C4-94B0-E9374EE39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7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619C-6E80-4EA8-B7C0-30108D79A9A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7490-935F-46C4-94B0-E9374EE39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5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619C-6E80-4EA8-B7C0-30108D79A9A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7490-935F-46C4-94B0-E9374EE39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1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619C-6E80-4EA8-B7C0-30108D79A9A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7490-935F-46C4-94B0-E9374EE39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8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619C-6E80-4EA8-B7C0-30108D79A9A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7490-935F-46C4-94B0-E9374EE39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7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619C-6E80-4EA8-B7C0-30108D79A9A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7490-935F-46C4-94B0-E9374EE39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0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619C-6E80-4EA8-B7C0-30108D79A9A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7490-935F-46C4-94B0-E9374EE39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8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619C-6E80-4EA8-B7C0-30108D79A9A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7490-935F-46C4-94B0-E9374EE39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9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5619C-6E80-4EA8-B7C0-30108D79A9AB}" type="datetimeFigureOut">
              <a:rPr lang="en-US" smtClean="0"/>
              <a:t>4/6/2016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7490-935F-46C4-94B0-E9374EE39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9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807028" y="2209800"/>
            <a:ext cx="6041572" cy="1954481"/>
            <a:chOff x="1807028" y="2209800"/>
            <a:chExt cx="6041572" cy="1954481"/>
          </a:xfrm>
        </p:grpSpPr>
        <p:sp>
          <p:nvSpPr>
            <p:cNvPr id="3" name="Rectangle 2"/>
            <p:cNvSpPr/>
            <p:nvPr/>
          </p:nvSpPr>
          <p:spPr>
            <a:xfrm>
              <a:off x="1920240" y="3200400"/>
              <a:ext cx="59283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accent3"/>
                  </a:solidFill>
                  <a:latin typeface="Calibri Light" panose="020F0302020204030204" pitchFamily="34" charset="0"/>
                </a:rPr>
                <a:t>HTC_TST</a:t>
              </a:r>
              <a:r>
                <a:rPr lang="en-US" dirty="0" smtClean="0">
                  <a:latin typeface="Calibri Light" panose="020F0302020204030204" pitchFamily="34" charset="0"/>
                </a:rPr>
                <a:t> (</a:t>
              </a:r>
              <a:r>
                <a:rPr lang="en-US" dirty="0" smtClean="0">
                  <a:solidFill>
                    <a:schemeClr val="accent2"/>
                  </a:solidFill>
                  <a:latin typeface="Calibri Light" panose="020F0302020204030204" pitchFamily="34" charset="0"/>
                </a:rPr>
                <a:t>N</a:t>
              </a:r>
              <a:r>
                <a:rPr lang="en-US" dirty="0" smtClean="0">
                  <a:latin typeface="Calibri Light" panose="020F0302020204030204" pitchFamily="34" charset="0"/>
                </a:rPr>
                <a:t>, </a:t>
              </a:r>
              <a:r>
                <a:rPr lang="en-US" dirty="0" smtClean="0">
                  <a:solidFill>
                    <a:schemeClr val="accent4"/>
                  </a:solidFill>
                  <a:latin typeface="Calibri Light" panose="020F0302020204030204" pitchFamily="34" charset="0"/>
                </a:rPr>
                <a:t>TA</a:t>
              </a:r>
              <a:r>
                <a:rPr lang="en-US" dirty="0" smtClean="0">
                  <a:latin typeface="Calibri Light" panose="020F0302020204030204" pitchFamily="34" charset="0"/>
                </a:rPr>
                <a:t>, </a:t>
              </a:r>
              <a:r>
                <a:rPr lang="en-US" dirty="0" smtClean="0">
                  <a:solidFill>
                    <a:schemeClr val="accent5"/>
                  </a:solidFill>
                  <a:latin typeface="Calibri Light" panose="020F0302020204030204" pitchFamily="34" charset="0"/>
                </a:rPr>
                <a:t>Age/Sex/Result</a:t>
              </a:r>
              <a:r>
                <a:rPr lang="en-US" dirty="0" smtClean="0">
                  <a:latin typeface="Calibri Light" panose="020F0302020204030204" pitchFamily="34" charset="0"/>
                </a:rPr>
                <a:t>) </a:t>
              </a:r>
              <a:r>
                <a:rPr lang="en-US" dirty="0" smtClean="0">
                  <a:solidFill>
                    <a:schemeClr val="accent1"/>
                  </a:solidFill>
                  <a:latin typeface="Calibri Light" panose="020F0302020204030204" pitchFamily="34" charset="0"/>
                </a:rPr>
                <a:t>TARGET</a:t>
              </a:r>
              <a:r>
                <a:rPr lang="en-US" dirty="0" smtClean="0">
                  <a:latin typeface="Calibri Light" panose="020F0302020204030204" pitchFamily="34" charset="0"/>
                </a:rPr>
                <a:t>: </a:t>
              </a:r>
              <a:r>
                <a:rPr lang="en-US" dirty="0" smtClean="0">
                  <a:solidFill>
                    <a:schemeClr val="accent6"/>
                  </a:solidFill>
                  <a:latin typeface="Calibri Light" panose="020F0302020204030204" pitchFamily="34" charset="0"/>
                </a:rPr>
                <a:t>HTC received results</a:t>
              </a:r>
              <a:endParaRPr lang="en-US" dirty="0">
                <a:solidFill>
                  <a:schemeClr val="accent6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07028" y="3833949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 Light" panose="020F0302020204030204" pitchFamily="34" charset="0"/>
                </a:rPr>
                <a:t>indicator</a:t>
              </a:r>
              <a:endParaRPr lang="en-US" sz="1400" dirty="0">
                <a:latin typeface="Calibri Light" panose="020F030202020403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7398" y="2618303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 Light" panose="020F0302020204030204" pitchFamily="34" charset="0"/>
                </a:rPr>
                <a:t>numeratorDenom</a:t>
              </a:r>
              <a:endParaRPr lang="en-US" sz="1400" dirty="0">
                <a:latin typeface="Calibri Light" panose="020F0302020204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39144" y="3854326"/>
              <a:ext cx="746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 Light" panose="020F0302020204030204" pitchFamily="34" charset="0"/>
                </a:rPr>
                <a:t>type</a:t>
              </a:r>
              <a:endParaRPr lang="en-US" sz="1400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16086" y="3854326"/>
              <a:ext cx="1386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 Light" panose="020F0302020204030204" pitchFamily="34" charset="0"/>
                </a:rPr>
                <a:t>disaggregate</a:t>
              </a:r>
              <a:endParaRPr lang="en-US" sz="1400" dirty="0">
                <a:latin typeface="Calibri Light" panose="020F030202020403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59086" y="2618303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 Light" panose="020F0302020204030204" pitchFamily="34" charset="0"/>
                </a:rPr>
                <a:t>resultTarget</a:t>
              </a:r>
              <a:endParaRPr lang="en-US" sz="1400" dirty="0">
                <a:latin typeface="Calibri Light" panose="020F0302020204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62700" y="3856504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 Light" panose="020F0302020204030204" pitchFamily="34" charset="0"/>
                </a:rPr>
                <a:t>label</a:t>
              </a:r>
              <a:endParaRPr lang="en-US" sz="1400" dirty="0">
                <a:latin typeface="Calibri Light" panose="020F030202020403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872738" y="3200400"/>
              <a:ext cx="274320" cy="0"/>
            </a:xfrm>
            <a:prstGeom prst="line">
              <a:avLst/>
            </a:prstGeom>
            <a:ln w="28575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17226" y="3200400"/>
              <a:ext cx="731520" cy="0"/>
            </a:xfrm>
            <a:prstGeom prst="line">
              <a:avLst/>
            </a:prstGeom>
            <a:ln w="28575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28008" y="3569732"/>
              <a:ext cx="777240" cy="0"/>
            </a:xfrm>
            <a:prstGeom prst="line">
              <a:avLst/>
            </a:prstGeom>
            <a:ln w="28575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67744" y="3569732"/>
              <a:ext cx="27432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523706" y="3569732"/>
              <a:ext cx="1371600" cy="0"/>
            </a:xfrm>
            <a:prstGeom prst="line">
              <a:avLst/>
            </a:prstGeom>
            <a:ln w="28575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67400" y="3569732"/>
              <a:ext cx="1828800" cy="0"/>
            </a:xfrm>
            <a:prstGeom prst="line">
              <a:avLst/>
            </a:prstGeom>
            <a:ln w="28575" cap="rnd">
              <a:solidFill>
                <a:schemeClr val="accent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416628" y="3569732"/>
              <a:ext cx="0" cy="274320"/>
            </a:xfrm>
            <a:prstGeom prst="line">
              <a:avLst/>
            </a:prstGeom>
            <a:ln w="28575" cap="rnd">
              <a:solidFill>
                <a:schemeClr val="accent3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312524" y="3569732"/>
              <a:ext cx="0" cy="274320"/>
            </a:xfrm>
            <a:prstGeom prst="line">
              <a:avLst/>
            </a:prstGeom>
            <a:ln w="28575" cap="rnd">
              <a:solidFill>
                <a:schemeClr val="accent4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9506" y="3569732"/>
              <a:ext cx="0" cy="274320"/>
            </a:xfrm>
            <a:prstGeom prst="line">
              <a:avLst/>
            </a:prstGeom>
            <a:ln w="28575" cap="rnd">
              <a:solidFill>
                <a:schemeClr val="accent5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81800" y="3569732"/>
              <a:ext cx="0" cy="274320"/>
            </a:xfrm>
            <a:prstGeom prst="line">
              <a:avLst/>
            </a:prstGeom>
            <a:ln w="28575" cap="rnd">
              <a:solidFill>
                <a:schemeClr val="accent6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009898" y="2926080"/>
              <a:ext cx="0" cy="274320"/>
            </a:xfrm>
            <a:prstGeom prst="line">
              <a:avLst/>
            </a:prstGeom>
            <a:ln w="28575" cap="rnd">
              <a:solidFill>
                <a:schemeClr val="accent2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382986" y="2926080"/>
              <a:ext cx="0" cy="274320"/>
            </a:xfrm>
            <a:prstGeom prst="line">
              <a:avLst/>
            </a:prstGeom>
            <a:ln w="28575" cap="rnd">
              <a:solidFill>
                <a:schemeClr val="accent1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831225" y="2209800"/>
              <a:ext cx="2028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 Light" panose="020F0302020204030204" pitchFamily="34" charset="0"/>
                </a:rPr>
                <a:t>dataElementName</a:t>
              </a:r>
              <a:endParaRPr lang="en-US" sz="1400" dirty="0">
                <a:latin typeface="Calibri Light" panose="020F0302020204030204" pitchFamily="34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964869" y="2529560"/>
              <a:ext cx="5760720" cy="0"/>
            </a:xfrm>
            <a:prstGeom prst="line">
              <a:avLst/>
            </a:prstGeom>
            <a:ln w="28575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964869" y="2529560"/>
              <a:ext cx="0" cy="13716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725589" y="2529560"/>
              <a:ext cx="0" cy="13716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97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752600" y="1981200"/>
            <a:ext cx="4343400" cy="2133600"/>
            <a:chOff x="1752600" y="1981200"/>
            <a:chExt cx="4343400" cy="2133600"/>
          </a:xfrm>
        </p:grpSpPr>
        <p:sp>
          <p:nvSpPr>
            <p:cNvPr id="2" name="TextBox 1"/>
            <p:cNvSpPr txBox="1"/>
            <p:nvPr/>
          </p:nvSpPr>
          <p:spPr>
            <a:xfrm>
              <a:off x="1752600" y="19812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Typical Reference</a:t>
              </a:r>
              <a:endParaRPr lang="en-US" dirty="0">
                <a:latin typeface="+mj-lt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205446" y="2372303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 Light" panose="020F0302020204030204" pitchFamily="34" charset="0"/>
                </a:rPr>
                <a:t>= SUM(X1:X439)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52600" y="2831068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Structured Reference (using a table)</a:t>
              </a:r>
              <a:endParaRPr lang="en-US" dirty="0"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09800" y="3157640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alibri Light" panose="020F0302020204030204" pitchFamily="34" charset="0"/>
                </a:rPr>
                <a:t>= SUM(data[Value])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73929" y="380129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 Light" panose="020F0302020204030204" pitchFamily="34" charset="0"/>
                </a:rPr>
                <a:t>Table name</a:t>
              </a:r>
              <a:endParaRPr lang="en-US" sz="1400" dirty="0">
                <a:latin typeface="Calibri Light" panose="020F0302020204030204" pitchFamily="34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000649" y="3526972"/>
              <a:ext cx="365760" cy="0"/>
            </a:xfrm>
            <a:prstGeom prst="line">
              <a:avLst/>
            </a:prstGeom>
            <a:ln w="28575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183529" y="3526972"/>
              <a:ext cx="0" cy="274320"/>
            </a:xfrm>
            <a:prstGeom prst="line">
              <a:avLst/>
            </a:prstGeom>
            <a:ln w="28575" cap="rnd">
              <a:solidFill>
                <a:schemeClr val="accent3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133600" y="3138752"/>
              <a:ext cx="0" cy="914400"/>
            </a:xfrm>
            <a:prstGeom prst="line">
              <a:avLst/>
            </a:prstGeom>
            <a:ln w="28575" cap="rnd">
              <a:solidFill>
                <a:schemeClr val="accent5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432267" y="3526972"/>
              <a:ext cx="548640" cy="0"/>
            </a:xfrm>
            <a:prstGeom prst="line">
              <a:avLst/>
            </a:prstGeom>
            <a:ln w="28575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06587" y="3526972"/>
              <a:ext cx="0" cy="274320"/>
            </a:xfrm>
            <a:prstGeom prst="line">
              <a:avLst/>
            </a:prstGeom>
            <a:ln w="28575" cap="rnd">
              <a:solidFill>
                <a:schemeClr val="accent1"/>
              </a:solidFill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750131" y="3591580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 Light" panose="020F0302020204030204" pitchFamily="34" charset="0"/>
                </a:rPr>
                <a:t>Column name from table</a:t>
              </a:r>
              <a:endParaRPr lang="en-US" sz="1400" dirty="0">
                <a:latin typeface="Calibri Light" panose="020F0302020204030204" pitchFamily="34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 rot="16200000">
              <a:off x="3892732" y="2438401"/>
              <a:ext cx="274320" cy="274320"/>
              <a:chOff x="3821977" y="2556969"/>
              <a:chExt cx="274320" cy="27432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3821977" y="2556969"/>
                <a:ext cx="274320" cy="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966757" y="2556969"/>
                <a:ext cx="0" cy="274320"/>
              </a:xfrm>
              <a:prstGeom prst="line">
                <a:avLst/>
              </a:prstGeom>
              <a:ln w="28575" cap="rnd">
                <a:solidFill>
                  <a:schemeClr val="accent4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4262845" y="2306331"/>
              <a:ext cx="1833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alibri Light" panose="020F0302020204030204" pitchFamily="34" charset="0"/>
                </a:rPr>
                <a:t>Not clear what is being summed in formula</a:t>
              </a:r>
              <a:endParaRPr lang="en-US" sz="1400" dirty="0">
                <a:latin typeface="Calibri Light" panose="020F0302020204030204" pitchFamily="34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133600" y="2306331"/>
              <a:ext cx="0" cy="548640"/>
            </a:xfrm>
            <a:prstGeom prst="line">
              <a:avLst/>
            </a:prstGeom>
            <a:ln w="28575" cap="rnd">
              <a:solidFill>
                <a:schemeClr val="accent5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447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6A51B34D-12D1-4F6A-B3EB-51A730E0BBBE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6C245E0C-F3F8-463A-8245-5DEB7B72C324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47F57E97-3D29-4115-AC12-23C822E1ECF0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E4801366-6436-414A-8F77-0C3CA6DA2A5B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49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USAID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Chafetz (GH/OHA/SPER)</dc:creator>
  <cp:lastModifiedBy>Aaron Chafetz (GH/OHA/SPER)</cp:lastModifiedBy>
  <cp:revision>6</cp:revision>
  <dcterms:created xsi:type="dcterms:W3CDTF">2016-04-06T19:28:40Z</dcterms:created>
  <dcterms:modified xsi:type="dcterms:W3CDTF">2016-04-06T20:59:27Z</dcterms:modified>
</cp:coreProperties>
</file>