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80B8"/>
    <a:srgbClr val="272A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0"/>
  </p:normalViewPr>
  <p:slideViewPr>
    <p:cSldViewPr snapToGrid="0">
      <p:cViewPr varScale="1">
        <p:scale>
          <a:sx n="191" d="100"/>
          <a:sy n="191" d="100"/>
        </p:scale>
        <p:origin x="21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C11F41-EB41-CDB5-0762-04652E1C6F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050CF-73D4-CE93-465D-C4E5636849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4EDA4-A844-094E-B5E9-DA415C79E797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3F6D4-3400-4A8B-EB71-80BE53460F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F1559-B9C6-7BEB-D3A7-93DE98C824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9D22A-596D-6640-A21D-5C366501E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233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C2344-ADAB-A843-9DFF-15BD624F10DE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4CB9B-C8F5-B04D-9BE8-A0A1E7C347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42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1FD11-2AAD-97EE-E6A1-BF5BE3091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D19C20-7E00-5B19-6502-038DCBF6DD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86C75E-8534-0F6E-B99A-2C9F5F444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11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427C-E4A4-4DF1-EB11-00A9C6CB3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2D048-DD52-128B-5009-BCDF3FD0D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17887-2B3F-48A8-3231-7FB61D63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FAEF3-498C-F740-8EC5-3C8FA8652E75}" type="datetime1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ACB4-8126-B06C-6D44-5F8ACEA8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3623C-3006-544E-E648-D0F65FB7C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DD8E-85FD-2242-974F-1EF3DCDD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64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D00BE-6A7F-A6A5-495E-46E04081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56A2C-2001-DCB3-EAA8-272291798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FE6D0-A669-852A-C1A4-B500D2C3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EDA4-33F2-1942-A3D4-8B06B4804D6D}" type="datetime1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9207A-9C10-8B13-1259-D1FCD5D5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13E92-A5CB-9928-A30D-8AF6C9B8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DD8E-85FD-2242-974F-1EF3DCDD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9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881E8-507B-2BBD-181B-21470DE5D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44237-9E9C-DE03-7D45-A95BAEDD0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0AA08-7CAC-EFEF-5E7F-B0A2E6B8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B1CCE-BDB5-9745-9D51-A19017C42CCA}" type="datetime1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EAC99-6442-F872-C5FB-B927EE95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8F49D-5635-0CC4-B7EC-64E335164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DD8E-85FD-2242-974F-1EF3DCDD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0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C4C6A-D9F2-CC4E-530D-C644DE85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8369-BDD7-8D02-7B73-B32090958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95BD8-9BFE-7709-D85D-7949E7E4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DDF18-490F-794C-8D0B-12E3B26541D4}" type="datetime1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DF840-0873-41C7-EE90-03BABBBB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FD5D7-EA0E-6DB6-0F8D-94B314F5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DD8E-85FD-2242-974F-1EF3DCDD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6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95AFE-A16B-DD87-1DED-F3A5DB31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3F64F-07E5-23C2-CD10-4D311C8D3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8F30F-6C28-7934-67A5-9D099D7F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AA23-1D40-4249-A233-70C0A219EAF8}" type="datetime1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533E-2845-3D31-70E0-323C8928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3585-5423-E980-9B63-8F3DAE4B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DD8E-85FD-2242-974F-1EF3DCDD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1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5AEB-4301-2B22-BBC0-ABA3ADAB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F6320-3503-159A-E89C-82D53B899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ECE4F-B98B-3953-6D4F-2C9361A16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28839-D8F6-7D11-C19A-D8541794B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27608-A278-1540-8E58-D5B7B5E58C52}" type="datetime1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12C18-1278-ABB7-8BBD-9141548B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24F38-DAFC-3351-5011-559DDD66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DD8E-85FD-2242-974F-1EF3DCDD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6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F29D-802A-A8F4-82D4-2F8F3022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5C376-7C67-E3E2-C6A1-F4DCF01F4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3D45F-F34D-00FF-3789-AEB6D89E8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54659-263B-6638-1276-1368CC488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1F350-6989-F0E3-1139-730A5BA5B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AD1012-6502-48B3-D864-330F36FF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92C78-CD58-634D-A0A3-BD399C154821}" type="datetime1">
              <a:rPr lang="en-US" smtClean="0"/>
              <a:t>7/2/25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753FA9-D5AF-F5B6-A006-9592C5B5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2D011-D687-BBBF-78B5-5208196E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DD8E-85FD-2242-974F-1EF3DCDD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5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381E-7872-579B-A15A-0474747D4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56558-7FE4-593A-78CD-825E7163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083A5-F78A-3D4E-AC14-F767C1A0A0E6}" type="datetime1">
              <a:rPr lang="en-US" smtClean="0"/>
              <a:t>7/2/25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39ADB-CDFE-C588-09E2-978193B69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44F59-CEBE-7FCE-772D-2D37085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DD8E-85FD-2242-974F-1EF3DCDD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8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9BE75-5FAA-0673-3DCB-DB1DEA78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ADFA0-8B8E-274D-8561-2E5789BB93F3}" type="datetime1">
              <a:rPr lang="en-US" smtClean="0"/>
              <a:t>7/2/25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C8A19-9948-9072-4C16-69C49C2D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24466-FB8C-6D18-688C-69237E1E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DD8E-85FD-2242-974F-1EF3DCDD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2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0FE5-4CBD-9CB3-8BA2-25CCDC30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CE30-F9E4-1D22-3715-77FD097F3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A72B0-9C27-ED25-0112-8563A8053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AB247-68C2-8564-9D21-585087E1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1F833-1998-6842-9B55-528E9CB83987}" type="datetime1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46EBF-42C9-6409-D4A8-3332F78D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BE799-047C-479D-CF41-15C1AA10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DD8E-85FD-2242-974F-1EF3DCDD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6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4245-2444-05B9-B7B2-52687F75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F8AAB-1A46-C916-948A-DB0999762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741D5-BEB2-C0F6-1F62-5096881FB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3697C-D1CD-09C7-F074-D9906D08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32D6-5CCC-F24A-B610-9FE7EF73DADB}" type="datetime1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7F3FB-F7D5-9BEE-F249-313FD3F9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C7CEB7-4C31-277E-5632-BDAFFF45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CDD8E-85FD-2242-974F-1EF3DCDD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1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1E67C-D6BB-CDBE-17E4-50BF5314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7EEB4-ABA2-CA96-1498-555732D2C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DD247-1565-5DAF-961B-D83DDEE71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B9463C-3305-264A-BE62-C8F07E1B0B95}" type="datetime1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93B38-9EFC-16DC-AB2D-64A0B50E4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3422-5ABB-D892-9B26-1C654312C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ECDD8E-85FD-2242-974F-1EF3DCDD2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3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file:///Users/antoinechaillon/Dropbox/_who/achaillon.github.io/lassa_slides_who/lassa_nigeria_who.html#/title-slide" TargetMode="External"/><Relationship Id="rId13" Type="http://schemas.openxmlformats.org/officeDocument/2006/relationships/hyperlink" Target="https://achaillon.github.io/lassa_reports/tab_1.lassa.hyperlink.html" TargetMode="External"/><Relationship Id="rId18" Type="http://schemas.openxmlformats.org/officeDocument/2006/relationships/hyperlink" Target="https://worldhealthorg.shinyapps.io/vhf_mapper_season/" TargetMode="External"/><Relationship Id="rId26" Type="http://schemas.openxmlformats.org/officeDocument/2006/relationships/image" Target="../media/image7.png"/><Relationship Id="rId3" Type="http://schemas.openxmlformats.org/officeDocument/2006/relationships/hyperlink" Target="https://achaillon.github.io/cchf/afg/cchf_dashboard_afg.html" TargetMode="External"/><Relationship Id="rId21" Type="http://schemas.openxmlformats.org/officeDocument/2006/relationships/image" Target="../media/image2.png"/><Relationship Id="rId7" Type="http://schemas.openxmlformats.org/officeDocument/2006/relationships/hyperlink" Target="https://achaillon.github.io/vhf/vhf_dashboard4.1.light.html#mvd-at-a-glance" TargetMode="External"/><Relationship Id="rId12" Type="http://schemas.openxmlformats.org/officeDocument/2006/relationships/hyperlink" Target="https://achaillon.github.io/cchf/tab_1.cchf.hyperlink.html" TargetMode="External"/><Relationship Id="rId17" Type="http://schemas.openxmlformats.org/officeDocument/2006/relationships/hyperlink" Target="https://worldhealthorg.shinyapps.io/mvd_mapper_season/" TargetMode="External"/><Relationship Id="rId25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chaillonantoine.shinyapps.io/mapper_lassa/" TargetMode="Externa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chaillon.github.io/ebola/ebov_who_map2.3spark.html" TargetMode="External"/><Relationship Id="rId11" Type="http://schemas.openxmlformats.org/officeDocument/2006/relationships/hyperlink" Target="https://worldhealthorg.shinyapps.io/dashboard_lassa_login/" TargetMode="External"/><Relationship Id="rId24" Type="http://schemas.openxmlformats.org/officeDocument/2006/relationships/image" Target="../media/image5.png"/><Relationship Id="rId5" Type="http://schemas.openxmlformats.org/officeDocument/2006/relationships/hyperlink" Target="https://achaillon.github.io/vhf/vhf_dashboard4.1.html#mvd-outbreaks-history" TargetMode="External"/><Relationship Id="rId15" Type="http://schemas.openxmlformats.org/officeDocument/2006/relationships/hyperlink" Target="https://achaillon.github.io/lassa_reports/lassa.nga.ondo.pdf" TargetMode="External"/><Relationship Id="rId23" Type="http://schemas.openxmlformats.org/officeDocument/2006/relationships/image" Target="../media/image4.png"/><Relationship Id="rId10" Type="http://schemas.openxmlformats.org/officeDocument/2006/relationships/hyperlink" Target="https://github.com/achaillon/achaillon.github.io/blob/main/cchf/afg/cchf_afg_who.html" TargetMode="External"/><Relationship Id="rId19" Type="http://schemas.openxmlformats.org/officeDocument/2006/relationships/hyperlink" Target="https://worldhealthorg.shinyapps.io/vhf_mapper2/" TargetMode="External"/><Relationship Id="rId4" Type="http://schemas.openxmlformats.org/officeDocument/2006/relationships/hyperlink" Target="https://worldhealthorg.shinyapps.io/cchf_dashboard_light/" TargetMode="External"/><Relationship Id="rId9" Type="http://schemas.openxmlformats.org/officeDocument/2006/relationships/hyperlink" Target="achaillon.github.io/cchf/iraq%20/cchf_iraq_who.html" TargetMode="External"/><Relationship Id="rId14" Type="http://schemas.openxmlformats.org/officeDocument/2006/relationships/hyperlink" Target="https://achaillon.github.io/cchf/iraq/cchf.irq.thi_qar.pdf" TargetMode="External"/><Relationship Id="rId22" Type="http://schemas.openxmlformats.org/officeDocument/2006/relationships/image" Target="../media/image3.png"/><Relationship Id="rId2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721C0-5C0D-0208-7B1A-6AA86F3F1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A4B998-C154-AB31-5A1F-B0F1695D6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651001"/>
              </p:ext>
            </p:extLst>
          </p:nvPr>
        </p:nvGraphicFramePr>
        <p:xfrm>
          <a:off x="171893" y="126814"/>
          <a:ext cx="11848214" cy="669897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93781">
                  <a:extLst>
                    <a:ext uri="{9D8B030D-6E8A-4147-A177-3AD203B41FA5}">
                      <a16:colId xmlns:a16="http://schemas.microsoft.com/office/drawing/2014/main" val="1479110957"/>
                    </a:ext>
                  </a:extLst>
                </a:gridCol>
                <a:gridCol w="2232206">
                  <a:extLst>
                    <a:ext uri="{9D8B030D-6E8A-4147-A177-3AD203B41FA5}">
                      <a16:colId xmlns:a16="http://schemas.microsoft.com/office/drawing/2014/main" val="3706452104"/>
                    </a:ext>
                  </a:extLst>
                </a:gridCol>
                <a:gridCol w="1488403">
                  <a:extLst>
                    <a:ext uri="{9D8B030D-6E8A-4147-A177-3AD203B41FA5}">
                      <a16:colId xmlns:a16="http://schemas.microsoft.com/office/drawing/2014/main" val="3226372094"/>
                    </a:ext>
                  </a:extLst>
                </a:gridCol>
                <a:gridCol w="1921550">
                  <a:extLst>
                    <a:ext uri="{9D8B030D-6E8A-4147-A177-3AD203B41FA5}">
                      <a16:colId xmlns:a16="http://schemas.microsoft.com/office/drawing/2014/main" val="2504383903"/>
                    </a:ext>
                  </a:extLst>
                </a:gridCol>
                <a:gridCol w="2682821">
                  <a:extLst>
                    <a:ext uri="{9D8B030D-6E8A-4147-A177-3AD203B41FA5}">
                      <a16:colId xmlns:a16="http://schemas.microsoft.com/office/drawing/2014/main" val="533343210"/>
                    </a:ext>
                  </a:extLst>
                </a:gridCol>
                <a:gridCol w="2029453">
                  <a:extLst>
                    <a:ext uri="{9D8B030D-6E8A-4147-A177-3AD203B41FA5}">
                      <a16:colId xmlns:a16="http://schemas.microsoft.com/office/drawing/2014/main" val="3719695672"/>
                    </a:ext>
                  </a:extLst>
                </a:gridCol>
              </a:tblGrid>
              <a:tr h="39010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Examples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Access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Host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Pros 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097463"/>
                  </a:ext>
                </a:extLst>
              </a:tr>
              <a:tr h="1024030">
                <a:tc>
                  <a:txBody>
                    <a:bodyPr/>
                    <a:lstStyle/>
                    <a:p>
                      <a:r>
                        <a:rPr lang="en-US" b="1" dirty="0"/>
                        <a:t>Dashboards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3"/>
                        </a:rPr>
                        <a:t>CCHF</a:t>
                      </a:r>
                      <a:r>
                        <a:rPr lang="en-US" dirty="0"/>
                        <a:t> 🇦🇫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4"/>
                        </a:rPr>
                        <a:t>CCHF</a:t>
                      </a:r>
                      <a:r>
                        <a:rPr lang="en-US" dirty="0"/>
                        <a:t> 🇮🇶</a:t>
                      </a:r>
                      <a:endParaRPr lang="en-US" dirty="0">
                        <a:hlinkClick r:id="rId5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6"/>
                        </a:rPr>
                        <a:t>Ebola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/ 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  <a:hlinkClick r:id="rId7"/>
                        </a:rPr>
                        <a:t>MVD</a:t>
                      </a: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Public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Restricted 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Github</a:t>
                      </a:r>
                      <a:r>
                        <a:rPr lang="en-US" dirty="0"/>
                        <a:t> – html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WHO shiny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Light/Key metrics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Design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Easy access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Limited data display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Format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036383"/>
                  </a:ext>
                </a:extLst>
              </a:tr>
              <a:tr h="1024030">
                <a:tc>
                  <a:txBody>
                    <a:bodyPr/>
                    <a:lstStyle/>
                    <a:p>
                      <a:r>
                        <a:rPr lang="en-US" b="1" dirty="0"/>
                        <a:t>Slide deck</a:t>
                      </a:r>
                    </a:p>
                    <a:p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8"/>
                        </a:rPr>
                        <a:t>Lassa </a:t>
                      </a:r>
                      <a:r>
                        <a:rPr lang="en-US" dirty="0"/>
                        <a:t>🇳🇬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9"/>
                        </a:rPr>
                        <a:t>CCHF</a:t>
                      </a:r>
                      <a:r>
                        <a:rPr lang="en-US" dirty="0"/>
                        <a:t> 🇮🇶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10"/>
                        </a:rPr>
                        <a:t>CCHF</a:t>
                      </a:r>
                      <a:r>
                        <a:rPr lang="en-US" dirty="0"/>
                        <a:t> 🇦🇫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Public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Restricted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/>
                        <a:t>Github</a:t>
                      </a:r>
                      <a:r>
                        <a:rPr lang="en-US" dirty="0"/>
                        <a:t> – html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Regular presentations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Pdf ready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Easier to discuss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Limited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867658"/>
                  </a:ext>
                </a:extLst>
              </a:tr>
              <a:tr h="1024030">
                <a:tc>
                  <a:txBody>
                    <a:bodyPr/>
                    <a:lstStyle/>
                    <a:p>
                      <a:r>
                        <a:rPr lang="en-US" b="1" dirty="0"/>
                        <a:t>Apps</a:t>
                      </a:r>
                    </a:p>
                    <a:p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11"/>
                        </a:rPr>
                        <a:t>Lassa</a:t>
                      </a:r>
                      <a:r>
                        <a:rPr lang="en-US" dirty="0"/>
                        <a:t> 🇳🇬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Public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Restricted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WHO shiny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Dynamic/reactive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Richness of content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Design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Server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Possible Lag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75676"/>
                  </a:ext>
                </a:extLst>
              </a:tr>
              <a:tr h="1024030">
                <a:tc>
                  <a:txBody>
                    <a:bodyPr/>
                    <a:lstStyle/>
                    <a:p>
                      <a:r>
                        <a:rPr lang="en-US" b="1" dirty="0"/>
                        <a:t>Overviews</a:t>
                      </a:r>
                    </a:p>
                    <a:p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 </a:t>
                      </a:r>
                      <a:r>
                        <a:rPr lang="en-US" dirty="0">
                          <a:hlinkClick r:id="rId12"/>
                        </a:rPr>
                        <a:t>CCHF</a:t>
                      </a:r>
                      <a:r>
                        <a:rPr lang="en-US" dirty="0"/>
                        <a:t>🇮🇶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 </a:t>
                      </a:r>
                      <a:r>
                        <a:rPr lang="en-US" dirty="0">
                          <a:hlinkClick r:id="rId13"/>
                        </a:rPr>
                        <a:t>Lassa</a:t>
                      </a:r>
                      <a:r>
                        <a:rPr lang="en-US" dirty="0"/>
                        <a:t> 🇳🇬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Public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Restricted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/>
                        <a:t>Github</a:t>
                      </a:r>
                      <a:r>
                        <a:rPr lang="en-US" dirty="0"/>
                        <a:t> –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All at 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729630"/>
                  </a:ext>
                </a:extLst>
              </a:tr>
              <a:tr h="102403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14"/>
                        </a:rPr>
                        <a:t>CCHF</a:t>
                      </a:r>
                      <a:r>
                        <a:rPr lang="en-US" dirty="0">
                          <a:hlinkClick r:id="rId14"/>
                        </a:rPr>
                        <a:t> </a:t>
                      </a:r>
                      <a:r>
                        <a:rPr lang="en-US" dirty="0"/>
                        <a:t>🇮🇶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15"/>
                        </a:rPr>
                        <a:t>Lassa</a:t>
                      </a:r>
                      <a:r>
                        <a:rPr lang="en-US" dirty="0"/>
                        <a:t> 🇳🇬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Public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Restricted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err="1"/>
                        <a:t>Github</a:t>
                      </a:r>
                      <a:r>
                        <a:rPr lang="en-US" dirty="0"/>
                        <a:t> – pdf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Pdf/Non editable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Pdf</a:t>
                      </a:r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Non editable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048768"/>
                  </a:ext>
                </a:extLst>
              </a:tr>
              <a:tr h="1024030">
                <a:tc>
                  <a:txBody>
                    <a:bodyPr/>
                    <a:lstStyle/>
                    <a:p>
                      <a:r>
                        <a:rPr lang="en-US" b="1" dirty="0"/>
                        <a:t>Mappers</a:t>
                      </a:r>
                      <a:endParaRPr lang="en-US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16"/>
                        </a:rPr>
                        <a:t>Lassa</a:t>
                      </a:r>
                      <a:r>
                        <a:rPr lang="en-US" dirty="0"/>
                        <a:t> 🇳🇬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hlinkClick r:id="rId17"/>
                        </a:rPr>
                        <a:t>MVD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VHF </a:t>
                      </a:r>
                      <a:r>
                        <a:rPr lang="en-US" dirty="0">
                          <a:hlinkClick r:id="rId18"/>
                        </a:rPr>
                        <a:t>1</a:t>
                      </a:r>
                      <a:r>
                        <a:rPr lang="en-US" dirty="0"/>
                        <a:t> and </a:t>
                      </a:r>
                      <a:r>
                        <a:rPr lang="en-US" dirty="0">
                          <a:hlinkClick r:id="rId19"/>
                        </a:rPr>
                        <a:t>2*</a:t>
                      </a:r>
                      <a:endParaRPr lang="en-US" dirty="0"/>
                    </a:p>
                    <a:p>
                      <a:pPr marL="0" indent="0" algn="r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 </a:t>
                      </a:r>
                      <a:r>
                        <a:rPr lang="en-US" sz="1600" i="1" dirty="0"/>
                        <a:t>(*extended)</a:t>
                      </a:r>
                      <a:endParaRPr lang="en-US" i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Public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Restricted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WHO shiny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Quick overview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Visual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Limited</a:t>
                      </a:r>
                      <a:endParaRPr lang="en-US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067623"/>
                  </a:ext>
                </a:extLst>
              </a:tr>
            </a:tbl>
          </a:graphicData>
        </a:graphic>
      </p:graphicFrame>
      <p:pic>
        <p:nvPicPr>
          <p:cNvPr id="1030" name="Picture 6" descr="Slide - Free business and finance icons">
            <a:extLst>
              <a:ext uri="{FF2B5EF4-FFF2-40B4-BE49-F238E27FC236}">
                <a16:creationId xmlns:a16="http://schemas.microsoft.com/office/drawing/2014/main" id="{24FDA1F7-2548-409F-4C56-CA7B9B43D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625" y="1824767"/>
            <a:ext cx="739937" cy="73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shboard - Free seo and web icons">
            <a:extLst>
              <a:ext uri="{FF2B5EF4-FFF2-40B4-BE49-F238E27FC236}">
                <a16:creationId xmlns:a16="http://schemas.microsoft.com/office/drawing/2014/main" id="{ECAFC19A-33BB-48A0-3B02-A33A017A9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36" y="726278"/>
            <a:ext cx="888647" cy="888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white paper with red text and a red symbol&#10;&#10;AI-generated content may be incorrect.">
            <a:extLst>
              <a:ext uri="{FF2B5EF4-FFF2-40B4-BE49-F238E27FC236}">
                <a16:creationId xmlns:a16="http://schemas.microsoft.com/office/drawing/2014/main" id="{95919E16-338A-84C8-5E5A-563DAF368F6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52562" y="4958074"/>
            <a:ext cx="635000" cy="635000"/>
          </a:xfrm>
          <a:prstGeom prst="rect">
            <a:avLst/>
          </a:prstGeom>
        </p:spPr>
      </p:pic>
      <p:pic>
        <p:nvPicPr>
          <p:cNvPr id="16" name="Picture 15" descr="A map with a path and a cross&#10;&#10;AI-generated content may be incorrect.">
            <a:extLst>
              <a:ext uri="{FF2B5EF4-FFF2-40B4-BE49-F238E27FC236}">
                <a16:creationId xmlns:a16="http://schemas.microsoft.com/office/drawing/2014/main" id="{4CB9C60E-6817-B202-92B7-7359CC82A676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52385" y="5879395"/>
            <a:ext cx="781706" cy="781706"/>
          </a:xfrm>
          <a:prstGeom prst="rect">
            <a:avLst/>
          </a:prstGeom>
        </p:spPr>
      </p:pic>
      <p:pic>
        <p:nvPicPr>
          <p:cNvPr id="18" name="Picture 17" descr="A phone with gears and light bulb&#10;&#10;AI-generated content may be incorrect.">
            <a:extLst>
              <a:ext uri="{FF2B5EF4-FFF2-40B4-BE49-F238E27FC236}">
                <a16:creationId xmlns:a16="http://schemas.microsoft.com/office/drawing/2014/main" id="{29DBB9BF-2BD2-8078-9F7D-939A2EF3382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52385" y="2683721"/>
            <a:ext cx="888647" cy="888647"/>
          </a:xfrm>
          <a:prstGeom prst="rect">
            <a:avLst/>
          </a:prstGeom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48F1060-327C-403E-FC3D-6A793A174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609" y="943265"/>
            <a:ext cx="647713" cy="64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F57E254-68FD-3A67-3917-5D1FA6BD6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770" y="5741962"/>
            <a:ext cx="647713" cy="64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olorful graph and pie chart&#10;&#10;AI-generated content may be incorrect.">
            <a:extLst>
              <a:ext uri="{FF2B5EF4-FFF2-40B4-BE49-F238E27FC236}">
                <a16:creationId xmlns:a16="http://schemas.microsoft.com/office/drawing/2014/main" id="{E0D5BA67-BA4E-403D-FA74-8714C771930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19323" y="3858689"/>
            <a:ext cx="754769" cy="754769"/>
          </a:xfrm>
          <a:prstGeom prst="rect">
            <a:avLst/>
          </a:prstGeom>
        </p:spPr>
      </p:pic>
      <p:pic>
        <p:nvPicPr>
          <p:cNvPr id="9" name="Picture 8" descr="A green and red circle with a check mark and red x in a speech bubble&#10;&#10;AI-generated content may be incorrect.">
            <a:extLst>
              <a:ext uri="{FF2B5EF4-FFF2-40B4-BE49-F238E27FC236}">
                <a16:creationId xmlns:a16="http://schemas.microsoft.com/office/drawing/2014/main" id="{8B5A1B93-F714-4FA0-DE20-CECFE9DD2AD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464375" y="-94680"/>
            <a:ext cx="820958" cy="82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6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125</Words>
  <Application>Microsoft Macintosh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Chaillon, Antoine</dc:creator>
  <cp:lastModifiedBy>Chaillon, Antoine</cp:lastModifiedBy>
  <cp:revision>10</cp:revision>
  <cp:lastPrinted>2025-07-02T14:29:03Z</cp:lastPrinted>
  <dcterms:created xsi:type="dcterms:W3CDTF">2025-06-23T13:44:46Z</dcterms:created>
  <dcterms:modified xsi:type="dcterms:W3CDTF">2025-07-02T14:29:39Z</dcterms:modified>
</cp:coreProperties>
</file>