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sldIdLst>
    <p:sldId id="256" r:id="rId5"/>
    <p:sldId id="2145707439" r:id="rId6"/>
    <p:sldId id="259" r:id="rId7"/>
    <p:sldId id="2145707435" r:id="rId8"/>
    <p:sldId id="2145707434" r:id="rId9"/>
    <p:sldId id="2145707436" r:id="rId10"/>
    <p:sldId id="2145707437" r:id="rId11"/>
    <p:sldId id="2160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6197"/>
  </p:normalViewPr>
  <p:slideViewPr>
    <p:cSldViewPr snapToGrid="0">
      <p:cViewPr varScale="1">
        <p:scale>
          <a:sx n="49" d="100"/>
          <a:sy n="49" d="100"/>
        </p:scale>
        <p:origin x="4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8" d="100"/>
        <a:sy n="6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0CAFEE-49B5-6B48-9A13-9A4AB42EA20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AF35F-A888-524A-A92E-4381EE887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99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BC371-A7B1-6E88-994D-A5B88366B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E6D14-A117-E6F6-9163-1B36BAA0AD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54F24F-323A-6365-DBD0-56EE25290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A2095D-F6D3-09D4-973C-3C8854E9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D859-C469-C53B-6EB8-4891B7373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50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07061-7E63-2C03-5B37-8B6C30CB3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092C3C-E434-B571-F4FF-7290E76C5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23615-F6B5-DC7E-DBB3-A966C2AF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D5178-F768-1441-1070-4C3C8BEB4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99561-0D83-523E-C84E-DCB1BB5B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4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FBB8E-DB51-0DA2-9A9B-184DBD446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0FAD7-4C9E-3DB0-B179-1085CB80E1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B9933-0900-48EC-E856-5C39AC51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C624-9F95-F715-438B-EEF616A2C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BAFB9-3551-87A0-CFF8-58E1E09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66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226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DED3F-D1AB-5D6C-3D6B-091385EE8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3FA92-559B-C515-1BE6-51CB4AB49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C39A1-A608-0F65-1A1F-2C38B8E2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7AC96-B3E5-761B-E470-E5C230B5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AF68A-47DB-F11D-4502-8CDF00B7E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462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1DC2-9573-C65B-82AF-C97B55F4C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207AC-59FD-69F0-0C85-A722DD6D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4517E-A265-1098-F1A4-7EA0ACEAB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6378-4185-D7EF-8BED-9044B0F4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21830-B96C-CDC2-E951-CB5F0209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61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8137-8514-4B19-180A-D04417F1B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A6977-DA2A-7ADA-02EB-6F1F23ACF0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994789-6F7C-1091-5B62-5E676DDDB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1F217B-5612-EC9A-53B8-8F1C3D6C8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DAC40-96A9-7B8E-D633-9CCE4920B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89B9-2894-3B3B-B217-CDFD8F3F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49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90B4-1CB8-EAEE-FC32-9F6D4DFF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C509E-7CC5-B3DA-50E2-08004B7CB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2CECE-F911-DB4E-FADA-100DBEE00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C79E4A-2A9B-1458-A6E5-AA406B96E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4EE6C-7F2C-1558-9877-E70BE683A5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699EF-2354-2762-3546-4876001C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22EEBE-CF78-FF45-5587-D61F9275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0B3714-8037-2290-9758-10C499BDC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96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DE27-253E-F1C6-8B35-B842094A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DD6924-42BC-45B0-229E-1E419BB4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6E7FB-4217-BB6F-7023-DBE7DB70E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CDFE2C-6AFA-F868-05EB-4BDA0E06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39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5754FF-7237-554B-6759-2BF0BA00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EC6BA-16D2-E1D4-7315-09407F65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08C3D-2299-D862-2FA6-95D09199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4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DF853-B45C-5A94-6B75-E5B0B1EA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0D5C5-0C35-A38B-191C-0D0ECC46DD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18CD75-7B2B-65A9-F7BC-1C86DF71B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D37331-AC72-EEC2-FD74-DE5A1932B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36662-BA4E-32D5-534A-29C2C50ED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B024E-BE3C-D57F-DE88-D0D28BF1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43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E802-13E7-01A6-6053-19A8EC11C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37E07-34C8-EF2A-BD51-E26E801C16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462B1-DE41-2EA8-F677-4AEB263DC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B314F-2EAA-F9D3-4583-29711135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B72BF4-B40D-FA4A-4981-BBF8954D5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63F76-03B2-E111-07D0-BBBAB0253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9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6F3AA7-3E34-5920-1489-597C911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7F4B1-EFBB-C70F-4817-806ECE8F2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0DCB8-EA5C-9DC7-FE2E-A7DE57E1BB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13F2F2-4E8C-D74B-A94F-B198048CB731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E60A0-D889-7652-9F30-A359D0726B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00D4-8E8E-D0A7-7A8D-34B9A9A89B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5D46-EBD8-2248-8DB2-1686A4DE6B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083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DCF55-7D9B-A8E8-DADD-264B695A7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7462" y="2655614"/>
            <a:ext cx="10237076" cy="2387600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</a:pPr>
            <a:r>
              <a:rPr lang="en-GB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AKI in Lassa fever </a:t>
            </a:r>
            <a:b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br>
              <a:rPr lang="en-GB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353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67F70-4137-FE66-17E5-5FA31C12B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0471" y="1028340"/>
            <a:ext cx="3642651" cy="575477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C523DC-53AC-3CDB-6B96-7B68D4927FD8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virus replication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BC4EB8-3A71-025A-FE60-F8D295CFBC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239"/>
          <a:stretch/>
        </p:blipFill>
        <p:spPr>
          <a:xfrm>
            <a:off x="10415587" y="6517099"/>
            <a:ext cx="1589087" cy="241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6F7F446-7B13-9CED-E2C3-8CD0FF17D5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3348" b="-10241"/>
          <a:stretch/>
        </p:blipFill>
        <p:spPr>
          <a:xfrm>
            <a:off x="8493122" y="6517099"/>
            <a:ext cx="1946277" cy="26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504C0A-2CA9-7FC4-5D09-34C4BF7CA2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55" t="14263" r="9227" b="18690"/>
          <a:stretch/>
        </p:blipFill>
        <p:spPr bwMode="auto">
          <a:xfrm>
            <a:off x="1147262" y="1488228"/>
            <a:ext cx="3078997" cy="4246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32019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C4DE35-A1C7-7621-3802-37ECB64E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937623"/>
            <a:ext cx="6381749" cy="2712913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5CF49-D991-B5F2-884B-9999DEDA5F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3564" y="6595221"/>
            <a:ext cx="2738436" cy="2627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E8FDA0-74BF-E27D-4141-BDBA59E436AB}"/>
              </a:ext>
            </a:extLst>
          </p:cNvPr>
          <p:cNvSpPr txBox="1"/>
          <p:nvPr/>
        </p:nvSpPr>
        <p:spPr>
          <a:xfrm>
            <a:off x="514350" y="4153239"/>
            <a:ext cx="820160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Patients with Lassa fever in 1976 – 1980 in Sierra Leone:</a:t>
            </a:r>
          </a:p>
          <a:p>
            <a:endParaRPr lang="en-US" sz="2400" dirty="0"/>
          </a:p>
          <a:p>
            <a:pPr lvl="1"/>
            <a:r>
              <a:rPr lang="en-US" sz="2400" dirty="0"/>
              <a:t>Complete postmortem examination of 6 patients </a:t>
            </a:r>
          </a:p>
          <a:p>
            <a:pPr lvl="1"/>
            <a:r>
              <a:rPr lang="en-US" sz="2400" dirty="0"/>
              <a:t>Tissues from 7 fetuses from women infected with Lassa virus</a:t>
            </a:r>
          </a:p>
          <a:p>
            <a:pPr lvl="1"/>
            <a:r>
              <a:rPr lang="en-US" sz="2400" dirty="0"/>
              <a:t>Postmortem biopsies from additional 18 patients</a:t>
            </a:r>
          </a:p>
          <a:p>
            <a:pPr lvl="1"/>
            <a:r>
              <a:rPr lang="en-US" sz="2400" dirty="0"/>
              <a:t>                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3F3758-1105-D348-D7DB-2B48EC8E83A7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virus and kidney</a:t>
            </a:r>
          </a:p>
        </p:txBody>
      </p:sp>
    </p:spTree>
    <p:extLst>
      <p:ext uri="{BB962C8B-B14F-4D97-AF65-F5344CB8AC3E}">
        <p14:creationId xmlns:p14="http://schemas.microsoft.com/office/powerpoint/2010/main" val="634390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741EA9-0F43-35AC-C715-58265EEB1AB2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virus and kidney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15CF49-D991-B5F2-884B-9999DEDA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8899" y="6561355"/>
            <a:ext cx="2738436" cy="262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A94F15-9D33-8B4E-4A94-B0FB08C95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136"/>
          <a:stretch/>
        </p:blipFill>
        <p:spPr>
          <a:xfrm>
            <a:off x="502769" y="852133"/>
            <a:ext cx="11023711" cy="551480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5147AE-2944-470F-A546-901235A14248}"/>
              </a:ext>
            </a:extLst>
          </p:cNvPr>
          <p:cNvSpPr/>
          <p:nvPr/>
        </p:nvSpPr>
        <p:spPr>
          <a:xfrm>
            <a:off x="4421529" y="1284790"/>
            <a:ext cx="706056" cy="5276565"/>
          </a:xfrm>
          <a:prstGeom prst="rect">
            <a:avLst/>
          </a:prstGeom>
          <a:noFill/>
          <a:ln w="476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4061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135C8C-1E3A-F9CC-D319-8F392EB7190A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fever infection and AKI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E47AC2-07AB-3B93-49D0-C1FFD8F8B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067" y="942180"/>
            <a:ext cx="7450666" cy="216246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A66208-4AE7-28F0-175B-789956C8B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1533" y="6428534"/>
            <a:ext cx="5850467" cy="4294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0FBB14-F721-4A4D-9776-DEC4CEB675A5}"/>
              </a:ext>
            </a:extLst>
          </p:cNvPr>
          <p:cNvSpPr txBox="1"/>
          <p:nvPr/>
        </p:nvSpPr>
        <p:spPr>
          <a:xfrm>
            <a:off x="372956" y="3273836"/>
            <a:ext cx="11937154" cy="959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480"/>
              </a:lnSpc>
            </a:pPr>
            <a:r>
              <a:rPr lang="en-US" sz="2400" dirty="0"/>
              <a:t>Literature search:  PubMed search of the English literature from 1999 – 2019 using the term ‘viral hemorrhagic fever’ and ‘renal failure’ as the subject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284C55-7CC2-FA5B-DF8A-350911E32384}"/>
              </a:ext>
            </a:extLst>
          </p:cNvPr>
          <p:cNvSpPr txBox="1"/>
          <p:nvPr/>
        </p:nvSpPr>
        <p:spPr>
          <a:xfrm>
            <a:off x="1473623" y="4402075"/>
            <a:ext cx="8933792" cy="1856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480"/>
              </a:lnSpc>
            </a:pPr>
            <a:r>
              <a:rPr lang="en-US" sz="2400" dirty="0"/>
              <a:t>74 publications,  78 patients</a:t>
            </a:r>
          </a:p>
          <a:p>
            <a:pPr>
              <a:lnSpc>
                <a:spcPts val="3480"/>
              </a:lnSpc>
            </a:pPr>
            <a:r>
              <a:rPr lang="en-US" sz="2400" dirty="0"/>
              <a:t>70% dengue and hantavirus infection</a:t>
            </a:r>
          </a:p>
          <a:p>
            <a:pPr>
              <a:lnSpc>
                <a:spcPts val="3480"/>
              </a:lnSpc>
            </a:pPr>
            <a:r>
              <a:rPr lang="en-US" sz="2400" dirty="0"/>
              <a:t>	      remainder: </a:t>
            </a:r>
            <a:r>
              <a:rPr lang="en-US" sz="2400" dirty="0" err="1"/>
              <a:t>puumala</a:t>
            </a:r>
            <a:r>
              <a:rPr lang="en-US" sz="2400" dirty="0"/>
              <a:t> virus, Ebola virus, Lassa fever infection</a:t>
            </a:r>
          </a:p>
          <a:p>
            <a:pPr>
              <a:lnSpc>
                <a:spcPts val="3480"/>
              </a:lnSpc>
            </a:pPr>
            <a:r>
              <a:rPr lang="en-US" sz="2400" dirty="0"/>
              <a:t>Overall mortality:  32.2% </a:t>
            </a:r>
          </a:p>
        </p:txBody>
      </p:sp>
    </p:spTree>
    <p:extLst>
      <p:ext uri="{BB962C8B-B14F-4D97-AF65-F5344CB8AC3E}">
        <p14:creationId xmlns:p14="http://schemas.microsoft.com/office/powerpoint/2010/main" val="2735406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135C8C-1E3A-F9CC-D319-8F392EB7190A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fever infection and AKI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A66208-4AE7-28F0-175B-789956C8B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33" y="6428534"/>
            <a:ext cx="5850467" cy="42946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A43FBF-BCA4-93DA-8455-F69F597B0401}"/>
              </a:ext>
            </a:extLst>
          </p:cNvPr>
          <p:cNvSpPr txBox="1"/>
          <p:nvPr/>
        </p:nvSpPr>
        <p:spPr>
          <a:xfrm>
            <a:off x="344778" y="1016000"/>
            <a:ext cx="11502444" cy="3296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20"/>
              </a:lnSpc>
            </a:pPr>
            <a:r>
              <a:rPr lang="en-US" sz="2600" b="1" dirty="0"/>
              <a:t>Pathophysiology of AKI in viral hemorrhagic fever</a:t>
            </a:r>
            <a:endParaRPr lang="en-US" sz="2600" dirty="0"/>
          </a:p>
          <a:p>
            <a:pPr>
              <a:lnSpc>
                <a:spcPts val="3620"/>
              </a:lnSpc>
            </a:pPr>
            <a:r>
              <a:rPr lang="en-US" sz="2600" dirty="0"/>
              <a:t>Multifactorial:</a:t>
            </a:r>
          </a:p>
          <a:p>
            <a:pPr marL="914400" lvl="1" indent="-457200">
              <a:lnSpc>
                <a:spcPts val="3620"/>
              </a:lnSpc>
              <a:buFont typeface="Wingdings" pitchFamily="2" charset="2"/>
              <a:buChar char="ü"/>
            </a:pPr>
            <a:r>
              <a:rPr lang="en-US" sz="2600" dirty="0"/>
              <a:t>Hypovolemia</a:t>
            </a:r>
          </a:p>
          <a:p>
            <a:pPr marL="914400" lvl="1" indent="-457200">
              <a:lnSpc>
                <a:spcPts val="3620"/>
              </a:lnSpc>
              <a:buFont typeface="Wingdings" pitchFamily="2" charset="2"/>
              <a:buChar char="ü"/>
            </a:pPr>
            <a:r>
              <a:rPr lang="en-US" sz="2600" dirty="0"/>
              <a:t>hemodynamic instability</a:t>
            </a:r>
          </a:p>
          <a:p>
            <a:pPr marL="914400" lvl="1" indent="-457200">
              <a:lnSpc>
                <a:spcPts val="3620"/>
              </a:lnSpc>
              <a:buFont typeface="Wingdings" pitchFamily="2" charset="2"/>
              <a:buChar char="ü"/>
            </a:pPr>
            <a:r>
              <a:rPr lang="en-US" sz="2600" dirty="0"/>
              <a:t>rhabdomyolysis</a:t>
            </a:r>
          </a:p>
          <a:p>
            <a:pPr marL="914400" lvl="1" indent="-457200">
              <a:lnSpc>
                <a:spcPts val="3620"/>
              </a:lnSpc>
              <a:buFont typeface="Wingdings" pitchFamily="2" charset="2"/>
              <a:buChar char="ü"/>
            </a:pPr>
            <a:r>
              <a:rPr lang="en-US" sz="2600" dirty="0"/>
              <a:t>nephrotoxicity</a:t>
            </a:r>
          </a:p>
          <a:p>
            <a:pPr marL="914400" lvl="1" indent="-457200">
              <a:lnSpc>
                <a:spcPts val="3620"/>
              </a:lnSpc>
              <a:buFont typeface="Wingdings" pitchFamily="2" charset="2"/>
              <a:buChar char="ü"/>
            </a:pPr>
            <a:r>
              <a:rPr lang="en-US" sz="2600" dirty="0"/>
              <a:t>direct cytopathic effects of the viral protein on the glomerular &amp; tubular cells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BBECA-E973-4801-EE35-29ED00905CEE}"/>
              </a:ext>
            </a:extLst>
          </p:cNvPr>
          <p:cNvSpPr txBox="1"/>
          <p:nvPr/>
        </p:nvSpPr>
        <p:spPr>
          <a:xfrm>
            <a:off x="344778" y="4622690"/>
            <a:ext cx="3798348" cy="1449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620"/>
              </a:lnSpc>
            </a:pPr>
            <a:r>
              <a:rPr lang="en-US" sz="2600" b="1" dirty="0"/>
              <a:t>Treatment:</a:t>
            </a:r>
          </a:p>
          <a:p>
            <a:pPr>
              <a:lnSpc>
                <a:spcPts val="3620"/>
              </a:lnSpc>
            </a:pPr>
            <a:r>
              <a:rPr lang="en-US" sz="2600" b="1" dirty="0"/>
              <a:t>	</a:t>
            </a:r>
            <a:r>
              <a:rPr lang="en-US" sz="2600" dirty="0"/>
              <a:t>supportive</a:t>
            </a:r>
          </a:p>
          <a:p>
            <a:pPr>
              <a:lnSpc>
                <a:spcPts val="3620"/>
              </a:lnSpc>
            </a:pPr>
            <a:r>
              <a:rPr lang="en-US" sz="2600" dirty="0"/>
              <a:t>	no specific therapy </a:t>
            </a:r>
          </a:p>
        </p:txBody>
      </p:sp>
    </p:spTree>
    <p:extLst>
      <p:ext uri="{BB962C8B-B14F-4D97-AF65-F5344CB8AC3E}">
        <p14:creationId xmlns:p14="http://schemas.microsoft.com/office/powerpoint/2010/main" val="44623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821BAC-C57C-AD54-4A62-3B707B8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1015465"/>
            <a:ext cx="7374467" cy="24270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D86B3C3-0F27-7886-5966-DB15CA85381A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fever infection and AKI in children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58B225-0ED5-5DE4-E15F-0E2E14013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6426200"/>
            <a:ext cx="6223000" cy="43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788C1E-D0C4-2AEF-75B5-077A2058B33E}"/>
              </a:ext>
            </a:extLst>
          </p:cNvPr>
          <p:cNvSpPr txBox="1"/>
          <p:nvPr/>
        </p:nvSpPr>
        <p:spPr>
          <a:xfrm>
            <a:off x="231225" y="3752117"/>
            <a:ext cx="1196077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40 successive hospitalized children with confirmed Lassa fever between 2009 – 2017 in Nigeria</a:t>
            </a:r>
          </a:p>
          <a:p>
            <a:endParaRPr lang="en-US" sz="2400" dirty="0"/>
          </a:p>
          <a:p>
            <a:r>
              <a:rPr lang="en-US" sz="2400" dirty="0"/>
              <a:t>40% had AKI  (mainly AKI stage 2 or 3)</a:t>
            </a:r>
          </a:p>
          <a:p>
            <a:r>
              <a:rPr lang="en-US" sz="2400" dirty="0"/>
              <a:t>Risk factors for AKI:	abnormal bleeding</a:t>
            </a:r>
          </a:p>
          <a:p>
            <a:r>
              <a:rPr lang="en-US" sz="2400" dirty="0"/>
              <a:t>			encephalopathy	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hamaturia</a:t>
            </a:r>
            <a:endParaRPr lang="en-US" sz="2400" dirty="0"/>
          </a:p>
          <a:p>
            <a:r>
              <a:rPr lang="en-US" sz="2400" dirty="0"/>
              <a:t>			elevated transaminases </a:t>
            </a:r>
          </a:p>
        </p:txBody>
      </p:sp>
    </p:spTree>
    <p:extLst>
      <p:ext uri="{BB962C8B-B14F-4D97-AF65-F5344CB8AC3E}">
        <p14:creationId xmlns:p14="http://schemas.microsoft.com/office/powerpoint/2010/main" val="114919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907" y="605301"/>
            <a:ext cx="8276493" cy="67161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A996508-4EE3-9B99-E090-7EFDE6B670CE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fever infection and risk of AKI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8ABEB2-F184-B48F-36BE-7BCE40636E66}"/>
              </a:ext>
            </a:extLst>
          </p:cNvPr>
          <p:cNvSpPr/>
          <p:nvPr/>
        </p:nvSpPr>
        <p:spPr>
          <a:xfrm>
            <a:off x="6748111" y="1023249"/>
            <a:ext cx="1938690" cy="183848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D95D80D-E96C-C9B8-F6BC-911E09E0020D}"/>
              </a:ext>
            </a:extLst>
          </p:cNvPr>
          <p:cNvSpPr/>
          <p:nvPr/>
        </p:nvSpPr>
        <p:spPr>
          <a:xfrm>
            <a:off x="3573286" y="813241"/>
            <a:ext cx="1710266" cy="199867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1369794-39BB-E0AD-2471-7965D23B6025}"/>
              </a:ext>
            </a:extLst>
          </p:cNvPr>
          <p:cNvSpPr/>
          <p:nvPr/>
        </p:nvSpPr>
        <p:spPr>
          <a:xfrm>
            <a:off x="4411176" y="5154769"/>
            <a:ext cx="2168895" cy="243234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6CA036-0A54-BB36-D5C4-3803E867CE43}"/>
              </a:ext>
            </a:extLst>
          </p:cNvPr>
          <p:cNvSpPr/>
          <p:nvPr/>
        </p:nvSpPr>
        <p:spPr>
          <a:xfrm>
            <a:off x="6232668" y="5302041"/>
            <a:ext cx="1710266" cy="249243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7281BA-B36B-BCE4-E33D-C8C7A8F657B9}"/>
              </a:ext>
            </a:extLst>
          </p:cNvPr>
          <p:cNvSpPr/>
          <p:nvPr/>
        </p:nvSpPr>
        <p:spPr>
          <a:xfrm rot="2759070">
            <a:off x="4094522" y="2573349"/>
            <a:ext cx="1888080" cy="408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14EC14-E7C3-7312-1B53-97ABE00E5081}"/>
              </a:ext>
            </a:extLst>
          </p:cNvPr>
          <p:cNvSpPr/>
          <p:nvPr/>
        </p:nvSpPr>
        <p:spPr>
          <a:xfrm rot="18865338">
            <a:off x="6445088" y="3033585"/>
            <a:ext cx="1333826" cy="25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75C7DB-D353-4E1F-BABA-6461CB4F5005}"/>
              </a:ext>
            </a:extLst>
          </p:cNvPr>
          <p:cNvSpPr/>
          <p:nvPr/>
        </p:nvSpPr>
        <p:spPr>
          <a:xfrm rot="17522706">
            <a:off x="4922480" y="5399248"/>
            <a:ext cx="1333826" cy="258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1769D6-5858-6786-C149-E75BA4F4F4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" t="61449" r="70524" b="2688"/>
          <a:stretch/>
        </p:blipFill>
        <p:spPr>
          <a:xfrm>
            <a:off x="6383595" y="5570216"/>
            <a:ext cx="1123867" cy="899822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37C74153-05E9-C117-CE28-5635A136A758}"/>
              </a:ext>
            </a:extLst>
          </p:cNvPr>
          <p:cNvSpPr/>
          <p:nvPr/>
        </p:nvSpPr>
        <p:spPr>
          <a:xfrm>
            <a:off x="6244187" y="5374749"/>
            <a:ext cx="1402681" cy="1417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360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/>
          <p:cNvSpPr txBox="1"/>
          <p:nvPr/>
        </p:nvSpPr>
        <p:spPr>
          <a:xfrm>
            <a:off x="4011031" y="941709"/>
            <a:ext cx="3640667" cy="1938992"/>
          </a:xfrm>
          <a:prstGeom prst="rect">
            <a:avLst/>
          </a:prstGeom>
          <a:solidFill>
            <a:srgbClr val="FFC00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53293">
              <a:buClr>
                <a:srgbClr val="FF0000"/>
              </a:buClr>
              <a:defRPr/>
            </a:pPr>
            <a:r>
              <a:rPr lang="en-US" sz="2400" b="1" dirty="0">
                <a:solidFill>
                  <a:prstClr val="black"/>
                </a:solidFill>
              </a:rPr>
              <a:t>Indirect Effects: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Hypovolemia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Systemic inflammation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Secondary infection 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Rhabdomyolysis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013351" y="1212182"/>
            <a:ext cx="2930416" cy="1200329"/>
          </a:xfrm>
          <a:prstGeom prst="rect">
            <a:avLst/>
          </a:prstGeom>
          <a:solidFill>
            <a:srgbClr val="FFFF00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53293">
              <a:buClr>
                <a:srgbClr val="FF0000"/>
              </a:buClr>
              <a:defRPr/>
            </a:pPr>
            <a:r>
              <a:rPr lang="en-US" sz="2400" b="1" dirty="0">
                <a:solidFill>
                  <a:prstClr val="black"/>
                </a:solidFill>
              </a:rPr>
              <a:t>Management Effects: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Nephrotoxins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Fluid management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09356" y="1500650"/>
            <a:ext cx="2623499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 defTabSz="653293">
              <a:buClr>
                <a:srgbClr val="FF0000"/>
              </a:buClr>
              <a:defRPr/>
            </a:pPr>
            <a:r>
              <a:rPr lang="en-US" sz="2400" b="1" dirty="0">
                <a:solidFill>
                  <a:prstClr val="black"/>
                </a:solidFill>
              </a:rPr>
              <a:t>Direct Viral Effects:</a:t>
            </a:r>
          </a:p>
          <a:p>
            <a:pPr algn="ctr" defTabSz="653293">
              <a:buClr>
                <a:srgbClr val="FF0000"/>
              </a:buClr>
              <a:defRPr/>
            </a:pPr>
            <a:r>
              <a:rPr lang="en-US" sz="2400" dirty="0">
                <a:solidFill>
                  <a:prstClr val="black"/>
                </a:solidFill>
              </a:rPr>
              <a:t>Kidney infection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622A7C-5E53-6241-9E25-DF496D640FEE}"/>
              </a:ext>
            </a:extLst>
          </p:cNvPr>
          <p:cNvSpPr txBox="1"/>
          <p:nvPr/>
        </p:nvSpPr>
        <p:spPr>
          <a:xfrm>
            <a:off x="267017" y="2709755"/>
            <a:ext cx="11750566" cy="3988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380"/>
              </a:lnSpc>
            </a:pPr>
            <a:r>
              <a:rPr lang="en-US" sz="2400" b="1" dirty="0">
                <a:solidFill>
                  <a:prstClr val="black"/>
                </a:solidFill>
              </a:rPr>
              <a:t>Management</a:t>
            </a:r>
            <a:r>
              <a:rPr lang="en-US" sz="2400" dirty="0">
                <a:solidFill>
                  <a:prstClr val="black"/>
                </a:solidFill>
              </a:rPr>
              <a:t> </a:t>
            </a:r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Lassa fever associated AKI is often multi-factorial.</a:t>
            </a:r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>
                <a:solidFill>
                  <a:prstClr val="black"/>
                </a:solidFill>
              </a:rPr>
              <a:t>The risk of AKI is higher in patients with more severe Lassa infection.</a:t>
            </a:r>
            <a:endParaRPr lang="en-US" sz="2400" dirty="0"/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/>
              <a:t>There are no specific treatments for Lassa fever associated AKI.</a:t>
            </a:r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/>
              <a:t>Standard of care to prevent and manage severe infections and multi-organ failure in critically ill patients is recommended. </a:t>
            </a:r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/>
              <a:t>Fluid management is important.</a:t>
            </a:r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/>
              <a:t>Exposure to nephrotoxins should be avoided if possible.</a:t>
            </a:r>
          </a:p>
          <a:p>
            <a:pPr marL="342900" indent="-342900">
              <a:lnSpc>
                <a:spcPts val="3380"/>
              </a:lnSpc>
              <a:buFont typeface="Wingdings" pitchFamily="2" charset="2"/>
              <a:buChar char="ü"/>
            </a:pPr>
            <a:r>
              <a:rPr lang="en-US" sz="2400" dirty="0"/>
              <a:t>The indications for RRT are not different than for other infection associated types of AKI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B07826-56DB-EAFF-C3FD-EDADDB72ED70}"/>
              </a:ext>
            </a:extLst>
          </p:cNvPr>
          <p:cNvSpPr/>
          <p:nvPr/>
        </p:nvSpPr>
        <p:spPr bwMode="auto">
          <a:xfrm>
            <a:off x="0" y="0"/>
            <a:ext cx="12192000" cy="7058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lIns="0" tIns="0" rIns="0" bIns="0"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Lassa fever infection and AKI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5A81E4-98A2-486A-93CF-27B50072ECF6}"/>
              </a:ext>
            </a:extLst>
          </p:cNvPr>
          <p:cNvSpPr txBox="1"/>
          <p:nvPr/>
        </p:nvSpPr>
        <p:spPr>
          <a:xfrm>
            <a:off x="116544" y="851584"/>
            <a:ext cx="26234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Pathophysiology</a:t>
            </a:r>
          </a:p>
        </p:txBody>
      </p:sp>
    </p:spTree>
    <p:extLst>
      <p:ext uri="{BB962C8B-B14F-4D97-AF65-F5344CB8AC3E}">
        <p14:creationId xmlns:p14="http://schemas.microsoft.com/office/powerpoint/2010/main" val="2787609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132682F4F9C1D44A6C609BC469A6292" ma:contentTypeVersion="18" ma:contentTypeDescription="Create a new document." ma:contentTypeScope="" ma:versionID="02511c0b63a23543b8290a4e72cb88a9">
  <xsd:schema xmlns:xsd="http://www.w3.org/2001/XMLSchema" xmlns:xs="http://www.w3.org/2001/XMLSchema" xmlns:p="http://schemas.microsoft.com/office/2006/metadata/properties" xmlns:ns2="7cd1cfde-dc9f-4e1b-a2b0-3af2c217950b" xmlns:ns3="5f3c8fab-e837-4e91-b3e4-7f9e038d9ed0" targetNamespace="http://schemas.microsoft.com/office/2006/metadata/properties" ma:root="true" ma:fieldsID="ebf6c7e92a0a49623ae1ee09ad0b1955" ns2:_="" ns3:_="">
    <xsd:import namespace="7cd1cfde-dc9f-4e1b-a2b0-3af2c217950b"/>
    <xsd:import namespace="5f3c8fab-e837-4e91-b3e4-7f9e038d9ed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1cfde-dc9f-4e1b-a2b0-3af2c21795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aa4eac88-8ae6-4a96-90c7-97bc93c84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3c8fab-e837-4e91-b3e4-7f9e038d9ed0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caccf4b4-01bd-4738-b8a2-2aff6d32cbd3}" ma:internalName="TaxCatchAll" ma:showField="CatchAllData" ma:web="5f3c8fab-e837-4e91-b3e4-7f9e038d9ed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cd1cfde-dc9f-4e1b-a2b0-3af2c217950b">
      <Terms xmlns="http://schemas.microsoft.com/office/infopath/2007/PartnerControls"/>
    </lcf76f155ced4ddcb4097134ff3c332f>
    <TaxCatchAll xmlns="5f3c8fab-e837-4e91-b3e4-7f9e038d9ed0" xsi:nil="true"/>
    <SharedWithUsers xmlns="5f3c8fab-e837-4e91-b3e4-7f9e038d9ed0">
      <UserInfo>
        <DisplayName>KELLY, Tania Marie</DisplayName>
        <AccountId>1319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8C48AD6-5A38-48EA-81F9-78B1A410D8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17C6919-576D-4C87-97A0-F20B6C159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1cfde-dc9f-4e1b-a2b0-3af2c217950b"/>
    <ds:schemaRef ds:uri="5f3c8fab-e837-4e91-b3e4-7f9e038d9ed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2B97CA6-B92F-4A87-9C71-B6CC3A661DE5}">
  <ds:schemaRefs>
    <ds:schemaRef ds:uri="http://schemas.microsoft.com/office/2006/metadata/properties"/>
    <ds:schemaRef ds:uri="http://schemas.microsoft.com/office/infopath/2007/PartnerControls"/>
    <ds:schemaRef ds:uri="7cd1cfde-dc9f-4e1b-a2b0-3af2c217950b"/>
    <ds:schemaRef ds:uri="5f3c8fab-e837-4e91-b3e4-7f9e038d9ed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326</Words>
  <Application>Microsoft Office PowerPoint</Application>
  <PresentationFormat>Widescreen</PresentationFormat>
  <Paragraphs>56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AKI in Lassa fever 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Ostermann Marlies</dc:creator>
  <cp:lastModifiedBy>KELLY, Tania Marie</cp:lastModifiedBy>
  <cp:revision>15</cp:revision>
  <dcterms:created xsi:type="dcterms:W3CDTF">2024-05-09T13:12:56Z</dcterms:created>
  <dcterms:modified xsi:type="dcterms:W3CDTF">2024-10-17T13:05:22Z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0x010100C132682F4F9C1D44A6C609BC469A6292</vt:lpwstr>
  </property>
</Properties>
</file>