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26"/>
  </p:notesMasterIdLst>
  <p:handoutMasterIdLst>
    <p:handoutMasterId r:id="rId27"/>
  </p:handoutMasterIdLst>
  <p:sldIdLst>
    <p:sldId id="1189" r:id="rId2"/>
    <p:sldId id="1211" r:id="rId3"/>
    <p:sldId id="1207" r:id="rId4"/>
    <p:sldId id="1209" r:id="rId5"/>
    <p:sldId id="1227" r:id="rId6"/>
    <p:sldId id="1210" r:id="rId7"/>
    <p:sldId id="1204" r:id="rId8"/>
    <p:sldId id="1195" r:id="rId9"/>
    <p:sldId id="1226" r:id="rId10"/>
    <p:sldId id="1219" r:id="rId11"/>
    <p:sldId id="1206" r:id="rId12"/>
    <p:sldId id="1214" r:id="rId13"/>
    <p:sldId id="1215" r:id="rId14"/>
    <p:sldId id="1216" r:id="rId15"/>
    <p:sldId id="1217" r:id="rId16"/>
    <p:sldId id="1213" r:id="rId17"/>
    <p:sldId id="1190" r:id="rId18"/>
    <p:sldId id="1220" r:id="rId19"/>
    <p:sldId id="1221" r:id="rId20"/>
    <p:sldId id="1222" r:id="rId21"/>
    <p:sldId id="1223" r:id="rId22"/>
    <p:sldId id="1224" r:id="rId23"/>
    <p:sldId id="1013" r:id="rId24"/>
    <p:sldId id="1225" r:id="rId2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7088 林暐盛" initials="2林" lastIdx="5" clrIdx="0">
    <p:extLst>
      <p:ext uri="{19B8F6BF-5375-455C-9EA6-DF929625EA0E}">
        <p15:presenceInfo xmlns:p15="http://schemas.microsoft.com/office/powerpoint/2012/main" userId="S-1-5-21-1614895754-583907252-1801674531-3004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896"/>
    <a:srgbClr val="0083A2"/>
    <a:srgbClr val="218099"/>
    <a:srgbClr val="F1AC01"/>
    <a:srgbClr val="AEAEAE"/>
    <a:srgbClr val="2772E1"/>
    <a:srgbClr val="14458E"/>
    <a:srgbClr val="449E9A"/>
    <a:srgbClr val="5B5245"/>
    <a:srgbClr val="90D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89401" autoAdjust="0"/>
  </p:normalViewPr>
  <p:slideViewPr>
    <p:cSldViewPr showGuides="1">
      <p:cViewPr varScale="1">
        <p:scale>
          <a:sx n="137" d="100"/>
          <a:sy n="137" d="100"/>
        </p:scale>
        <p:origin x="1260" y="138"/>
      </p:cViewPr>
      <p:guideLst>
        <p:guide orient="horz" pos="514"/>
        <p:guide pos="414"/>
        <p:guide orient="horz" pos="429"/>
      </p:guideLst>
    </p:cSldViewPr>
  </p:slideViewPr>
  <p:outlineViewPr>
    <p:cViewPr>
      <p:scale>
        <a:sx n="33" d="100"/>
        <a:sy n="33" d="100"/>
      </p:scale>
      <p:origin x="0" y="-162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07088\Lad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標竿前十大關鍵字比較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[Ladar.xlsx]Ladar!$B$1</c:f>
              <c:strCache>
                <c:ptCount val="1"/>
                <c:pt idx="0">
                  <c:v>leader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[Ladar.xlsx]Ladar!$A$2:$A$11</c:f>
              <c:strCache>
                <c:ptCount val="10"/>
                <c:pt idx="0">
                  <c:v>employee</c:v>
                </c:pt>
                <c:pt idx="1">
                  <c:v>supply_chain</c:v>
                </c:pt>
                <c:pt idx="2">
                  <c:v>risk_management</c:v>
                </c:pt>
                <c:pt idx="3">
                  <c:v>remuneration</c:v>
                </c:pt>
                <c:pt idx="4">
                  <c:v>supervisory_board</c:v>
                </c:pt>
                <c:pt idx="5">
                  <c:v>sustainable_supply_chain</c:v>
                </c:pt>
                <c:pt idx="6">
                  <c:v>health_and_safety</c:v>
                </c:pt>
                <c:pt idx="7">
                  <c:v>internal_audit</c:v>
                </c:pt>
                <c:pt idx="8">
                  <c:v>energy</c:v>
                </c:pt>
                <c:pt idx="9">
                  <c:v>corporate_governance</c:v>
                </c:pt>
              </c:strCache>
            </c:strRef>
          </c:cat>
          <c:val>
            <c:numRef>
              <c:f>[Ladar.xlsx]Ladar!$B$2:$B$11</c:f>
              <c:numCache>
                <c:formatCode>General</c:formatCode>
                <c:ptCount val="10"/>
                <c:pt idx="0">
                  <c:v>8.0072396115821896</c:v>
                </c:pt>
                <c:pt idx="1">
                  <c:v>6.4186348866686602</c:v>
                </c:pt>
                <c:pt idx="2">
                  <c:v>5.0048952340870301</c:v>
                </c:pt>
                <c:pt idx="3">
                  <c:v>3.97447562706911</c:v>
                </c:pt>
                <c:pt idx="4">
                  <c:v>3.8193693199724499</c:v>
                </c:pt>
                <c:pt idx="5">
                  <c:v>3.0596447966773601</c:v>
                </c:pt>
                <c:pt idx="6">
                  <c:v>2.9727062296422901</c:v>
                </c:pt>
                <c:pt idx="7">
                  <c:v>2.8837917860836999</c:v>
                </c:pt>
                <c:pt idx="8">
                  <c:v>2.8689727121572699</c:v>
                </c:pt>
                <c:pt idx="9">
                  <c:v>2.0736824114387402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D9-42DC-886D-5B44EBFE1230}"/>
            </c:ext>
          </c:extLst>
        </c:ser>
        <c:ser>
          <c:idx val="1"/>
          <c:order val="1"/>
          <c:tx>
            <c:strRef>
              <c:f>[Ladar.xlsx]Ladar!$C$1</c:f>
              <c:strCache>
                <c:ptCount val="1"/>
                <c:pt idx="0">
                  <c:v>AUO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[Ladar.xlsx]Ladar!$A$2:$A$11</c:f>
              <c:strCache>
                <c:ptCount val="10"/>
                <c:pt idx="0">
                  <c:v>employee</c:v>
                </c:pt>
                <c:pt idx="1">
                  <c:v>supply_chain</c:v>
                </c:pt>
                <c:pt idx="2">
                  <c:v>risk_management</c:v>
                </c:pt>
                <c:pt idx="3">
                  <c:v>remuneration</c:v>
                </c:pt>
                <c:pt idx="4">
                  <c:v>supervisory_board</c:v>
                </c:pt>
                <c:pt idx="5">
                  <c:v>sustainable_supply_chain</c:v>
                </c:pt>
                <c:pt idx="6">
                  <c:v>health_and_safety</c:v>
                </c:pt>
                <c:pt idx="7">
                  <c:v>internal_audit</c:v>
                </c:pt>
                <c:pt idx="8">
                  <c:v>energy</c:v>
                </c:pt>
                <c:pt idx="9">
                  <c:v>corporate_governance</c:v>
                </c:pt>
              </c:strCache>
            </c:strRef>
          </c:cat>
          <c:val>
            <c:numRef>
              <c:f>[Ladar.xlsx]Ladar!$C$2:$C$11</c:f>
              <c:numCache>
                <c:formatCode>General</c:formatCode>
                <c:ptCount val="10"/>
                <c:pt idx="0">
                  <c:v>9.1909635064684299</c:v>
                </c:pt>
                <c:pt idx="1">
                  <c:v>6.1981077428074904</c:v>
                </c:pt>
                <c:pt idx="2">
                  <c:v>4.9623479436184503</c:v>
                </c:pt>
                <c:pt idx="3">
                  <c:v>2.2011971423054599</c:v>
                </c:pt>
                <c:pt idx="4">
                  <c:v>1.96949217995752</c:v>
                </c:pt>
                <c:pt idx="5">
                  <c:v>3.16663448542189</c:v>
                </c:pt>
                <c:pt idx="6">
                  <c:v>2.91562077621162</c:v>
                </c:pt>
                <c:pt idx="7">
                  <c:v>2.1818883954431301</c:v>
                </c:pt>
                <c:pt idx="8">
                  <c:v>4.6727167406835299</c:v>
                </c:pt>
                <c:pt idx="9">
                  <c:v>2.4329021046534001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CD9-42DC-886D-5B44EBFE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929960"/>
        <c:axId val="186931920"/>
      </c:radarChart>
      <c:catAx>
        <c:axId val="186929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endParaRPr lang="zh-TW"/>
          </a:p>
        </c:txPr>
        <c:crossAx val="186931920"/>
        <c:crosses val="autoZero"/>
        <c:auto val="1"/>
        <c:lblAlgn val="ctr"/>
        <c:lblOffset val="100"/>
        <c:noMultiLvlLbl val="0"/>
      </c:catAx>
      <c:valAx>
        <c:axId val="18693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6929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latin typeface="Gill Sans MT" panose="020B0502020104020203" pitchFamily="34" charset="0"/>
              </a:rPr>
              <a:t>Samsung</a:t>
            </a:r>
            <a:r>
              <a:rPr lang="en-US" altLang="zh-TW" baseline="0" dirty="0"/>
              <a:t> 2019 </a:t>
            </a:r>
            <a:r>
              <a:rPr lang="zh-TW" altLang="en-US" baseline="0" dirty="0"/>
              <a:t>關鍵字排序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工作表1!$A$1:$A$10</c:f>
              <c:strCache>
                <c:ptCount val="10"/>
                <c:pt idx="0">
                  <c:v>supplier</c:v>
                </c:pt>
                <c:pt idx="1">
                  <c:v>employee</c:v>
                </c:pt>
                <c:pt idx="2">
                  <c:v>risk</c:v>
                </c:pt>
                <c:pt idx="3">
                  <c:v>safety</c:v>
                </c:pt>
                <c:pt idx="4">
                  <c:v>training</c:v>
                </c:pt>
                <c:pt idx="5">
                  <c:v>human_right</c:v>
                </c:pt>
                <c:pt idx="6">
                  <c:v>ghg</c:v>
                </c:pt>
                <c:pt idx="7">
                  <c:v>sustainability_report</c:v>
                </c:pt>
                <c:pt idx="8">
                  <c:v>ehs</c:v>
                </c:pt>
                <c:pt idx="9">
                  <c:v>board</c:v>
                </c:pt>
              </c:strCache>
            </c:strRef>
          </c:cat>
          <c:val>
            <c:numRef>
              <c:f>工作表1!$B$1:$B$10</c:f>
              <c:numCache>
                <c:formatCode>General</c:formatCode>
                <c:ptCount val="10"/>
                <c:pt idx="0">
                  <c:v>307</c:v>
                </c:pt>
                <c:pt idx="1">
                  <c:v>260</c:v>
                </c:pt>
                <c:pt idx="2">
                  <c:v>149</c:v>
                </c:pt>
                <c:pt idx="3">
                  <c:v>90</c:v>
                </c:pt>
                <c:pt idx="4">
                  <c:v>89</c:v>
                </c:pt>
                <c:pt idx="5">
                  <c:v>84</c:v>
                </c:pt>
                <c:pt idx="6">
                  <c:v>72</c:v>
                </c:pt>
                <c:pt idx="7">
                  <c:v>70</c:v>
                </c:pt>
                <c:pt idx="8">
                  <c:v>67</c:v>
                </c:pt>
                <c:pt idx="9">
                  <c:v>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B6-4A56-A8F2-E6B8C7211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23584"/>
        <c:axId val="185523976"/>
      </c:barChart>
      <c:catAx>
        <c:axId val="18552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523976"/>
        <c:crosses val="autoZero"/>
        <c:auto val="1"/>
        <c:lblAlgn val="ctr"/>
        <c:lblOffset val="100"/>
        <c:noMultiLvlLbl val="0"/>
      </c:catAx>
      <c:valAx>
        <c:axId val="185523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52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1T10:22:30.623" idx="1">
    <p:pos x="10" y="10"/>
    <p:text>外界有在開發這樣的方法，我們友達內部也希望能夠具備這樣子的數位分析能力，並且做得更符合我們的需求。我們理想的CSR文字數位分析能力期望解決傳統人工分析的以下缺點....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4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字詞庫目前無公開資訊，幫助友達建立有利於後續各種分析。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相似詞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cybersecurity,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personal_data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customer_relationship_management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personal_information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antitrust,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general_data_protection_regulation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25</a:t>
            </a:r>
            <a:r>
              <a:rPr lang="zh-TW" altLang="en-US" dirty="0"/>
              <a:t>相似詞</a:t>
            </a:r>
            <a:r>
              <a:rPr lang="en-US" altLang="zh-TW" dirty="0"/>
              <a:t>:</a:t>
            </a:r>
            <a:r>
              <a:rPr lang="zh-TW" altLang="en-US" dirty="0"/>
              <a:t>環安衛的部分</a:t>
            </a:r>
            <a:endParaRPr lang="en-US" altLang="zh-TW" dirty="0"/>
          </a:p>
          <a:p>
            <a:r>
              <a:rPr lang="zh-TW" altLang="en-US" dirty="0"/>
              <a:t>字詞少</a:t>
            </a:r>
            <a:r>
              <a:rPr lang="en-US" altLang="zh-TW" dirty="0"/>
              <a:t>:</a:t>
            </a:r>
            <a:r>
              <a:rPr lang="zh-TW" altLang="en-US" dirty="0"/>
              <a:t> 都是貼近相關產業會用到的的字詞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input</a:t>
            </a:r>
            <a:r>
              <a:rPr lang="zh-TW" altLang="en-US" dirty="0"/>
              <a:t>不同會有不同方向字詞</a:t>
            </a:r>
            <a:r>
              <a:rPr lang="en-US" altLang="zh-TW" dirty="0"/>
              <a:t>)</a:t>
            </a:r>
            <a:r>
              <a:rPr lang="zh-TW" altLang="en-US" dirty="0"/>
              <a:t>。而且有相近詞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2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字詞庫類似</a:t>
            </a:r>
            <a:r>
              <a:rPr lang="en-US" altLang="zh-TW" dirty="0"/>
              <a:t>CSR</a:t>
            </a:r>
            <a:r>
              <a:rPr lang="zh-TW" altLang="en-US" dirty="0"/>
              <a:t>領域的專有名詞辭典，公用會在後續介紹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9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SDG</a:t>
            </a:r>
            <a:r>
              <a:rPr lang="zh-TW" altLang="en-US" dirty="0" smtClean="0"/>
              <a:t> </a:t>
            </a:r>
            <a:r>
              <a:rPr lang="en-US" altLang="zh-TW" dirty="0" smtClean="0"/>
              <a:t>footprint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71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前兩項主要是與一般財報或是資料分析的輸入比較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6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都是永續作為的先鋒，也在各項評比屢屢獲獎的標竿企業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文字內容意義的查找與歸類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3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字詞庫目前無公開資訊，幫助友達建立有利於後續各種分析。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相似詞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cybersecurity,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data_protection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information_security_management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gdpr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customer_privacy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personal_data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customer_relationship_management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personal_information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antitrust,</a:t>
            </a:r>
            <a:r>
              <a:rPr lang="en-US" altLang="zh-TW" dirty="0"/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general_data_protection_regulation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25</a:t>
            </a:r>
            <a:r>
              <a:rPr lang="zh-TW" altLang="en-US" dirty="0"/>
              <a:t>相似詞</a:t>
            </a:r>
            <a:r>
              <a:rPr lang="en-US" altLang="zh-TW" dirty="0"/>
              <a:t>:</a:t>
            </a:r>
            <a:r>
              <a:rPr lang="zh-TW" altLang="en-US" dirty="0"/>
              <a:t>環安衛的部分</a:t>
            </a:r>
            <a:endParaRPr lang="en-US" altLang="zh-TW" dirty="0"/>
          </a:p>
          <a:p>
            <a:r>
              <a:rPr lang="zh-TW" altLang="en-US" dirty="0"/>
              <a:t>字詞少</a:t>
            </a:r>
            <a:r>
              <a:rPr lang="en-US" altLang="zh-TW" dirty="0"/>
              <a:t>:</a:t>
            </a:r>
            <a:r>
              <a:rPr lang="zh-TW" altLang="en-US" dirty="0"/>
              <a:t> 都是貼近相關產業會用到的的字詞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input</a:t>
            </a:r>
            <a:r>
              <a:rPr lang="zh-TW" altLang="en-US" dirty="0"/>
              <a:t>不同會有不同方向字詞</a:t>
            </a:r>
            <a:r>
              <a:rPr lang="en-US" altLang="zh-TW" dirty="0"/>
              <a:t>)</a:t>
            </a:r>
            <a:r>
              <a:rPr lang="zh-TW" altLang="en-US" dirty="0"/>
              <a:t>。而且有相近詞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6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頻率的單位可能是每一千字中出現幾</a:t>
            </a:r>
            <a:r>
              <a:rPr lang="zh-TW" altLang="en-US" sz="1200" dirty="0" smtClean="0"/>
              <a:t>次</a:t>
            </a:r>
            <a:endParaRPr lang="en-US" altLang="zh-TW" sz="1200" dirty="0" smtClean="0"/>
          </a:p>
          <a:p>
            <a:r>
              <a:rPr lang="zh-TW" altLang="en-US" sz="1200" dirty="0" smtClean="0"/>
              <a:t>回去分析發現友達都是用</a:t>
            </a:r>
            <a:r>
              <a:rPr lang="en-US" altLang="zh-TW" sz="1200" dirty="0" smtClean="0"/>
              <a:t>RBA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code of conduct</a:t>
            </a:r>
            <a:r>
              <a:rPr lang="zh-TW" altLang="en-US" sz="1200" dirty="0" smtClean="0"/>
              <a:t>進去，可以在字詞庫中新增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9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文本為</a:t>
            </a:r>
            <a:r>
              <a:rPr lang="en-US" altLang="zh-TW" sz="1200" dirty="0" smtClean="0"/>
              <a:t>Leader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70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/>
              <a:t>Presentation Title </a:t>
            </a:r>
            <a:r>
              <a:rPr lang="zh-TW" altLang="en-US" dirty="0"/>
              <a:t>標題</a:t>
            </a:r>
            <a:br>
              <a:rPr lang="zh-TW" altLang="en-US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27865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Divider Title </a:t>
            </a:r>
            <a:r>
              <a:rPr lang="zh-TW" altLang="en-US" dirty="0"/>
              <a:t>分隔頁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/>
              <a:t>Gill Sans MT</a:t>
            </a:r>
          </a:p>
          <a:p>
            <a:r>
              <a:rPr lang="zh-TW" altLang="en-US" dirty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分隔頁</a:t>
            </a:r>
          </a:p>
          <a:p>
            <a:pPr lvl="0"/>
            <a:r>
              <a:rPr lang="en-US" altLang="zh-TW" dirty="0"/>
              <a:t>Divider </a:t>
            </a:r>
          </a:p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/>
              <a:t>Content</a:t>
            </a:r>
            <a:br>
              <a:rPr lang="en-US" altLang="zh-TW" dirty="0"/>
            </a:br>
            <a:r>
              <a:rPr lang="en-US" altLang="zh-TW" dirty="0"/>
              <a:t>Gill Sans MT or </a:t>
            </a:r>
            <a:r>
              <a:rPr lang="zh-TW" altLang="en-US" dirty="0"/>
              <a:t>微軟正黑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Gill Sans MT </a:t>
            </a:r>
          </a:p>
          <a:p>
            <a:pPr lvl="0"/>
            <a:r>
              <a:rPr lang="zh-TW" altLang="en-US" dirty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6687235" y="4762682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9pPr>
          </a:lstStyle>
          <a:p>
            <a:fld id="{A4BB9CCA-5C5A-49FF-AD2A-D8EA3DCAC3A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emf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836585" y="3246825"/>
            <a:ext cx="7920879" cy="1491630"/>
          </a:xfrm>
        </p:spPr>
        <p:txBody>
          <a:bodyPr>
            <a:normAutofit/>
          </a:bodyPr>
          <a:lstStyle/>
          <a:p>
            <a:r>
              <a:rPr lang="en-US" altLang="zh-TW" dirty="0"/>
              <a:t>2007088</a:t>
            </a:r>
            <a:r>
              <a:rPr lang="zh-TW" altLang="en-US" dirty="0"/>
              <a:t> 林暐盛</a:t>
            </a:r>
            <a:endParaRPr lang="en-US" altLang="zh-TW" dirty="0"/>
          </a:p>
          <a:p>
            <a:r>
              <a:rPr lang="zh-TW" altLang="en-US" dirty="0"/>
              <a:t>實習生 </a:t>
            </a:r>
            <a:r>
              <a:rPr lang="en-US" altLang="zh-TW" dirty="0"/>
              <a:t>CSRD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CSR</a:t>
            </a:r>
            <a:r>
              <a:rPr lang="zh-TW" altLang="en-US" dirty="0"/>
              <a:t>策略分析系統與字詞庫建置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8"/>
    </mc:Choice>
    <mc:Fallback xmlns="">
      <p:transition spd="slow" advTm="186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圓角矩形 26"/>
          <p:cNvSpPr/>
          <p:nvPr/>
        </p:nvSpPr>
        <p:spPr>
          <a:xfrm>
            <a:off x="2771800" y="3359520"/>
            <a:ext cx="6120680" cy="1282460"/>
          </a:xfrm>
          <a:prstGeom prst="roundRect">
            <a:avLst>
              <a:gd name="adj" fmla="val 12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206515" y="968915"/>
            <a:ext cx="7335815" cy="2165997"/>
          </a:xfrm>
          <a:prstGeom prst="roundRect">
            <a:avLst>
              <a:gd name="adj" fmla="val 12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895025" y="1131590"/>
            <a:ext cx="3271930" cy="397669"/>
          </a:xfrm>
        </p:spPr>
        <p:txBody>
          <a:bodyPr>
            <a:normAutofit/>
          </a:bodyPr>
          <a:lstStyle/>
          <a:p>
            <a:r>
              <a:rPr lang="zh-TW" altLang="en-US" b="1" dirty="0"/>
              <a:t>有</a:t>
            </a:r>
            <a:r>
              <a:rPr lang="en-US" altLang="zh-TW" b="1" dirty="0"/>
              <a:t>CSR</a:t>
            </a:r>
            <a:r>
              <a:rPr lang="zh-TW" altLang="en-US" b="1" dirty="0"/>
              <a:t>意義字詞查找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442194"/>
          </a:xfrm>
        </p:spPr>
        <p:txBody>
          <a:bodyPr>
            <a:noAutofit/>
          </a:bodyPr>
          <a:lstStyle/>
          <a:p>
            <a:r>
              <a:rPr lang="zh-TW" altLang="en-US" sz="2400" u="sng" dirty="0" smtClean="0">
                <a:latin typeface="+mj-ea"/>
                <a:ea typeface="+mj-ea"/>
              </a:rPr>
              <a:t>字詞庫建立階段</a:t>
            </a:r>
            <a:endParaRPr lang="zh-TW" altLang="en-US" sz="2400" u="sng" dirty="0">
              <a:latin typeface="+mj-ea"/>
              <a:ea typeface="+mj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41530" y="1041997"/>
            <a:ext cx="559135" cy="585545"/>
            <a:chOff x="2717890" y="957980"/>
            <a:chExt cx="917224" cy="897601"/>
          </a:xfrm>
        </p:grpSpPr>
        <p:sp>
          <p:nvSpPr>
            <p:cNvPr id="17" name="橢圓 16"/>
            <p:cNvSpPr/>
            <p:nvPr/>
          </p:nvSpPr>
          <p:spPr>
            <a:xfrm>
              <a:off x="2717890" y="957980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896" y="1095320"/>
              <a:ext cx="609600" cy="609600"/>
            </a:xfrm>
            <a:prstGeom prst="rect">
              <a:avLst/>
            </a:prstGeom>
          </p:spPr>
        </p:pic>
      </p:grpSp>
      <p:sp>
        <p:nvSpPr>
          <p:cNvPr id="24" name="文字方塊 23"/>
          <p:cNvSpPr txBox="1"/>
          <p:nvPr/>
        </p:nvSpPr>
        <p:spPr>
          <a:xfrm>
            <a:off x="887137" y="2508584"/>
            <a:ext cx="6557295" cy="49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成果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共找出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364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個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CSR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相關字詞。</a:t>
            </a:r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>
          <a:xfrm>
            <a:off x="3373692" y="3509245"/>
            <a:ext cx="2326826" cy="33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/>
              <a:t>相似詞定義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3892860" y="3840205"/>
            <a:ext cx="1240017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CSR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相關字詞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2826846" y="3390191"/>
            <a:ext cx="546846" cy="599761"/>
            <a:chOff x="4277384" y="2122493"/>
            <a:chExt cx="917224" cy="897601"/>
          </a:xfrm>
        </p:grpSpPr>
        <p:sp>
          <p:nvSpPr>
            <p:cNvPr id="30" name="橢圓 29"/>
            <p:cNvSpPr/>
            <p:nvPr/>
          </p:nvSpPr>
          <p:spPr>
            <a:xfrm>
              <a:off x="4277384" y="2122493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700" y="2170374"/>
              <a:ext cx="609600" cy="609600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814BEB95-DB95-41FE-88B0-8714C158137B}"/>
              </a:ext>
            </a:extLst>
          </p:cNvPr>
          <p:cNvSpPr txBox="1"/>
          <p:nvPr/>
        </p:nvSpPr>
        <p:spPr>
          <a:xfrm>
            <a:off x="847983" y="1690284"/>
            <a:ext cx="66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單詞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174716F9-9E29-44D2-9AF3-356C0B10D5E2}"/>
              </a:ext>
            </a:extLst>
          </p:cNvPr>
          <p:cNvSpPr txBox="1"/>
          <p:nvPr/>
        </p:nvSpPr>
        <p:spPr>
          <a:xfrm>
            <a:off x="1934216" y="1689951"/>
            <a:ext cx="92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高頻單詞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E5683C6A-FCBD-48EC-A1E8-4003C63CCFF0}"/>
              </a:ext>
            </a:extLst>
          </p:cNvPr>
          <p:cNvSpPr txBox="1"/>
          <p:nvPr/>
        </p:nvSpPr>
        <p:spPr>
          <a:xfrm>
            <a:off x="3311860" y="1446625"/>
            <a:ext cx="21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有意義單詞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列入字詞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庫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xmlns="" id="{0D336C61-19AC-4B2C-959A-7976CB7D502A}"/>
              </a:ext>
            </a:extLst>
          </p:cNvPr>
          <p:cNvSpPr txBox="1"/>
          <p:nvPr/>
        </p:nvSpPr>
        <p:spPr>
          <a:xfrm>
            <a:off x="3375261" y="1884089"/>
            <a:ext cx="114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查找前後詞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xmlns="" id="{E637FEB5-EC06-472E-A53C-2EE908258F2B}"/>
              </a:ext>
            </a:extLst>
          </p:cNvPr>
          <p:cNvSpPr txBox="1"/>
          <p:nvPr/>
        </p:nvSpPr>
        <p:spPr>
          <a:xfrm>
            <a:off x="4373788" y="1878418"/>
            <a:ext cx="3303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合併有意義字詞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列入字詞庫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99D7437-8408-4FFD-AC09-80392FBC9D3E}"/>
              </a:ext>
            </a:extLst>
          </p:cNvPr>
          <p:cNvSpPr/>
          <p:nvPr/>
        </p:nvSpPr>
        <p:spPr>
          <a:xfrm>
            <a:off x="3406824" y="2153955"/>
            <a:ext cx="3511282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 →「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energy management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向右箭號 23">
            <a:extLst>
              <a:ext uri="{FF2B5EF4-FFF2-40B4-BE49-F238E27FC236}">
                <a16:creationId xmlns:a16="http://schemas.microsoft.com/office/drawing/2014/main" xmlns="" id="{2D3E3FA2-2E38-4BAD-A2CB-7ECFE4C6D168}"/>
              </a:ext>
            </a:extLst>
          </p:cNvPr>
          <p:cNvSpPr/>
          <p:nvPr/>
        </p:nvSpPr>
        <p:spPr>
          <a:xfrm>
            <a:off x="1508988" y="1723087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23">
            <a:extLst>
              <a:ext uri="{FF2B5EF4-FFF2-40B4-BE49-F238E27FC236}">
                <a16:creationId xmlns:a16="http://schemas.microsoft.com/office/drawing/2014/main" xmlns="" id="{BC850F66-4696-4A1F-B8CC-576D70139449}"/>
              </a:ext>
            </a:extLst>
          </p:cNvPr>
          <p:cNvSpPr/>
          <p:nvPr/>
        </p:nvSpPr>
        <p:spPr>
          <a:xfrm rot="20522766">
            <a:off x="3033010" y="1569295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23">
            <a:extLst>
              <a:ext uri="{FF2B5EF4-FFF2-40B4-BE49-F238E27FC236}">
                <a16:creationId xmlns:a16="http://schemas.microsoft.com/office/drawing/2014/main" xmlns="" id="{F684A486-AD20-443A-BFC0-579FF2B5E1D3}"/>
              </a:ext>
            </a:extLst>
          </p:cNvPr>
          <p:cNvSpPr/>
          <p:nvPr/>
        </p:nvSpPr>
        <p:spPr>
          <a:xfrm rot="1077234" flipV="1">
            <a:off x="3033010" y="1863479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右箭號 23">
            <a:extLst>
              <a:ext uri="{FF2B5EF4-FFF2-40B4-BE49-F238E27FC236}">
                <a16:creationId xmlns:a16="http://schemas.microsoft.com/office/drawing/2014/main" xmlns="" id="{A1022D55-0483-4198-BE0A-9E6136F34712}"/>
              </a:ext>
            </a:extLst>
          </p:cNvPr>
          <p:cNvSpPr/>
          <p:nvPr/>
        </p:nvSpPr>
        <p:spPr>
          <a:xfrm>
            <a:off x="4508283" y="1913662"/>
            <a:ext cx="360040" cy="21805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24">
            <a:extLst>
              <a:ext uri="{FF2B5EF4-FFF2-40B4-BE49-F238E27FC236}">
                <a16:creationId xmlns:a16="http://schemas.microsoft.com/office/drawing/2014/main" xmlns="" id="{8317A690-5DF0-44DE-95B6-9064EA31CF99}"/>
              </a:ext>
            </a:extLst>
          </p:cNvPr>
          <p:cNvSpPr/>
          <p:nvPr/>
        </p:nvSpPr>
        <p:spPr>
          <a:xfrm>
            <a:off x="2988005" y="2262194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37" name="向右箭號 23">
            <a:extLst>
              <a:ext uri="{FF2B5EF4-FFF2-40B4-BE49-F238E27FC236}">
                <a16:creationId xmlns:a16="http://schemas.microsoft.com/office/drawing/2014/main" xmlns="" id="{CC5F249E-1163-404D-9432-5DC22F76B877}"/>
              </a:ext>
            </a:extLst>
          </p:cNvPr>
          <p:cNvSpPr/>
          <p:nvPr/>
        </p:nvSpPr>
        <p:spPr>
          <a:xfrm>
            <a:off x="5116902" y="3945825"/>
            <a:ext cx="764020" cy="23538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43D12A5E-C1B2-487F-A1D3-F7F7476509DF}"/>
              </a:ext>
            </a:extLst>
          </p:cNvPr>
          <p:cNvSpPr txBox="1"/>
          <p:nvPr/>
        </p:nvSpPr>
        <p:spPr>
          <a:xfrm>
            <a:off x="4993601" y="3686317"/>
            <a:ext cx="92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向量化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6DE13B59-7C45-44F8-8CAA-4CEDB9238381}"/>
              </a:ext>
            </a:extLst>
          </p:cNvPr>
          <p:cNvSpPr txBox="1"/>
          <p:nvPr/>
        </p:nvSpPr>
        <p:spPr>
          <a:xfrm>
            <a:off x="5926331" y="3835267"/>
            <a:ext cx="2696117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相關字詞與其相似詞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同義詞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圓角矩形 24">
            <a:extLst>
              <a:ext uri="{FF2B5EF4-FFF2-40B4-BE49-F238E27FC236}">
                <a16:creationId xmlns:a16="http://schemas.microsoft.com/office/drawing/2014/main" xmlns="" id="{2CD3971F-1BB8-459B-8933-9B7FEA6E7672}"/>
              </a:ext>
            </a:extLst>
          </p:cNvPr>
          <p:cNvSpPr/>
          <p:nvPr/>
        </p:nvSpPr>
        <p:spPr>
          <a:xfrm>
            <a:off x="3940759" y="4283868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53038C38-9B52-42A6-9935-F9185BA38626}"/>
              </a:ext>
            </a:extLst>
          </p:cNvPr>
          <p:cNvSpPr/>
          <p:nvPr/>
        </p:nvSpPr>
        <p:spPr>
          <a:xfrm>
            <a:off x="4304749" y="4180513"/>
            <a:ext cx="32812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greenhouse gas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 →同義詞「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GHG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圓角矩形 24">
            <a:extLst>
              <a:ext uri="{FF2B5EF4-FFF2-40B4-BE49-F238E27FC236}">
                <a16:creationId xmlns:a16="http://schemas.microsoft.com/office/drawing/2014/main" xmlns="" id="{D1B408D5-F24E-4D09-90D2-024C53972824}"/>
              </a:ext>
            </a:extLst>
          </p:cNvPr>
          <p:cNvSpPr/>
          <p:nvPr/>
        </p:nvSpPr>
        <p:spPr>
          <a:xfrm>
            <a:off x="5534345" y="1474643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83048D-48EE-47FB-AAE2-29A427C4D299}"/>
              </a:ext>
            </a:extLst>
          </p:cNvPr>
          <p:cNvSpPr/>
          <p:nvPr/>
        </p:nvSpPr>
        <p:spPr>
          <a:xfrm>
            <a:off x="5968886" y="1439541"/>
            <a:ext cx="9610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「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salary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」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988113"/>
      </p:ext>
    </p:extLst>
  </p:cSld>
  <p:clrMapOvr>
    <a:masterClrMapping/>
  </p:clrMapOvr>
  <p:transition advTm="10858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595355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字詞庫重要性與建立結果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54042" y="1221600"/>
            <a:ext cx="8325925" cy="1684007"/>
          </a:xfrm>
          <a:prstGeom prst="roundRect">
            <a:avLst/>
          </a:prstGeom>
          <a:noFill/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>
          <a:xfrm>
            <a:off x="525957" y="1276356"/>
            <a:ext cx="3136717" cy="3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800" b="1" dirty="0"/>
              <a:t>本專案字詞庫建立成果</a:t>
            </a:r>
            <a:r>
              <a:rPr kumimoji="0" lang="en-US" altLang="zh-TW" sz="1800" b="1" dirty="0"/>
              <a:t>:</a:t>
            </a:r>
            <a:endParaRPr kumimoji="0" lang="zh-TW" altLang="en-US" sz="1800" b="1" dirty="0"/>
          </a:p>
        </p:txBody>
      </p:sp>
      <p:sp>
        <p:nvSpPr>
          <p:cNvPr id="27" name="內容版面配置區 1"/>
          <p:cNvSpPr txBox="1">
            <a:spLocks/>
          </p:cNvSpPr>
          <p:nvPr/>
        </p:nvSpPr>
        <p:spPr>
          <a:xfrm>
            <a:off x="525957" y="1584638"/>
            <a:ext cx="8118995" cy="118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英文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  <a:ea typeface="+mn-ea"/>
              </a:rPr>
              <a:t>129</a:t>
            </a:r>
            <a:r>
              <a:rPr kumimoji="0" lang="zh-TW" altLang="en-US" b="1" dirty="0">
                <a:latin typeface="+mn-ea"/>
                <a:ea typeface="+mn-ea"/>
              </a:rPr>
              <a:t>個字詞 </a:t>
            </a:r>
            <a:r>
              <a:rPr kumimoji="0" lang="en-US" altLang="zh-TW" b="1" dirty="0">
                <a:latin typeface="+mn-ea"/>
                <a:ea typeface="+mn-ea"/>
              </a:rPr>
              <a:t>(</a:t>
            </a:r>
            <a:r>
              <a:rPr kumimoji="0" lang="zh-TW" altLang="en-US" dirty="0">
                <a:latin typeface="+mn-ea"/>
                <a:ea typeface="+mn-ea"/>
              </a:rPr>
              <a:t>環境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詞，社會</a:t>
            </a:r>
            <a:r>
              <a:rPr kumimoji="0" lang="en-US" altLang="zh-TW" dirty="0">
                <a:latin typeface="+mn-ea"/>
                <a:ea typeface="+mn-ea"/>
              </a:rPr>
              <a:t>29</a:t>
            </a:r>
            <a:r>
              <a:rPr kumimoji="0" lang="zh-TW" altLang="en-US" dirty="0">
                <a:latin typeface="+mn-ea"/>
                <a:ea typeface="+mn-ea"/>
              </a:rPr>
              <a:t>詞，公司治理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詞，通用</a:t>
            </a:r>
            <a:r>
              <a:rPr kumimoji="0" lang="en-US" altLang="zh-TW" dirty="0">
                <a:latin typeface="+mn-ea"/>
                <a:ea typeface="+mn-ea"/>
              </a:rPr>
              <a:t>24</a:t>
            </a:r>
            <a:r>
              <a:rPr kumimoji="0" lang="zh-TW" altLang="en-US" dirty="0">
                <a:latin typeface="+mn-ea"/>
                <a:ea typeface="+mn-ea"/>
              </a:rPr>
              <a:t>詞</a:t>
            </a:r>
            <a:r>
              <a:rPr kumimoji="0" lang="en-US" altLang="zh-TW" dirty="0">
                <a:latin typeface="+mn-ea"/>
                <a:ea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中文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</a:rPr>
              <a:t>191</a:t>
            </a:r>
            <a:r>
              <a:rPr kumimoji="0" lang="zh-TW" altLang="en-US" b="1" dirty="0">
                <a:latin typeface="+mn-ea"/>
              </a:rPr>
              <a:t>個字詞 </a:t>
            </a:r>
            <a:r>
              <a:rPr kumimoji="0" lang="en-US" altLang="zh-TW" b="1" dirty="0">
                <a:latin typeface="+mn-ea"/>
              </a:rPr>
              <a:t>(</a:t>
            </a:r>
            <a:r>
              <a:rPr kumimoji="0" lang="zh-TW" altLang="en-US" dirty="0">
                <a:latin typeface="+mn-ea"/>
              </a:rPr>
              <a:t>環境</a:t>
            </a:r>
            <a:r>
              <a:rPr kumimoji="0" lang="en-US" altLang="zh-TW" dirty="0">
                <a:latin typeface="+mn-ea"/>
              </a:rPr>
              <a:t>39</a:t>
            </a:r>
            <a:r>
              <a:rPr kumimoji="0" lang="zh-TW" altLang="en-US" dirty="0">
                <a:latin typeface="+mn-ea"/>
              </a:rPr>
              <a:t>詞，社會</a:t>
            </a:r>
            <a:r>
              <a:rPr kumimoji="0" lang="en-US" altLang="zh-TW" dirty="0">
                <a:latin typeface="+mn-ea"/>
              </a:rPr>
              <a:t>67</a:t>
            </a:r>
            <a:r>
              <a:rPr kumimoji="0" lang="zh-TW" altLang="en-US" dirty="0">
                <a:latin typeface="+mn-ea"/>
              </a:rPr>
              <a:t>詞，公司治理</a:t>
            </a:r>
            <a:r>
              <a:rPr kumimoji="0" lang="en-US" altLang="zh-TW" dirty="0">
                <a:latin typeface="+mn-ea"/>
              </a:rPr>
              <a:t>68</a:t>
            </a:r>
            <a:r>
              <a:rPr kumimoji="0" lang="zh-TW" altLang="en-US" dirty="0">
                <a:latin typeface="+mn-ea"/>
              </a:rPr>
              <a:t>詞，通用</a:t>
            </a:r>
            <a:r>
              <a:rPr kumimoji="0" lang="en-US" altLang="zh-TW" dirty="0">
                <a:latin typeface="+mn-ea"/>
              </a:rPr>
              <a:t>17</a:t>
            </a:r>
            <a:r>
              <a:rPr kumimoji="0" lang="zh-TW" altLang="en-US" dirty="0">
                <a:latin typeface="+mn-ea"/>
              </a:rPr>
              <a:t>詞</a:t>
            </a:r>
            <a:r>
              <a:rPr kumimoji="0" lang="en-US" altLang="zh-TW" dirty="0">
                <a:latin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zh-TW" altLang="en-US" sz="1600" dirty="0">
              <a:latin typeface="+mn-ea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30332"/>
            <a:ext cx="3551402" cy="20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2736"/>
      </p:ext>
    </p:extLst>
  </p:cSld>
  <p:clrMapOvr>
    <a:masterClrMapping/>
  </p:clrMapOvr>
  <p:transition advTm="9688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9" y="2515509"/>
            <a:ext cx="4725477" cy="253989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112299" y="965211"/>
            <a:ext cx="7870191" cy="706439"/>
          </a:xfrm>
        </p:spPr>
        <p:txBody>
          <a:bodyPr/>
          <a:lstStyle/>
          <a:p>
            <a:r>
              <a:rPr lang="zh-TW" altLang="en-US" dirty="0">
                <a:sym typeface="Arial" panose="020B0604020202020204" pitchFamily="34" charset="0"/>
              </a:rPr>
              <a:t>同時將標竿企業與自身的報告書以</a:t>
            </a:r>
            <a:r>
              <a:rPr lang="en-US" altLang="zh-TW" dirty="0">
                <a:sym typeface="Arial" panose="020B0604020202020204" pitchFamily="34" charset="0"/>
              </a:rPr>
              <a:t>CSR</a:t>
            </a:r>
            <a:r>
              <a:rPr lang="zh-TW" altLang="en-US" dirty="0">
                <a:sym typeface="Arial" panose="020B0604020202020204" pitchFamily="34" charset="0"/>
              </a:rPr>
              <a:t>字詞庫提取出</a:t>
            </a:r>
            <a:r>
              <a:rPr lang="zh-TW" altLang="en-US" dirty="0" smtClean="0">
                <a:sym typeface="Arial" panose="020B0604020202020204" pitchFamily="34" charset="0"/>
              </a:rPr>
              <a:t>關鍵詞與</a:t>
            </a:r>
            <a:r>
              <a:rPr lang="zh-TW" altLang="en-US" dirty="0">
                <a:sym typeface="Arial" panose="020B0604020202020204" pitchFamily="34" charset="0"/>
              </a:rPr>
              <a:t>頻率，</a:t>
            </a:r>
            <a:r>
              <a:rPr lang="zh-TW" altLang="en-US" dirty="0" smtClean="0">
                <a:sym typeface="Arial" panose="020B0604020202020204" pitchFamily="34" charset="0"/>
              </a:rPr>
              <a:t>分析兩者關鍵詞出現</a:t>
            </a:r>
            <a:r>
              <a:rPr lang="zh-TW" altLang="en-US" dirty="0">
                <a:sym typeface="Arial" panose="020B0604020202020204" pitchFamily="34" charset="0"/>
              </a:rPr>
              <a:t>數量與頻率的差別。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474838"/>
              </p:ext>
            </p:extLst>
          </p:nvPr>
        </p:nvGraphicFramePr>
        <p:xfrm>
          <a:off x="4076945" y="1465702"/>
          <a:ext cx="5985665" cy="335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標題 3"/>
          <p:cNvSpPr txBox="1">
            <a:spLocks/>
          </p:cNvSpPr>
          <p:nvPr/>
        </p:nvSpPr>
        <p:spPr>
          <a:xfrm>
            <a:off x="535183" y="41151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趨勢掌握度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grpSp>
        <p:nvGrpSpPr>
          <p:cNvPr id="10" name="群組 9"/>
          <p:cNvGrpSpPr/>
          <p:nvPr/>
        </p:nvGrpSpPr>
        <p:grpSpPr>
          <a:xfrm>
            <a:off x="52070" y="951570"/>
            <a:ext cx="589186" cy="514132"/>
            <a:chOff x="5887364" y="3553739"/>
            <a:chExt cx="917224" cy="897601"/>
          </a:xfrm>
        </p:grpSpPr>
        <p:sp>
          <p:nvSpPr>
            <p:cNvPr id="11" name="橢圓 10"/>
            <p:cNvSpPr/>
            <p:nvPr/>
          </p:nvSpPr>
          <p:spPr>
            <a:xfrm>
              <a:off x="5887364" y="3553739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015" y="3731579"/>
              <a:ext cx="541922" cy="54192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5" name="橢圓 14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3279" y="1935575"/>
            <a:ext cx="1051526" cy="478688"/>
          </a:xfrm>
          <a:prstGeom prst="wedgeRoundRectCallout">
            <a:avLst>
              <a:gd name="adj1" fmla="val 48123"/>
              <a:gd name="adj2" fmla="val 92132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缺少關鍵</a:t>
            </a:r>
            <a:r>
              <a:rPr lang="zh-TW" altLang="en-US" sz="1200" dirty="0">
                <a:solidFill>
                  <a:schemeClr val="tx1"/>
                </a:solidFill>
                <a:latin typeface="+mj-ea"/>
                <a:ea typeface="+mj-ea"/>
              </a:rPr>
              <a:t>字</a:t>
            </a:r>
            <a:r>
              <a:rPr lang="en-US" altLang="zh-TW" sz="1200" dirty="0" smtClean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water</a:t>
            </a:r>
            <a:r>
              <a:rPr lang="zh-TW" altLang="en-US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risk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22" name="圓角矩形圖說文字 21"/>
          <p:cNvSpPr/>
          <p:nvPr/>
        </p:nvSpPr>
        <p:spPr>
          <a:xfrm>
            <a:off x="1180362" y="1718422"/>
            <a:ext cx="1845205" cy="797087"/>
          </a:xfrm>
          <a:prstGeom prst="wedgeRoundRectCallout">
            <a:avLst>
              <a:gd name="adj1" fmla="val 11024"/>
              <a:gd name="adj2" fmla="val 89288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performance 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share plan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base salary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product 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safety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23" name="圓角矩形圖說文字 22"/>
          <p:cNvSpPr/>
          <p:nvPr/>
        </p:nvSpPr>
        <p:spPr>
          <a:xfrm>
            <a:off x="3127288" y="1718422"/>
            <a:ext cx="1888137" cy="797087"/>
          </a:xfrm>
          <a:prstGeom prst="wedgeRoundRectCallout">
            <a:avLst>
              <a:gd name="adj1" fmla="val -25845"/>
              <a:gd name="adj2" fmla="val 65601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ethical 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management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responsible mineral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supplier code of conduct </a:t>
            </a:r>
            <a:r>
              <a:rPr lang="en-US" altLang="zh-TW" sz="12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profitability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05" y="4506965"/>
            <a:ext cx="853090" cy="381000"/>
          </a:xfrm>
          <a:prstGeom prst="rect">
            <a:avLst/>
          </a:prstGeom>
        </p:spPr>
      </p:pic>
      <p:sp>
        <p:nvSpPr>
          <p:cNvPr id="30" name="圓角矩形圖說文字 29"/>
          <p:cNvSpPr/>
          <p:nvPr/>
        </p:nvSpPr>
        <p:spPr>
          <a:xfrm>
            <a:off x="3851919" y="2702252"/>
            <a:ext cx="1260141" cy="478688"/>
          </a:xfrm>
          <a:prstGeom prst="wedgeRoundRectCallout">
            <a:avLst>
              <a:gd name="adj1" fmla="val -10808"/>
              <a:gd name="adj2" fmla="val 104762"/>
              <a:gd name="adj3" fmla="val 16667"/>
            </a:avLst>
          </a:prstGeom>
          <a:solidFill>
            <a:schemeClr val="bg1"/>
          </a:solidFill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zh-TW" sz="1200" dirty="0" err="1">
                <a:solidFill>
                  <a:schemeClr val="tx1"/>
                </a:solidFill>
                <a:latin typeface="Gill Sans MT" panose="020B0502020104020203" pitchFamily="34" charset="0"/>
              </a:rPr>
              <a:t>csr</a:t>
            </a:r>
            <a:r>
              <a:rPr lang="en-US" altLang="zh-TW" sz="1200" dirty="0">
                <a:solidFill>
                  <a:schemeClr val="tx1"/>
                </a:solidFill>
                <a:latin typeface="Gill Sans MT" panose="020B0502020104020203" pitchFamily="34" charset="0"/>
              </a:rPr>
              <a:t> roadmap </a:t>
            </a:r>
            <a:endParaRPr lang="en-US" altLang="zh-TW" sz="1200" dirty="0" smtClean="0">
              <a:solidFill>
                <a:schemeClr val="tx1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086398"/>
      </p:ext>
    </p:extLst>
  </p:cSld>
  <p:clrMapOvr>
    <a:masterClrMapping/>
  </p:clrMapOvr>
  <p:transition advTm="5691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7237" y="1550558"/>
            <a:ext cx="3825425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Samsung</a:t>
            </a:r>
            <a:r>
              <a:rPr lang="zh-TW" altLang="en-US" dirty="0"/>
              <a:t> </a:t>
            </a:r>
            <a:r>
              <a:rPr lang="en-US" altLang="zh-TW" dirty="0"/>
              <a:t>2019</a:t>
            </a:r>
            <a:r>
              <a:rPr lang="zh-TW" altLang="en-US" dirty="0"/>
              <a:t>永續報告書作為範例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595902"/>
              </p:ext>
            </p:extLst>
          </p:nvPr>
        </p:nvGraphicFramePr>
        <p:xfrm>
          <a:off x="4211960" y="2031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標題 3"/>
          <p:cNvSpPr txBox="1">
            <a:spLocks/>
          </p:cNvSpPr>
          <p:nvPr/>
        </p:nvSpPr>
        <p:spPr>
          <a:xfrm>
            <a:off x="527865" y="40122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報告重點項目分析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sp>
        <p:nvSpPr>
          <p:cNvPr id="13" name="內容版面配置區 1"/>
          <p:cNvSpPr txBox="1">
            <a:spLocks/>
          </p:cNvSpPr>
          <p:nvPr/>
        </p:nvSpPr>
        <p:spPr>
          <a:xfrm>
            <a:off x="1112299" y="965211"/>
            <a:ext cx="7870191" cy="70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2200" dirty="0">
                <a:sym typeface="Arial" panose="020B0604020202020204" pitchFamily="34" charset="0"/>
              </a:rPr>
              <a:t>將</a:t>
            </a:r>
            <a:r>
              <a:rPr lang="zh-TW" altLang="en-US" sz="2200" dirty="0" smtClean="0">
                <a:sym typeface="Arial" panose="020B0604020202020204" pitchFamily="34" charset="0"/>
              </a:rPr>
              <a:t>報告書輸入系統，能夠</a:t>
            </a:r>
            <a:r>
              <a:rPr lang="zh-TW" altLang="en-US" sz="2200" dirty="0">
                <a:sym typeface="Arial" panose="020B0604020202020204" pitchFamily="34" charset="0"/>
              </a:rPr>
              <a:t>立刻</a:t>
            </a:r>
            <a:r>
              <a:rPr lang="zh-TW" altLang="en-US" sz="2200" dirty="0" smtClean="0">
                <a:sym typeface="Arial" panose="020B0604020202020204" pitchFamily="34" charset="0"/>
              </a:rPr>
              <a:t>初步的分析</a:t>
            </a:r>
            <a:r>
              <a:rPr lang="zh-TW" altLang="en-US" sz="2200" dirty="0">
                <a:sym typeface="Arial" panose="020B0604020202020204" pitchFamily="34" charset="0"/>
              </a:rPr>
              <a:t>譯本報告書中較強調</a:t>
            </a:r>
            <a:r>
              <a:rPr lang="zh-TW" altLang="en-US" sz="2200" dirty="0" smtClean="0">
                <a:sym typeface="Arial" panose="020B0604020202020204" pitchFamily="34" charset="0"/>
              </a:rPr>
              <a:t>的領</a:t>
            </a:r>
            <a:r>
              <a:rPr lang="zh-TW" altLang="en-US" sz="2200" dirty="0">
                <a:sym typeface="Arial" panose="020B0604020202020204" pitchFamily="34" charset="0"/>
              </a:rPr>
              <a:t>域</a:t>
            </a:r>
            <a:r>
              <a:rPr lang="en-US" altLang="zh-TW" sz="2200" dirty="0" smtClean="0">
                <a:sym typeface="Arial" panose="020B0604020202020204" pitchFamily="34" charset="0"/>
              </a:rPr>
              <a:t>(</a:t>
            </a:r>
            <a:r>
              <a:rPr lang="zh-TW" altLang="en-US" sz="2200" dirty="0">
                <a:sym typeface="Arial" panose="020B0604020202020204" pitchFamily="34" charset="0"/>
              </a:rPr>
              <a:t>議題</a:t>
            </a:r>
            <a:r>
              <a:rPr lang="en-US" altLang="zh-TW" sz="2200" dirty="0">
                <a:sym typeface="Arial" panose="020B0604020202020204" pitchFamily="34" charset="0"/>
              </a:rPr>
              <a:t>)</a:t>
            </a:r>
            <a:r>
              <a:rPr lang="zh-TW" altLang="en-US" sz="2200" dirty="0">
                <a:sym typeface="Arial" panose="020B0604020202020204" pitchFamily="34" charset="0"/>
              </a:rPr>
              <a:t>。</a:t>
            </a:r>
            <a:endParaRPr lang="zh-CN" altLang="en-US" sz="2200" dirty="0">
              <a:sym typeface="Arial" panose="020B0604020202020204" pitchFamily="34" charset="0"/>
            </a:endParaRPr>
          </a:p>
          <a:p>
            <a:pPr fontAlgn="auto">
              <a:spcAft>
                <a:spcPts val="0"/>
              </a:spcAft>
            </a:pPr>
            <a:endParaRPr kumimoji="0"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5" name="橢圓 14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2" name="圓角矩形 11"/>
          <p:cNvSpPr/>
          <p:nvPr/>
        </p:nvSpPr>
        <p:spPr>
          <a:xfrm>
            <a:off x="641256" y="1935575"/>
            <a:ext cx="8433020" cy="2833226"/>
          </a:xfrm>
          <a:prstGeom prst="roundRect">
            <a:avLst>
              <a:gd name="adj" fmla="val 5811"/>
            </a:avLst>
          </a:prstGeom>
          <a:noFill/>
          <a:ln>
            <a:solidFill>
              <a:srgbClr val="218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238812"/>
            <a:ext cx="3210664" cy="22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2448"/>
      </p:ext>
    </p:extLst>
  </p:cSld>
  <p:clrMapOvr>
    <a:masterClrMapping/>
  </p:clrMapOvr>
  <p:transition advTm="2802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1" y="2690924"/>
            <a:ext cx="2992799" cy="1813760"/>
          </a:xfrm>
          <a:prstGeom prst="rect">
            <a:avLst/>
          </a:prstGeom>
        </p:spPr>
      </p:pic>
      <p:sp>
        <p:nvSpPr>
          <p:cNvPr id="4" name="AutoShape 2" descr="data:image/png;base64,iVBORw0KGgoAAAANSUhEUgAAAXQAAAECCAYAAADuGCyPAAAABHNCSVQICAgIfAhkiAAAAAlwSFlzAAALEgAACxIB0t1+/AAAADl0RVh0U29mdHdhcmUAbWF0cGxvdGxpYiB2ZXJzaW9uIDIuMS4yLCBodHRwOi8vbWF0cGxvdGxpYi5vcmcvNQv5yAAAGItJREFUeJzt3X90VPWd//Hnm4BGAbVIsCkpG84iEn6EEcIvzbJgmxattkLsAdZTEbFsXaUsaF2+fs+p2ENP/cEPqfK1Zaug1g0WWVpUvixQ5HDkiGyEgEAqYhtKBEsAgfDlV8D3948MWZCETJKZ3Jmb1+OcnMzcuZP7ynDPi5vPfO4dc3dERCT1tQo6gIiIxIcKXUQkJFToIiIhoUIXEQkJFbqISEio0EVEQkKFngBmlm5mG81si5ltN7Mnosu/YWabzKzEzN41s25BZ5Xw0f7XcpnmocefmRnQ1t2PmVkb4F1gMvAK8D13LzWzfwEGuvu9AUaVENL+13K1DjpAGHn1/5LHonfbRL88+nVVdPnVwN7mTydhp/2v5VKhJ4iZpQEfAN2Aee7+vpndDyw3sxPAUWBwkBklvLT/tUwaQ08Qdz/r7hEgCxhoZr2BKcBt7p4FLABmB5lRwkv7X8ukQk8wdz8MrAVuBfq6+/vRh14Hbgoql7QM2v9aFhV6AphZhpldE719BfBNoBS42sy6R1criC4TiSvtfy2XxtATIxN4OTqO2Qr4nbu/ZWY/BJaY2RfA58B9QYaU0NL+10Jp2qKISEg06xF6x44dPTs7uzk3KSKS8j744IMD7p5R33rNWujZ2dkUFxc35yZFRFKeme2OZT29KSoiEhIqdBGRkFChi4iEhKYtikizq6qqory8nJMnTwYdJamkp6eTlZVFmzZtGvV8FbqINLvy8nLat29PdnY21ReHFHfn4MGDlJeX07Vr10b9DA25iEizO3nyJNdee63K/DxmxrXXXtukv1pU6CISCJX5xZr6mqjQRURCQmPoIhK47Glvx/XnlT35nZjWW7p0KaNGjaK0tJQePXqwdu1aZs6cyVtvvVWzzr333svtt9/OXXfdxenTp3n00Ud58803adWqFT179mTevHlkZWXFNX9jqdBjNf3qgLd/JNjtS7C0/yVEUVER+fn5LFq0iOnTp9e7/mOPPUZlZSU7d+4kLS2NBQsWMGrUKN5///2kGELSkIuItEjHjh1j/fr1vPjiiyxatKje9Y8fP86CBQuYM2cOaWlpAIwfP57LL7+cNWvWJDpuTFToItIi/f73v2fEiBF0796dDh06sGnTpkuuv2vXLrp06cJVV111wfK8vDy2b9+eyKgxU6GLxNnJkycZOHAgffv2pVevXjz++OMXPD5p0iTatWsXUDo5p6ioiDFjxgAwZswYioqK6hw2MTPcvdbH61oeBI2hi8TZuT/B27VrR1VVFfn5+dx6660MHjyY4uJiDh8+HHTEFu/gwYOsWbOGbdu2YWacPXsWM+Oee+7h888/v2DdQ4cO0bFjR7p168bu3buprKykffv2NY9v2rSJO+64o7l/hVrpCF0kzsys5gi8qqqKqqqqmtL4yU9+wtNPPx1wQnnjjTe455572L17N2VlZezZs4euXbty6NAh9u7dS2lp9afz7d69my1bthCJRGjbti3jxo1j6tSpnD17FoBXXnmF48ePc8sttwT569TQEbpIApw9e5b+/fuza9cuHnzwQQYNGsTcuXP57ne/S2ZmZtDxkk6s0wzjpaioiGnTpl2wrLCwkEWLFvHb3/6W8ePHc/LkSdq0acNvfvMbrr66epbRL37xCx555BG6d+9Oq1at6NGjB0uXLtWQi0iYpaWlUVJSwuHDhxk5ciTr1q1j8eLFrF27NuhoArX+O/z4xz+uub1hw4Zan3f55Zfz3HPP8dxzzyUqWpNoyEUkga655hqGDRvGO++8w65du+jWrRvZ2dkcP36cbt26BR1PQiaUhV7XLIMJEybQt29fcnNzueuuuzh27FjASSWMKioqat74PHHiBKtXr6Z///589tlnlJWVUVZWxpVXXsmuXbsCTiphE8pCPzfLYMuWLZSUlLBixQo2bNjAnDlz2LJlC1u3bqVLly48//zzQUeVENq3bx/Dhw8nNzeXAQMGUFBQwO233x50LGkBQjmGXtcsg3MnBLg7J06cSJo3MiRccnNz2bx58yXX0V+HkgihPEKH6lkGkUiETp06UVBQwKBBg4DqU3W/+tWv8qc//YlJkyYFnFJEJH7qLXQzSzezjWa2xcy2m9kT0eULzewvZlYS/YokPm7szs0yKC8vZ+PGjWzbtg2ABQsWsHfvXnJycnj99dcDTikiEj+xDLmcAm5x92Nm1gZ418z+b/Sxn7j7G4mL13TnZhmsWLGC3r17A9VlP3r0aJ555hnGjx8fcEIRifvVJGO4OmS7du3iPvQ1bNgwZs6cSV5eXlx/bqzqPUL3aud+6zbRL09oqiaqbZbBDTfcUDOrwN1588036dGjR5AxRaSFO3fGabzENIZuZmlmVgLsB1a5+/vRh35uZlvNbI6ZXV7HcyeaWbGZFVdUVMQp9qXVNsvgO9/5DuPGjaNPnz706dOHffv28dOf/rRZ8ohIaqioqKCwsJABAwYwYMAA1q9fD8DGjRu56aabuPHGG7npppv46KOPgOoDxjFjxpCbm8vo0aM5ceJEzc9auXIlQ4YMoV+/fnz/+9+v+WsgOzubn/3sZ+Tn57N48eK45o9plou7nwUiZnYNsNTMegP/C/gMuAyYD/wb8LNanjs/+jh5eXnNcmRf1yyDc/84IiK1mTx5MlOmTCE/P5+//vWvfPvb3675NKN169bRunVrVq9ezWOPPcaSJUt44YUXuPLKK9m6dStbt26lX79+ABw4cIAZM2awevVq2rZty1NPPcXs2bNrDiLT09N59913456/QdMW3f2wma0FRrj7zOjiU2a2AHgk3uFERJrT6tWr2bFjR839o0ePUllZyZEjRxg3bhwff/wxZkZVVRUA69atq7lkQG5uLrm5uUD1pQN27NjBzTffDMDp06cZMmRIzc8dPXp0QvLXW+hmlgFURcv8CuCbwFNmlunu+6x6MvedwLaEJBQRaSZffPEF7733HldcccUFyydNmsTw4cNZunQpZWVlDBs2rOaxuq6RXlBQQFFRUa3badu2bVxznxPLGHom8I6ZbQX+m+ox9LeA18zsQ+BDoCMwIyEJRUSaybe+9a0LziAvKSkB4MiRI3Tu3BmAhQsX1jw+dOhQXnvtNQC2bdvG1q1bARg8eDDr16+vmYhx/Phxdu7cmfD89R6hu/tW4MZalifHBYBFJPUF8CHUx48fJysrq+b+1KlT+eUvf8mDDz5Ibm4uZ86cYejQofzqV7/i0UcfZdy4ccyePfuCa58/8MADjB8/ntzcXCKRCAMHDgQgIyODhQsXMnbsWE6dOgXAjBkz6N69e0J/J3NvvhmIeXl5Xlxc3Gzbiyt96nqLlj3t7UC3X5b+T4FuP977X2lpKTk5OXH9mWFR22tjZh+4e72T20N76r+ISEujQhcRCQkVuogEojmHe1NFU18TFbqINLv09HQOHjyoUj+Pu3Pw4EHS09Mb/TNS5nrowb8pFejmRUIlKyuL8vJymutyIKkiPT39gpk3DZUyhS4i4dGmTRu6du0adIzQ0ZCLiEhIqNBFREJChS4iEhIqdEk6e/bsYfjw4eTk5NCrVy/mzp0LwJYtWxgyZAh9+vThjjvu4OjRowEnFUkuKnRJOq1bt2bWrFmUlpayYcMG5s2bx44dO7j//vt58skn+fDDDxk5ciTPPPNM0FFFkooKXZJOZmZmzQcFtG/fnpycHD799FM++ugjhg4dCkBBQQFLliwJMqZI0lGhS1IrKytj8+bNDBo0iN69e7Ns2TIAFi9ezJ49ewJOJ5JcVOiStI4dO0ZhYSHPPvssV111FS+99BLz5s2jf//+VFZWctlllwUdUSSp6MQiSUpVVVUUFhZy9913M2rUKAB69OjBypUrAdi5cydvvx3s2cMiyUZH6JJ03J0JEyaQk5PD1KlTa5bv378fqP6YsBkzZvCjH/0oqIgiSUmFLkln/fr1vPrqq6xZs4ZIJEIkEmH58uUUFRXRvXt3evTowde+9jXGjx8fdFSRpBLLh0SnA+uAy6Prv+Huj5tZV2AR0AHYBPzA3U8nMqy0DPn5+XVehW/y5MnNnEYkdcRyhH4KuMXd+wIRYISZDQaeAua4+/XA58CExMUUEZH61FvoXu1Y9G6b6JcDtwBvRJe/DNyZkIQiIhKTmMbQzSzNzEqA/cAq4BPgsLufia5SDnSu47kTzazYzIp17WMRkcSJqdDd/ay7R4AsYCBQ28d11zro6e7z3T3P3fMyMjIan1RERC6pQbNc3P0wsBYYDFxjZufeVM0C9sY3moiINES9hW5mGWZ2TfT2FcA3gVLgHeCu6GrjgD8kKqSIiNQvljNFM4GXzSyN6v8Afufub5nZDmCRmc0ANgMvJjCniIjUo95Cd/etwI21LP8z1ePpIiKSBHQtF2ke068OePtHgt2+SDPQqf8iIiGhQhcRCQkVuohISKjQRURCQoUuIhISKnQRkZBQoYuIhIQKXUQkJFToIiIhoUIXEQkJFbpcZM+ePQwfPpycnBx69erF3LlzL3h85syZmBkHDhwIKKFI4qTy/q9ruchFWrduzaxZs+jXrx+VlZX079+fgoICevbsyZ49e1i1ahVdunQJOqZIQqTy/q8jdLlIZmYm/fr1A6B9+/bk5OTw6aefAjBlyhSefvppzCzIiCIJk8r7vwpdLqmsrIzNmzczaNAgli1bRufOnenbt2/QsUSaRart/xpykTodO3aMwsJCnn32WVq3bs3Pf/5zVq5cGXQskWaRivu/jtClVlVVVRQWFnL33XczatQoPvnkE/7yl7/Qt29fsrOzKS8vp1+/fnz22WdBRxWJu1Td/3WELhdxdyZMmEBOTg5Tp04FoE+fPuzfv79mnezsbIqLi+nYsWNQMUUSIpX3/1g+JPrrZvaOmZWa2XYzmxxdPt3MPjWzkujXbYmPK81h/fr1vPrqq6xZs4ZIJEIkEmH58uVBxxJpFqm8/8dyhH4GeNjdN5lZe+ADM1sVfWyOu89MXDwJQn5+Pu5+yXXKysqaJ4xIM0vl/T+WD4neB+yL3q40s1Kgc6KDiYhIwzToTVEzywZuBN6PLnrIzLaa2Utm9pU4ZxMRkQaIudDNrB2wBPhXdz8KvAD8PRCh+gh+Vh3Pm2hmxWZWXFFREYfIIiJSm5gK3czaUF3mr7n7fwK4+9/c/ay7fwH8OzCwtue6+3x3z3P3vIyMjHjlFhGRL4lllosBLwKl7j77vOWZ5602EtgW/3giIhKrWGa53Az8APjQzEqiyx4DxppZBHCgDPjnhCQUEZGYxDLL5V2gtivRpMbETBGRFkJnirYQ2dPeDnT7ZemBbl5auulXB50Aph9J+CZ0LRcRkZBQoYuIhIQKXUQkJFToIiIhoUIXEQkJFbqISEio0EVEQkKFLiISEip0EZGQUKGLiISECl1EJCRU6CIiIaFCFxEJCRW6iEhIqNBFREJChS4iEhIqdBGRkFChi4iERL2FbmZfN7N3zKzUzLab2eTo8g5mtsrMPo5+/0ri44qISF1iOUI/Azzs7jnAYOBBM+sJTAP+6O7XA3+M3hcRkYDUW+juvs/dN0VvVwKlQGfge8DL0dVeBu5MVEgREalfg8bQzSwbuBF4H7jO3fdBdekDnep4zkQzKzaz4oqKiqalFRGROsVc6GbWDlgC/Ku7H431ee4+393z3D0vIyOjMRlFRCQGMRW6mbWhusxfc/f/jC7+m5llRh/PBPYnJqKIiMQillkuBrwIlLr77PMeWgaMi94eB/wh/vFERCRWrWNY52bgB8CHZlYSXfYY8CTwOzObAPwV+H5iIoqISCzqLXR3fxewOh7+RnzjiIhIY+lMURGRkFChi4iEhApdRCQkVOgiIiGhQhcRCQkVuohISKjQRURCQoUuIhISKnQRSSr33XcfnTp1onfv3jXLpk+fTufOnYlEIkQiEZYvXx5gwuSlQheRpHLvvfeyYsWKi5ZPmTKFkpISSkpKuO222wJIlvxU6CKSVIYOHUqHDh2CjpGSVOgikhKef/55cnNzue+++/j888+DjpOUVOgikvQeeOABPvnkE0pKSsjMzOThhx8OOlJSUqGLSNK77rrrSEtLo1WrVvzwhz9k48aNQUdKSip0EUl6+/btq7m9dOnSC2bAyP+I5QMuRESazdixY1m7di0HDhwgKyuLJ554grVr11JSUoKZkZ2dza9//eugYyYlFbqIJJWioqKLlk2YMCGAJKlHQy4iIiERy4dEv2Rm+81s23nLppvZp2ZWEv3SLH8RkYDFcoS+EBhRy/I57h6Jfuk8XBGRgNVb6O6+DjjUDFlERKQJmvKm6ENmdg9QDDzs7rWeumVmE4GJAF26dGnC5kQkVWVPezvQ7ZelB7r5ZtPYN0VfAP4eiAD7gFl1reju8909z93zMjIyGrk5ERGpT6MK3d3/5u5n3f0L4N+BgfGNJSIiDdWoQjezzPPujgS21bWuiIg0j3rH0M2sCBgGdDSzcuBxYJiZRQAHyoB/TmBGERGJQb2F7u5ja1n8YgKyiIhIE+hMURGRkFChi4iEhApdRCQkVOgiIiGhQhcRCQkVuohISKjQRURCQoUuIhISKnQRkZBQoYuIhIQKXUQkJFToIiIhoUIXEQkJFbqISEio0EVEQkKFLiISEip0EZGQUKGLiIREvYVuZi+Z2X4z23besg5mtsrMPo5+/0piY4qISH1iOUJfCIz40rJpwB/d/Xrgj9H7IiISoHoL3d3XAYe+tPh7wMvR2y8Dd8Y5l4iINFBjx9Cvc/d9ANHvnepa0cwmmlmxmRVXVFQ0cnMiIlKfhL8p6u7z3T3P3fMyMjISvTkRkRarsYX+NzPLBIh+3x+/SCIi0hiNLfRlwLjo7XHAH+ITR0REGiuWaYtFwHvADWZWbmYTgCeBAjP7GCiI3hcRkQC1rm8Fdx9bx0PfiHMWERFpAp0pKiISEip0EZGQUKGLiISECl1EJCRU6CIiIaFCFxEJCRW6iEhIqNBFREJChS4iEhIqdBGRkFChi4iEhApdRCQkVOgiIiGhQhcRCQkVuohISKjQRURCQoUuIhISKnQRkZCo9yPoLsXMyoBK4Cxwxt3z4hFKREQarkmFHjXc3Q/E4eeIiEgTaMhFRCQkmlroDqw0sw/MbGI8AomISOM0dcjlZnffa2adgFVm9id3X3f+CtGinwjQpUuXJm5ORETq0qQjdHffG/2+H1gKDKxlnfnunufueRkZGU3ZnIiIXEKjC93M2ppZ+3O3gW8B2+IVTEREGqYpQy7XAUvN7NzP+Q93XxGXVCIi0mCNLnR3/zPQN45ZRESkCTRtUUQkJFToIiIhoUIXEQkJFbqISEio0EVEQkKFLiISEip0EZGQUKGLiISECl1EJCRU6CIiIaFCFxEJCRW6iEhIqNBFREJChS4iEhIqdBGRkFChi4iEhApdRCQkVOgiIiGhQhcRCYkmFbqZjTCzj8xsl5lNi1coERFpuEYXupmlAfOAW4GewFgz6xmvYCIi0jBNOUIfCOxy9z+7+2lgEfC9+MQSEZGGMndv3BPN7gJGuPv90fs/AAa5+0NfWm8iMDF69wbgo8bHDVRH4EDQIVKYXr+m0evXNKn++v2du2fUt1LrJmzAall20f8O7j4fmN+E7SQFMyt297ygc6QqvX5No9evaVrK69eUIZdy4Ovn3c8C9jYtjoiINFZTCv2/gevNrKuZXQaMAZbFJ5aIiDRUo4dc3P2MmT0E/BeQBrzk7tvjliz5pPywUcD0+jWNXr+maRGvX6PfFBURkeSiM0VFREJChS4iEhIq9HqY2VkzKznvS5c4aCAz+99mtt3MtkZfw0FBZ0oVZnadmf2Hmf3ZzD4ws/fMbGTQuVKFmbmZzTrv/iNmNj3ASAnVlHnoLcUJd48EHSJVmdkQ4Hagn7ufMrOOwGUBx0oJZmbA74GX3f2fosv+DvhuoMFSyylglJn9wt1T+cSimOgIXRItEzjg7qcA3P2Au+t8hdjcApx291+dW+Duu939uQAzpZozVM9wmRJ0kOagQq/fFV8achkddKAUsxL4upntNLP/Y2b/GHSgFNIL2BR0iBCYB9xtZlcHHSTRNORSPw25NIG7HzOz/sA/AMOB181smrsvDDZZ6jGzeUA+1UftA4LOkyrc/aiZvQL8GDgRdJ5E0hG6JJy7n3X3te7+OPAQUBh0phSxHeh37o67Pwh8A6j3Ik1ykWeBCUDboIMkkgpdEsrMbjCz689bFAF2B5UnxawB0s3sgfOWXRlUmFTm7oeA31Fd6qGlIZf6XWFmJefdX+HumroYu3bAc2Z2DdVvUO3ify6nLJfg7m5mdwJzzOxRoAL4f8C/BZssZc2i+i/E0NKp/yIiIaEhFxGRkFChi4iEhApdRCQkVOgiIiGhQhcRCQkVuohISKjQRURC4v8DXD2ern0ABK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5" y="2595590"/>
            <a:ext cx="2177737" cy="151036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4352" y="1742425"/>
            <a:ext cx="3678960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以</a:t>
            </a:r>
            <a:r>
              <a:rPr lang="en-US" altLang="zh-TW" dirty="0"/>
              <a:t>AUO</a:t>
            </a:r>
            <a:r>
              <a:rPr lang="zh-TW" altLang="en-US" dirty="0"/>
              <a:t> </a:t>
            </a:r>
            <a:r>
              <a:rPr lang="en-US" altLang="zh-TW" dirty="0"/>
              <a:t>2018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年比較作為範例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461922" y="2278913"/>
            <a:ext cx="176009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/>
              <a:t>2018</a:t>
            </a:r>
            <a:r>
              <a:rPr lang="zh-TW" altLang="en-US" sz="1600" dirty="0"/>
              <a:t>年高頻字詞</a:t>
            </a: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527865" y="41151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不同時間議題比較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>
          <a:xfrm>
            <a:off x="1112299" y="965211"/>
            <a:ext cx="7870191" cy="70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2400" dirty="0">
                <a:sym typeface="Arial" panose="020B0604020202020204" pitchFamily="34" charset="0"/>
              </a:rPr>
              <a:t>將不同年份的同單位報告書以字詞庫提取關鍵字，可以了解不同時間強調的議題，或是是否有依照當年度大眾關注的議題。</a:t>
            </a:r>
            <a:endParaRPr lang="zh-CN" altLang="en-US" sz="2400" dirty="0">
              <a:sym typeface="Arial" panose="020B0604020202020204" pitchFamily="34" charset="0"/>
            </a:endParaRPr>
          </a:p>
          <a:p>
            <a:endParaRPr lang="zh-TW" altLang="en-US" sz="2400" dirty="0"/>
          </a:p>
          <a:p>
            <a:pPr fontAlgn="auto">
              <a:spcAft>
                <a:spcPts val="0"/>
              </a:spcAft>
            </a:pPr>
            <a:endParaRPr kumimoji="0" lang="zh-TW" altLang="en-US" sz="24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7" name="橢圓 16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E2403E13-812B-4F63-95D8-B3C3079A00C6}"/>
              </a:ext>
            </a:extLst>
          </p:cNvPr>
          <p:cNvSpPr txBox="1"/>
          <p:nvPr/>
        </p:nvSpPr>
        <p:spPr>
          <a:xfrm>
            <a:off x="6606042" y="2289880"/>
            <a:ext cx="176009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600" dirty="0"/>
              <a:t>2019</a:t>
            </a:r>
            <a:r>
              <a:rPr lang="zh-TW" altLang="en-US" sz="1600" dirty="0"/>
              <a:t>年高頻字詞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B959710-94F5-4018-8C2B-0BB178C8F0AF}"/>
              </a:ext>
            </a:extLst>
          </p:cNvPr>
          <p:cNvSpPr/>
          <p:nvPr/>
        </p:nvSpPr>
        <p:spPr>
          <a:xfrm>
            <a:off x="6000341" y="3004498"/>
            <a:ext cx="2983757" cy="152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350" y="2690924"/>
            <a:ext cx="3034194" cy="1813760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639480" y="2083608"/>
            <a:ext cx="8433020" cy="2648382"/>
          </a:xfrm>
          <a:prstGeom prst="roundRect">
            <a:avLst>
              <a:gd name="adj" fmla="val 5811"/>
            </a:avLst>
          </a:prstGeom>
          <a:noFill/>
          <a:ln>
            <a:solidFill>
              <a:srgbClr val="218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3543104"/>
      </p:ext>
    </p:extLst>
  </p:cSld>
  <p:clrMapOvr>
    <a:masterClrMapping/>
  </p:clrMapOvr>
  <p:transition advTm="1950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05" y="1221819"/>
            <a:ext cx="3890134" cy="38702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96725" y="4755528"/>
            <a:ext cx="1364777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200" dirty="0"/>
              <a:t>關鍵字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TCFD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87035" y="4760619"/>
            <a:ext cx="433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/>
              <a:t>關鍵字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CDP</a:t>
            </a:r>
            <a:r>
              <a:rPr lang="zh-TW" altLang="en-US" sz="1200" dirty="0"/>
              <a:t>、</a:t>
            </a:r>
            <a:r>
              <a:rPr lang="en-US" altLang="zh-TW" sz="1200" dirty="0"/>
              <a:t>CSR</a:t>
            </a:r>
            <a:r>
              <a:rPr lang="zh-TW" altLang="en-US" sz="1200" dirty="0"/>
              <a:t>、</a:t>
            </a:r>
            <a:r>
              <a:rPr lang="en-US" altLang="zh-TW" sz="1200" dirty="0"/>
              <a:t>climate change</a:t>
            </a:r>
            <a:r>
              <a:rPr lang="zh-TW" altLang="en-US" sz="1200" dirty="0"/>
              <a:t>、</a:t>
            </a:r>
            <a:r>
              <a:rPr lang="en-US" altLang="zh-TW" sz="1200" dirty="0" err="1"/>
              <a:t>emplotee</a:t>
            </a:r>
            <a:r>
              <a:rPr lang="zh-TW" altLang="en-US" sz="1200" dirty="0"/>
              <a:t> </a:t>
            </a:r>
            <a:r>
              <a:rPr lang="en-US" altLang="zh-TW" sz="1200" dirty="0"/>
              <a:t>care</a:t>
            </a:r>
            <a:endParaRPr lang="zh-TW" altLang="en-US" sz="1200" dirty="0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527865" y="401220"/>
            <a:ext cx="7374505" cy="5953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sz="2400" u="sng" dirty="0"/>
              <a:t>報告書關鍵字特徵分析</a:t>
            </a:r>
            <a:r>
              <a:rPr lang="en-US" altLang="zh-TW" sz="2400" u="sng" dirty="0"/>
              <a:t>-</a:t>
            </a:r>
            <a:r>
              <a:rPr lang="zh-TW" altLang="en-US" sz="2400" u="sng" dirty="0">
                <a:latin typeface="微軟正黑體" panose="020B0604030504040204" pitchFamily="34" charset="-120"/>
                <a:sym typeface="Arial" panose="020B0604020202020204" pitchFamily="34" charset="0"/>
              </a:rPr>
              <a:t>主題式查找</a:t>
            </a:r>
            <a:endParaRPr lang="en-US" altLang="zh-CN" sz="2400" u="sng" dirty="0">
              <a:latin typeface="微軟正黑體" panose="020B0604030504040204" pitchFamily="34" charset="-120"/>
              <a:sym typeface="Arial" panose="020B0604020202020204" pitchFamily="34" charset="0"/>
            </a:endParaRPr>
          </a:p>
          <a:p>
            <a:endParaRPr lang="zh-TW" altLang="en-US" sz="2400" u="sng" dirty="0"/>
          </a:p>
        </p:txBody>
      </p:sp>
      <p:sp>
        <p:nvSpPr>
          <p:cNvPr id="12" name="內容版面配置區 1"/>
          <p:cNvSpPr txBox="1">
            <a:spLocks/>
          </p:cNvSpPr>
          <p:nvPr/>
        </p:nvSpPr>
        <p:spPr>
          <a:xfrm>
            <a:off x="1112299" y="965211"/>
            <a:ext cx="7870191" cy="706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dirty="0">
                <a:sym typeface="Arial" panose="020B0604020202020204" pitchFamily="34" charset="0"/>
              </a:rPr>
              <a:t>可以搜尋一個或是多個關鍵字，分析出在指定文本中，當提到此關鍵字時，前後文常常會提到的其他關鍵字。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TW" altLang="en-US" sz="2400" dirty="0"/>
          </a:p>
          <a:p>
            <a:pPr fontAlgn="auto">
              <a:spcAft>
                <a:spcPts val="0"/>
              </a:spcAft>
            </a:pPr>
            <a:endParaRPr kumimoji="0"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41256" y="961273"/>
            <a:ext cx="540060" cy="510611"/>
            <a:chOff x="1318744" y="3512068"/>
            <a:chExt cx="917224" cy="897601"/>
          </a:xfrm>
        </p:grpSpPr>
        <p:sp>
          <p:nvSpPr>
            <p:cNvPr id="14" name="橢圓 13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3" y="1671650"/>
            <a:ext cx="3915721" cy="31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1284"/>
      </p:ext>
    </p:extLst>
  </p:cSld>
  <p:clrMapOvr>
    <a:masterClrMapping/>
  </p:clrMapOvr>
  <p:transition advTm="2816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235234" y="3013232"/>
            <a:ext cx="3150350" cy="1042373"/>
          </a:xfrm>
        </p:spPr>
        <p:txBody>
          <a:bodyPr>
            <a:normAutofit fontScale="92500"/>
          </a:bodyPr>
          <a:lstStyle/>
          <a:p>
            <a:r>
              <a:rPr lang="zh-TW" altLang="en-US" b="1" dirty="0"/>
              <a:t>實務性</a:t>
            </a:r>
            <a:r>
              <a:rPr lang="en-US" altLang="zh-TW" dirty="0"/>
              <a:t>:</a:t>
            </a:r>
            <a:r>
              <a:rPr lang="zh-TW" altLang="en-US" dirty="0"/>
              <a:t> 建立</a:t>
            </a:r>
            <a:r>
              <a:rPr lang="en-US" altLang="zh-TW" dirty="0"/>
              <a:t>CSR</a:t>
            </a:r>
            <a:r>
              <a:rPr lang="zh-TW" altLang="en-US" dirty="0"/>
              <a:t>策略系統介面，讓部門內部</a:t>
            </a:r>
            <a:r>
              <a:rPr lang="zh-TW" altLang="en-US" sz="2200" dirty="0"/>
              <a:t>使用者</a:t>
            </a:r>
            <a:r>
              <a:rPr lang="zh-TW" altLang="en-US" dirty="0"/>
              <a:t>能夠自由調整輸入文件、參數。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495055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未來展望</a:t>
            </a:r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702463" y="3009106"/>
            <a:ext cx="3150350" cy="121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廣泛性</a:t>
            </a:r>
            <a:r>
              <a:rPr lang="en-US" altLang="zh-TW" dirty="0"/>
              <a:t>:</a:t>
            </a:r>
            <a:r>
              <a:rPr lang="zh-TW" altLang="en-US" dirty="0"/>
              <a:t> 將輸入文字應用到其他</a:t>
            </a:r>
            <a:r>
              <a:rPr lang="en-US" altLang="zh-TW" dirty="0"/>
              <a:t>CSR</a:t>
            </a:r>
            <a:r>
              <a:rPr lang="zh-TW" altLang="en-US" dirty="0"/>
              <a:t>文件，於更多面向分析</a:t>
            </a:r>
            <a:r>
              <a:rPr lang="en-US" altLang="zh-TW" dirty="0"/>
              <a:t>CSR</a:t>
            </a:r>
            <a:r>
              <a:rPr lang="zh-TW" altLang="en-US" dirty="0"/>
              <a:t>策略。</a:t>
            </a:r>
            <a:endParaRPr lang="en-US" altLang="zh-TW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endParaRPr kumimoji="0" lang="en-US" altLang="zh-TW" dirty="0"/>
          </a:p>
        </p:txBody>
      </p:sp>
      <p:grpSp>
        <p:nvGrpSpPr>
          <p:cNvPr id="8" name="Group 8075"/>
          <p:cNvGrpSpPr/>
          <p:nvPr/>
        </p:nvGrpSpPr>
        <p:grpSpPr>
          <a:xfrm rot="16200000">
            <a:off x="3904853" y="3016468"/>
            <a:ext cx="2215909" cy="855095"/>
            <a:chOff x="0" y="0"/>
            <a:chExt cx="8830234" cy="3580264"/>
          </a:xfrm>
          <a:solidFill>
            <a:srgbClr val="0083A2"/>
          </a:solidFill>
        </p:grpSpPr>
        <p:sp>
          <p:nvSpPr>
            <p:cNvPr id="9" name="Shape 8070"/>
            <p:cNvSpPr/>
            <p:nvPr/>
          </p:nvSpPr>
          <p:spPr>
            <a:xfrm>
              <a:off x="0" y="0"/>
              <a:ext cx="8830234" cy="35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30" extrusionOk="0">
                  <a:moveTo>
                    <a:pt x="21516" y="4984"/>
                  </a:moveTo>
                  <a:lnTo>
                    <a:pt x="18299" y="8645"/>
                  </a:lnTo>
                  <a:cubicBezTo>
                    <a:pt x="18293" y="8650"/>
                    <a:pt x="18287" y="8656"/>
                    <a:pt x="18279" y="8665"/>
                  </a:cubicBezTo>
                  <a:cubicBezTo>
                    <a:pt x="17828" y="9171"/>
                    <a:pt x="17803" y="8730"/>
                    <a:pt x="17849" y="8325"/>
                  </a:cubicBezTo>
                  <a:lnTo>
                    <a:pt x="17978" y="7354"/>
                  </a:lnTo>
                  <a:lnTo>
                    <a:pt x="18419" y="7354"/>
                  </a:lnTo>
                  <a:lnTo>
                    <a:pt x="18419" y="7352"/>
                  </a:lnTo>
                  <a:lnTo>
                    <a:pt x="7546" y="7352"/>
                  </a:lnTo>
                  <a:cubicBezTo>
                    <a:pt x="3015" y="7382"/>
                    <a:pt x="1214" y="17662"/>
                    <a:pt x="786" y="20645"/>
                  </a:cubicBezTo>
                  <a:cubicBezTo>
                    <a:pt x="781" y="20667"/>
                    <a:pt x="777" y="20692"/>
                    <a:pt x="772" y="20720"/>
                  </a:cubicBezTo>
                  <a:cubicBezTo>
                    <a:pt x="680" y="21259"/>
                    <a:pt x="574" y="21149"/>
                    <a:pt x="520" y="21042"/>
                  </a:cubicBezTo>
                  <a:lnTo>
                    <a:pt x="107" y="19991"/>
                  </a:lnTo>
                  <a:cubicBezTo>
                    <a:pt x="70" y="19886"/>
                    <a:pt x="2" y="19647"/>
                    <a:pt x="2" y="19303"/>
                  </a:cubicBezTo>
                  <a:lnTo>
                    <a:pt x="0" y="11455"/>
                  </a:lnTo>
                  <a:cubicBezTo>
                    <a:pt x="0" y="11050"/>
                    <a:pt x="52" y="10765"/>
                    <a:pt x="82" y="10632"/>
                  </a:cubicBezTo>
                  <a:cubicBezTo>
                    <a:pt x="89" y="10605"/>
                    <a:pt x="96" y="10578"/>
                    <a:pt x="103" y="10549"/>
                  </a:cubicBezTo>
                  <a:cubicBezTo>
                    <a:pt x="104" y="10546"/>
                    <a:pt x="105" y="10544"/>
                    <a:pt x="105" y="10544"/>
                  </a:cubicBezTo>
                  <a:lnTo>
                    <a:pt x="104" y="10544"/>
                  </a:lnTo>
                  <a:cubicBezTo>
                    <a:pt x="601" y="8591"/>
                    <a:pt x="2410" y="1638"/>
                    <a:pt x="6106" y="1589"/>
                  </a:cubicBezTo>
                  <a:cubicBezTo>
                    <a:pt x="10136" y="1534"/>
                    <a:pt x="17089" y="1585"/>
                    <a:pt x="17851" y="1594"/>
                  </a:cubicBezTo>
                  <a:lnTo>
                    <a:pt x="17679" y="1158"/>
                  </a:lnTo>
                  <a:cubicBezTo>
                    <a:pt x="17124" y="-341"/>
                    <a:pt x="17688" y="-7"/>
                    <a:pt x="17875" y="131"/>
                  </a:cubicBezTo>
                  <a:lnTo>
                    <a:pt x="21202" y="3117"/>
                  </a:lnTo>
                  <a:cubicBezTo>
                    <a:pt x="21241" y="3163"/>
                    <a:pt x="21301" y="3262"/>
                    <a:pt x="21343" y="3455"/>
                  </a:cubicBezTo>
                  <a:lnTo>
                    <a:pt x="21552" y="4471"/>
                  </a:lnTo>
                  <a:cubicBezTo>
                    <a:pt x="21600" y="4780"/>
                    <a:pt x="21553" y="4923"/>
                    <a:pt x="21516" y="498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8071"/>
            <p:cNvSpPr/>
            <p:nvPr/>
          </p:nvSpPr>
          <p:spPr>
            <a:xfrm>
              <a:off x="7297376" y="1241936"/>
              <a:ext cx="240291" cy="253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600" extrusionOk="0">
                  <a:moveTo>
                    <a:pt x="21082" y="0"/>
                  </a:moveTo>
                  <a:lnTo>
                    <a:pt x="1821" y="21600"/>
                  </a:lnTo>
                  <a:cubicBezTo>
                    <a:pt x="-518" y="20185"/>
                    <a:pt x="-255" y="16842"/>
                    <a:pt x="680" y="13715"/>
                  </a:cubicBezTo>
                  <a:lnTo>
                    <a:pt x="5206" y="0"/>
                  </a:lnTo>
                  <a:cubicBezTo>
                    <a:pt x="5206" y="0"/>
                    <a:pt x="21082" y="0"/>
                    <a:pt x="210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" name="Shape 8072"/>
            <p:cNvSpPr/>
            <p:nvPr/>
          </p:nvSpPr>
          <p:spPr>
            <a:xfrm>
              <a:off x="9729" y="265573"/>
              <a:ext cx="7583081" cy="193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extrusionOk="0">
                  <a:moveTo>
                    <a:pt x="21448" y="3427"/>
                  </a:moveTo>
                  <a:cubicBezTo>
                    <a:pt x="20560" y="3410"/>
                    <a:pt x="12208" y="3215"/>
                    <a:pt x="7509" y="3318"/>
                  </a:cubicBezTo>
                  <a:cubicBezTo>
                    <a:pt x="3879" y="3398"/>
                    <a:pt x="2022" y="12336"/>
                    <a:pt x="1211" y="17298"/>
                  </a:cubicBezTo>
                  <a:cubicBezTo>
                    <a:pt x="936" y="18933"/>
                    <a:pt x="769" y="20509"/>
                    <a:pt x="769" y="21461"/>
                  </a:cubicBezTo>
                  <a:cubicBezTo>
                    <a:pt x="769" y="21493"/>
                    <a:pt x="767" y="21519"/>
                    <a:pt x="765" y="21541"/>
                  </a:cubicBezTo>
                  <a:lnTo>
                    <a:pt x="765" y="21288"/>
                  </a:lnTo>
                  <a:cubicBezTo>
                    <a:pt x="764" y="21264"/>
                    <a:pt x="764" y="21232"/>
                    <a:pt x="764" y="21195"/>
                  </a:cubicBezTo>
                  <a:cubicBezTo>
                    <a:pt x="764" y="20411"/>
                    <a:pt x="668" y="19951"/>
                    <a:pt x="631" y="19803"/>
                  </a:cubicBezTo>
                  <a:lnTo>
                    <a:pt x="0" y="17822"/>
                  </a:lnTo>
                  <a:cubicBezTo>
                    <a:pt x="36" y="17277"/>
                    <a:pt x="94" y="16975"/>
                    <a:pt x="94" y="16975"/>
                  </a:cubicBezTo>
                  <a:cubicBezTo>
                    <a:pt x="94" y="16975"/>
                    <a:pt x="93" y="16975"/>
                    <a:pt x="93" y="16975"/>
                  </a:cubicBezTo>
                  <a:cubicBezTo>
                    <a:pt x="670" y="13292"/>
                    <a:pt x="2780" y="140"/>
                    <a:pt x="7091" y="45"/>
                  </a:cubicBezTo>
                  <a:cubicBezTo>
                    <a:pt x="11790" y="-59"/>
                    <a:pt x="19897" y="49"/>
                    <a:pt x="20785" y="66"/>
                  </a:cubicBezTo>
                  <a:lnTo>
                    <a:pt x="21600" y="3427"/>
                  </a:lnTo>
                  <a:cubicBezTo>
                    <a:pt x="21600" y="3427"/>
                    <a:pt x="21448" y="3427"/>
                    <a:pt x="21448" y="34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" name="Shape 8073"/>
            <p:cNvSpPr/>
            <p:nvPr/>
          </p:nvSpPr>
          <p:spPr>
            <a:xfrm>
              <a:off x="0" y="1862598"/>
              <a:ext cx="278440" cy="171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16721" y="21332"/>
                  </a:moveTo>
                  <a:lnTo>
                    <a:pt x="3106" y="19020"/>
                  </a:lnTo>
                  <a:cubicBezTo>
                    <a:pt x="1893" y="18773"/>
                    <a:pt x="67" y="18291"/>
                    <a:pt x="56" y="17619"/>
                  </a:cubicBezTo>
                  <a:lnTo>
                    <a:pt x="0" y="981"/>
                  </a:lnTo>
                  <a:cubicBezTo>
                    <a:pt x="6" y="603"/>
                    <a:pt x="323" y="274"/>
                    <a:pt x="764" y="0"/>
                  </a:cubicBezTo>
                  <a:lnTo>
                    <a:pt x="17936" y="2222"/>
                  </a:lnTo>
                  <a:cubicBezTo>
                    <a:pt x="18945" y="2388"/>
                    <a:pt x="21574" y="2905"/>
                    <a:pt x="21574" y="3785"/>
                  </a:cubicBezTo>
                  <a:cubicBezTo>
                    <a:pt x="21574" y="3826"/>
                    <a:pt x="21583" y="3861"/>
                    <a:pt x="21600" y="3889"/>
                  </a:cubicBezTo>
                  <a:lnTo>
                    <a:pt x="21600" y="21349"/>
                  </a:lnTo>
                  <a:cubicBezTo>
                    <a:pt x="19698" y="21600"/>
                    <a:pt x="17885" y="21476"/>
                    <a:pt x="16721" y="213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Shape 8074"/>
            <p:cNvSpPr/>
            <p:nvPr/>
          </p:nvSpPr>
          <p:spPr>
            <a:xfrm>
              <a:off x="7139111" y="0"/>
              <a:ext cx="1691124" cy="81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2" h="19822" extrusionOk="0">
                  <a:moveTo>
                    <a:pt x="19874" y="19822"/>
                  </a:moveTo>
                  <a:lnTo>
                    <a:pt x="4034" y="8106"/>
                  </a:lnTo>
                  <a:cubicBezTo>
                    <a:pt x="3763" y="7992"/>
                    <a:pt x="2425" y="6872"/>
                    <a:pt x="3629" y="10226"/>
                  </a:cubicBezTo>
                  <a:lnTo>
                    <a:pt x="1170" y="4840"/>
                  </a:lnTo>
                  <a:cubicBezTo>
                    <a:pt x="1165" y="4829"/>
                    <a:pt x="1161" y="4820"/>
                    <a:pt x="1156" y="4809"/>
                  </a:cubicBezTo>
                  <a:cubicBezTo>
                    <a:pt x="-1688" y="-1778"/>
                    <a:pt x="1526" y="158"/>
                    <a:pt x="2225" y="632"/>
                  </a:cubicBezTo>
                  <a:lnTo>
                    <a:pt x="17936" y="12733"/>
                  </a:lnTo>
                  <a:lnTo>
                    <a:pt x="17927" y="12732"/>
                  </a:lnTo>
                  <a:cubicBezTo>
                    <a:pt x="17927" y="12732"/>
                    <a:pt x="18503" y="13034"/>
                    <a:pt x="18814" y="14379"/>
                  </a:cubicBezTo>
                  <a:lnTo>
                    <a:pt x="19774" y="18384"/>
                  </a:lnTo>
                  <a:cubicBezTo>
                    <a:pt x="19895" y="19007"/>
                    <a:pt x="19912" y="19477"/>
                    <a:pt x="19874" y="1982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" name="Group 8063"/>
          <p:cNvGrpSpPr/>
          <p:nvPr/>
        </p:nvGrpSpPr>
        <p:grpSpPr>
          <a:xfrm rot="16200000">
            <a:off x="2665533" y="3016658"/>
            <a:ext cx="2213447" cy="852254"/>
            <a:chOff x="0" y="0"/>
            <a:chExt cx="8830259" cy="3580289"/>
          </a:xfrm>
          <a:solidFill>
            <a:srgbClr val="0083A2"/>
          </a:solidFill>
        </p:grpSpPr>
        <p:sp>
          <p:nvSpPr>
            <p:cNvPr id="21" name="Shape 8058"/>
            <p:cNvSpPr/>
            <p:nvPr/>
          </p:nvSpPr>
          <p:spPr>
            <a:xfrm>
              <a:off x="0" y="0"/>
              <a:ext cx="8830260" cy="358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30" extrusionOk="0">
                  <a:moveTo>
                    <a:pt x="21516" y="16147"/>
                  </a:moveTo>
                  <a:lnTo>
                    <a:pt x="18299" y="12485"/>
                  </a:lnTo>
                  <a:cubicBezTo>
                    <a:pt x="18293" y="12480"/>
                    <a:pt x="18287" y="12474"/>
                    <a:pt x="18279" y="12465"/>
                  </a:cubicBezTo>
                  <a:cubicBezTo>
                    <a:pt x="17828" y="11959"/>
                    <a:pt x="17803" y="12400"/>
                    <a:pt x="17849" y="12805"/>
                  </a:cubicBezTo>
                  <a:lnTo>
                    <a:pt x="17978" y="13776"/>
                  </a:lnTo>
                  <a:lnTo>
                    <a:pt x="18419" y="13776"/>
                  </a:lnTo>
                  <a:lnTo>
                    <a:pt x="18419" y="13778"/>
                  </a:lnTo>
                  <a:lnTo>
                    <a:pt x="7546" y="13778"/>
                  </a:lnTo>
                  <a:cubicBezTo>
                    <a:pt x="3015" y="13748"/>
                    <a:pt x="1214" y="3468"/>
                    <a:pt x="786" y="485"/>
                  </a:cubicBezTo>
                  <a:cubicBezTo>
                    <a:pt x="781" y="463"/>
                    <a:pt x="777" y="438"/>
                    <a:pt x="772" y="410"/>
                  </a:cubicBezTo>
                  <a:cubicBezTo>
                    <a:pt x="680" y="-129"/>
                    <a:pt x="574" y="-19"/>
                    <a:pt x="520" y="88"/>
                  </a:cubicBezTo>
                  <a:lnTo>
                    <a:pt x="107" y="1139"/>
                  </a:lnTo>
                  <a:cubicBezTo>
                    <a:pt x="70" y="1244"/>
                    <a:pt x="2" y="1483"/>
                    <a:pt x="2" y="1827"/>
                  </a:cubicBezTo>
                  <a:lnTo>
                    <a:pt x="0" y="9675"/>
                  </a:lnTo>
                  <a:cubicBezTo>
                    <a:pt x="1" y="10080"/>
                    <a:pt x="52" y="10365"/>
                    <a:pt x="82" y="10499"/>
                  </a:cubicBezTo>
                  <a:cubicBezTo>
                    <a:pt x="89" y="10525"/>
                    <a:pt x="96" y="10553"/>
                    <a:pt x="103" y="10581"/>
                  </a:cubicBezTo>
                  <a:cubicBezTo>
                    <a:pt x="104" y="10584"/>
                    <a:pt x="105" y="10585"/>
                    <a:pt x="105" y="10585"/>
                  </a:cubicBezTo>
                  <a:cubicBezTo>
                    <a:pt x="105" y="10585"/>
                    <a:pt x="105" y="10585"/>
                    <a:pt x="104" y="10586"/>
                  </a:cubicBezTo>
                  <a:cubicBezTo>
                    <a:pt x="601" y="12539"/>
                    <a:pt x="2410" y="19492"/>
                    <a:pt x="6106" y="19542"/>
                  </a:cubicBezTo>
                  <a:cubicBezTo>
                    <a:pt x="10136" y="19596"/>
                    <a:pt x="17089" y="19545"/>
                    <a:pt x="17851" y="19536"/>
                  </a:cubicBezTo>
                  <a:lnTo>
                    <a:pt x="17679" y="19972"/>
                  </a:lnTo>
                  <a:cubicBezTo>
                    <a:pt x="17124" y="21471"/>
                    <a:pt x="17688" y="21137"/>
                    <a:pt x="17875" y="20999"/>
                  </a:cubicBezTo>
                  <a:lnTo>
                    <a:pt x="21202" y="18013"/>
                  </a:lnTo>
                  <a:cubicBezTo>
                    <a:pt x="21241" y="17967"/>
                    <a:pt x="21301" y="17868"/>
                    <a:pt x="21343" y="17675"/>
                  </a:cubicBezTo>
                  <a:lnTo>
                    <a:pt x="21552" y="16660"/>
                  </a:lnTo>
                  <a:cubicBezTo>
                    <a:pt x="21600" y="16350"/>
                    <a:pt x="21553" y="16207"/>
                    <a:pt x="21516" y="1614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2" name="Shape 8059"/>
            <p:cNvSpPr/>
            <p:nvPr/>
          </p:nvSpPr>
          <p:spPr>
            <a:xfrm>
              <a:off x="7297376" y="2086691"/>
              <a:ext cx="240291" cy="25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600" extrusionOk="0">
                  <a:moveTo>
                    <a:pt x="21082" y="21600"/>
                  </a:moveTo>
                  <a:lnTo>
                    <a:pt x="1821" y="0"/>
                  </a:lnTo>
                  <a:cubicBezTo>
                    <a:pt x="-518" y="1410"/>
                    <a:pt x="-255" y="4756"/>
                    <a:pt x="680" y="7883"/>
                  </a:cubicBezTo>
                  <a:lnTo>
                    <a:pt x="5206" y="21600"/>
                  </a:lnTo>
                  <a:cubicBezTo>
                    <a:pt x="5206" y="21600"/>
                    <a:pt x="21082" y="21600"/>
                    <a:pt x="21082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3" name="Shape 8060"/>
            <p:cNvSpPr/>
            <p:nvPr/>
          </p:nvSpPr>
          <p:spPr>
            <a:xfrm>
              <a:off x="12904" y="1382660"/>
              <a:ext cx="7583081" cy="1931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extrusionOk="0">
                  <a:moveTo>
                    <a:pt x="21448" y="18114"/>
                  </a:moveTo>
                  <a:cubicBezTo>
                    <a:pt x="20560" y="18130"/>
                    <a:pt x="12208" y="18326"/>
                    <a:pt x="7509" y="18223"/>
                  </a:cubicBezTo>
                  <a:cubicBezTo>
                    <a:pt x="3879" y="18143"/>
                    <a:pt x="2022" y="9205"/>
                    <a:pt x="1211" y="4243"/>
                  </a:cubicBezTo>
                  <a:cubicBezTo>
                    <a:pt x="936" y="2608"/>
                    <a:pt x="769" y="1031"/>
                    <a:pt x="769" y="79"/>
                  </a:cubicBezTo>
                  <a:cubicBezTo>
                    <a:pt x="769" y="48"/>
                    <a:pt x="767" y="22"/>
                    <a:pt x="765" y="0"/>
                  </a:cubicBezTo>
                  <a:lnTo>
                    <a:pt x="765" y="253"/>
                  </a:lnTo>
                  <a:cubicBezTo>
                    <a:pt x="764" y="278"/>
                    <a:pt x="764" y="308"/>
                    <a:pt x="764" y="346"/>
                  </a:cubicBezTo>
                  <a:cubicBezTo>
                    <a:pt x="764" y="1130"/>
                    <a:pt x="668" y="1590"/>
                    <a:pt x="631" y="1738"/>
                  </a:cubicBezTo>
                  <a:lnTo>
                    <a:pt x="0" y="3719"/>
                  </a:lnTo>
                  <a:cubicBezTo>
                    <a:pt x="36" y="4264"/>
                    <a:pt x="94" y="4565"/>
                    <a:pt x="94" y="4565"/>
                  </a:cubicBezTo>
                  <a:cubicBezTo>
                    <a:pt x="94" y="4565"/>
                    <a:pt x="93" y="4566"/>
                    <a:pt x="93" y="4566"/>
                  </a:cubicBezTo>
                  <a:cubicBezTo>
                    <a:pt x="670" y="8249"/>
                    <a:pt x="2780" y="21401"/>
                    <a:pt x="7091" y="21496"/>
                  </a:cubicBezTo>
                  <a:cubicBezTo>
                    <a:pt x="11790" y="21600"/>
                    <a:pt x="19897" y="21492"/>
                    <a:pt x="20785" y="21475"/>
                  </a:cubicBezTo>
                  <a:lnTo>
                    <a:pt x="21600" y="18114"/>
                  </a:lnTo>
                  <a:cubicBezTo>
                    <a:pt x="21600" y="18114"/>
                    <a:pt x="21448" y="18114"/>
                    <a:pt x="21448" y="181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" name="Shape 8061"/>
            <p:cNvSpPr/>
            <p:nvPr/>
          </p:nvSpPr>
          <p:spPr>
            <a:xfrm>
              <a:off x="0" y="0"/>
              <a:ext cx="278466" cy="1717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16721" y="161"/>
                  </a:moveTo>
                  <a:lnTo>
                    <a:pt x="3107" y="2474"/>
                  </a:lnTo>
                  <a:cubicBezTo>
                    <a:pt x="1895" y="2720"/>
                    <a:pt x="71" y="3202"/>
                    <a:pt x="58" y="3874"/>
                  </a:cubicBezTo>
                  <a:lnTo>
                    <a:pt x="0" y="20513"/>
                  </a:lnTo>
                  <a:cubicBezTo>
                    <a:pt x="9" y="20891"/>
                    <a:pt x="326" y="21219"/>
                    <a:pt x="766" y="21493"/>
                  </a:cubicBezTo>
                  <a:lnTo>
                    <a:pt x="17936" y="19271"/>
                  </a:lnTo>
                  <a:cubicBezTo>
                    <a:pt x="18946" y="19105"/>
                    <a:pt x="21574" y="18588"/>
                    <a:pt x="21574" y="17709"/>
                  </a:cubicBezTo>
                  <a:cubicBezTo>
                    <a:pt x="21574" y="17667"/>
                    <a:pt x="21583" y="17632"/>
                    <a:pt x="21600" y="17604"/>
                  </a:cubicBezTo>
                  <a:lnTo>
                    <a:pt x="21600" y="144"/>
                  </a:lnTo>
                  <a:cubicBezTo>
                    <a:pt x="19698" y="-107"/>
                    <a:pt x="17886" y="17"/>
                    <a:pt x="16721" y="1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5" name="Shape 8062"/>
            <p:cNvSpPr/>
            <p:nvPr/>
          </p:nvSpPr>
          <p:spPr>
            <a:xfrm>
              <a:off x="7139136" y="2767578"/>
              <a:ext cx="1691124" cy="81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2" h="19822" extrusionOk="0">
                  <a:moveTo>
                    <a:pt x="19874" y="0"/>
                  </a:moveTo>
                  <a:lnTo>
                    <a:pt x="4034" y="11716"/>
                  </a:lnTo>
                  <a:cubicBezTo>
                    <a:pt x="3763" y="11831"/>
                    <a:pt x="2425" y="12950"/>
                    <a:pt x="3629" y="9596"/>
                  </a:cubicBezTo>
                  <a:lnTo>
                    <a:pt x="1170" y="14982"/>
                  </a:lnTo>
                  <a:cubicBezTo>
                    <a:pt x="1165" y="14993"/>
                    <a:pt x="1161" y="15002"/>
                    <a:pt x="1156" y="15013"/>
                  </a:cubicBezTo>
                  <a:cubicBezTo>
                    <a:pt x="-1688" y="21600"/>
                    <a:pt x="1526" y="19664"/>
                    <a:pt x="2225" y="19191"/>
                  </a:cubicBezTo>
                  <a:lnTo>
                    <a:pt x="17936" y="7089"/>
                  </a:lnTo>
                  <a:lnTo>
                    <a:pt x="17927" y="7090"/>
                  </a:lnTo>
                  <a:cubicBezTo>
                    <a:pt x="17927" y="7090"/>
                    <a:pt x="18503" y="6789"/>
                    <a:pt x="18814" y="5443"/>
                  </a:cubicBezTo>
                  <a:lnTo>
                    <a:pt x="19774" y="1438"/>
                  </a:lnTo>
                  <a:cubicBezTo>
                    <a:pt x="19895" y="815"/>
                    <a:pt x="19912" y="345"/>
                    <a:pt x="1987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3751465" y="523256"/>
            <a:ext cx="1154106" cy="1245020"/>
            <a:chOff x="5131520" y="3141450"/>
            <a:chExt cx="1919801" cy="3095862"/>
          </a:xfrm>
        </p:grpSpPr>
        <p:sp>
          <p:nvSpPr>
            <p:cNvPr id="27" name="Freeform 8"/>
            <p:cNvSpPr>
              <a:spLocks noChangeArrowheads="1"/>
            </p:cNvSpPr>
            <p:nvPr/>
          </p:nvSpPr>
          <p:spPr bwMode="auto">
            <a:xfrm>
              <a:off x="5309211" y="3141450"/>
              <a:ext cx="1544268" cy="1538772"/>
            </a:xfrm>
            <a:custGeom>
              <a:avLst/>
              <a:gdLst>
                <a:gd name="T0" fmla="*/ 1049 w 2098"/>
                <a:gd name="T1" fmla="*/ 0 h 2093"/>
                <a:gd name="T2" fmla="*/ 1165 w 2098"/>
                <a:gd name="T3" fmla="*/ 125 h 2093"/>
                <a:gd name="T4" fmla="*/ 1314 w 2098"/>
                <a:gd name="T5" fmla="*/ 31 h 2093"/>
                <a:gd name="T6" fmla="*/ 1391 w 2098"/>
                <a:gd name="T7" fmla="*/ 185 h 2093"/>
                <a:gd name="T8" fmla="*/ 1554 w 2098"/>
                <a:gd name="T9" fmla="*/ 130 h 2093"/>
                <a:gd name="T10" fmla="*/ 1597 w 2098"/>
                <a:gd name="T11" fmla="*/ 296 h 2093"/>
                <a:gd name="T12" fmla="*/ 1767 w 2098"/>
                <a:gd name="T13" fmla="*/ 284 h 2093"/>
                <a:gd name="T14" fmla="*/ 1767 w 2098"/>
                <a:gd name="T15" fmla="*/ 459 h 2093"/>
                <a:gd name="T16" fmla="*/ 1935 w 2098"/>
                <a:gd name="T17" fmla="*/ 489 h 2093"/>
                <a:gd name="T18" fmla="*/ 1892 w 2098"/>
                <a:gd name="T19" fmla="*/ 652 h 2093"/>
                <a:gd name="T20" fmla="*/ 2050 w 2098"/>
                <a:gd name="T21" fmla="*/ 728 h 2093"/>
                <a:gd name="T22" fmla="*/ 1965 w 2098"/>
                <a:gd name="T23" fmla="*/ 874 h 2093"/>
                <a:gd name="T24" fmla="*/ 2098 w 2098"/>
                <a:gd name="T25" fmla="*/ 985 h 2093"/>
                <a:gd name="T26" fmla="*/ 1977 w 2098"/>
                <a:gd name="T27" fmla="*/ 1106 h 2093"/>
                <a:gd name="T28" fmla="*/ 2081 w 2098"/>
                <a:gd name="T29" fmla="*/ 1250 h 2093"/>
                <a:gd name="T30" fmla="*/ 1935 w 2098"/>
                <a:gd name="T31" fmla="*/ 1340 h 2093"/>
                <a:gd name="T32" fmla="*/ 1999 w 2098"/>
                <a:gd name="T33" fmla="*/ 1496 h 2093"/>
                <a:gd name="T34" fmla="*/ 1836 w 2098"/>
                <a:gd name="T35" fmla="*/ 1550 h 2093"/>
                <a:gd name="T36" fmla="*/ 1862 w 2098"/>
                <a:gd name="T37" fmla="*/ 1718 h 2093"/>
                <a:gd name="T38" fmla="*/ 1687 w 2098"/>
                <a:gd name="T39" fmla="*/ 1729 h 2093"/>
                <a:gd name="T40" fmla="*/ 1665 w 2098"/>
                <a:gd name="T41" fmla="*/ 1897 h 2093"/>
                <a:gd name="T42" fmla="*/ 1498 w 2098"/>
                <a:gd name="T43" fmla="*/ 1866 h 2093"/>
                <a:gd name="T44" fmla="*/ 1434 w 2098"/>
                <a:gd name="T45" fmla="*/ 2029 h 2093"/>
                <a:gd name="T46" fmla="*/ 1280 w 2098"/>
                <a:gd name="T47" fmla="*/ 1949 h 2093"/>
                <a:gd name="T48" fmla="*/ 1181 w 2098"/>
                <a:gd name="T49" fmla="*/ 2093 h 2093"/>
                <a:gd name="T50" fmla="*/ 1049 w 2098"/>
                <a:gd name="T51" fmla="*/ 1982 h 2093"/>
                <a:gd name="T52" fmla="*/ 917 w 2098"/>
                <a:gd name="T53" fmla="*/ 2093 h 2093"/>
                <a:gd name="T54" fmla="*/ 817 w 2098"/>
                <a:gd name="T55" fmla="*/ 1949 h 2093"/>
                <a:gd name="T56" fmla="*/ 664 w 2098"/>
                <a:gd name="T57" fmla="*/ 2029 h 2093"/>
                <a:gd name="T58" fmla="*/ 600 w 2098"/>
                <a:gd name="T59" fmla="*/ 1866 h 2093"/>
                <a:gd name="T60" fmla="*/ 432 w 2098"/>
                <a:gd name="T61" fmla="*/ 1897 h 2093"/>
                <a:gd name="T62" fmla="*/ 411 w 2098"/>
                <a:gd name="T63" fmla="*/ 1729 h 2093"/>
                <a:gd name="T64" fmla="*/ 236 w 2098"/>
                <a:gd name="T65" fmla="*/ 1718 h 2093"/>
                <a:gd name="T66" fmla="*/ 262 w 2098"/>
                <a:gd name="T67" fmla="*/ 1550 h 2093"/>
                <a:gd name="T68" fmla="*/ 99 w 2098"/>
                <a:gd name="T69" fmla="*/ 1496 h 2093"/>
                <a:gd name="T70" fmla="*/ 163 w 2098"/>
                <a:gd name="T71" fmla="*/ 1340 h 2093"/>
                <a:gd name="T72" fmla="*/ 17 w 2098"/>
                <a:gd name="T73" fmla="*/ 1250 h 2093"/>
                <a:gd name="T74" fmla="*/ 121 w 2098"/>
                <a:gd name="T75" fmla="*/ 1106 h 2093"/>
                <a:gd name="T76" fmla="*/ 0 w 2098"/>
                <a:gd name="T77" fmla="*/ 985 h 2093"/>
                <a:gd name="T78" fmla="*/ 132 w 2098"/>
                <a:gd name="T79" fmla="*/ 874 h 2093"/>
                <a:gd name="T80" fmla="*/ 47 w 2098"/>
                <a:gd name="T81" fmla="*/ 728 h 2093"/>
                <a:gd name="T82" fmla="*/ 206 w 2098"/>
                <a:gd name="T83" fmla="*/ 652 h 2093"/>
                <a:gd name="T84" fmla="*/ 163 w 2098"/>
                <a:gd name="T85" fmla="*/ 489 h 2093"/>
                <a:gd name="T86" fmla="*/ 331 w 2098"/>
                <a:gd name="T87" fmla="*/ 459 h 2093"/>
                <a:gd name="T88" fmla="*/ 331 w 2098"/>
                <a:gd name="T89" fmla="*/ 284 h 2093"/>
                <a:gd name="T90" fmla="*/ 501 w 2098"/>
                <a:gd name="T91" fmla="*/ 296 h 2093"/>
                <a:gd name="T92" fmla="*/ 543 w 2098"/>
                <a:gd name="T93" fmla="*/ 130 h 2093"/>
                <a:gd name="T94" fmla="*/ 706 w 2098"/>
                <a:gd name="T95" fmla="*/ 185 h 2093"/>
                <a:gd name="T96" fmla="*/ 784 w 2098"/>
                <a:gd name="T97" fmla="*/ 31 h 2093"/>
                <a:gd name="T98" fmla="*/ 933 w 2098"/>
                <a:gd name="T99" fmla="*/ 125 h 2093"/>
                <a:gd name="T100" fmla="*/ 1049 w 2098"/>
                <a:gd name="T101" fmla="*/ 0 h 209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098"/>
                <a:gd name="T154" fmla="*/ 0 h 2093"/>
                <a:gd name="T155" fmla="*/ 2098 w 2098"/>
                <a:gd name="T156" fmla="*/ 2093 h 209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098" h="2093">
                  <a:moveTo>
                    <a:pt x="1049" y="0"/>
                  </a:moveTo>
                  <a:lnTo>
                    <a:pt x="1165" y="125"/>
                  </a:lnTo>
                  <a:lnTo>
                    <a:pt x="1314" y="31"/>
                  </a:lnTo>
                  <a:lnTo>
                    <a:pt x="1391" y="185"/>
                  </a:lnTo>
                  <a:lnTo>
                    <a:pt x="1554" y="130"/>
                  </a:lnTo>
                  <a:lnTo>
                    <a:pt x="1597" y="296"/>
                  </a:lnTo>
                  <a:lnTo>
                    <a:pt x="1767" y="284"/>
                  </a:lnTo>
                  <a:lnTo>
                    <a:pt x="1767" y="459"/>
                  </a:lnTo>
                  <a:lnTo>
                    <a:pt x="1935" y="489"/>
                  </a:lnTo>
                  <a:lnTo>
                    <a:pt x="1892" y="652"/>
                  </a:lnTo>
                  <a:lnTo>
                    <a:pt x="2050" y="728"/>
                  </a:lnTo>
                  <a:lnTo>
                    <a:pt x="1965" y="874"/>
                  </a:lnTo>
                  <a:lnTo>
                    <a:pt x="2098" y="985"/>
                  </a:lnTo>
                  <a:lnTo>
                    <a:pt x="1977" y="1106"/>
                  </a:lnTo>
                  <a:lnTo>
                    <a:pt x="2081" y="1250"/>
                  </a:lnTo>
                  <a:lnTo>
                    <a:pt x="1935" y="1340"/>
                  </a:lnTo>
                  <a:lnTo>
                    <a:pt x="1999" y="1496"/>
                  </a:lnTo>
                  <a:lnTo>
                    <a:pt x="1836" y="1550"/>
                  </a:lnTo>
                  <a:lnTo>
                    <a:pt x="1862" y="1718"/>
                  </a:lnTo>
                  <a:lnTo>
                    <a:pt x="1687" y="1729"/>
                  </a:lnTo>
                  <a:lnTo>
                    <a:pt x="1665" y="1897"/>
                  </a:lnTo>
                  <a:lnTo>
                    <a:pt x="1498" y="1866"/>
                  </a:lnTo>
                  <a:lnTo>
                    <a:pt x="1434" y="2029"/>
                  </a:lnTo>
                  <a:lnTo>
                    <a:pt x="1280" y="1949"/>
                  </a:lnTo>
                  <a:lnTo>
                    <a:pt x="1181" y="2093"/>
                  </a:lnTo>
                  <a:lnTo>
                    <a:pt x="1049" y="1982"/>
                  </a:lnTo>
                  <a:lnTo>
                    <a:pt x="917" y="2093"/>
                  </a:lnTo>
                  <a:lnTo>
                    <a:pt x="817" y="1949"/>
                  </a:lnTo>
                  <a:lnTo>
                    <a:pt x="664" y="2029"/>
                  </a:lnTo>
                  <a:lnTo>
                    <a:pt x="600" y="1866"/>
                  </a:lnTo>
                  <a:lnTo>
                    <a:pt x="432" y="1897"/>
                  </a:lnTo>
                  <a:lnTo>
                    <a:pt x="411" y="1729"/>
                  </a:lnTo>
                  <a:lnTo>
                    <a:pt x="236" y="1718"/>
                  </a:lnTo>
                  <a:lnTo>
                    <a:pt x="262" y="1550"/>
                  </a:lnTo>
                  <a:lnTo>
                    <a:pt x="99" y="1496"/>
                  </a:lnTo>
                  <a:lnTo>
                    <a:pt x="163" y="1340"/>
                  </a:lnTo>
                  <a:lnTo>
                    <a:pt x="17" y="1250"/>
                  </a:lnTo>
                  <a:lnTo>
                    <a:pt x="121" y="1106"/>
                  </a:lnTo>
                  <a:lnTo>
                    <a:pt x="0" y="985"/>
                  </a:lnTo>
                  <a:lnTo>
                    <a:pt x="132" y="874"/>
                  </a:lnTo>
                  <a:lnTo>
                    <a:pt x="47" y="728"/>
                  </a:lnTo>
                  <a:lnTo>
                    <a:pt x="206" y="652"/>
                  </a:lnTo>
                  <a:lnTo>
                    <a:pt x="163" y="489"/>
                  </a:lnTo>
                  <a:lnTo>
                    <a:pt x="331" y="459"/>
                  </a:lnTo>
                  <a:lnTo>
                    <a:pt x="331" y="284"/>
                  </a:lnTo>
                  <a:lnTo>
                    <a:pt x="501" y="296"/>
                  </a:lnTo>
                  <a:lnTo>
                    <a:pt x="543" y="130"/>
                  </a:lnTo>
                  <a:lnTo>
                    <a:pt x="706" y="185"/>
                  </a:lnTo>
                  <a:lnTo>
                    <a:pt x="784" y="31"/>
                  </a:lnTo>
                  <a:lnTo>
                    <a:pt x="933" y="125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9ABC4D"/>
            </a:solidFill>
            <a:ln>
              <a:noFill/>
            </a:ln>
            <a:extLst/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8" name="Freeform 45"/>
            <p:cNvSpPr>
              <a:spLocks noChangeArrowheads="1"/>
            </p:cNvSpPr>
            <p:nvPr/>
          </p:nvSpPr>
          <p:spPr bwMode="auto">
            <a:xfrm>
              <a:off x="5505222" y="5497236"/>
              <a:ext cx="300427" cy="32974"/>
            </a:xfrm>
            <a:custGeom>
              <a:avLst/>
              <a:gdLst>
                <a:gd name="T0" fmla="*/ 40 w 408"/>
                <a:gd name="T1" fmla="*/ 40 h 45"/>
                <a:gd name="T2" fmla="*/ 408 w 408"/>
                <a:gd name="T3" fmla="*/ 45 h 45"/>
                <a:gd name="T4" fmla="*/ 373 w 408"/>
                <a:gd name="T5" fmla="*/ 17 h 45"/>
                <a:gd name="T6" fmla="*/ 14 w 408"/>
                <a:gd name="T7" fmla="*/ 7 h 45"/>
                <a:gd name="T8" fmla="*/ 0 w 408"/>
                <a:gd name="T9" fmla="*/ 0 h 45"/>
                <a:gd name="T10" fmla="*/ 40 w 408"/>
                <a:gd name="T11" fmla="*/ 40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45"/>
                <a:gd name="T20" fmla="*/ 408 w 408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45">
                  <a:moveTo>
                    <a:pt x="40" y="40"/>
                  </a:moveTo>
                  <a:lnTo>
                    <a:pt x="408" y="45"/>
                  </a:lnTo>
                  <a:lnTo>
                    <a:pt x="373" y="17"/>
                  </a:lnTo>
                  <a:lnTo>
                    <a:pt x="14" y="7"/>
                  </a:lnTo>
                  <a:lnTo>
                    <a:pt x="0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9" name="Freeform 47"/>
            <p:cNvSpPr>
              <a:spLocks noChangeArrowheads="1"/>
            </p:cNvSpPr>
            <p:nvPr/>
          </p:nvSpPr>
          <p:spPr bwMode="auto">
            <a:xfrm>
              <a:off x="5562009" y="5200473"/>
              <a:ext cx="258294" cy="194178"/>
            </a:xfrm>
            <a:custGeom>
              <a:avLst/>
              <a:gdLst>
                <a:gd name="T0" fmla="*/ 352 w 352"/>
                <a:gd name="T1" fmla="*/ 185 h 265"/>
                <a:gd name="T2" fmla="*/ 0 w 352"/>
                <a:gd name="T3" fmla="*/ 0 h 265"/>
                <a:gd name="T4" fmla="*/ 333 w 352"/>
                <a:gd name="T5" fmla="*/ 265 h 265"/>
                <a:gd name="T6" fmla="*/ 352 w 352"/>
                <a:gd name="T7" fmla="*/ 185 h 2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265"/>
                <a:gd name="T14" fmla="*/ 352 w 352"/>
                <a:gd name="T15" fmla="*/ 265 h 2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265">
                  <a:moveTo>
                    <a:pt x="352" y="185"/>
                  </a:moveTo>
                  <a:lnTo>
                    <a:pt x="0" y="0"/>
                  </a:lnTo>
                  <a:lnTo>
                    <a:pt x="333" y="265"/>
                  </a:lnTo>
                  <a:lnTo>
                    <a:pt x="352" y="185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5908233" y="5662105"/>
              <a:ext cx="16486" cy="78771"/>
            </a:xfrm>
            <a:custGeom>
              <a:avLst/>
              <a:gdLst>
                <a:gd name="T0" fmla="*/ 8 w 10"/>
                <a:gd name="T1" fmla="*/ 0 h 45"/>
                <a:gd name="T2" fmla="*/ 10 w 10"/>
                <a:gd name="T3" fmla="*/ 2 h 45"/>
                <a:gd name="T4" fmla="*/ 4 w 10"/>
                <a:gd name="T5" fmla="*/ 42 h 45"/>
                <a:gd name="T6" fmla="*/ 2 w 10"/>
                <a:gd name="T7" fmla="*/ 44 h 45"/>
                <a:gd name="T8" fmla="*/ 2 w 10"/>
                <a:gd name="T9" fmla="*/ 44 h 45"/>
                <a:gd name="T10" fmla="*/ 0 w 10"/>
                <a:gd name="T11" fmla="*/ 42 h 45"/>
                <a:gd name="T12" fmla="*/ 5 w 10"/>
                <a:gd name="T13" fmla="*/ 2 h 45"/>
                <a:gd name="T14" fmla="*/ 8 w 10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45"/>
                <a:gd name="T26" fmla="*/ 10 w 10"/>
                <a:gd name="T27" fmla="*/ 45 h 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45">
                  <a:moveTo>
                    <a:pt x="8" y="0"/>
                  </a:moveTo>
                  <a:cubicBezTo>
                    <a:pt x="9" y="0"/>
                    <a:pt x="10" y="1"/>
                    <a:pt x="10" y="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3" y="45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0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5930216" y="5684087"/>
              <a:ext cx="12823" cy="40301"/>
            </a:xfrm>
            <a:custGeom>
              <a:avLst/>
              <a:gdLst>
                <a:gd name="T0" fmla="*/ 5 w 7"/>
                <a:gd name="T1" fmla="*/ 0 h 24"/>
                <a:gd name="T2" fmla="*/ 7 w 7"/>
                <a:gd name="T3" fmla="*/ 2 h 24"/>
                <a:gd name="T4" fmla="*/ 4 w 7"/>
                <a:gd name="T5" fmla="*/ 22 h 24"/>
                <a:gd name="T6" fmla="*/ 2 w 7"/>
                <a:gd name="T7" fmla="*/ 23 h 24"/>
                <a:gd name="T8" fmla="*/ 2 w 7"/>
                <a:gd name="T9" fmla="*/ 23 h 24"/>
                <a:gd name="T10" fmla="*/ 0 w 7"/>
                <a:gd name="T11" fmla="*/ 21 h 24"/>
                <a:gd name="T12" fmla="*/ 3 w 7"/>
                <a:gd name="T13" fmla="*/ 1 h 24"/>
                <a:gd name="T14" fmla="*/ 5 w 7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24"/>
                <a:gd name="T26" fmla="*/ 7 w 7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24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3" y="24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5950366" y="5478917"/>
              <a:ext cx="32974" cy="75107"/>
            </a:xfrm>
            <a:custGeom>
              <a:avLst/>
              <a:gdLst>
                <a:gd name="T0" fmla="*/ 17 w 19"/>
                <a:gd name="T1" fmla="*/ 1 h 44"/>
                <a:gd name="T2" fmla="*/ 19 w 19"/>
                <a:gd name="T3" fmla="*/ 4 h 44"/>
                <a:gd name="T4" fmla="*/ 5 w 19"/>
                <a:gd name="T5" fmla="*/ 42 h 44"/>
                <a:gd name="T6" fmla="*/ 2 w 19"/>
                <a:gd name="T7" fmla="*/ 43 h 44"/>
                <a:gd name="T8" fmla="*/ 2 w 19"/>
                <a:gd name="T9" fmla="*/ 43 h 44"/>
                <a:gd name="T10" fmla="*/ 1 w 19"/>
                <a:gd name="T11" fmla="*/ 40 h 44"/>
                <a:gd name="T12" fmla="*/ 14 w 19"/>
                <a:gd name="T13" fmla="*/ 2 h 44"/>
                <a:gd name="T14" fmla="*/ 17 w 19"/>
                <a:gd name="T15" fmla="*/ 1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44"/>
                <a:gd name="T26" fmla="*/ 19 w 19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44">
                  <a:moveTo>
                    <a:pt x="17" y="1"/>
                  </a:moveTo>
                  <a:cubicBezTo>
                    <a:pt x="19" y="1"/>
                    <a:pt x="19" y="2"/>
                    <a:pt x="19" y="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3" y="44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3"/>
                    <a:pt x="0" y="41"/>
                    <a:pt x="1" y="4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6" y="0"/>
                    <a:pt x="17" y="1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5140679" y="5303058"/>
              <a:ext cx="73275" cy="93426"/>
            </a:xfrm>
            <a:custGeom>
              <a:avLst/>
              <a:gdLst>
                <a:gd name="T0" fmla="*/ 43 w 43"/>
                <a:gd name="T1" fmla="*/ 45 h 54"/>
                <a:gd name="T2" fmla="*/ 17 w 43"/>
                <a:gd name="T3" fmla="*/ 4 h 54"/>
                <a:gd name="T4" fmla="*/ 0 w 43"/>
                <a:gd name="T5" fmla="*/ 2 h 54"/>
                <a:gd name="T6" fmla="*/ 29 w 43"/>
                <a:gd name="T7" fmla="*/ 54 h 54"/>
                <a:gd name="T8" fmla="*/ 43 w 43"/>
                <a:gd name="T9" fmla="*/ 45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4"/>
                <a:gd name="T17" fmla="*/ 43 w 4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4">
                  <a:moveTo>
                    <a:pt x="43" y="45"/>
                  </a:moveTo>
                  <a:cubicBezTo>
                    <a:pt x="43" y="45"/>
                    <a:pt x="34" y="14"/>
                    <a:pt x="17" y="4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29" y="54"/>
                    <a:pt x="29" y="54"/>
                    <a:pt x="29" y="54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5237769" y="4938516"/>
              <a:ext cx="67779" cy="97089"/>
            </a:xfrm>
            <a:custGeom>
              <a:avLst/>
              <a:gdLst>
                <a:gd name="T0" fmla="*/ 39 w 39"/>
                <a:gd name="T1" fmla="*/ 45 h 56"/>
                <a:gd name="T2" fmla="*/ 13 w 39"/>
                <a:gd name="T3" fmla="*/ 4 h 56"/>
                <a:gd name="T4" fmla="*/ 0 w 39"/>
                <a:gd name="T5" fmla="*/ 1 h 56"/>
                <a:gd name="T6" fmla="*/ 21 w 39"/>
                <a:gd name="T7" fmla="*/ 56 h 56"/>
                <a:gd name="T8" fmla="*/ 39 w 39"/>
                <a:gd name="T9" fmla="*/ 4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45"/>
                  </a:moveTo>
                  <a:cubicBezTo>
                    <a:pt x="39" y="45"/>
                    <a:pt x="31" y="13"/>
                    <a:pt x="13" y="4"/>
                  </a:cubicBezTo>
                  <a:cubicBezTo>
                    <a:pt x="8" y="1"/>
                    <a:pt x="4" y="0"/>
                    <a:pt x="0" y="1"/>
                  </a:cubicBezTo>
                  <a:cubicBezTo>
                    <a:pt x="21" y="56"/>
                    <a:pt x="21" y="56"/>
                    <a:pt x="21" y="56"/>
                  </a:cubicBezTo>
                  <a:lnTo>
                    <a:pt x="39" y="45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5741533" y="4696709"/>
              <a:ext cx="87930" cy="84266"/>
            </a:xfrm>
            <a:custGeom>
              <a:avLst/>
              <a:gdLst>
                <a:gd name="T0" fmla="*/ 8 w 51"/>
                <a:gd name="T1" fmla="*/ 49 h 49"/>
                <a:gd name="T2" fmla="*/ 47 w 51"/>
                <a:gd name="T3" fmla="*/ 19 h 49"/>
                <a:gd name="T4" fmla="*/ 45 w 51"/>
                <a:gd name="T5" fmla="*/ 0 h 49"/>
                <a:gd name="T6" fmla="*/ 0 w 51"/>
                <a:gd name="T7" fmla="*/ 40 h 49"/>
                <a:gd name="T8" fmla="*/ 8 w 51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9"/>
                <a:gd name="T17" fmla="*/ 51 w 5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9">
                  <a:moveTo>
                    <a:pt x="8" y="49"/>
                  </a:moveTo>
                  <a:cubicBezTo>
                    <a:pt x="8" y="49"/>
                    <a:pt x="39" y="37"/>
                    <a:pt x="47" y="19"/>
                  </a:cubicBezTo>
                  <a:cubicBezTo>
                    <a:pt x="51" y="9"/>
                    <a:pt x="48" y="3"/>
                    <a:pt x="45" y="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6" name="Freeform 57"/>
            <p:cNvSpPr>
              <a:spLocks noChangeArrowheads="1"/>
            </p:cNvSpPr>
            <p:nvPr/>
          </p:nvSpPr>
          <p:spPr bwMode="auto">
            <a:xfrm>
              <a:off x="5866100" y="4735178"/>
              <a:ext cx="456136" cy="214329"/>
            </a:xfrm>
            <a:custGeom>
              <a:avLst/>
              <a:gdLst>
                <a:gd name="T0" fmla="*/ 314 w 621"/>
                <a:gd name="T1" fmla="*/ 0 h 293"/>
                <a:gd name="T2" fmla="*/ 309 w 621"/>
                <a:gd name="T3" fmla="*/ 0 h 293"/>
                <a:gd name="T4" fmla="*/ 0 w 621"/>
                <a:gd name="T5" fmla="*/ 0 h 293"/>
                <a:gd name="T6" fmla="*/ 59 w 621"/>
                <a:gd name="T7" fmla="*/ 293 h 293"/>
                <a:gd name="T8" fmla="*/ 309 w 621"/>
                <a:gd name="T9" fmla="*/ 293 h 293"/>
                <a:gd name="T10" fmla="*/ 314 w 621"/>
                <a:gd name="T11" fmla="*/ 293 h 293"/>
                <a:gd name="T12" fmla="*/ 565 w 621"/>
                <a:gd name="T13" fmla="*/ 293 h 293"/>
                <a:gd name="T14" fmla="*/ 621 w 621"/>
                <a:gd name="T15" fmla="*/ 0 h 293"/>
                <a:gd name="T16" fmla="*/ 314 w 621"/>
                <a:gd name="T17" fmla="*/ 0 h 2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1"/>
                <a:gd name="T28" fmla="*/ 0 h 293"/>
                <a:gd name="T29" fmla="*/ 621 w 621"/>
                <a:gd name="T30" fmla="*/ 293 h 29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1" h="293">
                  <a:moveTo>
                    <a:pt x="314" y="0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59" y="293"/>
                  </a:lnTo>
                  <a:lnTo>
                    <a:pt x="309" y="293"/>
                  </a:lnTo>
                  <a:lnTo>
                    <a:pt x="314" y="293"/>
                  </a:lnTo>
                  <a:lnTo>
                    <a:pt x="565" y="293"/>
                  </a:lnTo>
                  <a:lnTo>
                    <a:pt x="621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53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7" name="Freeform 59"/>
            <p:cNvSpPr>
              <a:spLocks noEditPoints="1" noChangeArrowheads="1"/>
            </p:cNvSpPr>
            <p:nvPr/>
          </p:nvSpPr>
          <p:spPr bwMode="auto">
            <a:xfrm>
              <a:off x="5510717" y="3300823"/>
              <a:ext cx="1168734" cy="1399549"/>
            </a:xfrm>
            <a:custGeom>
              <a:avLst/>
              <a:gdLst>
                <a:gd name="T0" fmla="*/ 336 w 672"/>
                <a:gd name="T1" fmla="*/ 0 h 806"/>
                <a:gd name="T2" fmla="*/ 0 w 672"/>
                <a:gd name="T3" fmla="*/ 322 h 806"/>
                <a:gd name="T4" fmla="*/ 11 w 672"/>
                <a:gd name="T5" fmla="*/ 395 h 806"/>
                <a:gd name="T6" fmla="*/ 44 w 672"/>
                <a:gd name="T7" fmla="*/ 483 h 806"/>
                <a:gd name="T8" fmla="*/ 210 w 672"/>
                <a:gd name="T9" fmla="*/ 806 h 806"/>
                <a:gd name="T10" fmla="*/ 315 w 672"/>
                <a:gd name="T11" fmla="*/ 806 h 806"/>
                <a:gd name="T12" fmla="*/ 322 w 672"/>
                <a:gd name="T13" fmla="*/ 806 h 806"/>
                <a:gd name="T14" fmla="*/ 448 w 672"/>
                <a:gd name="T15" fmla="*/ 806 h 806"/>
                <a:gd name="T16" fmla="*/ 495 w 672"/>
                <a:gd name="T17" fmla="*/ 633 h 806"/>
                <a:gd name="T18" fmla="*/ 582 w 672"/>
                <a:gd name="T19" fmla="*/ 541 h 806"/>
                <a:gd name="T20" fmla="*/ 672 w 672"/>
                <a:gd name="T21" fmla="*/ 322 h 806"/>
                <a:gd name="T22" fmla="*/ 336 w 672"/>
                <a:gd name="T23" fmla="*/ 0 h 806"/>
                <a:gd name="T24" fmla="*/ 542 w 672"/>
                <a:gd name="T25" fmla="*/ 515 h 806"/>
                <a:gd name="T26" fmla="*/ 454 w 672"/>
                <a:gd name="T27" fmla="*/ 610 h 806"/>
                <a:gd name="T28" fmla="*/ 395 w 672"/>
                <a:gd name="T29" fmla="*/ 759 h 806"/>
                <a:gd name="T30" fmla="*/ 340 w 672"/>
                <a:gd name="T31" fmla="*/ 759 h 806"/>
                <a:gd name="T32" fmla="*/ 340 w 672"/>
                <a:gd name="T33" fmla="*/ 759 h 806"/>
                <a:gd name="T34" fmla="*/ 306 w 672"/>
                <a:gd name="T35" fmla="*/ 759 h 806"/>
                <a:gd name="T36" fmla="*/ 306 w 672"/>
                <a:gd name="T37" fmla="*/ 759 h 806"/>
                <a:gd name="T38" fmla="*/ 263 w 672"/>
                <a:gd name="T39" fmla="*/ 759 h 806"/>
                <a:gd name="T40" fmla="*/ 131 w 672"/>
                <a:gd name="T41" fmla="*/ 519 h 806"/>
                <a:gd name="T42" fmla="*/ 69 w 672"/>
                <a:gd name="T43" fmla="*/ 427 h 806"/>
                <a:gd name="T44" fmla="*/ 48 w 672"/>
                <a:gd name="T45" fmla="*/ 322 h 806"/>
                <a:gd name="T46" fmla="*/ 336 w 672"/>
                <a:gd name="T47" fmla="*/ 46 h 806"/>
                <a:gd name="T48" fmla="*/ 624 w 672"/>
                <a:gd name="T49" fmla="*/ 322 h 806"/>
                <a:gd name="T50" fmla="*/ 542 w 672"/>
                <a:gd name="T51" fmla="*/ 515 h 80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2"/>
                <a:gd name="T79" fmla="*/ 0 h 806"/>
                <a:gd name="T80" fmla="*/ 672 w 672"/>
                <a:gd name="T81" fmla="*/ 806 h 80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2" h="806">
                  <a:moveTo>
                    <a:pt x="336" y="0"/>
                  </a:moveTo>
                  <a:cubicBezTo>
                    <a:pt x="150" y="0"/>
                    <a:pt x="0" y="144"/>
                    <a:pt x="0" y="322"/>
                  </a:cubicBezTo>
                  <a:cubicBezTo>
                    <a:pt x="0" y="343"/>
                    <a:pt x="5" y="371"/>
                    <a:pt x="11" y="395"/>
                  </a:cubicBezTo>
                  <a:cubicBezTo>
                    <a:pt x="17" y="421"/>
                    <a:pt x="31" y="465"/>
                    <a:pt x="44" y="483"/>
                  </a:cubicBezTo>
                  <a:cubicBezTo>
                    <a:pt x="104" y="564"/>
                    <a:pt x="245" y="686"/>
                    <a:pt x="210" y="806"/>
                  </a:cubicBezTo>
                  <a:cubicBezTo>
                    <a:pt x="315" y="806"/>
                    <a:pt x="315" y="806"/>
                    <a:pt x="315" y="806"/>
                  </a:cubicBezTo>
                  <a:cubicBezTo>
                    <a:pt x="322" y="806"/>
                    <a:pt x="322" y="806"/>
                    <a:pt x="322" y="806"/>
                  </a:cubicBezTo>
                  <a:cubicBezTo>
                    <a:pt x="448" y="806"/>
                    <a:pt x="448" y="806"/>
                    <a:pt x="448" y="806"/>
                  </a:cubicBezTo>
                  <a:cubicBezTo>
                    <a:pt x="431" y="747"/>
                    <a:pt x="457" y="688"/>
                    <a:pt x="495" y="633"/>
                  </a:cubicBezTo>
                  <a:cubicBezTo>
                    <a:pt x="508" y="615"/>
                    <a:pt x="568" y="555"/>
                    <a:pt x="582" y="541"/>
                  </a:cubicBezTo>
                  <a:cubicBezTo>
                    <a:pt x="638" y="483"/>
                    <a:pt x="672" y="407"/>
                    <a:pt x="672" y="322"/>
                  </a:cubicBezTo>
                  <a:cubicBezTo>
                    <a:pt x="672" y="144"/>
                    <a:pt x="521" y="0"/>
                    <a:pt x="336" y="0"/>
                  </a:cubicBezTo>
                  <a:close/>
                  <a:moveTo>
                    <a:pt x="542" y="515"/>
                  </a:moveTo>
                  <a:cubicBezTo>
                    <a:pt x="531" y="525"/>
                    <a:pt x="468" y="590"/>
                    <a:pt x="454" y="610"/>
                  </a:cubicBezTo>
                  <a:cubicBezTo>
                    <a:pt x="422" y="656"/>
                    <a:pt x="397" y="707"/>
                    <a:pt x="395" y="759"/>
                  </a:cubicBezTo>
                  <a:cubicBezTo>
                    <a:pt x="340" y="759"/>
                    <a:pt x="340" y="759"/>
                    <a:pt x="340" y="759"/>
                  </a:cubicBezTo>
                  <a:cubicBezTo>
                    <a:pt x="340" y="759"/>
                    <a:pt x="340" y="759"/>
                    <a:pt x="340" y="759"/>
                  </a:cubicBezTo>
                  <a:cubicBezTo>
                    <a:pt x="306" y="759"/>
                    <a:pt x="306" y="759"/>
                    <a:pt x="306" y="759"/>
                  </a:cubicBezTo>
                  <a:cubicBezTo>
                    <a:pt x="306" y="759"/>
                    <a:pt x="306" y="759"/>
                    <a:pt x="306" y="759"/>
                  </a:cubicBezTo>
                  <a:cubicBezTo>
                    <a:pt x="263" y="759"/>
                    <a:pt x="263" y="759"/>
                    <a:pt x="263" y="759"/>
                  </a:cubicBezTo>
                  <a:cubicBezTo>
                    <a:pt x="260" y="669"/>
                    <a:pt x="190" y="587"/>
                    <a:pt x="131" y="519"/>
                  </a:cubicBezTo>
                  <a:cubicBezTo>
                    <a:pt x="86" y="475"/>
                    <a:pt x="69" y="427"/>
                    <a:pt x="69" y="427"/>
                  </a:cubicBezTo>
                  <a:cubicBezTo>
                    <a:pt x="55" y="393"/>
                    <a:pt x="48" y="358"/>
                    <a:pt x="48" y="322"/>
                  </a:cubicBezTo>
                  <a:cubicBezTo>
                    <a:pt x="48" y="170"/>
                    <a:pt x="177" y="46"/>
                    <a:pt x="336" y="46"/>
                  </a:cubicBezTo>
                  <a:cubicBezTo>
                    <a:pt x="495" y="46"/>
                    <a:pt x="624" y="170"/>
                    <a:pt x="624" y="322"/>
                  </a:cubicBezTo>
                  <a:cubicBezTo>
                    <a:pt x="624" y="395"/>
                    <a:pt x="594" y="464"/>
                    <a:pt x="542" y="515"/>
                  </a:cubicBezTo>
                  <a:close/>
                </a:path>
              </a:pathLst>
            </a:custGeom>
            <a:solidFill>
              <a:srgbClr val="EF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8" name="Freeform 43"/>
            <p:cNvSpPr>
              <a:spLocks noChangeArrowheads="1"/>
            </p:cNvSpPr>
            <p:nvPr/>
          </p:nvSpPr>
          <p:spPr bwMode="auto">
            <a:xfrm>
              <a:off x="5408132" y="5477086"/>
              <a:ext cx="1494807" cy="679624"/>
            </a:xfrm>
            <a:custGeom>
              <a:avLst/>
              <a:gdLst>
                <a:gd name="T0" fmla="*/ 730 w 860"/>
                <a:gd name="T1" fmla="*/ 369 h 391"/>
                <a:gd name="T2" fmla="*/ 585 w 860"/>
                <a:gd name="T3" fmla="*/ 346 h 391"/>
                <a:gd name="T4" fmla="*/ 346 w 860"/>
                <a:gd name="T5" fmla="*/ 232 h 391"/>
                <a:gd name="T6" fmla="*/ 167 w 860"/>
                <a:gd name="T7" fmla="*/ 286 h 391"/>
                <a:gd name="T8" fmla="*/ 59 w 860"/>
                <a:gd name="T9" fmla="*/ 249 h 391"/>
                <a:gd name="T10" fmla="*/ 0 w 860"/>
                <a:gd name="T11" fmla="*/ 169 h 391"/>
                <a:gd name="T12" fmla="*/ 56 w 860"/>
                <a:gd name="T13" fmla="*/ 167 h 391"/>
                <a:gd name="T14" fmla="*/ 103 w 860"/>
                <a:gd name="T15" fmla="*/ 194 h 391"/>
                <a:gd name="T16" fmla="*/ 164 w 860"/>
                <a:gd name="T17" fmla="*/ 197 h 391"/>
                <a:gd name="T18" fmla="*/ 261 w 860"/>
                <a:gd name="T19" fmla="*/ 145 h 391"/>
                <a:gd name="T20" fmla="*/ 548 w 860"/>
                <a:gd name="T21" fmla="*/ 0 h 391"/>
                <a:gd name="T22" fmla="*/ 860 w 860"/>
                <a:gd name="T23" fmla="*/ 236 h 391"/>
                <a:gd name="T24" fmla="*/ 730 w 860"/>
                <a:gd name="T25" fmla="*/ 369 h 3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0"/>
                <a:gd name="T40" fmla="*/ 0 h 391"/>
                <a:gd name="T41" fmla="*/ 860 w 860"/>
                <a:gd name="T42" fmla="*/ 391 h 39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0" h="391">
                  <a:moveTo>
                    <a:pt x="730" y="369"/>
                  </a:moveTo>
                  <a:cubicBezTo>
                    <a:pt x="671" y="391"/>
                    <a:pt x="585" y="346"/>
                    <a:pt x="585" y="346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167" y="286"/>
                    <a:pt x="167" y="286"/>
                    <a:pt x="167" y="286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21" y="149"/>
                    <a:pt x="56" y="167"/>
                  </a:cubicBezTo>
                  <a:cubicBezTo>
                    <a:pt x="91" y="186"/>
                    <a:pt x="103" y="194"/>
                    <a:pt x="103" y="194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548" y="0"/>
                    <a:pt x="548" y="0"/>
                    <a:pt x="548" y="0"/>
                  </a:cubicBezTo>
                  <a:cubicBezTo>
                    <a:pt x="860" y="236"/>
                    <a:pt x="860" y="236"/>
                    <a:pt x="860" y="236"/>
                  </a:cubicBezTo>
                  <a:cubicBezTo>
                    <a:pt x="860" y="236"/>
                    <a:pt x="776" y="353"/>
                    <a:pt x="730" y="369"/>
                  </a:cubicBezTo>
                  <a:close/>
                </a:path>
              </a:pathLst>
            </a:custGeom>
            <a:solidFill>
              <a:srgbClr val="EFA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9" name="Freeform 44"/>
            <p:cNvSpPr>
              <a:spLocks noChangeArrowheads="1"/>
            </p:cNvSpPr>
            <p:nvPr/>
          </p:nvSpPr>
          <p:spPr bwMode="auto">
            <a:xfrm>
              <a:off x="5131520" y="5240774"/>
              <a:ext cx="1760428" cy="800528"/>
            </a:xfrm>
            <a:custGeom>
              <a:avLst/>
              <a:gdLst>
                <a:gd name="T0" fmla="*/ 910 w 1014"/>
                <a:gd name="T1" fmla="*/ 461 h 461"/>
                <a:gd name="T2" fmla="*/ 434 w 1014"/>
                <a:gd name="T3" fmla="*/ 299 h 461"/>
                <a:gd name="T4" fmla="*/ 172 w 1014"/>
                <a:gd name="T5" fmla="*/ 253 h 461"/>
                <a:gd name="T6" fmla="*/ 65 w 1014"/>
                <a:gd name="T7" fmla="*/ 146 h 461"/>
                <a:gd name="T8" fmla="*/ 0 w 1014"/>
                <a:gd name="T9" fmla="*/ 30 h 461"/>
                <a:gd name="T10" fmla="*/ 58 w 1014"/>
                <a:gd name="T11" fmla="*/ 20 h 461"/>
                <a:gd name="T12" fmla="*/ 141 w 1014"/>
                <a:gd name="T13" fmla="*/ 105 h 461"/>
                <a:gd name="T14" fmla="*/ 221 w 1014"/>
                <a:gd name="T15" fmla="*/ 151 h 461"/>
                <a:gd name="T16" fmla="*/ 379 w 1014"/>
                <a:gd name="T17" fmla="*/ 155 h 461"/>
                <a:gd name="T18" fmla="*/ 1014 w 1014"/>
                <a:gd name="T19" fmla="*/ 349 h 461"/>
                <a:gd name="T20" fmla="*/ 910 w 1014"/>
                <a:gd name="T21" fmla="*/ 461 h 4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4"/>
                <a:gd name="T34" fmla="*/ 0 h 461"/>
                <a:gd name="T35" fmla="*/ 1014 w 1014"/>
                <a:gd name="T36" fmla="*/ 461 h 4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4" h="461">
                  <a:moveTo>
                    <a:pt x="910" y="461"/>
                  </a:moveTo>
                  <a:cubicBezTo>
                    <a:pt x="434" y="299"/>
                    <a:pt x="434" y="299"/>
                    <a:pt x="434" y="299"/>
                  </a:cubicBezTo>
                  <a:cubicBezTo>
                    <a:pt x="172" y="253"/>
                    <a:pt x="172" y="253"/>
                    <a:pt x="172" y="253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8" y="0"/>
                    <a:pt x="58" y="20"/>
                  </a:cubicBezTo>
                  <a:cubicBezTo>
                    <a:pt x="126" y="53"/>
                    <a:pt x="141" y="105"/>
                    <a:pt x="141" y="105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379" y="155"/>
                    <a:pt x="379" y="155"/>
                    <a:pt x="379" y="155"/>
                  </a:cubicBezTo>
                  <a:cubicBezTo>
                    <a:pt x="1014" y="349"/>
                    <a:pt x="1014" y="349"/>
                    <a:pt x="1014" y="349"/>
                  </a:cubicBezTo>
                  <a:lnTo>
                    <a:pt x="910" y="461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0" name="Freeform 55"/>
            <p:cNvSpPr>
              <a:spLocks noChangeArrowheads="1"/>
            </p:cNvSpPr>
            <p:nvPr/>
          </p:nvSpPr>
          <p:spPr bwMode="auto">
            <a:xfrm>
              <a:off x="6303918" y="5762858"/>
              <a:ext cx="747403" cy="474454"/>
            </a:xfrm>
            <a:custGeom>
              <a:avLst/>
              <a:gdLst>
                <a:gd name="T0" fmla="*/ 1016 w 1016"/>
                <a:gd name="T1" fmla="*/ 645 h 645"/>
                <a:gd name="T2" fmla="*/ 879 w 1016"/>
                <a:gd name="T3" fmla="*/ 0 h 645"/>
                <a:gd name="T4" fmla="*/ 59 w 1016"/>
                <a:gd name="T5" fmla="*/ 411 h 645"/>
                <a:gd name="T6" fmla="*/ 0 w 1016"/>
                <a:gd name="T7" fmla="*/ 645 h 645"/>
                <a:gd name="T8" fmla="*/ 1016 w 1016"/>
                <a:gd name="T9" fmla="*/ 645 h 6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6"/>
                <a:gd name="T16" fmla="*/ 0 h 645"/>
                <a:gd name="T17" fmla="*/ 1016 w 1016"/>
                <a:gd name="T18" fmla="*/ 645 h 6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6" h="645">
                  <a:moveTo>
                    <a:pt x="1016" y="645"/>
                  </a:moveTo>
                  <a:lnTo>
                    <a:pt x="879" y="0"/>
                  </a:lnTo>
                  <a:lnTo>
                    <a:pt x="59" y="411"/>
                  </a:lnTo>
                  <a:lnTo>
                    <a:pt x="0" y="645"/>
                  </a:lnTo>
                  <a:lnTo>
                    <a:pt x="1016" y="645"/>
                  </a:lnTo>
                  <a:close/>
                </a:path>
              </a:pathLst>
            </a:custGeom>
            <a:solidFill>
              <a:srgbClr val="646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1" name="Freeform 46"/>
            <p:cNvSpPr>
              <a:spLocks noChangeArrowheads="1"/>
            </p:cNvSpPr>
            <p:nvPr/>
          </p:nvSpPr>
          <p:spPr bwMode="auto">
            <a:xfrm>
              <a:off x="5232272" y="4941049"/>
              <a:ext cx="663137" cy="699775"/>
            </a:xfrm>
            <a:custGeom>
              <a:avLst/>
              <a:gdLst>
                <a:gd name="T0" fmla="*/ 357 w 381"/>
                <a:gd name="T1" fmla="*/ 402 h 402"/>
                <a:gd name="T2" fmla="*/ 89 w 381"/>
                <a:gd name="T3" fmla="*/ 254 h 402"/>
                <a:gd name="T4" fmla="*/ 0 w 381"/>
                <a:gd name="T5" fmla="*/ 20 h 402"/>
                <a:gd name="T6" fmla="*/ 67 w 381"/>
                <a:gd name="T7" fmla="*/ 24 h 402"/>
                <a:gd name="T8" fmla="*/ 117 w 381"/>
                <a:gd name="T9" fmla="*/ 101 h 402"/>
                <a:gd name="T10" fmla="*/ 159 w 381"/>
                <a:gd name="T11" fmla="*/ 162 h 402"/>
                <a:gd name="T12" fmla="*/ 381 w 381"/>
                <a:gd name="T13" fmla="*/ 279 h 402"/>
                <a:gd name="T14" fmla="*/ 357 w 381"/>
                <a:gd name="T15" fmla="*/ 402 h 4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1"/>
                <a:gd name="T25" fmla="*/ 0 h 402"/>
                <a:gd name="T26" fmla="*/ 381 w 381"/>
                <a:gd name="T27" fmla="*/ 402 h 4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1" h="402">
                  <a:moveTo>
                    <a:pt x="357" y="402"/>
                  </a:moveTo>
                  <a:cubicBezTo>
                    <a:pt x="89" y="254"/>
                    <a:pt x="89" y="254"/>
                    <a:pt x="89" y="25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3" y="0"/>
                    <a:pt x="67" y="24"/>
                  </a:cubicBezTo>
                  <a:cubicBezTo>
                    <a:pt x="105" y="50"/>
                    <a:pt x="117" y="101"/>
                    <a:pt x="117" y="101"/>
                  </a:cubicBezTo>
                  <a:cubicBezTo>
                    <a:pt x="159" y="162"/>
                    <a:pt x="159" y="162"/>
                    <a:pt x="159" y="162"/>
                  </a:cubicBezTo>
                  <a:cubicBezTo>
                    <a:pt x="381" y="279"/>
                    <a:pt x="381" y="279"/>
                    <a:pt x="381" y="279"/>
                  </a:cubicBezTo>
                  <a:lnTo>
                    <a:pt x="357" y="402"/>
                  </a:ln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5640780" y="4735880"/>
              <a:ext cx="1313451" cy="1357416"/>
            </a:xfrm>
            <a:custGeom>
              <a:avLst/>
              <a:gdLst>
                <a:gd name="T0" fmla="*/ 391 w 756"/>
                <a:gd name="T1" fmla="*/ 52 h 781"/>
                <a:gd name="T2" fmla="*/ 405 w 756"/>
                <a:gd name="T3" fmla="*/ 226 h 781"/>
                <a:gd name="T4" fmla="*/ 406 w 756"/>
                <a:gd name="T5" fmla="*/ 270 h 781"/>
                <a:gd name="T6" fmla="*/ 316 w 756"/>
                <a:gd name="T7" fmla="*/ 322 h 781"/>
                <a:gd name="T8" fmla="*/ 174 w 756"/>
                <a:gd name="T9" fmla="*/ 267 h 781"/>
                <a:gd name="T10" fmla="*/ 103 w 756"/>
                <a:gd name="T11" fmla="*/ 152 h 781"/>
                <a:gd name="T12" fmla="*/ 108 w 756"/>
                <a:gd name="T13" fmla="*/ 103 h 781"/>
                <a:gd name="T14" fmla="*/ 122 w 756"/>
                <a:gd name="T15" fmla="*/ 38 h 781"/>
                <a:gd name="T16" fmla="*/ 103 w 756"/>
                <a:gd name="T17" fmla="*/ 5 h 781"/>
                <a:gd name="T18" fmla="*/ 49 w 756"/>
                <a:gd name="T19" fmla="*/ 53 h 781"/>
                <a:gd name="T20" fmla="*/ 0 w 756"/>
                <a:gd name="T21" fmla="*/ 178 h 781"/>
                <a:gd name="T22" fmla="*/ 118 w 756"/>
                <a:gd name="T23" fmla="*/ 440 h 781"/>
                <a:gd name="T24" fmla="*/ 94 w 756"/>
                <a:gd name="T25" fmla="*/ 572 h 781"/>
                <a:gd name="T26" fmla="*/ 265 w 756"/>
                <a:gd name="T27" fmla="*/ 621 h 781"/>
                <a:gd name="T28" fmla="*/ 287 w 756"/>
                <a:gd name="T29" fmla="*/ 563 h 781"/>
                <a:gd name="T30" fmla="*/ 379 w 756"/>
                <a:gd name="T31" fmla="*/ 591 h 781"/>
                <a:gd name="T32" fmla="*/ 620 w 756"/>
                <a:gd name="T33" fmla="*/ 781 h 781"/>
                <a:gd name="T34" fmla="*/ 750 w 756"/>
                <a:gd name="T35" fmla="*/ 680 h 781"/>
                <a:gd name="T36" fmla="*/ 681 w 756"/>
                <a:gd name="T37" fmla="*/ 486 h 781"/>
                <a:gd name="T38" fmla="*/ 595 w 756"/>
                <a:gd name="T39" fmla="*/ 289 h 781"/>
                <a:gd name="T40" fmla="*/ 473 w 756"/>
                <a:gd name="T41" fmla="*/ 117 h 781"/>
                <a:gd name="T42" fmla="*/ 438 w 756"/>
                <a:gd name="T43" fmla="*/ 0 h 781"/>
                <a:gd name="T44" fmla="*/ 391 w 756"/>
                <a:gd name="T45" fmla="*/ 52 h 78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56"/>
                <a:gd name="T70" fmla="*/ 0 h 781"/>
                <a:gd name="T71" fmla="*/ 756 w 756"/>
                <a:gd name="T72" fmla="*/ 781 h 78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56" h="781">
                  <a:moveTo>
                    <a:pt x="391" y="52"/>
                  </a:moveTo>
                  <a:cubicBezTo>
                    <a:pt x="360" y="129"/>
                    <a:pt x="405" y="226"/>
                    <a:pt x="405" y="226"/>
                  </a:cubicBezTo>
                  <a:cubicBezTo>
                    <a:pt x="405" y="226"/>
                    <a:pt x="413" y="254"/>
                    <a:pt x="406" y="270"/>
                  </a:cubicBezTo>
                  <a:cubicBezTo>
                    <a:pt x="396" y="292"/>
                    <a:pt x="381" y="319"/>
                    <a:pt x="316" y="322"/>
                  </a:cubicBezTo>
                  <a:cubicBezTo>
                    <a:pt x="227" y="326"/>
                    <a:pt x="174" y="267"/>
                    <a:pt x="174" y="267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8" y="103"/>
                    <a:pt x="124" y="70"/>
                    <a:pt x="122" y="38"/>
                  </a:cubicBezTo>
                  <a:cubicBezTo>
                    <a:pt x="120" y="7"/>
                    <a:pt x="103" y="5"/>
                    <a:pt x="103" y="5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8" y="440"/>
                    <a:pt x="118" y="440"/>
                    <a:pt x="118" y="440"/>
                  </a:cubicBezTo>
                  <a:cubicBezTo>
                    <a:pt x="94" y="572"/>
                    <a:pt x="94" y="572"/>
                    <a:pt x="94" y="572"/>
                  </a:cubicBezTo>
                  <a:cubicBezTo>
                    <a:pt x="265" y="621"/>
                    <a:pt x="265" y="621"/>
                    <a:pt x="265" y="621"/>
                  </a:cubicBezTo>
                  <a:cubicBezTo>
                    <a:pt x="287" y="563"/>
                    <a:pt x="287" y="563"/>
                    <a:pt x="287" y="563"/>
                  </a:cubicBezTo>
                  <a:cubicBezTo>
                    <a:pt x="379" y="591"/>
                    <a:pt x="379" y="591"/>
                    <a:pt x="379" y="591"/>
                  </a:cubicBezTo>
                  <a:cubicBezTo>
                    <a:pt x="620" y="781"/>
                    <a:pt x="620" y="781"/>
                    <a:pt x="620" y="781"/>
                  </a:cubicBezTo>
                  <a:cubicBezTo>
                    <a:pt x="620" y="781"/>
                    <a:pt x="740" y="760"/>
                    <a:pt x="750" y="680"/>
                  </a:cubicBezTo>
                  <a:cubicBezTo>
                    <a:pt x="756" y="632"/>
                    <a:pt x="692" y="506"/>
                    <a:pt x="681" y="486"/>
                  </a:cubicBezTo>
                  <a:cubicBezTo>
                    <a:pt x="670" y="466"/>
                    <a:pt x="595" y="289"/>
                    <a:pt x="595" y="289"/>
                  </a:cubicBezTo>
                  <a:cubicBezTo>
                    <a:pt x="473" y="117"/>
                    <a:pt x="473" y="117"/>
                    <a:pt x="473" y="117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01" y="27"/>
                    <a:pt x="391" y="52"/>
                  </a:cubicBezTo>
                  <a:close/>
                </a:path>
              </a:pathLst>
            </a:custGeom>
            <a:solidFill>
              <a:srgbClr val="FFC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3" name="Freeform 56"/>
            <p:cNvSpPr>
              <a:spLocks noChangeArrowheads="1"/>
            </p:cNvSpPr>
            <p:nvPr/>
          </p:nvSpPr>
          <p:spPr bwMode="auto">
            <a:xfrm>
              <a:off x="5510717" y="3284984"/>
              <a:ext cx="1168734" cy="1399549"/>
            </a:xfrm>
            <a:custGeom>
              <a:avLst/>
              <a:gdLst>
                <a:gd name="T0" fmla="*/ 336 w 672"/>
                <a:gd name="T1" fmla="*/ 0 h 806"/>
                <a:gd name="T2" fmla="*/ 0 w 672"/>
                <a:gd name="T3" fmla="*/ 322 h 806"/>
                <a:gd name="T4" fmla="*/ 11 w 672"/>
                <a:gd name="T5" fmla="*/ 395 h 806"/>
                <a:gd name="T6" fmla="*/ 44 w 672"/>
                <a:gd name="T7" fmla="*/ 483 h 806"/>
                <a:gd name="T8" fmla="*/ 210 w 672"/>
                <a:gd name="T9" fmla="*/ 806 h 806"/>
                <a:gd name="T10" fmla="*/ 315 w 672"/>
                <a:gd name="T11" fmla="*/ 806 h 806"/>
                <a:gd name="T12" fmla="*/ 322 w 672"/>
                <a:gd name="T13" fmla="*/ 806 h 806"/>
                <a:gd name="T14" fmla="*/ 448 w 672"/>
                <a:gd name="T15" fmla="*/ 806 h 806"/>
                <a:gd name="T16" fmla="*/ 495 w 672"/>
                <a:gd name="T17" fmla="*/ 633 h 806"/>
                <a:gd name="T18" fmla="*/ 582 w 672"/>
                <a:gd name="T19" fmla="*/ 541 h 806"/>
                <a:gd name="T20" fmla="*/ 672 w 672"/>
                <a:gd name="T21" fmla="*/ 322 h 806"/>
                <a:gd name="T22" fmla="*/ 336 w 672"/>
                <a:gd name="T23" fmla="*/ 0 h 8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72"/>
                <a:gd name="T37" fmla="*/ 0 h 806"/>
                <a:gd name="T38" fmla="*/ 672 w 672"/>
                <a:gd name="T39" fmla="*/ 806 h 8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72" h="806">
                  <a:moveTo>
                    <a:pt x="336" y="0"/>
                  </a:moveTo>
                  <a:cubicBezTo>
                    <a:pt x="150" y="0"/>
                    <a:pt x="0" y="144"/>
                    <a:pt x="0" y="322"/>
                  </a:cubicBezTo>
                  <a:cubicBezTo>
                    <a:pt x="0" y="343"/>
                    <a:pt x="5" y="371"/>
                    <a:pt x="11" y="395"/>
                  </a:cubicBezTo>
                  <a:cubicBezTo>
                    <a:pt x="17" y="421"/>
                    <a:pt x="31" y="465"/>
                    <a:pt x="44" y="483"/>
                  </a:cubicBezTo>
                  <a:cubicBezTo>
                    <a:pt x="104" y="564"/>
                    <a:pt x="245" y="686"/>
                    <a:pt x="210" y="806"/>
                  </a:cubicBezTo>
                  <a:cubicBezTo>
                    <a:pt x="315" y="806"/>
                    <a:pt x="315" y="806"/>
                    <a:pt x="315" y="806"/>
                  </a:cubicBezTo>
                  <a:cubicBezTo>
                    <a:pt x="322" y="806"/>
                    <a:pt x="322" y="806"/>
                    <a:pt x="322" y="806"/>
                  </a:cubicBezTo>
                  <a:cubicBezTo>
                    <a:pt x="448" y="806"/>
                    <a:pt x="448" y="806"/>
                    <a:pt x="448" y="806"/>
                  </a:cubicBezTo>
                  <a:cubicBezTo>
                    <a:pt x="431" y="747"/>
                    <a:pt x="457" y="688"/>
                    <a:pt x="495" y="633"/>
                  </a:cubicBezTo>
                  <a:cubicBezTo>
                    <a:pt x="508" y="615"/>
                    <a:pt x="568" y="555"/>
                    <a:pt x="582" y="541"/>
                  </a:cubicBezTo>
                  <a:cubicBezTo>
                    <a:pt x="638" y="483"/>
                    <a:pt x="672" y="407"/>
                    <a:pt x="672" y="322"/>
                  </a:cubicBezTo>
                  <a:cubicBezTo>
                    <a:pt x="672" y="144"/>
                    <a:pt x="521" y="0"/>
                    <a:pt x="336" y="0"/>
                  </a:cubicBezTo>
                  <a:close/>
                </a:path>
              </a:pathLst>
            </a:custGeom>
            <a:solidFill>
              <a:srgbClr val="FFD44A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4" name="Freeform 58"/>
            <p:cNvSpPr>
              <a:spLocks noChangeArrowheads="1"/>
            </p:cNvSpPr>
            <p:nvPr/>
          </p:nvSpPr>
          <p:spPr bwMode="auto">
            <a:xfrm>
              <a:off x="5844117" y="4741375"/>
              <a:ext cx="501933" cy="320578"/>
            </a:xfrm>
            <a:custGeom>
              <a:avLst/>
              <a:gdLst>
                <a:gd name="T0" fmla="*/ 259 w 288"/>
                <a:gd name="T1" fmla="*/ 46 h 184"/>
                <a:gd name="T2" fmla="*/ 288 w 288"/>
                <a:gd name="T3" fmla="*/ 23 h 184"/>
                <a:gd name="T4" fmla="*/ 259 w 288"/>
                <a:gd name="T5" fmla="*/ 0 h 184"/>
                <a:gd name="T6" fmla="*/ 29 w 288"/>
                <a:gd name="T7" fmla="*/ 0 h 184"/>
                <a:gd name="T8" fmla="*/ 0 w 288"/>
                <a:gd name="T9" fmla="*/ 23 h 184"/>
                <a:gd name="T10" fmla="*/ 25 w 288"/>
                <a:gd name="T11" fmla="*/ 46 h 184"/>
                <a:gd name="T12" fmla="*/ 24 w 288"/>
                <a:gd name="T13" fmla="*/ 46 h 184"/>
                <a:gd name="T14" fmla="*/ 60 w 288"/>
                <a:gd name="T15" fmla="*/ 69 h 184"/>
                <a:gd name="T16" fmla="*/ 29 w 288"/>
                <a:gd name="T17" fmla="*/ 69 h 184"/>
                <a:gd name="T18" fmla="*/ 0 w 288"/>
                <a:gd name="T19" fmla="*/ 92 h 184"/>
                <a:gd name="T20" fmla="*/ 29 w 288"/>
                <a:gd name="T21" fmla="*/ 115 h 184"/>
                <a:gd name="T22" fmla="*/ 48 w 288"/>
                <a:gd name="T23" fmla="*/ 115 h 184"/>
                <a:gd name="T24" fmla="*/ 84 w 288"/>
                <a:gd name="T25" fmla="*/ 138 h 184"/>
                <a:gd name="T26" fmla="*/ 48 w 288"/>
                <a:gd name="T27" fmla="*/ 138 h 184"/>
                <a:gd name="T28" fmla="*/ 24 w 288"/>
                <a:gd name="T29" fmla="*/ 161 h 184"/>
                <a:gd name="T30" fmla="*/ 48 w 288"/>
                <a:gd name="T31" fmla="*/ 184 h 184"/>
                <a:gd name="T32" fmla="*/ 240 w 288"/>
                <a:gd name="T33" fmla="*/ 184 h 184"/>
                <a:gd name="T34" fmla="*/ 264 w 288"/>
                <a:gd name="T35" fmla="*/ 161 h 184"/>
                <a:gd name="T36" fmla="*/ 240 w 288"/>
                <a:gd name="T37" fmla="*/ 138 h 184"/>
                <a:gd name="T38" fmla="*/ 144 w 288"/>
                <a:gd name="T39" fmla="*/ 138 h 184"/>
                <a:gd name="T40" fmla="*/ 120 w 288"/>
                <a:gd name="T41" fmla="*/ 115 h 184"/>
                <a:gd name="T42" fmla="*/ 259 w 288"/>
                <a:gd name="T43" fmla="*/ 115 h 184"/>
                <a:gd name="T44" fmla="*/ 288 w 288"/>
                <a:gd name="T45" fmla="*/ 92 h 184"/>
                <a:gd name="T46" fmla="*/ 259 w 288"/>
                <a:gd name="T47" fmla="*/ 69 h 184"/>
                <a:gd name="T48" fmla="*/ 120 w 288"/>
                <a:gd name="T49" fmla="*/ 69 h 184"/>
                <a:gd name="T50" fmla="*/ 96 w 288"/>
                <a:gd name="T51" fmla="*/ 46 h 184"/>
                <a:gd name="T52" fmla="*/ 259 w 288"/>
                <a:gd name="T53" fmla="*/ 46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88"/>
                <a:gd name="T82" fmla="*/ 0 h 184"/>
                <a:gd name="T83" fmla="*/ 288 w 288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88" h="184">
                  <a:moveTo>
                    <a:pt x="259" y="46"/>
                  </a:moveTo>
                  <a:cubicBezTo>
                    <a:pt x="275" y="46"/>
                    <a:pt x="288" y="36"/>
                    <a:pt x="288" y="23"/>
                  </a:cubicBezTo>
                  <a:cubicBezTo>
                    <a:pt x="288" y="10"/>
                    <a:pt x="275" y="0"/>
                    <a:pt x="2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0"/>
                    <a:pt x="0" y="23"/>
                  </a:cubicBezTo>
                  <a:cubicBezTo>
                    <a:pt x="0" y="35"/>
                    <a:pt x="11" y="44"/>
                    <a:pt x="25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13" y="69"/>
                    <a:pt x="0" y="79"/>
                    <a:pt x="0" y="92"/>
                  </a:cubicBezTo>
                  <a:cubicBezTo>
                    <a:pt x="0" y="105"/>
                    <a:pt x="13" y="115"/>
                    <a:pt x="29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34" y="138"/>
                    <a:pt x="24" y="148"/>
                    <a:pt x="24" y="161"/>
                  </a:cubicBezTo>
                  <a:cubicBezTo>
                    <a:pt x="24" y="174"/>
                    <a:pt x="34" y="184"/>
                    <a:pt x="48" y="184"/>
                  </a:cubicBezTo>
                  <a:cubicBezTo>
                    <a:pt x="240" y="184"/>
                    <a:pt x="240" y="184"/>
                    <a:pt x="240" y="184"/>
                  </a:cubicBezTo>
                  <a:cubicBezTo>
                    <a:pt x="253" y="184"/>
                    <a:pt x="264" y="174"/>
                    <a:pt x="264" y="161"/>
                  </a:cubicBezTo>
                  <a:cubicBezTo>
                    <a:pt x="264" y="148"/>
                    <a:pt x="253" y="138"/>
                    <a:pt x="240" y="138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75" y="115"/>
                    <a:pt x="288" y="105"/>
                    <a:pt x="288" y="92"/>
                  </a:cubicBezTo>
                  <a:cubicBezTo>
                    <a:pt x="288" y="79"/>
                    <a:pt x="275" y="69"/>
                    <a:pt x="259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96" y="46"/>
                    <a:pt x="96" y="46"/>
                    <a:pt x="96" y="46"/>
                  </a:cubicBezTo>
                  <a:lnTo>
                    <a:pt x="259" y="46"/>
                  </a:lnTo>
                  <a:close/>
                </a:path>
              </a:pathLst>
            </a:custGeom>
            <a:solidFill>
              <a:srgbClr val="502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Freeform 60"/>
            <p:cNvSpPr>
              <a:spLocks noChangeArrowheads="1"/>
            </p:cNvSpPr>
            <p:nvPr/>
          </p:nvSpPr>
          <p:spPr bwMode="auto">
            <a:xfrm>
              <a:off x="5849614" y="3909705"/>
              <a:ext cx="423162" cy="760227"/>
            </a:xfrm>
            <a:custGeom>
              <a:avLst/>
              <a:gdLst>
                <a:gd name="T0" fmla="*/ 216 w 244"/>
                <a:gd name="T1" fmla="*/ 134 h 437"/>
                <a:gd name="T2" fmla="*/ 193 w 244"/>
                <a:gd name="T3" fmla="*/ 137 h 437"/>
                <a:gd name="T4" fmla="*/ 133 w 244"/>
                <a:gd name="T5" fmla="*/ 388 h 437"/>
                <a:gd name="T6" fmla="*/ 52 w 244"/>
                <a:gd name="T7" fmla="*/ 115 h 437"/>
                <a:gd name="T8" fmla="*/ 124 w 244"/>
                <a:gd name="T9" fmla="*/ 138 h 437"/>
                <a:gd name="T10" fmla="*/ 104 w 244"/>
                <a:gd name="T11" fmla="*/ 65 h 437"/>
                <a:gd name="T12" fmla="*/ 232 w 244"/>
                <a:gd name="T13" fmla="*/ 94 h 437"/>
                <a:gd name="T14" fmla="*/ 244 w 244"/>
                <a:gd name="T15" fmla="*/ 0 h 437"/>
                <a:gd name="T16" fmla="*/ 197 w 244"/>
                <a:gd name="T17" fmla="*/ 64 h 437"/>
                <a:gd name="T18" fmla="*/ 71 w 244"/>
                <a:gd name="T19" fmla="*/ 21 h 437"/>
                <a:gd name="T20" fmla="*/ 86 w 244"/>
                <a:gd name="T21" fmla="*/ 99 h 437"/>
                <a:gd name="T22" fmla="*/ 0 w 244"/>
                <a:gd name="T23" fmla="*/ 77 h 437"/>
                <a:gd name="T24" fmla="*/ 118 w 244"/>
                <a:gd name="T25" fmla="*/ 437 h 437"/>
                <a:gd name="T26" fmla="*/ 152 w 244"/>
                <a:gd name="T27" fmla="*/ 437 h 437"/>
                <a:gd name="T28" fmla="*/ 216 w 244"/>
                <a:gd name="T29" fmla="*/ 134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4"/>
                <a:gd name="T46" fmla="*/ 0 h 437"/>
                <a:gd name="T47" fmla="*/ 244 w 244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4" h="437">
                  <a:moveTo>
                    <a:pt x="216" y="134"/>
                  </a:moveTo>
                  <a:cubicBezTo>
                    <a:pt x="193" y="137"/>
                    <a:pt x="193" y="137"/>
                    <a:pt x="193" y="137"/>
                  </a:cubicBezTo>
                  <a:cubicBezTo>
                    <a:pt x="133" y="388"/>
                    <a:pt x="133" y="388"/>
                    <a:pt x="133" y="388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124" y="138"/>
                    <a:pt x="124" y="138"/>
                    <a:pt x="124" y="138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232" y="94"/>
                    <a:pt x="232" y="94"/>
                    <a:pt x="232" y="94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100" y="369"/>
                    <a:pt x="118" y="437"/>
                  </a:cubicBezTo>
                  <a:cubicBezTo>
                    <a:pt x="152" y="437"/>
                    <a:pt x="152" y="437"/>
                    <a:pt x="152" y="437"/>
                  </a:cubicBezTo>
                  <a:cubicBezTo>
                    <a:pt x="162" y="384"/>
                    <a:pt x="216" y="134"/>
                    <a:pt x="216" y="134"/>
                  </a:cubicBezTo>
                  <a:close/>
                </a:path>
              </a:pathLst>
            </a:custGeom>
            <a:solidFill>
              <a:srgbClr val="FFE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9" name="圓角矩形 48"/>
          <p:cNvSpPr/>
          <p:nvPr/>
        </p:nvSpPr>
        <p:spPr>
          <a:xfrm>
            <a:off x="1825249" y="1796066"/>
            <a:ext cx="5400599" cy="479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j-ea"/>
              </a:rPr>
              <a:t>CSR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文字分析策略系統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3985778"/>
      </p:ext>
    </p:extLst>
  </p:cSld>
  <p:clrMapOvr>
    <a:masterClrMapping/>
  </p:clrMapOvr>
  <p:transition advTm="4375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5183" y="501520"/>
            <a:ext cx="7374505" cy="495055"/>
          </a:xfrm>
        </p:spPr>
        <p:txBody>
          <a:bodyPr>
            <a:normAutofit/>
          </a:bodyPr>
          <a:lstStyle/>
          <a:p>
            <a:r>
              <a:rPr lang="zh-TW" altLang="en-US" sz="2400" u="sng" dirty="0" smtClean="0">
                <a:latin typeface="+mj-ea"/>
                <a:ea typeface="+mj-ea"/>
              </a:rPr>
              <a:t>附錄</a:t>
            </a:r>
            <a:r>
              <a:rPr lang="en-US" altLang="zh-TW" sz="2400" u="sng" dirty="0" smtClean="0">
                <a:latin typeface="+mj-ea"/>
                <a:ea typeface="+mj-ea"/>
              </a:rPr>
              <a:t>1.</a:t>
            </a:r>
            <a:r>
              <a:rPr lang="zh-TW" altLang="en-US" sz="2400" u="sng" dirty="0" smtClean="0">
                <a:latin typeface="+mj-ea"/>
                <a:ea typeface="+mj-ea"/>
              </a:rPr>
              <a:t> 字詞庫樣貌</a:t>
            </a:r>
            <a:endParaRPr lang="zh-TW" altLang="en-US" sz="2400" u="sng" dirty="0">
              <a:latin typeface="+mj-ea"/>
              <a:ea typeface="+mj-ea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96575"/>
            <a:ext cx="7394854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29767"/>
      </p:ext>
    </p:extLst>
  </p:cSld>
  <p:clrMapOvr>
    <a:masterClrMapping/>
  </p:clrMapOvr>
  <p:transition advTm="4375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535183" y="501520"/>
            <a:ext cx="7374505" cy="495055"/>
          </a:xfrm>
        </p:spPr>
        <p:txBody>
          <a:bodyPr>
            <a:normAutofit/>
          </a:bodyPr>
          <a:lstStyle/>
          <a:p>
            <a:r>
              <a:rPr lang="zh-TW" altLang="en-US" sz="2400" u="sng" dirty="0" smtClean="0">
                <a:latin typeface="+mj-ea"/>
                <a:ea typeface="+mj-ea"/>
              </a:rPr>
              <a:t>附錄</a:t>
            </a:r>
            <a:r>
              <a:rPr lang="en-US" altLang="zh-TW" sz="2400" u="sng" dirty="0" smtClean="0">
                <a:latin typeface="+mj-ea"/>
                <a:ea typeface="+mj-ea"/>
              </a:rPr>
              <a:t>1.</a:t>
            </a:r>
            <a:r>
              <a:rPr lang="zh-TW" altLang="en-US" sz="2400" u="sng" dirty="0" smtClean="0">
                <a:latin typeface="+mj-ea"/>
                <a:ea typeface="+mj-ea"/>
              </a:rPr>
              <a:t> </a:t>
            </a:r>
            <a:r>
              <a:rPr lang="en-US" altLang="zh-TW" sz="2400" u="sng" dirty="0" smtClean="0">
                <a:latin typeface="+mj-ea"/>
                <a:ea typeface="+mj-ea"/>
              </a:rPr>
              <a:t>11</a:t>
            </a:r>
            <a:r>
              <a:rPr lang="zh-TW" altLang="en-US" sz="2400" u="sng" dirty="0" smtClean="0">
                <a:latin typeface="+mj-ea"/>
                <a:ea typeface="+mj-ea"/>
              </a:rPr>
              <a:t>頁缺乏字詞</a:t>
            </a:r>
            <a:endParaRPr lang="zh-TW" altLang="en-US" sz="2400" u="sng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086585"/>
            <a:ext cx="7036224" cy="37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3163"/>
      </p:ext>
    </p:extLst>
  </p:cSld>
  <p:clrMapOvr>
    <a:masterClrMapping/>
  </p:clrMapOvr>
  <p:transition advTm="4375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431540" y="546525"/>
            <a:ext cx="2421269" cy="1008112"/>
          </a:xfrm>
        </p:spPr>
        <p:txBody>
          <a:bodyPr/>
          <a:lstStyle/>
          <a:p>
            <a:r>
              <a:rPr lang="zh-TW" altLang="en-US" dirty="0"/>
              <a:t>報告架構</a:t>
            </a:r>
            <a:endParaRPr lang="en-US" altLang="zh-TW" dirty="0"/>
          </a:p>
        </p:txBody>
      </p:sp>
      <p:sp>
        <p:nvSpPr>
          <p:cNvPr id="49" name="矩形 21"/>
          <p:cNvSpPr/>
          <p:nvPr/>
        </p:nvSpPr>
        <p:spPr>
          <a:xfrm flipH="1">
            <a:off x="4064936" y="2554867"/>
            <a:ext cx="546049" cy="961204"/>
          </a:xfrm>
          <a:custGeom>
            <a:avLst/>
            <a:gdLst/>
            <a:ahLst/>
            <a:cxnLst/>
            <a:rect l="l" t="t" r="r" b="b"/>
            <a:pathLst>
              <a:path w="896405" h="1479520">
                <a:moveTo>
                  <a:pt x="896405" y="0"/>
                </a:moveTo>
                <a:lnTo>
                  <a:pt x="0" y="0"/>
                </a:lnTo>
                <a:lnTo>
                  <a:pt x="0" y="1101793"/>
                </a:lnTo>
                <a:lnTo>
                  <a:pt x="450625" y="1101793"/>
                </a:lnTo>
                <a:lnTo>
                  <a:pt x="247292" y="1323777"/>
                </a:lnTo>
                <a:lnTo>
                  <a:pt x="209016" y="1288717"/>
                </a:lnTo>
                <a:lnTo>
                  <a:pt x="175025" y="1479520"/>
                </a:lnTo>
                <a:lnTo>
                  <a:pt x="362120" y="1428957"/>
                </a:lnTo>
                <a:lnTo>
                  <a:pt x="323844" y="1393897"/>
                </a:lnTo>
                <a:lnTo>
                  <a:pt x="591405" y="1101793"/>
                </a:lnTo>
                <a:lnTo>
                  <a:pt x="896405" y="1101793"/>
                </a:lnTo>
                <a:close/>
              </a:path>
            </a:pathLst>
          </a:cu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上箭头 29"/>
          <p:cNvSpPr/>
          <p:nvPr/>
        </p:nvSpPr>
        <p:spPr>
          <a:xfrm rot="2549341" flipH="1" flipV="1">
            <a:off x="7867613" y="1285521"/>
            <a:ext cx="855996" cy="1029424"/>
          </a:xfrm>
          <a:custGeom>
            <a:avLst/>
            <a:gdLst/>
            <a:ahLst/>
            <a:cxnLst/>
            <a:rect l="l" t="t" r="r" b="b"/>
            <a:pathLst>
              <a:path w="1405220" h="1584527">
                <a:moveTo>
                  <a:pt x="1405220" y="979052"/>
                </a:moveTo>
                <a:lnTo>
                  <a:pt x="744205" y="1584527"/>
                </a:lnTo>
                <a:lnTo>
                  <a:pt x="0" y="772058"/>
                </a:lnTo>
                <a:lnTo>
                  <a:pt x="282200" y="513568"/>
                </a:lnTo>
                <a:lnTo>
                  <a:pt x="282200" y="163658"/>
                </a:lnTo>
                <a:lnTo>
                  <a:pt x="230294" y="163658"/>
                </a:lnTo>
                <a:lnTo>
                  <a:pt x="334106" y="0"/>
                </a:lnTo>
                <a:lnTo>
                  <a:pt x="437918" y="163658"/>
                </a:lnTo>
                <a:lnTo>
                  <a:pt x="386012" y="163658"/>
                </a:lnTo>
                <a:lnTo>
                  <a:pt x="386012" y="418479"/>
                </a:lnTo>
                <a:lnTo>
                  <a:pt x="661015" y="166582"/>
                </a:lnTo>
                <a:close/>
              </a:path>
            </a:pathLst>
          </a:cu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5620332" y="431766"/>
            <a:ext cx="1698932" cy="49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專案</a:t>
            </a:r>
            <a:r>
              <a:rPr kumimoji="0" lang="zh-TW" altLang="en-US" sz="2800" dirty="0"/>
              <a:t>動機</a:t>
            </a:r>
            <a:endParaRPr kumimoji="0" lang="en-US" altLang="zh-TW" sz="2800" dirty="0"/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5821556" y="2096850"/>
            <a:ext cx="2334577" cy="49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專案</a:t>
            </a:r>
            <a:r>
              <a:rPr kumimoji="0" lang="zh-TW" altLang="en-US" sz="2800" dirty="0"/>
              <a:t>執行流程</a:t>
            </a:r>
            <a:endParaRPr kumimoji="0" lang="en-US" altLang="zh-TW" sz="2800" dirty="0"/>
          </a:p>
        </p:txBody>
      </p:sp>
      <p:sp>
        <p:nvSpPr>
          <p:cNvPr id="8" name="內容版面配置區 1"/>
          <p:cNvSpPr txBox="1">
            <a:spLocks/>
          </p:cNvSpPr>
          <p:nvPr/>
        </p:nvSpPr>
        <p:spPr>
          <a:xfrm>
            <a:off x="6439265" y="4223765"/>
            <a:ext cx="3024754" cy="486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未來</a:t>
            </a:r>
            <a:r>
              <a:rPr kumimoji="0" lang="zh-TW" altLang="en-US" sz="2800" dirty="0"/>
              <a:t>展望</a:t>
            </a:r>
            <a:endParaRPr kumimoji="0" lang="en-US" altLang="zh-TW" sz="2800" dirty="0"/>
          </a:p>
        </p:txBody>
      </p:sp>
      <p:grpSp>
        <p:nvGrpSpPr>
          <p:cNvPr id="2" name="群組 1"/>
          <p:cNvGrpSpPr/>
          <p:nvPr/>
        </p:nvGrpSpPr>
        <p:grpSpPr>
          <a:xfrm rot="21027122">
            <a:off x="4737127" y="739158"/>
            <a:ext cx="1088676" cy="977555"/>
            <a:chOff x="-2901523" y="1171272"/>
            <a:chExt cx="1088676" cy="977555"/>
          </a:xfrm>
        </p:grpSpPr>
        <p:sp>
          <p:nvSpPr>
            <p:cNvPr id="50" name="上箭头 27"/>
            <p:cNvSpPr/>
            <p:nvPr/>
          </p:nvSpPr>
          <p:spPr>
            <a:xfrm rot="3118963">
              <a:off x="-2776205" y="1091657"/>
              <a:ext cx="838039" cy="1088676"/>
            </a:xfrm>
            <a:custGeom>
              <a:avLst/>
              <a:gdLst/>
              <a:ahLst/>
              <a:cxnLst/>
              <a:rect l="l" t="t" r="r" b="b"/>
              <a:pathLst>
                <a:path w="1375742" h="1675730">
                  <a:moveTo>
                    <a:pt x="511462" y="0"/>
                  </a:moveTo>
                  <a:lnTo>
                    <a:pt x="615274" y="163658"/>
                  </a:lnTo>
                  <a:lnTo>
                    <a:pt x="563368" y="163658"/>
                  </a:lnTo>
                  <a:lnTo>
                    <a:pt x="563368" y="411369"/>
                  </a:lnTo>
                  <a:lnTo>
                    <a:pt x="690290" y="295111"/>
                  </a:lnTo>
                  <a:lnTo>
                    <a:pt x="1375742" y="1043439"/>
                  </a:lnTo>
                  <a:lnTo>
                    <a:pt x="685452" y="1675730"/>
                  </a:lnTo>
                  <a:lnTo>
                    <a:pt x="0" y="927402"/>
                  </a:lnTo>
                  <a:lnTo>
                    <a:pt x="459556" y="506459"/>
                  </a:lnTo>
                  <a:lnTo>
                    <a:pt x="459556" y="163658"/>
                  </a:lnTo>
                  <a:lnTo>
                    <a:pt x="407650" y="163658"/>
                  </a:lnTo>
                  <a:close/>
                </a:path>
              </a:pathLst>
            </a:custGeom>
            <a:solidFill>
              <a:srgbClr val="006896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0"/>
            <p:cNvSpPr txBox="1"/>
            <p:nvPr/>
          </p:nvSpPr>
          <p:spPr>
            <a:xfrm rot="572878">
              <a:off x="-2580552" y="1225497"/>
              <a:ext cx="3123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0" cap="none" spc="0" normalizeH="0" baseline="0" noProof="0" dirty="0" smtClean="0">
                  <a:ln w="57150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1</a:t>
              </a:r>
              <a:endParaRPr kumimoji="0" lang="en-US" altLang="zh-CN" sz="5400" b="1" i="0" u="none" strike="noStrike" kern="0" cap="none" spc="0" normalizeH="0" baseline="0" noProof="0" dirty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9" name="椭圆 36"/>
            <p:cNvSpPr/>
            <p:nvPr/>
          </p:nvSpPr>
          <p:spPr>
            <a:xfrm>
              <a:off x="-2343830" y="1171272"/>
              <a:ext cx="94708" cy="101007"/>
            </a:xfrm>
            <a:prstGeom prst="ellipse">
              <a:avLst/>
            </a:prstGeom>
            <a:solidFill>
              <a:srgbClr val="006896"/>
            </a:solidFill>
            <a:ln w="25400" cap="flat" cmpd="sng" algn="ctr">
              <a:noFill/>
              <a:prstDash val="soli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TextBox 57"/>
          <p:cNvSpPr txBox="1"/>
          <p:nvPr/>
        </p:nvSpPr>
        <p:spPr>
          <a:xfrm>
            <a:off x="8143125" y="1299487"/>
            <a:ext cx="3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en-US" altLang="zh-CN" sz="5400" b="1" i="0" u="none" strike="noStrike" kern="0" cap="none" spc="0" normalizeH="0" baseline="0" noProof="0" dirty="0">
              <a:ln w="57150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0" name="TextBox 58"/>
          <p:cNvSpPr txBox="1"/>
          <p:nvPr/>
        </p:nvSpPr>
        <p:spPr>
          <a:xfrm>
            <a:off x="4176022" y="2449994"/>
            <a:ext cx="3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en-US" altLang="zh-CN" sz="5400" b="1" i="0" u="none" strike="noStrike" kern="0" cap="none" spc="0" normalizeH="0" baseline="0" noProof="0" dirty="0">
              <a:ln w="57150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9" name="椭圆 36"/>
          <p:cNvSpPr/>
          <p:nvPr/>
        </p:nvSpPr>
        <p:spPr>
          <a:xfrm>
            <a:off x="8336213" y="2190672"/>
            <a:ext cx="94708" cy="101007"/>
          </a:xfrm>
          <a:prstGeom prst="ellipse">
            <a:avLst/>
          </a:pr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椭圆 36"/>
          <p:cNvSpPr/>
          <p:nvPr/>
        </p:nvSpPr>
        <p:spPr>
          <a:xfrm>
            <a:off x="4196657" y="3373324"/>
            <a:ext cx="94708" cy="101007"/>
          </a:xfrm>
          <a:prstGeom prst="ellipse">
            <a:avLst/>
          </a:pr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上箭头 29"/>
          <p:cNvSpPr/>
          <p:nvPr/>
        </p:nvSpPr>
        <p:spPr>
          <a:xfrm rot="2549341" flipH="1" flipV="1">
            <a:off x="7782988" y="3219792"/>
            <a:ext cx="855996" cy="1029424"/>
          </a:xfrm>
          <a:custGeom>
            <a:avLst/>
            <a:gdLst/>
            <a:ahLst/>
            <a:cxnLst/>
            <a:rect l="l" t="t" r="r" b="b"/>
            <a:pathLst>
              <a:path w="1405220" h="1584527">
                <a:moveTo>
                  <a:pt x="1405220" y="979052"/>
                </a:moveTo>
                <a:lnTo>
                  <a:pt x="744205" y="1584527"/>
                </a:lnTo>
                <a:lnTo>
                  <a:pt x="0" y="772058"/>
                </a:lnTo>
                <a:lnTo>
                  <a:pt x="282200" y="513568"/>
                </a:lnTo>
                <a:lnTo>
                  <a:pt x="282200" y="163658"/>
                </a:lnTo>
                <a:lnTo>
                  <a:pt x="230294" y="163658"/>
                </a:lnTo>
                <a:lnTo>
                  <a:pt x="334106" y="0"/>
                </a:lnTo>
                <a:lnTo>
                  <a:pt x="437918" y="163658"/>
                </a:lnTo>
                <a:lnTo>
                  <a:pt x="386012" y="163658"/>
                </a:lnTo>
                <a:lnTo>
                  <a:pt x="386012" y="418479"/>
                </a:lnTo>
                <a:lnTo>
                  <a:pt x="661015" y="166582"/>
                </a:lnTo>
                <a:close/>
              </a:path>
            </a:pathLst>
          </a:cu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57"/>
          <p:cNvSpPr txBox="1"/>
          <p:nvPr/>
        </p:nvSpPr>
        <p:spPr>
          <a:xfrm>
            <a:off x="8083885" y="3263064"/>
            <a:ext cx="31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kern="0" cap="none" spc="0" normalizeH="0" baseline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dirty="0">
                <a:ln w="57150" cmpd="sng">
                  <a:noFill/>
                  <a:prstDash val="solid"/>
                </a:ln>
                <a:solidFill>
                  <a:sysClr val="window" lastClr="FFFFFF"/>
                </a:solidFill>
                <a:latin typeface="Agency FB" pitchFamily="34" charset="0"/>
              </a:rPr>
              <a:t>4</a:t>
            </a:r>
            <a:endParaRPr kumimoji="0" lang="en-US" altLang="zh-CN" sz="5400" b="1" i="0" u="none" strike="noStrike" kern="0" cap="none" spc="0" normalizeH="0" baseline="0" noProof="0" dirty="0">
              <a:ln w="57150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5" name="內容版面配置區 1"/>
          <p:cNvSpPr txBox="1">
            <a:spLocks/>
          </p:cNvSpPr>
          <p:nvPr/>
        </p:nvSpPr>
        <p:spPr>
          <a:xfrm>
            <a:off x="4722071" y="3239449"/>
            <a:ext cx="1717194" cy="49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zh-TW" altLang="en-US" sz="2800" dirty="0" smtClean="0"/>
              <a:t>結果呈</a:t>
            </a:r>
            <a:r>
              <a:rPr kumimoji="0" lang="zh-TW" altLang="en-US" sz="2800" dirty="0"/>
              <a:t>現</a:t>
            </a:r>
            <a:endParaRPr kumimoji="0" lang="en-US" altLang="zh-TW" sz="2800" dirty="0"/>
          </a:p>
        </p:txBody>
      </p:sp>
      <p:sp>
        <p:nvSpPr>
          <p:cNvPr id="100" name="椭圆 36"/>
          <p:cNvSpPr/>
          <p:nvPr/>
        </p:nvSpPr>
        <p:spPr>
          <a:xfrm>
            <a:off x="8288859" y="4170623"/>
            <a:ext cx="94708" cy="101007"/>
          </a:xfrm>
          <a:prstGeom prst="ellipse">
            <a:avLst/>
          </a:prstGeom>
          <a:solidFill>
            <a:srgbClr val="006896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504747"/>
      </p:ext>
    </p:extLst>
  </p:cSld>
  <p:clrMapOvr>
    <a:masterClrMapping/>
  </p:clrMapOvr>
  <p:transition advTm="575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>
            <a:normAutofit/>
          </a:bodyPr>
          <a:lstStyle/>
          <a:p>
            <a:r>
              <a:rPr lang="zh-TW" altLang="en-US" sz="2400" u="sng" dirty="0" smtClean="0"/>
              <a:t>附錄</a:t>
            </a:r>
            <a:r>
              <a:rPr lang="en-US" altLang="zh-TW" sz="2400" u="sng" dirty="0" smtClean="0"/>
              <a:t>2.</a:t>
            </a:r>
            <a:r>
              <a:rPr lang="zh-TW" altLang="en-US" sz="2400" u="sng" dirty="0" smtClean="0"/>
              <a:t> 蒐集國際標竿企業報告書</a:t>
            </a:r>
            <a:endParaRPr lang="zh-TW" altLang="en-US" sz="2400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9078" y="1218131"/>
            <a:ext cx="68407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蒐集名單</a:t>
            </a:r>
            <a:r>
              <a:rPr lang="en-US" altLang="zh-TW" sz="2400" b="1" dirty="0" smtClean="0"/>
              <a:t>(1)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1580" y="1941680"/>
            <a:ext cx="30153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Communications </a:t>
            </a:r>
            <a:r>
              <a:rPr lang="en-US" altLang="zh-TW" sz="1200" b="1" dirty="0" smtClean="0"/>
              <a:t>Equipment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Cisco Systems </a:t>
            </a:r>
            <a:r>
              <a:rPr lang="en-US" altLang="zh-TW" sz="1200" dirty="0" err="1" smtClean="0"/>
              <a:t>Inc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Computers &amp; Peripherals and </a:t>
            </a:r>
            <a:r>
              <a:rPr lang="en-US" altLang="zh-TW" sz="1200" b="1" dirty="0" smtClean="0"/>
              <a:t>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Hewlett Packard Enterprise </a:t>
            </a:r>
            <a:r>
              <a:rPr lang="en-US" altLang="zh-TW" sz="1200" dirty="0" smtClean="0"/>
              <a:t>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Konica Minolta </a:t>
            </a:r>
            <a:r>
              <a:rPr lang="en-US" altLang="zh-TW" sz="1200" dirty="0" err="1"/>
              <a:t>Inc</a:t>
            </a:r>
            <a:r>
              <a:rPr lang="en-US" altLang="zh-TW" sz="1200" dirty="0"/>
              <a:t>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Acer </a:t>
            </a:r>
            <a:r>
              <a:rPr lang="en-US" altLang="zh-TW" sz="1200" dirty="0" err="1" smtClean="0"/>
              <a:t>Inc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HP </a:t>
            </a:r>
            <a:r>
              <a:rPr lang="en-US" altLang="zh-TW" sz="1200" dirty="0" err="1" smtClean="0"/>
              <a:t>Inc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Ricoh Co Ltd </a:t>
            </a:r>
          </a:p>
          <a:p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1942966"/>
            <a:ext cx="342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Electrical Components &amp; </a:t>
            </a:r>
            <a:r>
              <a:rPr lang="en-US" altLang="zh-TW" sz="1200" b="1" dirty="0" smtClean="0"/>
              <a:t>Equipment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Signify NV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Prysmian</a:t>
            </a:r>
            <a:r>
              <a:rPr lang="en-US" altLang="zh-TW" sz="1200" dirty="0"/>
              <a:t> </a:t>
            </a:r>
            <a:r>
              <a:rPr lang="en-US" altLang="zh-TW" sz="1200" dirty="0" err="1" smtClean="0"/>
              <a:t>SpA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Schneider Electric SE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OSRAM </a:t>
            </a:r>
            <a:r>
              <a:rPr lang="en-US" altLang="zh-TW" sz="1200" dirty="0" err="1"/>
              <a:t>Licht</a:t>
            </a:r>
            <a:r>
              <a:rPr lang="en-US" altLang="zh-TW" sz="1200" dirty="0"/>
              <a:t> AG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Legrand SA 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21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562722" y="1942965"/>
            <a:ext cx="4500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Semiconductors &amp; Semiconductor </a:t>
            </a:r>
            <a:r>
              <a:rPr lang="en-US" altLang="zh-TW" sz="1200" b="1" dirty="0" smtClean="0"/>
              <a:t>Equipment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ASE Technology Holding Co </a:t>
            </a:r>
            <a:r>
              <a:rPr lang="en-US" altLang="zh-TW" sz="1200" dirty="0" smtClean="0"/>
              <a:t>Ltd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Taiwan Semiconductor </a:t>
            </a:r>
            <a:r>
              <a:rPr lang="en-US" altLang="zh-TW" sz="1200" dirty="0" smtClean="0"/>
              <a:t>Manufacturing </a:t>
            </a:r>
            <a:r>
              <a:rPr lang="en-US" altLang="zh-TW" sz="1200" dirty="0"/>
              <a:t>Co </a:t>
            </a:r>
            <a:r>
              <a:rPr lang="en-US" altLang="zh-TW" sz="1200" dirty="0" smtClean="0"/>
              <a:t>Ltd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Nanya</a:t>
            </a:r>
            <a:r>
              <a:rPr lang="en-US" altLang="zh-TW" sz="1200" dirty="0"/>
              <a:t> Technology Corp </a:t>
            </a:r>
            <a:endParaRPr lang="en-US" altLang="zh-TW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STMicroelectronics NV </a:t>
            </a:r>
            <a:endParaRPr lang="en-US" altLang="zh-TW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United Microelectronics </a:t>
            </a:r>
            <a:r>
              <a:rPr lang="en-US" altLang="zh-TW" sz="1200" dirty="0" smtClean="0"/>
              <a:t>Corp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ASML Holding </a:t>
            </a:r>
            <a:r>
              <a:rPr lang="en-US" altLang="zh-TW" sz="1200" dirty="0" smtClean="0"/>
              <a:t>NV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Infineon Technologies AG  </a:t>
            </a:r>
          </a:p>
          <a:p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3266" y="1942965"/>
            <a:ext cx="3818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/>
              <a:t>Electronic </a:t>
            </a:r>
            <a:r>
              <a:rPr lang="en-US" altLang="zh-TW" sz="1200" b="1" dirty="0"/>
              <a:t>Equipment, Instruments &amp;</a:t>
            </a:r>
            <a:r>
              <a:rPr lang="en-US" altLang="zh-TW" sz="1200" b="1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Delta Electronics </a:t>
            </a:r>
            <a:r>
              <a:rPr lang="en-US" altLang="zh-TW" sz="1200" dirty="0" err="1" smtClean="0"/>
              <a:t>Inc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Delta Electronics Thailand PCL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Samsung SDI Co Ltd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Omron Corp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Samsung Electro-Mechanics Co Ltd </a:t>
            </a:r>
            <a:endParaRPr lang="en-US" altLang="zh-TW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Innolux</a:t>
            </a:r>
            <a:r>
              <a:rPr lang="en-US" altLang="zh-TW" sz="1200" dirty="0"/>
              <a:t> Corp</a:t>
            </a:r>
            <a:endParaRPr lang="en-US" altLang="zh-TW" sz="1200" dirty="0" smtClean="0"/>
          </a:p>
          <a:p>
            <a:pPr>
              <a:lnSpc>
                <a:spcPct val="150000"/>
              </a:lnSpc>
            </a:pPr>
            <a:r>
              <a:rPr lang="en-US" altLang="zh-TW" sz="1200" b="1" dirty="0" smtClean="0"/>
              <a:t>Leisure </a:t>
            </a:r>
            <a:r>
              <a:rPr lang="en-US" altLang="zh-TW" sz="1200" b="1" dirty="0"/>
              <a:t>Equipment &amp; Products and Consumer </a:t>
            </a:r>
            <a:r>
              <a:rPr lang="en-US" altLang="zh-TW" sz="1200" b="1" dirty="0" smtClean="0"/>
              <a:t>Electronics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LG Electronics </a:t>
            </a:r>
            <a:r>
              <a:rPr lang="en-US" altLang="zh-TW" sz="1200" dirty="0" err="1"/>
              <a:t>Inc</a:t>
            </a:r>
            <a:endParaRPr lang="en-US" altLang="zh-TW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200" b="1" dirty="0"/>
          </a:p>
          <a:p>
            <a:endParaRPr lang="zh-TW" alt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9078" y="1218131"/>
            <a:ext cx="68407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 smtClean="0"/>
              <a:t>蒐集名單</a:t>
            </a:r>
            <a:r>
              <a:rPr lang="en-US" altLang="zh-TW" sz="2400" b="1" dirty="0" smtClean="0"/>
              <a:t>(11)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6" name="標題 3"/>
          <p:cNvSpPr txBox="1">
            <a:spLocks/>
          </p:cNvSpPr>
          <p:nvPr/>
        </p:nvSpPr>
        <p:spPr>
          <a:xfrm>
            <a:off x="527865" y="231490"/>
            <a:ext cx="7374505" cy="6300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400" u="sng" dirty="0" smtClean="0"/>
              <a:t>附錄</a:t>
            </a:r>
            <a:r>
              <a:rPr kumimoji="0" lang="en-US" altLang="zh-TW" sz="2400" u="sng" dirty="0" smtClean="0"/>
              <a:t>2.</a:t>
            </a:r>
            <a:r>
              <a:rPr kumimoji="0" lang="zh-TW" altLang="en-US" sz="2400" u="sng" dirty="0" smtClean="0"/>
              <a:t> 蒐集國際標竿企業報告書</a:t>
            </a:r>
            <a:endParaRPr kumimoji="0" lang="zh-TW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607277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63007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zh-TW" altLang="en-US" sz="2400" u="sng" dirty="0"/>
              <a:t>附錄</a:t>
            </a:r>
            <a:r>
              <a:rPr lang="en-US" altLang="zh-TW" sz="2400" u="sng" dirty="0"/>
              <a:t>2.</a:t>
            </a:r>
            <a:r>
              <a:rPr lang="zh-TW" altLang="en-US" sz="2400" u="sng" dirty="0"/>
              <a:t> </a:t>
            </a:r>
            <a:r>
              <a:rPr lang="zh-TW" altLang="en-US" sz="2400" u="sng" dirty="0" smtClean="0"/>
              <a:t>字詞查找方式</a:t>
            </a:r>
            <a:r>
              <a:rPr lang="en-US" altLang="zh-TW" sz="2400" u="sng" dirty="0"/>
              <a:t>2</a:t>
            </a:r>
            <a:endParaRPr lang="zh-TW" altLang="en-US" sz="2400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656565" y="1387298"/>
            <a:ext cx="6840760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同時取出文字中所有的兩字詞、三字詞，取出出現頻率高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有相關意義的內容做</a:t>
            </a:r>
            <a:r>
              <a:rPr lang="en-US" altLang="zh-TW" sz="2000" dirty="0" smtClean="0"/>
              <a:t>double check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-618" b="15080"/>
          <a:stretch/>
        </p:blipFill>
        <p:spPr>
          <a:xfrm>
            <a:off x="2459087" y="2348267"/>
            <a:ext cx="4409012" cy="25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501520"/>
            <a:ext cx="7374505" cy="595355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字詞庫重要性與建立結果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611560" y="996575"/>
            <a:ext cx="8325924" cy="1787853"/>
          </a:xfrm>
          <a:prstGeom prst="roundRect">
            <a:avLst/>
          </a:prstGeom>
          <a:noFill/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>
          <a:xfrm>
            <a:off x="683475" y="1029233"/>
            <a:ext cx="3708505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/>
              <a:t>在</a:t>
            </a:r>
            <a:r>
              <a:rPr kumimoji="0" lang="en-US" altLang="zh-TW" b="1" dirty="0"/>
              <a:t>CSR</a:t>
            </a:r>
            <a:r>
              <a:rPr kumimoji="0" lang="zh-TW" altLang="en-US" b="1" dirty="0"/>
              <a:t>上領域上進行文字處理</a:t>
            </a: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>
          <a:xfrm>
            <a:off x="1204614" y="1880947"/>
            <a:ext cx="2583379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ea typeface="+mn-ea"/>
              </a:rPr>
              <a:t>Climate change is important</a:t>
            </a:r>
            <a:endParaRPr kumimoji="0" lang="zh-TW" altLang="en-US" sz="1600" b="1" dirty="0">
              <a:ea typeface="+mn-ea"/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>
          <a:xfrm>
            <a:off x="3794878" y="1361999"/>
            <a:ext cx="1017621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400" dirty="0">
                <a:latin typeface="+mn-ea"/>
                <a:ea typeface="+mn-ea"/>
              </a:rPr>
              <a:t>一般分詞</a:t>
            </a:r>
            <a:endParaRPr kumimoji="0" lang="zh-TW" altLang="en-US" sz="1400" b="1" dirty="0">
              <a:latin typeface="+mn-ea"/>
              <a:ea typeface="+mn-ea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4012478" y="1645458"/>
            <a:ext cx="755657" cy="286617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>
          <a:xfrm>
            <a:off x="4884970" y="1608354"/>
            <a:ext cx="3870429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ea typeface="+mn-ea"/>
              </a:rPr>
              <a:t>‘Climate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 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‘</a:t>
            </a:r>
            <a:r>
              <a:rPr kumimoji="0" lang="en-US" altLang="zh-TW" sz="1600" dirty="0">
                <a:ea typeface="+mn-ea"/>
              </a:rPr>
              <a:t>change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 </a:t>
            </a:r>
            <a:r>
              <a:rPr kumimoji="0" lang="en-US" altLang="zh-TW" sz="1600" dirty="0">
                <a:ea typeface="+mn-ea"/>
              </a:rPr>
              <a:t>‘is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 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‘</a:t>
            </a:r>
            <a:r>
              <a:rPr kumimoji="0" lang="en-US" altLang="zh-TW" sz="1600" dirty="0">
                <a:ea typeface="+mn-ea"/>
              </a:rPr>
              <a:t>important’</a:t>
            </a:r>
            <a:endParaRPr kumimoji="0" lang="zh-TW" altLang="en-US" sz="1600" b="1" dirty="0">
              <a:ea typeface="+mn-ea"/>
            </a:endParaRPr>
          </a:p>
        </p:txBody>
      </p:sp>
      <p:sp>
        <p:nvSpPr>
          <p:cNvPr id="21" name="內容版面配置區 1"/>
          <p:cNvSpPr txBox="1">
            <a:spLocks/>
          </p:cNvSpPr>
          <p:nvPr/>
        </p:nvSpPr>
        <p:spPr>
          <a:xfrm>
            <a:off x="3597021" y="2457315"/>
            <a:ext cx="1586570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400" dirty="0">
                <a:latin typeface="+mn-ea"/>
                <a:ea typeface="+mn-ea"/>
              </a:rPr>
              <a:t>加入字詞庫分詞</a:t>
            </a:r>
            <a:endParaRPr kumimoji="0" lang="zh-TW" altLang="en-US" sz="1400" b="1" dirty="0">
              <a:latin typeface="+mn-ea"/>
              <a:ea typeface="+mn-ea"/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4019629" y="2134037"/>
            <a:ext cx="755657" cy="304856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1"/>
          <p:cNvSpPr txBox="1">
            <a:spLocks/>
          </p:cNvSpPr>
          <p:nvPr/>
        </p:nvSpPr>
        <p:spPr>
          <a:xfrm>
            <a:off x="4884970" y="2133594"/>
            <a:ext cx="3870428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sz="1600" dirty="0">
                <a:ea typeface="+mn-ea"/>
              </a:rPr>
              <a:t>‘Climate</a:t>
            </a:r>
            <a:r>
              <a:rPr kumimoji="0" lang="zh-TW" altLang="en-US" sz="1600" dirty="0">
                <a:ea typeface="+mn-ea"/>
              </a:rPr>
              <a:t> </a:t>
            </a:r>
            <a:r>
              <a:rPr kumimoji="0" lang="en-US" altLang="zh-TW" sz="1600" dirty="0">
                <a:ea typeface="+mn-ea"/>
              </a:rPr>
              <a:t>change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 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‘</a:t>
            </a:r>
            <a:r>
              <a:rPr kumimoji="0" lang="en-US" altLang="zh-TW" sz="1600" dirty="0">
                <a:ea typeface="+mn-ea"/>
              </a:rPr>
              <a:t>is</a:t>
            </a:r>
            <a:r>
              <a:rPr kumimoji="0" lang="en-US" altLang="zh-TW" sz="1600" dirty="0" smtClean="0">
                <a:ea typeface="+mn-ea"/>
              </a:rPr>
              <a:t>’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,</a:t>
            </a:r>
            <a:r>
              <a:rPr kumimoji="0" lang="zh-TW" altLang="en-US" sz="1600" dirty="0" smtClean="0">
                <a:ea typeface="+mn-ea"/>
              </a:rPr>
              <a:t> </a:t>
            </a:r>
            <a:r>
              <a:rPr kumimoji="0" lang="en-US" altLang="zh-TW" sz="1600" dirty="0" smtClean="0">
                <a:ea typeface="+mn-ea"/>
              </a:rPr>
              <a:t> </a:t>
            </a:r>
            <a:r>
              <a:rPr kumimoji="0" lang="en-US" altLang="zh-TW" sz="1600" dirty="0">
                <a:ea typeface="+mn-ea"/>
              </a:rPr>
              <a:t>‘important’</a:t>
            </a:r>
            <a:endParaRPr kumimoji="0" lang="zh-TW" altLang="en-US" sz="1600" b="1" dirty="0">
              <a:ea typeface="+mn-ea"/>
            </a:endParaRPr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>
          <a:xfrm>
            <a:off x="1061610" y="2841780"/>
            <a:ext cx="6390710" cy="394755"/>
          </a:xfrm>
          <a:prstGeom prst="rect">
            <a:avLst/>
          </a:prstGeom>
          <a:solidFill>
            <a:srgbClr val="218099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>
                <a:solidFill>
                  <a:schemeClr val="bg1"/>
                </a:solidFill>
              </a:rPr>
              <a:t>需要</a:t>
            </a:r>
            <a:r>
              <a:rPr kumimoji="0" lang="en-US" altLang="zh-TW" b="1" dirty="0">
                <a:solidFill>
                  <a:schemeClr val="bg1"/>
                </a:solidFill>
              </a:rPr>
              <a:t>CSR</a:t>
            </a:r>
            <a:r>
              <a:rPr kumimoji="0" lang="zh-TW" altLang="en-US" b="1" dirty="0">
                <a:solidFill>
                  <a:schemeClr val="bg1"/>
                </a:solidFill>
              </a:rPr>
              <a:t>字詞庫，才能精確在</a:t>
            </a:r>
            <a:r>
              <a:rPr kumimoji="0" lang="en-US" altLang="zh-TW" b="1" dirty="0">
                <a:solidFill>
                  <a:schemeClr val="bg1"/>
                </a:solidFill>
              </a:rPr>
              <a:t>CSR</a:t>
            </a:r>
            <a:r>
              <a:rPr kumimoji="0" lang="zh-TW" altLang="en-US" b="1" dirty="0">
                <a:solidFill>
                  <a:schemeClr val="bg1"/>
                </a:solidFill>
              </a:rPr>
              <a:t>報告書進行文本分析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701570" y="2942062"/>
            <a:ext cx="300802" cy="22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11559" y="3273007"/>
            <a:ext cx="8325925" cy="1684007"/>
          </a:xfrm>
          <a:prstGeom prst="roundRect">
            <a:avLst/>
          </a:prstGeom>
          <a:noFill/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1"/>
          <p:cNvSpPr txBox="1">
            <a:spLocks/>
          </p:cNvSpPr>
          <p:nvPr/>
        </p:nvSpPr>
        <p:spPr>
          <a:xfrm>
            <a:off x="683474" y="3327763"/>
            <a:ext cx="3136717" cy="394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1800" b="1" dirty="0"/>
              <a:t>本專案字詞庫建立成果</a:t>
            </a:r>
            <a:r>
              <a:rPr kumimoji="0" lang="en-US" altLang="zh-TW" sz="1800" b="1" dirty="0"/>
              <a:t>:</a:t>
            </a:r>
            <a:endParaRPr kumimoji="0" lang="zh-TW" altLang="en-US" sz="1800" b="1" dirty="0"/>
          </a:p>
        </p:txBody>
      </p:sp>
      <p:sp>
        <p:nvSpPr>
          <p:cNvPr id="27" name="內容版面配置區 1"/>
          <p:cNvSpPr txBox="1">
            <a:spLocks/>
          </p:cNvSpPr>
          <p:nvPr/>
        </p:nvSpPr>
        <p:spPr>
          <a:xfrm>
            <a:off x="683474" y="3636045"/>
            <a:ext cx="8118995" cy="118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英文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  <a:ea typeface="+mn-ea"/>
              </a:rPr>
              <a:t>129</a:t>
            </a:r>
            <a:r>
              <a:rPr kumimoji="0" lang="zh-TW" altLang="en-US" b="1" dirty="0">
                <a:latin typeface="+mn-ea"/>
                <a:ea typeface="+mn-ea"/>
              </a:rPr>
              <a:t>個字詞 </a:t>
            </a:r>
            <a:r>
              <a:rPr kumimoji="0" lang="en-US" altLang="zh-TW" b="1" dirty="0">
                <a:latin typeface="+mn-ea"/>
                <a:ea typeface="+mn-ea"/>
              </a:rPr>
              <a:t>(</a:t>
            </a:r>
            <a:r>
              <a:rPr kumimoji="0" lang="zh-TW" altLang="en-US" dirty="0">
                <a:latin typeface="+mn-ea"/>
                <a:ea typeface="+mn-ea"/>
              </a:rPr>
              <a:t>環境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詞，社會</a:t>
            </a:r>
            <a:r>
              <a:rPr kumimoji="0" lang="en-US" altLang="zh-TW" dirty="0">
                <a:latin typeface="+mn-ea"/>
                <a:ea typeface="+mn-ea"/>
              </a:rPr>
              <a:t>29</a:t>
            </a:r>
            <a:r>
              <a:rPr kumimoji="0" lang="zh-TW" altLang="en-US" dirty="0">
                <a:latin typeface="+mn-ea"/>
                <a:ea typeface="+mn-ea"/>
              </a:rPr>
              <a:t>詞，公司治理</a:t>
            </a:r>
            <a:r>
              <a:rPr kumimoji="0" lang="en-US" altLang="zh-TW" dirty="0">
                <a:latin typeface="+mn-ea"/>
                <a:ea typeface="+mn-ea"/>
              </a:rPr>
              <a:t>38</a:t>
            </a:r>
            <a:r>
              <a:rPr kumimoji="0" lang="zh-TW" altLang="en-US" dirty="0">
                <a:latin typeface="+mn-ea"/>
                <a:ea typeface="+mn-ea"/>
              </a:rPr>
              <a:t>詞，通用</a:t>
            </a:r>
            <a:r>
              <a:rPr kumimoji="0" lang="en-US" altLang="zh-TW" dirty="0">
                <a:latin typeface="+mn-ea"/>
                <a:ea typeface="+mn-ea"/>
              </a:rPr>
              <a:t>24</a:t>
            </a:r>
            <a:r>
              <a:rPr kumimoji="0" lang="zh-TW" altLang="en-US" dirty="0">
                <a:latin typeface="+mn-ea"/>
                <a:ea typeface="+mn-ea"/>
              </a:rPr>
              <a:t>詞</a:t>
            </a:r>
            <a:r>
              <a:rPr kumimoji="0" lang="en-US" altLang="zh-TW" dirty="0">
                <a:latin typeface="+mn-ea"/>
                <a:ea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kumimoji="0" lang="zh-TW" altLang="en-US" dirty="0">
                <a:latin typeface="+mn-ea"/>
                <a:ea typeface="+mn-ea"/>
              </a:rPr>
              <a:t>中文</a:t>
            </a:r>
            <a:r>
              <a:rPr kumimoji="0" lang="en-US" altLang="zh-TW" dirty="0">
                <a:latin typeface="+mn-ea"/>
                <a:ea typeface="+mn-ea"/>
              </a:rPr>
              <a:t>:</a:t>
            </a:r>
            <a:r>
              <a:rPr kumimoji="0" lang="zh-TW" altLang="en-US" dirty="0">
                <a:latin typeface="+mn-ea"/>
                <a:ea typeface="+mn-ea"/>
              </a:rPr>
              <a:t> </a:t>
            </a:r>
            <a:r>
              <a:rPr kumimoji="0" lang="en-US" altLang="zh-TW" b="1" dirty="0">
                <a:latin typeface="+mn-ea"/>
              </a:rPr>
              <a:t>191</a:t>
            </a:r>
            <a:r>
              <a:rPr kumimoji="0" lang="zh-TW" altLang="en-US" b="1" dirty="0">
                <a:latin typeface="+mn-ea"/>
              </a:rPr>
              <a:t>個字詞 </a:t>
            </a:r>
            <a:r>
              <a:rPr kumimoji="0" lang="en-US" altLang="zh-TW" b="1" dirty="0">
                <a:latin typeface="+mn-ea"/>
              </a:rPr>
              <a:t>(</a:t>
            </a:r>
            <a:r>
              <a:rPr kumimoji="0" lang="zh-TW" altLang="en-US" dirty="0">
                <a:latin typeface="+mn-ea"/>
              </a:rPr>
              <a:t>環境</a:t>
            </a:r>
            <a:r>
              <a:rPr kumimoji="0" lang="en-US" altLang="zh-TW" dirty="0">
                <a:latin typeface="+mn-ea"/>
              </a:rPr>
              <a:t>39</a:t>
            </a:r>
            <a:r>
              <a:rPr kumimoji="0" lang="zh-TW" altLang="en-US" dirty="0">
                <a:latin typeface="+mn-ea"/>
              </a:rPr>
              <a:t>詞，社會</a:t>
            </a:r>
            <a:r>
              <a:rPr kumimoji="0" lang="en-US" altLang="zh-TW" dirty="0">
                <a:latin typeface="+mn-ea"/>
              </a:rPr>
              <a:t>67</a:t>
            </a:r>
            <a:r>
              <a:rPr kumimoji="0" lang="zh-TW" altLang="en-US" dirty="0">
                <a:latin typeface="+mn-ea"/>
              </a:rPr>
              <a:t>詞，公司治理</a:t>
            </a:r>
            <a:r>
              <a:rPr kumimoji="0" lang="en-US" altLang="zh-TW" dirty="0">
                <a:latin typeface="+mn-ea"/>
              </a:rPr>
              <a:t>68</a:t>
            </a:r>
            <a:r>
              <a:rPr kumimoji="0" lang="zh-TW" altLang="en-US" dirty="0">
                <a:latin typeface="+mn-ea"/>
              </a:rPr>
              <a:t>詞，通用</a:t>
            </a:r>
            <a:r>
              <a:rPr kumimoji="0" lang="en-US" altLang="zh-TW" dirty="0">
                <a:latin typeface="+mn-ea"/>
              </a:rPr>
              <a:t>17</a:t>
            </a:r>
            <a:r>
              <a:rPr kumimoji="0" lang="zh-TW" altLang="en-US" dirty="0">
                <a:latin typeface="+mn-ea"/>
              </a:rPr>
              <a:t>詞</a:t>
            </a:r>
            <a:r>
              <a:rPr kumimoji="0" lang="en-US" altLang="zh-TW" dirty="0">
                <a:latin typeface="+mn-ea"/>
              </a:rPr>
              <a:t>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kumimoji="0" lang="zh-TW" altLang="en-US" sz="1600" dirty="0">
              <a:latin typeface="+mn-ea"/>
              <a:ea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441269"/>
      </p:ext>
    </p:extLst>
  </p:cSld>
  <p:clrMapOvr>
    <a:masterClrMapping/>
  </p:clrMapOvr>
  <p:transition advTm="9688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9"/>
          <p:cNvSpPr/>
          <p:nvPr/>
        </p:nvSpPr>
        <p:spPr>
          <a:xfrm>
            <a:off x="611560" y="3899924"/>
            <a:ext cx="235542" cy="235506"/>
          </a:xfrm>
          <a:prstGeom prst="rect">
            <a:avLst/>
          </a:prstGeom>
          <a:solidFill>
            <a:srgbClr val="2180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2180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Rectangle 91"/>
          <p:cNvSpPr/>
          <p:nvPr/>
        </p:nvSpPr>
        <p:spPr>
          <a:xfrm>
            <a:off x="611560" y="1411053"/>
            <a:ext cx="235542" cy="235506"/>
          </a:xfrm>
          <a:prstGeom prst="rect">
            <a:avLst/>
          </a:prstGeom>
          <a:solidFill>
            <a:srgbClr val="6075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203"/>
          <p:cNvSpPr txBox="1"/>
          <p:nvPr/>
        </p:nvSpPr>
        <p:spPr>
          <a:xfrm>
            <a:off x="1425839" y="3551204"/>
            <a:ext cx="3747882" cy="955761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永續標竿企業的作為有什麼值得我們學習</a:t>
            </a:r>
            <a:r>
              <a:rPr kumimoji="0" lang="en-US" altLang="zh-TW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?</a:t>
            </a:r>
          </a:p>
        </p:txBody>
      </p:sp>
      <p:sp>
        <p:nvSpPr>
          <p:cNvPr id="14" name="TextBox 207"/>
          <p:cNvSpPr txBox="1"/>
          <p:nvPr/>
        </p:nvSpPr>
        <p:spPr>
          <a:xfrm>
            <a:off x="1425839" y="1044527"/>
            <a:ext cx="3763554" cy="955890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國際間現在在關注的永續議題，我們有沒有跟上趨勢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15" name="Group 112"/>
          <p:cNvGrpSpPr/>
          <p:nvPr/>
        </p:nvGrpSpPr>
        <p:grpSpPr>
          <a:xfrm>
            <a:off x="1037611" y="3773832"/>
            <a:ext cx="339383" cy="487689"/>
            <a:chOff x="-3175" y="-3175"/>
            <a:chExt cx="341313" cy="490538"/>
          </a:xfrm>
          <a:solidFill>
            <a:srgbClr val="218099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18" name="標題 3"/>
          <p:cNvSpPr txBox="1">
            <a:spLocks/>
          </p:cNvSpPr>
          <p:nvPr/>
        </p:nvSpPr>
        <p:spPr>
          <a:xfrm>
            <a:off x="535183" y="41151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2400" u="sng" dirty="0">
                <a:ea typeface="+mj-ea"/>
              </a:rPr>
              <a:t>CSR</a:t>
            </a:r>
            <a:r>
              <a:rPr kumimoji="0" lang="zh-TW" altLang="en-US" sz="2400" u="sng" dirty="0">
                <a:latin typeface="+mj-ea"/>
                <a:ea typeface="+mj-ea"/>
              </a:rPr>
              <a:t>報告書的比較與精進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3" y="1242332"/>
            <a:ext cx="560279" cy="560279"/>
          </a:xfrm>
          <a:prstGeom prst="rect">
            <a:avLst/>
          </a:prstGeom>
        </p:spPr>
      </p:pic>
      <p:sp>
        <p:nvSpPr>
          <p:cNvPr id="20" name="Rectangle 91"/>
          <p:cNvSpPr/>
          <p:nvPr/>
        </p:nvSpPr>
        <p:spPr>
          <a:xfrm>
            <a:off x="611560" y="2654653"/>
            <a:ext cx="235542" cy="23550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TextBox 207"/>
          <p:cNvSpPr txBox="1"/>
          <p:nvPr/>
        </p:nvSpPr>
        <p:spPr>
          <a:xfrm>
            <a:off x="1425839" y="2288127"/>
            <a:ext cx="3763554" cy="1010584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同業</a:t>
            </a:r>
            <a:r>
              <a:rPr kumimoji="0" lang="zh-TW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間的永續</a:t>
            </a: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作為</a:t>
            </a:r>
            <a:r>
              <a:rPr kumimoji="0" lang="zh-TW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，</a:t>
            </a:r>
            <a:r>
              <a:rPr kumimoji="0" lang="zh-TW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我們是否做得更好</a:t>
            </a:r>
            <a:r>
              <a:rPr kumimoji="0" lang="en-US" altLang="zh-TW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8" y="2542537"/>
            <a:ext cx="447069" cy="447069"/>
          </a:xfrm>
          <a:prstGeom prst="rect">
            <a:avLst/>
          </a:prstGeom>
        </p:spPr>
      </p:pic>
      <p:pic>
        <p:nvPicPr>
          <p:cNvPr id="22" name="內容版面配置區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2" y="1421903"/>
            <a:ext cx="2260199" cy="2526867"/>
          </a:xfrm>
          <a:prstGeom prst="ellipse">
            <a:avLst/>
          </a:prstGeom>
        </p:spPr>
      </p:pic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5388211" y="1328177"/>
            <a:ext cx="3279244" cy="3448818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rgbClr val="006896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218099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9637518"/>
      </p:ext>
    </p:extLst>
  </p:cSld>
  <p:clrMapOvr>
    <a:masterClrMapping/>
  </p:clrMapOvr>
  <p:transition advTm="24825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48483" y="1131590"/>
            <a:ext cx="8379931" cy="3330370"/>
          </a:xfrm>
        </p:spPr>
        <p:txBody>
          <a:bodyPr/>
          <a:lstStyle/>
          <a:p>
            <a:r>
              <a:rPr lang="zh-TW" altLang="en-US" dirty="0"/>
              <a:t>已經有組織開始將</a:t>
            </a:r>
            <a:r>
              <a:rPr lang="en-US" altLang="zh-TW" dirty="0"/>
              <a:t>CSR</a:t>
            </a:r>
            <a:r>
              <a:rPr lang="zh-TW" altLang="en-US" dirty="0"/>
              <a:t>相關文本進行程式的文字探勘並嘗試分析。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585010"/>
          </a:xfrm>
        </p:spPr>
        <p:txBody>
          <a:bodyPr>
            <a:normAutofit/>
          </a:bodyPr>
          <a:lstStyle/>
          <a:p>
            <a:r>
              <a:rPr lang="en-US" altLang="zh-TW" sz="2400" u="sng" dirty="0">
                <a:ea typeface="+mj-ea"/>
              </a:rPr>
              <a:t>CSR</a:t>
            </a:r>
            <a:r>
              <a:rPr lang="zh-TW" altLang="en-US" sz="2400" u="sng" dirty="0">
                <a:latin typeface="+mj-ea"/>
                <a:ea typeface="+mj-ea"/>
              </a:rPr>
              <a:t>報告數位化作業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3273" y="4506965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+mj-ea"/>
                <a:ea typeface="+mj-ea"/>
              </a:rPr>
              <a:t>Source: </a:t>
            </a:r>
            <a:r>
              <a:rPr lang="en-US" altLang="zh-TW" sz="1000" dirty="0" err="1">
                <a:latin typeface="+mj-ea"/>
                <a:ea typeface="+mj-ea"/>
              </a:rPr>
              <a:t>Sustaihub</a:t>
            </a:r>
            <a:r>
              <a:rPr lang="zh-TW" altLang="en-US" sz="1000" dirty="0">
                <a:latin typeface="+mj-ea"/>
                <a:ea typeface="+mj-ea"/>
              </a:rPr>
              <a:t>永訊智庫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42709" y="450702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+mj-ea"/>
                <a:ea typeface="+mj-ea"/>
              </a:rPr>
              <a:t>Source: </a:t>
            </a:r>
            <a:r>
              <a:rPr lang="en-US" altLang="zh-TW" sz="1000" dirty="0" err="1">
                <a:latin typeface="+mj-ea"/>
                <a:ea typeface="+mj-ea"/>
              </a:rPr>
              <a:t>GlobalAI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56565" y="1529794"/>
            <a:ext cx="3645405" cy="3427221"/>
          </a:xfrm>
          <a:prstGeom prst="roundRect">
            <a:avLst/>
          </a:prstGeom>
          <a:noFill/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402455" y="1519276"/>
            <a:ext cx="4400015" cy="3427221"/>
          </a:xfrm>
          <a:prstGeom prst="roundRect">
            <a:avLst/>
          </a:prstGeom>
          <a:noFill/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t="12323"/>
          <a:stretch/>
        </p:blipFill>
        <p:spPr>
          <a:xfrm>
            <a:off x="730539" y="1894298"/>
            <a:ext cx="3432910" cy="26102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09" y="1941680"/>
            <a:ext cx="4080501" cy="2582415"/>
          </a:xfrm>
          <a:prstGeom prst="rect">
            <a:avLst/>
          </a:prstGeom>
        </p:spPr>
      </p:pic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1811555" y="1553882"/>
            <a:ext cx="1691614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議題變化分析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5769081" y="1553882"/>
            <a:ext cx="2053772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永續主題作為評分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754479"/>
      </p:ext>
    </p:extLst>
  </p:cSld>
  <p:clrMapOvr>
    <a:masterClrMapping/>
  </p:clrMapOvr>
  <p:transition advTm="4195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圖說文字 7"/>
          <p:cNvSpPr/>
          <p:nvPr/>
        </p:nvSpPr>
        <p:spPr>
          <a:xfrm rot="5400000" flipH="1">
            <a:off x="6262848" y="1626646"/>
            <a:ext cx="1710191" cy="3960439"/>
          </a:xfrm>
          <a:prstGeom prst="wedgeRectCallout">
            <a:avLst>
              <a:gd name="adj1" fmla="val -1471"/>
              <a:gd name="adj2" fmla="val 55855"/>
            </a:avLst>
          </a:prstGeom>
          <a:solidFill>
            <a:schemeClr val="bg1"/>
          </a:solidFill>
          <a:ln>
            <a:solidFill>
              <a:srgbClr val="006896"/>
            </a:solidFill>
          </a:ln>
          <a:effectLst>
            <a:outerShdw blurRad="63500" dist="50800" dir="13500000" algn="br" rotWithShape="0">
              <a:prstClr val="black">
                <a:alpha val="52000"/>
              </a:prstClr>
            </a:outerShdw>
          </a:effectLst>
          <a:scene3d>
            <a:camera prst="orthographicFront"/>
            <a:lightRig rig="threePt" dir="t"/>
          </a:scene3d>
          <a:sp3d>
            <a:bevelT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5193862" y="2760680"/>
            <a:ext cx="3960438" cy="189021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缺乏客觀評斷</a:t>
            </a:r>
            <a:r>
              <a:rPr lang="zh-TW" altLang="en-US" dirty="0" smtClean="0"/>
              <a:t>標準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耗費時間，效率</a:t>
            </a:r>
            <a:r>
              <a:rPr lang="zh-TW" altLang="en-US" dirty="0" smtClean="0"/>
              <a:t>低落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質性敘述，文字內容難以</a:t>
            </a:r>
            <a:r>
              <a:rPr lang="zh-TW" altLang="en-US" dirty="0" smtClean="0"/>
              <a:t>比較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en-US" altLang="zh-TW" sz="2400" u="sng" dirty="0">
                <a:ea typeface="+mj-ea"/>
              </a:rPr>
              <a:t>CSR</a:t>
            </a:r>
            <a:r>
              <a:rPr lang="zh-TW" altLang="en-US" sz="2400" u="sng" dirty="0">
                <a:latin typeface="+mj-ea"/>
                <a:ea typeface="+mj-ea"/>
              </a:rPr>
              <a:t>報告書人工比較上的困難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35183" y="4289960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+mj-ea"/>
                <a:ea typeface="+mj-ea"/>
              </a:rPr>
              <a:t>Source: </a:t>
            </a:r>
            <a:r>
              <a:rPr lang="zh-TW" altLang="en-US" sz="1000" dirty="0">
                <a:latin typeface="+mj-ea"/>
                <a:ea typeface="+mj-ea"/>
              </a:rPr>
              <a:t>友達</a:t>
            </a:r>
            <a:r>
              <a:rPr lang="en-US" altLang="zh-TW" sz="1000" dirty="0">
                <a:latin typeface="+mj-ea"/>
                <a:ea typeface="+mj-ea"/>
              </a:rPr>
              <a:t>CSR</a:t>
            </a:r>
            <a:r>
              <a:rPr lang="zh-TW" altLang="en-US" sz="1000" dirty="0">
                <a:latin typeface="+mj-ea"/>
                <a:ea typeface="+mj-ea"/>
              </a:rPr>
              <a:t>報告書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3" y="1115842"/>
            <a:ext cx="4327809" cy="29456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pic>
        <p:nvPicPr>
          <p:cNvPr id="2050" name="Picture 2" descr="Group of people holding question mark icons Free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927541"/>
            <a:ext cx="2978539" cy="16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385965"/>
      </p:ext>
    </p:extLst>
  </p:cSld>
  <p:clrMapOvr>
    <a:masterClrMapping/>
  </p:clrMapOvr>
  <p:transition advTm="4096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稻壳儿小白白(http://dwz.cn/Wu2UP)"/>
          <p:cNvCxnSpPr>
            <a:cxnSpLocks noChangeShapeType="1"/>
          </p:cNvCxnSpPr>
          <p:nvPr/>
        </p:nvCxnSpPr>
        <p:spPr bwMode="auto">
          <a:xfrm>
            <a:off x="2791258" y="2971384"/>
            <a:ext cx="1081135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稻壳儿小白白(http://dwz.cn/Wu2UP)"/>
          <p:cNvCxnSpPr>
            <a:cxnSpLocks noChangeShapeType="1"/>
          </p:cNvCxnSpPr>
          <p:nvPr/>
        </p:nvCxnSpPr>
        <p:spPr bwMode="auto">
          <a:xfrm flipV="1">
            <a:off x="3872393" y="1498362"/>
            <a:ext cx="0" cy="2944884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稻壳儿小白白(http://dwz.cn/Wu2UP)"/>
          <p:cNvSpPr>
            <a:spLocks noChangeArrowheads="1"/>
          </p:cNvSpPr>
          <p:nvPr/>
        </p:nvSpPr>
        <p:spPr bwMode="auto">
          <a:xfrm>
            <a:off x="1466680" y="2920350"/>
            <a:ext cx="440694" cy="40943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200"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1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02" y="1421811"/>
            <a:ext cx="1601728" cy="170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稻壳儿小白白(http://dwz.cn/Wu2UP)"/>
          <p:cNvSpPr>
            <a:spLocks/>
          </p:cNvSpPr>
          <p:nvPr/>
        </p:nvSpPr>
        <p:spPr bwMode="auto">
          <a:xfrm>
            <a:off x="1128357" y="2607188"/>
            <a:ext cx="1118588" cy="1038074"/>
          </a:xfrm>
          <a:custGeom>
            <a:avLst/>
            <a:gdLst>
              <a:gd name="T0" fmla="*/ 2023221760 w 500"/>
              <a:gd name="T1" fmla="*/ 2147483646 h 500"/>
              <a:gd name="T2" fmla="*/ 0 w 500"/>
              <a:gd name="T3" fmla="*/ 2018706739 h 500"/>
              <a:gd name="T4" fmla="*/ 2023221760 w 500"/>
              <a:gd name="T5" fmla="*/ 0 h 500"/>
              <a:gd name="T6" fmla="*/ 2147483646 w 500"/>
              <a:gd name="T7" fmla="*/ 161495175 h 500"/>
              <a:gd name="T8" fmla="*/ 2147483646 w 500"/>
              <a:gd name="T9" fmla="*/ 605612590 h 500"/>
              <a:gd name="T10" fmla="*/ 2023221760 w 500"/>
              <a:gd name="T11" fmla="*/ 516789107 h 500"/>
              <a:gd name="T12" fmla="*/ 517944202 w 500"/>
              <a:gd name="T13" fmla="*/ 2018706739 h 500"/>
              <a:gd name="T14" fmla="*/ 2023221760 w 500"/>
              <a:gd name="T15" fmla="*/ 2147483646 h 500"/>
              <a:gd name="T16" fmla="*/ 2147483646 w 500"/>
              <a:gd name="T17" fmla="*/ 2018706739 h 500"/>
              <a:gd name="T18" fmla="*/ 2147483646 w 500"/>
              <a:gd name="T19" fmla="*/ 1324270666 h 500"/>
              <a:gd name="T20" fmla="*/ 2147483646 w 500"/>
              <a:gd name="T21" fmla="*/ 920529887 h 500"/>
              <a:gd name="T22" fmla="*/ 2147483646 w 500"/>
              <a:gd name="T23" fmla="*/ 2018706739 h 500"/>
              <a:gd name="T24" fmla="*/ 2023221760 w 500"/>
              <a:gd name="T25" fmla="*/ 2147483646 h 5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0" h="500">
                <a:moveTo>
                  <a:pt x="250" y="500"/>
                </a:moveTo>
                <a:cubicBezTo>
                  <a:pt x="112" y="500"/>
                  <a:pt x="0" y="388"/>
                  <a:pt x="0" y="250"/>
                </a:cubicBezTo>
                <a:cubicBezTo>
                  <a:pt x="0" y="112"/>
                  <a:pt x="112" y="0"/>
                  <a:pt x="250" y="0"/>
                </a:cubicBezTo>
                <a:cubicBezTo>
                  <a:pt x="285" y="0"/>
                  <a:pt x="318" y="7"/>
                  <a:pt x="348" y="20"/>
                </a:cubicBezTo>
                <a:cubicBezTo>
                  <a:pt x="311" y="75"/>
                  <a:pt x="311" y="75"/>
                  <a:pt x="311" y="75"/>
                </a:cubicBezTo>
                <a:cubicBezTo>
                  <a:pt x="291" y="68"/>
                  <a:pt x="271" y="64"/>
                  <a:pt x="250" y="64"/>
                </a:cubicBezTo>
                <a:cubicBezTo>
                  <a:pt x="147" y="64"/>
                  <a:pt x="64" y="147"/>
                  <a:pt x="64" y="250"/>
                </a:cubicBezTo>
                <a:cubicBezTo>
                  <a:pt x="64" y="352"/>
                  <a:pt x="147" y="435"/>
                  <a:pt x="250" y="435"/>
                </a:cubicBezTo>
                <a:cubicBezTo>
                  <a:pt x="352" y="435"/>
                  <a:pt x="435" y="352"/>
                  <a:pt x="435" y="250"/>
                </a:cubicBezTo>
                <a:cubicBezTo>
                  <a:pt x="435" y="219"/>
                  <a:pt x="427" y="189"/>
                  <a:pt x="414" y="164"/>
                </a:cubicBezTo>
                <a:cubicBezTo>
                  <a:pt x="460" y="114"/>
                  <a:pt x="460" y="114"/>
                  <a:pt x="460" y="114"/>
                </a:cubicBezTo>
                <a:cubicBezTo>
                  <a:pt x="485" y="153"/>
                  <a:pt x="500" y="200"/>
                  <a:pt x="500" y="250"/>
                </a:cubicBezTo>
                <a:cubicBezTo>
                  <a:pt x="500" y="388"/>
                  <a:pt x="388" y="500"/>
                  <a:pt x="250" y="50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</a:endParaRPr>
          </a:p>
        </p:txBody>
      </p:sp>
      <p:sp>
        <p:nvSpPr>
          <p:cNvPr id="15" name="稻壳儿小白白(http://dwz.cn/Wu2UP)"/>
          <p:cNvSpPr>
            <a:spLocks/>
          </p:cNvSpPr>
          <p:nvPr/>
        </p:nvSpPr>
        <p:spPr bwMode="auto">
          <a:xfrm>
            <a:off x="831232" y="2265463"/>
            <a:ext cx="1711589" cy="1589008"/>
          </a:xfrm>
          <a:custGeom>
            <a:avLst/>
            <a:gdLst>
              <a:gd name="T0" fmla="*/ 2147483646 w 765"/>
              <a:gd name="T1" fmla="*/ 2147483646 h 765"/>
              <a:gd name="T2" fmla="*/ 0 w 765"/>
              <a:gd name="T3" fmla="*/ 2147483646 h 765"/>
              <a:gd name="T4" fmla="*/ 2147483646 w 765"/>
              <a:gd name="T5" fmla="*/ 0 h 765"/>
              <a:gd name="T6" fmla="*/ 2147483646 w 765"/>
              <a:gd name="T7" fmla="*/ 363713017 h 765"/>
              <a:gd name="T8" fmla="*/ 2147483646 w 765"/>
              <a:gd name="T9" fmla="*/ 751673759 h 765"/>
              <a:gd name="T10" fmla="*/ 2147483646 w 765"/>
              <a:gd name="T11" fmla="*/ 468783645 h 765"/>
              <a:gd name="T12" fmla="*/ 1238426793 w 765"/>
              <a:gd name="T13" fmla="*/ 1236622553 h 765"/>
              <a:gd name="T14" fmla="*/ 469469966 w 765"/>
              <a:gd name="T15" fmla="*/ 2147483646 h 765"/>
              <a:gd name="T16" fmla="*/ 1238426793 w 765"/>
              <a:gd name="T17" fmla="*/ 2147483646 h 765"/>
              <a:gd name="T18" fmla="*/ 2147483646 w 765"/>
              <a:gd name="T19" fmla="*/ 2147483646 h 765"/>
              <a:gd name="T20" fmla="*/ 2147483646 w 765"/>
              <a:gd name="T21" fmla="*/ 2147483646 h 765"/>
              <a:gd name="T22" fmla="*/ 2147483646 w 765"/>
              <a:gd name="T23" fmla="*/ 2147483646 h 765"/>
              <a:gd name="T24" fmla="*/ 2147483646 w 765"/>
              <a:gd name="T25" fmla="*/ 1503344674 h 765"/>
              <a:gd name="T26" fmla="*/ 2147483646 w 765"/>
              <a:gd name="T27" fmla="*/ 1155796806 h 765"/>
              <a:gd name="T28" fmla="*/ 2147483646 w 765"/>
              <a:gd name="T29" fmla="*/ 2147483646 h 765"/>
              <a:gd name="T30" fmla="*/ 2147483646 w 765"/>
              <a:gd name="T31" fmla="*/ 2147483646 h 7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65" h="765">
                <a:moveTo>
                  <a:pt x="383" y="765"/>
                </a:moveTo>
                <a:cubicBezTo>
                  <a:pt x="171" y="765"/>
                  <a:pt x="0" y="594"/>
                  <a:pt x="0" y="383"/>
                </a:cubicBezTo>
                <a:cubicBezTo>
                  <a:pt x="0" y="171"/>
                  <a:pt x="171" y="0"/>
                  <a:pt x="383" y="0"/>
                </a:cubicBezTo>
                <a:cubicBezTo>
                  <a:pt x="447" y="0"/>
                  <a:pt x="508" y="16"/>
                  <a:pt x="562" y="45"/>
                </a:cubicBezTo>
                <a:cubicBezTo>
                  <a:pt x="529" y="93"/>
                  <a:pt x="529" y="93"/>
                  <a:pt x="529" y="93"/>
                </a:cubicBezTo>
                <a:cubicBezTo>
                  <a:pt x="485" y="71"/>
                  <a:pt x="435" y="58"/>
                  <a:pt x="383" y="58"/>
                </a:cubicBezTo>
                <a:cubicBezTo>
                  <a:pt x="293" y="59"/>
                  <a:pt x="212" y="95"/>
                  <a:pt x="153" y="153"/>
                </a:cubicBezTo>
                <a:cubicBezTo>
                  <a:pt x="95" y="212"/>
                  <a:pt x="59" y="293"/>
                  <a:pt x="58" y="383"/>
                </a:cubicBezTo>
                <a:cubicBezTo>
                  <a:pt x="59" y="472"/>
                  <a:pt x="95" y="553"/>
                  <a:pt x="153" y="612"/>
                </a:cubicBezTo>
                <a:cubicBezTo>
                  <a:pt x="212" y="671"/>
                  <a:pt x="293" y="707"/>
                  <a:pt x="383" y="707"/>
                </a:cubicBezTo>
                <a:cubicBezTo>
                  <a:pt x="472" y="707"/>
                  <a:pt x="553" y="671"/>
                  <a:pt x="612" y="612"/>
                </a:cubicBezTo>
                <a:cubicBezTo>
                  <a:pt x="671" y="553"/>
                  <a:pt x="707" y="472"/>
                  <a:pt x="707" y="383"/>
                </a:cubicBezTo>
                <a:cubicBezTo>
                  <a:pt x="707" y="309"/>
                  <a:pt x="682" y="240"/>
                  <a:pt x="640" y="186"/>
                </a:cubicBezTo>
                <a:cubicBezTo>
                  <a:pt x="680" y="143"/>
                  <a:pt x="680" y="143"/>
                  <a:pt x="680" y="143"/>
                </a:cubicBezTo>
                <a:cubicBezTo>
                  <a:pt x="733" y="208"/>
                  <a:pt x="765" y="292"/>
                  <a:pt x="765" y="383"/>
                </a:cubicBezTo>
                <a:cubicBezTo>
                  <a:pt x="765" y="594"/>
                  <a:pt x="594" y="765"/>
                  <a:pt x="383" y="765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稻壳儿小白白(http://dwz.cn/Wu2UP)"/>
          <p:cNvSpPr>
            <a:spLocks/>
          </p:cNvSpPr>
          <p:nvPr/>
        </p:nvSpPr>
        <p:spPr bwMode="auto">
          <a:xfrm>
            <a:off x="527865" y="2027462"/>
            <a:ext cx="2320821" cy="2153859"/>
          </a:xfrm>
          <a:custGeom>
            <a:avLst/>
            <a:gdLst>
              <a:gd name="T0" fmla="*/ 2147483646 w 1038"/>
              <a:gd name="T1" fmla="*/ 0 h 1037"/>
              <a:gd name="T2" fmla="*/ 2147483646 w 1038"/>
              <a:gd name="T3" fmla="*/ 549545145 h 1037"/>
              <a:gd name="T4" fmla="*/ 2147483646 w 1038"/>
              <a:gd name="T5" fmla="*/ 961703292 h 1037"/>
              <a:gd name="T6" fmla="*/ 2147483646 w 1038"/>
              <a:gd name="T7" fmla="*/ 501055449 h 1037"/>
              <a:gd name="T8" fmla="*/ 1584336690 w 1038"/>
              <a:gd name="T9" fmla="*/ 1583978716 h 1037"/>
              <a:gd name="T10" fmla="*/ 501168889 w 1038"/>
              <a:gd name="T11" fmla="*/ 2147483646 h 1037"/>
              <a:gd name="T12" fmla="*/ 1584336690 w 1038"/>
              <a:gd name="T13" fmla="*/ 2147483646 h 1037"/>
              <a:gd name="T14" fmla="*/ 2147483646 w 1038"/>
              <a:gd name="T15" fmla="*/ 2147483646 h 1037"/>
              <a:gd name="T16" fmla="*/ 2147483646 w 1038"/>
              <a:gd name="T17" fmla="*/ 2147483646 h 1037"/>
              <a:gd name="T18" fmla="*/ 2147483646 w 1038"/>
              <a:gd name="T19" fmla="*/ 2147483646 h 1037"/>
              <a:gd name="T20" fmla="*/ 2147483646 w 1038"/>
              <a:gd name="T21" fmla="*/ 1810263014 h 1037"/>
              <a:gd name="T22" fmla="*/ 2147483646 w 1038"/>
              <a:gd name="T23" fmla="*/ 1438512472 h 1037"/>
              <a:gd name="T24" fmla="*/ 2147483646 w 1038"/>
              <a:gd name="T25" fmla="*/ 2147483646 h 1037"/>
              <a:gd name="T26" fmla="*/ 2147483646 w 1038"/>
              <a:gd name="T27" fmla="*/ 2147483646 h 1037"/>
              <a:gd name="T28" fmla="*/ 0 w 1038"/>
              <a:gd name="T29" fmla="*/ 2147483646 h 1037"/>
              <a:gd name="T30" fmla="*/ 2147483646 w 1038"/>
              <a:gd name="T31" fmla="*/ 0 h 10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38" h="1037">
                <a:moveTo>
                  <a:pt x="519" y="0"/>
                </a:moveTo>
                <a:cubicBezTo>
                  <a:pt x="612" y="0"/>
                  <a:pt x="700" y="25"/>
                  <a:pt x="775" y="68"/>
                </a:cubicBezTo>
                <a:cubicBezTo>
                  <a:pt x="740" y="119"/>
                  <a:pt x="740" y="119"/>
                  <a:pt x="740" y="119"/>
                </a:cubicBezTo>
                <a:cubicBezTo>
                  <a:pt x="675" y="83"/>
                  <a:pt x="599" y="62"/>
                  <a:pt x="519" y="62"/>
                </a:cubicBezTo>
                <a:cubicBezTo>
                  <a:pt x="392" y="62"/>
                  <a:pt x="278" y="113"/>
                  <a:pt x="196" y="196"/>
                </a:cubicBezTo>
                <a:cubicBezTo>
                  <a:pt x="113" y="278"/>
                  <a:pt x="62" y="392"/>
                  <a:pt x="62" y="519"/>
                </a:cubicBezTo>
                <a:cubicBezTo>
                  <a:pt x="62" y="645"/>
                  <a:pt x="113" y="759"/>
                  <a:pt x="196" y="842"/>
                </a:cubicBezTo>
                <a:cubicBezTo>
                  <a:pt x="278" y="925"/>
                  <a:pt x="392" y="976"/>
                  <a:pt x="519" y="976"/>
                </a:cubicBezTo>
                <a:cubicBezTo>
                  <a:pt x="645" y="976"/>
                  <a:pt x="759" y="925"/>
                  <a:pt x="842" y="842"/>
                </a:cubicBezTo>
                <a:cubicBezTo>
                  <a:pt x="925" y="759"/>
                  <a:pt x="976" y="645"/>
                  <a:pt x="976" y="519"/>
                </a:cubicBezTo>
                <a:cubicBezTo>
                  <a:pt x="976" y="406"/>
                  <a:pt x="935" y="303"/>
                  <a:pt x="867" y="224"/>
                </a:cubicBezTo>
                <a:cubicBezTo>
                  <a:pt x="910" y="178"/>
                  <a:pt x="910" y="178"/>
                  <a:pt x="910" y="178"/>
                </a:cubicBezTo>
                <a:cubicBezTo>
                  <a:pt x="989" y="269"/>
                  <a:pt x="1037" y="388"/>
                  <a:pt x="1038" y="519"/>
                </a:cubicBezTo>
                <a:cubicBezTo>
                  <a:pt x="1037" y="805"/>
                  <a:pt x="805" y="1037"/>
                  <a:pt x="519" y="1037"/>
                </a:cubicBezTo>
                <a:cubicBezTo>
                  <a:pt x="232" y="1037"/>
                  <a:pt x="0" y="805"/>
                  <a:pt x="0" y="519"/>
                </a:cubicBezTo>
                <a:cubicBezTo>
                  <a:pt x="0" y="232"/>
                  <a:pt x="232" y="0"/>
                  <a:pt x="519" y="0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" name="稻壳儿小白白(http://dwz.cn/Wu2UP)"/>
          <p:cNvCxnSpPr>
            <a:cxnSpLocks noChangeShapeType="1"/>
          </p:cNvCxnSpPr>
          <p:nvPr/>
        </p:nvCxnSpPr>
        <p:spPr bwMode="auto">
          <a:xfrm>
            <a:off x="3872393" y="2449447"/>
            <a:ext cx="33457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稻壳儿小白白(http://dwz.cn/Wu2UP)"/>
          <p:cNvCxnSpPr>
            <a:cxnSpLocks noChangeShapeType="1"/>
          </p:cNvCxnSpPr>
          <p:nvPr/>
        </p:nvCxnSpPr>
        <p:spPr bwMode="auto">
          <a:xfrm>
            <a:off x="3872393" y="3473603"/>
            <a:ext cx="334578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稻壳儿小白白(http://dwz.cn/Wu2UP)"/>
          <p:cNvGrpSpPr>
            <a:grpSpLocks/>
          </p:cNvGrpSpPr>
          <p:nvPr/>
        </p:nvGrpSpPr>
        <p:grpSpPr bwMode="auto">
          <a:xfrm>
            <a:off x="3872393" y="1498362"/>
            <a:ext cx="334578" cy="2944884"/>
            <a:chOff x="0" y="0"/>
            <a:chExt cx="637913" cy="6047288"/>
          </a:xfrm>
        </p:grpSpPr>
        <p:cxnSp>
          <p:nvCxnSpPr>
            <p:cNvPr id="20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稻壳儿小白白(http://dwz.cn/Wu2UP)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8055" y="1421811"/>
            <a:ext cx="35879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與標竿企業報告書進醒比較，檢驗自身趨勢掌握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29" name="稻壳儿小白白(http://dwz.cn/Wu2UP)"/>
          <p:cNvSpPr txBox="1">
            <a:spLocks noChangeArrowheads="1"/>
          </p:cNvSpPr>
          <p:nvPr/>
        </p:nvSpPr>
        <p:spPr bwMode="auto">
          <a:xfrm>
            <a:off x="5110008" y="1135245"/>
            <a:ext cx="1691614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趨勢掌握度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0" name="稻壳儿小白白(http://dwz.cn/Wu2UP)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08054" y="3365463"/>
            <a:ext cx="373941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利用同單位的不同報告書，比較不同時期的議題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改變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1" name="稻壳儿小白白(http://dwz.cn/Wu2UP)"/>
          <p:cNvSpPr txBox="1">
            <a:spLocks noChangeArrowheads="1"/>
          </p:cNvSpPr>
          <p:nvPr/>
        </p:nvSpPr>
        <p:spPr bwMode="auto">
          <a:xfrm>
            <a:off x="5108059" y="3076621"/>
            <a:ext cx="2151483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不同時間議題比較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2" name="稻壳儿小白白(http://dwz.cn/Wu2UP)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110008" y="4418058"/>
            <a:ext cx="35879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瞭解特定主題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關鍵字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)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與其它關鍵字的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連結度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3" name="稻壳儿小白白(http://dwz.cn/Wu2UP)"/>
          <p:cNvSpPr txBox="1">
            <a:spLocks noChangeArrowheads="1"/>
          </p:cNvSpPr>
          <p:nvPr/>
        </p:nvSpPr>
        <p:spPr bwMode="auto">
          <a:xfrm>
            <a:off x="5110008" y="4154062"/>
            <a:ext cx="1691614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主題式查找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4" name="稻壳儿小白白(http://dwz.cn/Wu2UP)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108055" y="2397930"/>
            <a:ext cx="358797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提升報告書分析效率，迅速了解文本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重點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5" name="稻壳儿小白白(http://dwz.cn/Wu2UP)"/>
          <p:cNvSpPr txBox="1">
            <a:spLocks noChangeArrowheads="1"/>
          </p:cNvSpPr>
          <p:nvPr/>
        </p:nvSpPr>
        <p:spPr bwMode="auto">
          <a:xfrm>
            <a:off x="5110793" y="2090386"/>
            <a:ext cx="1836448" cy="36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rPr>
              <a:t>報告重點項目分析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4289992" y="1242724"/>
            <a:ext cx="535573" cy="501343"/>
            <a:chOff x="4289992" y="997026"/>
            <a:chExt cx="535573" cy="501343"/>
          </a:xfrm>
        </p:grpSpPr>
        <p:sp>
          <p:nvSpPr>
            <p:cNvPr id="26" name="稻壳儿小白白(http://dwz.cn/Wu2UP)"/>
            <p:cNvSpPr>
              <a:spLocks noChangeArrowheads="1"/>
            </p:cNvSpPr>
            <p:nvPr/>
          </p:nvSpPr>
          <p:spPr bwMode="auto">
            <a:xfrm>
              <a:off x="4289992" y="997026"/>
              <a:ext cx="535573" cy="501343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583" y="1041580"/>
              <a:ext cx="386437" cy="386437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4289992" y="4184766"/>
            <a:ext cx="535573" cy="502219"/>
            <a:chOff x="4322452" y="3890775"/>
            <a:chExt cx="535573" cy="502219"/>
          </a:xfrm>
        </p:grpSpPr>
        <p:sp>
          <p:nvSpPr>
            <p:cNvPr id="22" name="稻壳儿小白白(http://dwz.cn/Wu2UP)"/>
            <p:cNvSpPr>
              <a:spLocks noChangeArrowheads="1"/>
            </p:cNvSpPr>
            <p:nvPr/>
          </p:nvSpPr>
          <p:spPr bwMode="auto">
            <a:xfrm>
              <a:off x="4322452" y="3890775"/>
              <a:ext cx="535573" cy="502219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968" y="3980785"/>
              <a:ext cx="337118" cy="337118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4289992" y="3205937"/>
            <a:ext cx="535573" cy="502219"/>
            <a:chOff x="4322935" y="2960239"/>
            <a:chExt cx="535573" cy="502219"/>
          </a:xfrm>
        </p:grpSpPr>
        <p:sp>
          <p:nvSpPr>
            <p:cNvPr id="9" name="稻壳儿小白白(http://dwz.cn/Wu2UP)"/>
            <p:cNvSpPr>
              <a:spLocks noChangeArrowheads="1"/>
            </p:cNvSpPr>
            <p:nvPr/>
          </p:nvSpPr>
          <p:spPr bwMode="auto">
            <a:xfrm>
              <a:off x="4322935" y="2960239"/>
              <a:ext cx="535573" cy="502219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583" y="2988949"/>
              <a:ext cx="444798" cy="444798"/>
            </a:xfrm>
            <a:prstGeom prst="rect">
              <a:avLst/>
            </a:prstGeom>
          </p:spPr>
        </p:pic>
      </p:grpSp>
      <p:grpSp>
        <p:nvGrpSpPr>
          <p:cNvPr id="41" name="群組 40"/>
          <p:cNvGrpSpPr/>
          <p:nvPr/>
        </p:nvGrpSpPr>
        <p:grpSpPr>
          <a:xfrm>
            <a:off x="4289992" y="2203695"/>
            <a:ext cx="535573" cy="502220"/>
            <a:chOff x="4316617" y="1957997"/>
            <a:chExt cx="535573" cy="502220"/>
          </a:xfrm>
        </p:grpSpPr>
        <p:sp>
          <p:nvSpPr>
            <p:cNvPr id="24" name="稻壳儿小白白(http://dwz.cn/Wu2UP)"/>
            <p:cNvSpPr>
              <a:spLocks noChangeArrowheads="1"/>
            </p:cNvSpPr>
            <p:nvPr/>
          </p:nvSpPr>
          <p:spPr bwMode="auto">
            <a:xfrm>
              <a:off x="4316617" y="1957997"/>
              <a:ext cx="535573" cy="502220"/>
            </a:xfrm>
            <a:prstGeom prst="ellipse">
              <a:avLst/>
            </a:prstGeom>
            <a:noFill/>
            <a:ln w="57150">
              <a:solidFill>
                <a:srgbClr val="449E9A"/>
              </a:solidFill>
            </a:ln>
            <a:extLst/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en-US" altLang="zh-CN" sz="1200"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242" y="2034908"/>
              <a:ext cx="362579" cy="362579"/>
            </a:xfrm>
            <a:prstGeom prst="rect">
              <a:avLst/>
            </a:prstGeom>
          </p:spPr>
        </p:pic>
      </p:grpSp>
      <p:sp>
        <p:nvSpPr>
          <p:cNvPr id="45" name="標題 3"/>
          <p:cNvSpPr txBox="1">
            <a:spLocks/>
          </p:cNvSpPr>
          <p:nvPr/>
        </p:nvSpPr>
        <p:spPr>
          <a:xfrm>
            <a:off x="535183" y="411510"/>
            <a:ext cx="737450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TW" sz="2400" u="sng" dirty="0">
                <a:ea typeface="+mj-ea"/>
              </a:rPr>
              <a:t>CSR</a:t>
            </a:r>
            <a:r>
              <a:rPr lang="zh-TW" altLang="en-US" sz="2400" u="sng" dirty="0">
                <a:latin typeface="+mj-ea"/>
                <a:ea typeface="+mj-ea"/>
              </a:rPr>
              <a:t>文字策略分析系統</a:t>
            </a:r>
            <a:r>
              <a:rPr lang="en-US" altLang="zh-TW" sz="2400" u="sng" dirty="0">
                <a:latin typeface="+mj-ea"/>
                <a:ea typeface="+mj-ea"/>
              </a:rPr>
              <a:t>-</a:t>
            </a:r>
            <a:r>
              <a:rPr lang="zh-TW" altLang="en-US" sz="2400" u="sng" dirty="0">
                <a:latin typeface="+mj-ea"/>
                <a:ea typeface="+mj-ea"/>
              </a:rPr>
              <a:t>功能</a:t>
            </a:r>
            <a:endParaRPr kumimoji="0" lang="zh-TW" altLang="en-US" sz="2400" u="sng" dirty="0">
              <a:latin typeface="+mj-ea"/>
              <a:ea typeface="+mj-ea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414625"/>
      </p:ext>
    </p:extLst>
  </p:cSld>
  <p:clrMapOvr>
    <a:masterClrMapping/>
  </p:clrMapOvr>
  <p:transition advTm="2145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6741074" y="861560"/>
            <a:ext cx="1755195" cy="396044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專案流程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225055" y="1214508"/>
            <a:ext cx="1974919" cy="1340421"/>
            <a:chOff x="2063516" y="1247875"/>
            <a:chExt cx="1974919" cy="1340421"/>
          </a:xfrm>
        </p:grpSpPr>
        <p:sp>
          <p:nvSpPr>
            <p:cNvPr id="28" name="橢圓 27"/>
            <p:cNvSpPr/>
            <p:nvPr/>
          </p:nvSpPr>
          <p:spPr>
            <a:xfrm>
              <a:off x="2580843" y="1247875"/>
              <a:ext cx="919542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063516" y="2055883"/>
              <a:ext cx="1974919" cy="53241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有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 panose="020B0502020104020203" pitchFamily="34" charset="0"/>
                </a:rPr>
                <a:t>CSR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意義字詞查找</a:t>
              </a:r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167" y="1385215"/>
              <a:ext cx="609600" cy="609600"/>
            </a:xfrm>
            <a:prstGeom prst="rect">
              <a:avLst/>
            </a:prstGeom>
          </p:spPr>
        </p:pic>
      </p:grpSp>
      <p:grpSp>
        <p:nvGrpSpPr>
          <p:cNvPr id="8" name="群組 7"/>
          <p:cNvGrpSpPr/>
          <p:nvPr/>
        </p:nvGrpSpPr>
        <p:grpSpPr>
          <a:xfrm>
            <a:off x="4420266" y="1215622"/>
            <a:ext cx="1753243" cy="1394604"/>
            <a:chOff x="4576485" y="1242521"/>
            <a:chExt cx="1753243" cy="1394604"/>
          </a:xfrm>
        </p:grpSpPr>
        <p:grpSp>
          <p:nvGrpSpPr>
            <p:cNvPr id="3" name="群組 2"/>
            <p:cNvGrpSpPr/>
            <p:nvPr/>
          </p:nvGrpSpPr>
          <p:grpSpPr>
            <a:xfrm>
              <a:off x="4576485" y="1242521"/>
              <a:ext cx="1753243" cy="1394604"/>
              <a:chOff x="4576485" y="1242521"/>
              <a:chExt cx="1753243" cy="1394604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4970099" y="1242521"/>
                <a:ext cx="917224" cy="89760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4576485" y="2007055"/>
                <a:ext cx="1753243" cy="63007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相似詞定義</a:t>
                </a:r>
              </a:p>
            </p:txBody>
          </p:sp>
        </p:grp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415" y="1290402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群組 32"/>
          <p:cNvGrpSpPr/>
          <p:nvPr/>
        </p:nvGrpSpPr>
        <p:grpSpPr>
          <a:xfrm>
            <a:off x="6723442" y="1215622"/>
            <a:ext cx="1753243" cy="1369381"/>
            <a:chOff x="6575438" y="1600678"/>
            <a:chExt cx="1753243" cy="1369381"/>
          </a:xfrm>
        </p:grpSpPr>
        <p:sp>
          <p:nvSpPr>
            <p:cNvPr id="30" name="橢圓 29"/>
            <p:cNvSpPr/>
            <p:nvPr/>
          </p:nvSpPr>
          <p:spPr>
            <a:xfrm>
              <a:off x="6989297" y="160067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575438" y="2339989"/>
              <a:ext cx="1753243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字詞庫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55" y="1738190"/>
              <a:ext cx="594759" cy="59475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251520" y="1195898"/>
            <a:ext cx="1753243" cy="1482268"/>
            <a:chOff x="195076" y="1248020"/>
            <a:chExt cx="1753243" cy="1482268"/>
          </a:xfrm>
        </p:grpSpPr>
        <p:sp>
          <p:nvSpPr>
            <p:cNvPr id="26" name="橢圓 25"/>
            <p:cNvSpPr/>
            <p:nvPr/>
          </p:nvSpPr>
          <p:spPr>
            <a:xfrm>
              <a:off x="613086" y="1248020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95076" y="2100218"/>
              <a:ext cx="1753243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大量標竿報告書</a:t>
              </a:r>
              <a:endPara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文字輸入與處理</a:t>
              </a: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752598" y="1355019"/>
              <a:ext cx="638200" cy="638200"/>
              <a:chOff x="851596" y="1236894"/>
              <a:chExt cx="638200" cy="638200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36" y="1392027"/>
                <a:ext cx="251520" cy="251520"/>
              </a:xfrm>
              <a:prstGeom prst="rect">
                <a:avLst/>
              </a:prstGeom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96" y="1236894"/>
                <a:ext cx="638200" cy="638200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/>
          <p:cNvGrpSpPr/>
          <p:nvPr/>
        </p:nvGrpSpPr>
        <p:grpSpPr>
          <a:xfrm>
            <a:off x="3431188" y="3081102"/>
            <a:ext cx="1753243" cy="1470868"/>
            <a:chOff x="900734" y="3512068"/>
            <a:chExt cx="1753243" cy="1470868"/>
          </a:xfrm>
        </p:grpSpPr>
        <p:sp>
          <p:nvSpPr>
            <p:cNvPr id="31" name="橢圓 30"/>
            <p:cNvSpPr/>
            <p:nvPr/>
          </p:nvSpPr>
          <p:spPr>
            <a:xfrm>
              <a:off x="1318744" y="351206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900734" y="4352866"/>
              <a:ext cx="1753243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報告書</a:t>
              </a:r>
              <a:endPara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分析方法建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立</a:t>
              </a: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43" y="3602613"/>
              <a:ext cx="653227" cy="653227"/>
            </a:xfrm>
            <a:prstGeom prst="rect">
              <a:avLst/>
            </a:prstGeom>
          </p:spPr>
        </p:pic>
      </p:grpSp>
      <p:grpSp>
        <p:nvGrpSpPr>
          <p:cNvPr id="38" name="群組 37"/>
          <p:cNvGrpSpPr/>
          <p:nvPr/>
        </p:nvGrpSpPr>
        <p:grpSpPr>
          <a:xfrm>
            <a:off x="6687235" y="3031087"/>
            <a:ext cx="1845205" cy="1504626"/>
            <a:chOff x="5451293" y="3553739"/>
            <a:chExt cx="1845205" cy="1504626"/>
          </a:xfrm>
        </p:grpSpPr>
        <p:sp>
          <p:nvSpPr>
            <p:cNvPr id="32" name="橢圓 31"/>
            <p:cNvSpPr/>
            <p:nvPr/>
          </p:nvSpPr>
          <p:spPr>
            <a:xfrm>
              <a:off x="5887364" y="3553739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451293" y="4428295"/>
              <a:ext cx="1845205" cy="63007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友</a:t>
              </a:r>
              <a:r>
                <a:rPr lang="zh-TW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達報告書分析與比較</a:t>
              </a:r>
              <a:endParaRPr lang="en-US" altLang="zh-TW" sz="1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015" y="3731579"/>
              <a:ext cx="541922" cy="541922"/>
            </a:xfrm>
            <a:prstGeom prst="rect">
              <a:avLst/>
            </a:prstGeom>
          </p:spPr>
        </p:pic>
      </p:grpSp>
      <p:sp>
        <p:nvSpPr>
          <p:cNvPr id="43" name="文字方塊 42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sp>
        <p:nvSpPr>
          <p:cNvPr id="47" name="向右箭號 46"/>
          <p:cNvSpPr/>
          <p:nvPr/>
        </p:nvSpPr>
        <p:spPr>
          <a:xfrm>
            <a:off x="1897160" y="1527514"/>
            <a:ext cx="626637" cy="314287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向右箭號 50"/>
          <p:cNvSpPr/>
          <p:nvPr/>
        </p:nvSpPr>
        <p:spPr>
          <a:xfrm>
            <a:off x="4031305" y="1558816"/>
            <a:ext cx="626637" cy="314287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6033715" y="1558816"/>
            <a:ext cx="626637" cy="314287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向右箭號 53"/>
          <p:cNvSpPr/>
          <p:nvPr/>
        </p:nvSpPr>
        <p:spPr>
          <a:xfrm>
            <a:off x="4898421" y="3372758"/>
            <a:ext cx="1761931" cy="31428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90619" y="6365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專案成果</a:t>
            </a:r>
            <a:endParaRPr lang="zh-TW" altLang="en-US" sz="2000" b="1" dirty="0"/>
          </a:p>
        </p:txBody>
      </p:sp>
      <p:sp>
        <p:nvSpPr>
          <p:cNvPr id="39" name="橢圓 38"/>
          <p:cNvSpPr/>
          <p:nvPr/>
        </p:nvSpPr>
        <p:spPr>
          <a:xfrm>
            <a:off x="8041859" y="1054356"/>
            <a:ext cx="315035" cy="298778"/>
          </a:xfrm>
          <a:prstGeom prst="ellipse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8040530" y="2965078"/>
            <a:ext cx="315035" cy="2987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j-ea"/>
                <a:ea typeface="+mj-ea"/>
              </a:rPr>
              <a:t>2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6" name="Picture 2" descr="Students studying textbooks Free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4" t="16727" r="18587" b="16376"/>
          <a:stretch/>
        </p:blipFill>
        <p:spPr bwMode="auto">
          <a:xfrm>
            <a:off x="327948" y="3035740"/>
            <a:ext cx="3030898" cy="187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群組 39"/>
          <p:cNvGrpSpPr/>
          <p:nvPr/>
        </p:nvGrpSpPr>
        <p:grpSpPr>
          <a:xfrm>
            <a:off x="4201291" y="2469297"/>
            <a:ext cx="3462780" cy="546529"/>
            <a:chOff x="4752766" y="3190478"/>
            <a:chExt cx="2340437" cy="546529"/>
          </a:xfrm>
          <a:solidFill>
            <a:schemeClr val="accent6">
              <a:lumMod val="75000"/>
            </a:schemeClr>
          </a:solidFill>
        </p:grpSpPr>
        <p:sp>
          <p:nvSpPr>
            <p:cNvPr id="41" name="右彎箭號 45">
              <a:extLst>
                <a:ext uri="{FF2B5EF4-FFF2-40B4-BE49-F238E27FC236}">
                  <a16:creationId xmlns="" xmlns:a16="http://schemas.microsoft.com/office/drawing/2014/main" id="{D69F86E3-E001-4099-AEA9-AFF28E2CF40F}"/>
                </a:ext>
              </a:extLst>
            </p:cNvPr>
            <p:cNvSpPr/>
            <p:nvPr/>
          </p:nvSpPr>
          <p:spPr>
            <a:xfrm rot="5400000" flipV="1">
              <a:off x="5682455" y="2493030"/>
              <a:ext cx="314288" cy="2173665"/>
            </a:xfrm>
            <a:prstGeom prst="bentArrow">
              <a:avLst>
                <a:gd name="adj1" fmla="val 35584"/>
                <a:gd name="adj2" fmla="val 34261"/>
                <a:gd name="adj3" fmla="val 35584"/>
                <a:gd name="adj4" fmla="val 33166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箭號: 彎曲 5">
              <a:extLst>
                <a:ext uri="{FF2B5EF4-FFF2-40B4-BE49-F238E27FC236}">
                  <a16:creationId xmlns="" xmlns:a16="http://schemas.microsoft.com/office/drawing/2014/main" id="{067D219C-8BF6-414B-95B6-127D1918356E}"/>
                </a:ext>
              </a:extLst>
            </p:cNvPr>
            <p:cNvSpPr/>
            <p:nvPr/>
          </p:nvSpPr>
          <p:spPr>
            <a:xfrm rot="10800000">
              <a:off x="6470408" y="3190478"/>
              <a:ext cx="622795" cy="342040"/>
            </a:xfrm>
            <a:prstGeom prst="bentArrow">
              <a:avLst>
                <a:gd name="adj1" fmla="val 31576"/>
                <a:gd name="adj2" fmla="val 15788"/>
                <a:gd name="adj3" fmla="val 47082"/>
                <a:gd name="adj4" fmla="val 44020"/>
              </a:avLst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6AE913A4-22A7-4639-BCE4-244E2FB29A50}"/>
                </a:ext>
              </a:extLst>
            </p:cNvPr>
            <p:cNvSpPr/>
            <p:nvPr/>
          </p:nvSpPr>
          <p:spPr>
            <a:xfrm>
              <a:off x="6390495" y="3436391"/>
              <a:ext cx="319100" cy="8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21751"/>
      </p:ext>
    </p:extLst>
  </p:cSld>
  <p:clrMapOvr>
    <a:masterClrMapping/>
  </p:clrMapOvr>
  <p:transition advTm="28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21" y="2051854"/>
            <a:ext cx="2480343" cy="1545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1057508" y="1061051"/>
            <a:ext cx="7014831" cy="3330370"/>
          </a:xfrm>
        </p:spPr>
        <p:txBody>
          <a:bodyPr/>
          <a:lstStyle/>
          <a:p>
            <a:r>
              <a:rPr lang="zh-TW" altLang="en-US" dirty="0"/>
              <a:t>取用永續標竿企業報告書的文字，作為後續分析與關鍵字的來源。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大量標竿報告書文字輸入與整理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35183" y="992623"/>
            <a:ext cx="575562" cy="574032"/>
            <a:chOff x="861740" y="1442388"/>
            <a:chExt cx="917224" cy="897601"/>
          </a:xfrm>
        </p:grpSpPr>
        <p:sp>
          <p:nvSpPr>
            <p:cNvPr id="15" name="橢圓 14"/>
            <p:cNvSpPr/>
            <p:nvPr/>
          </p:nvSpPr>
          <p:spPr>
            <a:xfrm>
              <a:off x="861740" y="144238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1001252" y="1549387"/>
              <a:ext cx="638200" cy="638200"/>
              <a:chOff x="851596" y="1236894"/>
              <a:chExt cx="638200" cy="638200"/>
            </a:xfrm>
          </p:grpSpPr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36" y="1392027"/>
                <a:ext cx="251520" cy="251520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96" y="1236894"/>
                <a:ext cx="638200" cy="638200"/>
              </a:xfrm>
              <a:prstGeom prst="rect">
                <a:avLst/>
              </a:prstGeom>
            </p:spPr>
          </p:pic>
        </p:grpSp>
      </p:grpSp>
      <p:sp>
        <p:nvSpPr>
          <p:cNvPr id="23" name="圓角矩形 22"/>
          <p:cNvSpPr/>
          <p:nvPr/>
        </p:nvSpPr>
        <p:spPr>
          <a:xfrm>
            <a:off x="736389" y="1761660"/>
            <a:ext cx="4600696" cy="3173965"/>
          </a:xfrm>
          <a:prstGeom prst="roundRect">
            <a:avLst>
              <a:gd name="adj" fmla="val 5365"/>
            </a:avLst>
          </a:prstGeom>
          <a:noFill/>
          <a:ln>
            <a:solidFill>
              <a:srgbClr val="006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81590" y="186594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取用企業原則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26594" y="2252152"/>
            <a:ext cx="43828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選擇道瓊永續指數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DJSI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定義產業中，與電子製造、科技業相關之六大產業。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年被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DJSI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評選為產業銅牌以上企業。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選取該企業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年之英文永續報告書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自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GRI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database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取得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共蒐集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25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本永續報告書</a:t>
            </a:r>
          </a:p>
        </p:txBody>
      </p:sp>
      <p:sp>
        <p:nvSpPr>
          <p:cNvPr id="25" name="向右箭號 24"/>
          <p:cNvSpPr/>
          <p:nvPr/>
        </p:nvSpPr>
        <p:spPr>
          <a:xfrm>
            <a:off x="1016605" y="4390520"/>
            <a:ext cx="270029" cy="169325"/>
          </a:xfrm>
          <a:prstGeom prst="rightArrow">
            <a:avLst/>
          </a:prstGeom>
          <a:solidFill>
            <a:srgbClr val="00689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774" y="2292851"/>
            <a:ext cx="1971210" cy="147428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515" y="3082368"/>
            <a:ext cx="1443395" cy="1851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文字方塊 20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084441"/>
      </p:ext>
    </p:extLst>
  </p:cSld>
  <p:clrMapOvr>
    <a:masterClrMapping/>
  </p:clrMapOvr>
  <p:transition advTm="4121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5183" y="411510"/>
            <a:ext cx="7374505" cy="1170130"/>
          </a:xfrm>
        </p:spPr>
        <p:txBody>
          <a:bodyPr>
            <a:normAutofit/>
          </a:bodyPr>
          <a:lstStyle/>
          <a:p>
            <a:r>
              <a:rPr lang="zh-TW" altLang="en-US" sz="2400" u="sng" dirty="0">
                <a:latin typeface="+mj-ea"/>
                <a:ea typeface="+mj-ea"/>
              </a:rPr>
              <a:t>大量標竿報告書文字輸入與整理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617005" y="228487"/>
            <a:ext cx="4230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研究動機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</a:t>
            </a:r>
            <a:r>
              <a:rPr lang="zh-TW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Microsoft JhengHei" charset="-120"/>
              </a:rPr>
              <a:t>專案執行流程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｜結果呈現</a:t>
            </a:r>
            <a:r>
              <a:rPr lang="zh-TW" altLang="en-US" sz="1200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+mn-ea"/>
                <a:cs typeface="Microsoft JhengHei" charset="-120"/>
              </a:rPr>
              <a:t>｜</a:t>
            </a:r>
            <a:r>
              <a:rPr lang="zh-TW" altLang="en-US" sz="120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未來</a:t>
            </a:r>
            <a:r>
              <a:rPr lang="zh-TW" altLang="en-US" sz="1200" b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crosoft JhengHei" charset="-120"/>
              </a:rPr>
              <a:t>展望</a:t>
            </a:r>
            <a:endParaRPr kumimoji="1" lang="zh-TW" altLang="en-US" sz="12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  <a:cs typeface="Microsoft JhengHei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27865" y="962603"/>
            <a:ext cx="575562" cy="574032"/>
            <a:chOff x="861740" y="1442388"/>
            <a:chExt cx="917224" cy="897601"/>
          </a:xfrm>
        </p:grpSpPr>
        <p:sp>
          <p:nvSpPr>
            <p:cNvPr id="7" name="橢圓 6"/>
            <p:cNvSpPr/>
            <p:nvPr/>
          </p:nvSpPr>
          <p:spPr>
            <a:xfrm>
              <a:off x="861740" y="1442388"/>
              <a:ext cx="917224" cy="8976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1001252" y="1549387"/>
              <a:ext cx="638200" cy="638200"/>
              <a:chOff x="851596" y="1236894"/>
              <a:chExt cx="638200" cy="638200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36" y="1392027"/>
                <a:ext cx="251520" cy="251520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596" y="1236894"/>
                <a:ext cx="638200" cy="638200"/>
              </a:xfrm>
              <a:prstGeom prst="rect">
                <a:avLst/>
              </a:prstGeom>
            </p:spPr>
          </p:pic>
        </p:grpSp>
      </p:grpSp>
      <p:sp>
        <p:nvSpPr>
          <p:cNvPr id="11" name="內容版面配置區 1"/>
          <p:cNvSpPr txBox="1">
            <a:spLocks/>
          </p:cNvSpPr>
          <p:nvPr/>
        </p:nvSpPr>
        <p:spPr>
          <a:xfrm>
            <a:off x="1057508" y="1061051"/>
            <a:ext cx="7014831" cy="333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dirty="0" smtClean="0"/>
              <a:t>文字輸入後，需做整理以利後續分析</a:t>
            </a:r>
            <a:endParaRPr kumimoji="0" lang="zh-TW" altLang="en-US" dirty="0"/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>
          <a:xfrm>
            <a:off x="525958" y="1667741"/>
            <a:ext cx="4901137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b="1" dirty="0"/>
              <a:t>在</a:t>
            </a:r>
            <a:r>
              <a:rPr kumimoji="0" lang="en-US" altLang="zh-TW" b="1" dirty="0"/>
              <a:t>CSR</a:t>
            </a:r>
            <a:r>
              <a:rPr kumimoji="0" lang="zh-TW" altLang="en-US" b="1" dirty="0"/>
              <a:t>上領域上進行文字</a:t>
            </a:r>
            <a:r>
              <a:rPr kumimoji="0" lang="zh-TW" altLang="en-US" b="1" dirty="0" smtClean="0"/>
              <a:t>處理</a:t>
            </a:r>
            <a:r>
              <a:rPr kumimoji="0" lang="en-US" altLang="zh-TW" b="1" dirty="0" smtClean="0"/>
              <a:t>-</a:t>
            </a:r>
            <a:r>
              <a:rPr kumimoji="0" lang="zh-TW" altLang="en-US" b="1" dirty="0" smtClean="0"/>
              <a:t>分詞</a:t>
            </a:r>
            <a:endParaRPr kumimoji="0" lang="zh-TW" altLang="en-US" b="1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>
          <a:xfrm>
            <a:off x="3044882" y="2125152"/>
            <a:ext cx="3357301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dirty="0">
                <a:ea typeface="+mn-ea"/>
              </a:rPr>
              <a:t>Climate change is important</a:t>
            </a:r>
            <a:endParaRPr kumimoji="0" lang="zh-TW" altLang="en-US" b="1" dirty="0">
              <a:ea typeface="+mn-ea"/>
            </a:endParaRPr>
          </a:p>
        </p:txBody>
      </p:sp>
      <p:sp>
        <p:nvSpPr>
          <p:cNvPr id="19" name="向右箭號 18"/>
          <p:cNvSpPr/>
          <p:nvPr/>
        </p:nvSpPr>
        <p:spPr>
          <a:xfrm rot="3098206">
            <a:off x="4792412" y="2805141"/>
            <a:ext cx="755657" cy="286617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>
          <a:xfrm>
            <a:off x="389938" y="3201820"/>
            <a:ext cx="4161665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dirty="0">
                <a:ea typeface="+mn-ea"/>
              </a:rPr>
              <a:t>‘Climate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 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‘</a:t>
            </a:r>
            <a:r>
              <a:rPr kumimoji="0" lang="en-US" altLang="zh-TW" dirty="0">
                <a:ea typeface="+mn-ea"/>
              </a:rPr>
              <a:t>change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 </a:t>
            </a:r>
            <a:r>
              <a:rPr kumimoji="0" lang="en-US" altLang="zh-TW" dirty="0">
                <a:ea typeface="+mn-ea"/>
              </a:rPr>
              <a:t>‘is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 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‘</a:t>
            </a:r>
            <a:r>
              <a:rPr kumimoji="0" lang="en-US" altLang="zh-TW" dirty="0">
                <a:ea typeface="+mn-ea"/>
              </a:rPr>
              <a:t>important’</a:t>
            </a:r>
            <a:endParaRPr kumimoji="0" lang="zh-TW" altLang="en-US" b="1" dirty="0">
              <a:ea typeface="+mn-ea"/>
            </a:endParaRPr>
          </a:p>
        </p:txBody>
      </p:sp>
      <p:sp>
        <p:nvSpPr>
          <p:cNvPr id="23" name="內容版面配置區 1"/>
          <p:cNvSpPr txBox="1">
            <a:spLocks/>
          </p:cNvSpPr>
          <p:nvPr/>
        </p:nvSpPr>
        <p:spPr>
          <a:xfrm>
            <a:off x="4844531" y="3226295"/>
            <a:ext cx="3870428" cy="39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zh-TW" dirty="0">
                <a:ea typeface="+mn-ea"/>
              </a:rPr>
              <a:t>‘Climate</a:t>
            </a:r>
            <a:r>
              <a:rPr kumimoji="0" lang="zh-TW" altLang="en-US" dirty="0">
                <a:ea typeface="+mn-ea"/>
              </a:rPr>
              <a:t> </a:t>
            </a:r>
            <a:r>
              <a:rPr kumimoji="0" lang="en-US" altLang="zh-TW" dirty="0">
                <a:ea typeface="+mn-ea"/>
              </a:rPr>
              <a:t>change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 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‘</a:t>
            </a:r>
            <a:r>
              <a:rPr kumimoji="0" lang="en-US" altLang="zh-TW" dirty="0">
                <a:ea typeface="+mn-ea"/>
              </a:rPr>
              <a:t>is</a:t>
            </a:r>
            <a:r>
              <a:rPr kumimoji="0" lang="en-US" altLang="zh-TW" dirty="0" smtClean="0">
                <a:ea typeface="+mn-ea"/>
              </a:rPr>
              <a:t>’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,</a:t>
            </a:r>
            <a:r>
              <a:rPr kumimoji="0" lang="zh-TW" altLang="en-US" dirty="0" smtClean="0">
                <a:ea typeface="+mn-ea"/>
              </a:rPr>
              <a:t> </a:t>
            </a:r>
            <a:r>
              <a:rPr kumimoji="0" lang="en-US" altLang="zh-TW" dirty="0" smtClean="0">
                <a:ea typeface="+mn-ea"/>
              </a:rPr>
              <a:t> </a:t>
            </a:r>
            <a:r>
              <a:rPr kumimoji="0" lang="en-US" altLang="zh-TW" dirty="0">
                <a:ea typeface="+mn-ea"/>
              </a:rPr>
              <a:t>‘important’</a:t>
            </a:r>
            <a:endParaRPr kumimoji="0" lang="zh-TW" altLang="en-US" b="1" dirty="0">
              <a:ea typeface="+mn-ea"/>
            </a:endParaRPr>
          </a:p>
        </p:txBody>
      </p:sp>
      <p:sp>
        <p:nvSpPr>
          <p:cNvPr id="24" name="內容版面配置區 1"/>
          <p:cNvSpPr txBox="1">
            <a:spLocks/>
          </p:cNvSpPr>
          <p:nvPr/>
        </p:nvSpPr>
        <p:spPr>
          <a:xfrm>
            <a:off x="2134203" y="4250113"/>
            <a:ext cx="5166389" cy="394755"/>
          </a:xfrm>
          <a:prstGeom prst="rect">
            <a:avLst/>
          </a:prstGeom>
          <a:solidFill>
            <a:srgbClr val="218099"/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2400" b="1" dirty="0">
                <a:solidFill>
                  <a:schemeClr val="bg1"/>
                </a:solidFill>
              </a:rPr>
              <a:t>為了達成精確分詞，需要</a:t>
            </a:r>
            <a:r>
              <a:rPr kumimoji="0" lang="en-US" altLang="zh-TW" sz="2400" b="1" dirty="0">
                <a:solidFill>
                  <a:schemeClr val="bg1"/>
                </a:solidFill>
              </a:rPr>
              <a:t>CSR</a:t>
            </a:r>
            <a:r>
              <a:rPr kumimoji="0" lang="zh-TW" altLang="en-US" sz="2400" b="1" dirty="0">
                <a:solidFill>
                  <a:schemeClr val="bg1"/>
                </a:solidFill>
              </a:rPr>
              <a:t>字詞</a:t>
            </a:r>
            <a:r>
              <a:rPr kumimoji="0" lang="zh-TW" altLang="en-US" sz="2400" b="1" dirty="0" smtClean="0">
                <a:solidFill>
                  <a:schemeClr val="bg1"/>
                </a:solidFill>
              </a:rPr>
              <a:t>庫</a:t>
            </a:r>
            <a:r>
              <a:rPr kumimoji="0" lang="en-US" altLang="zh-TW" sz="2400" b="1" dirty="0" smtClean="0">
                <a:solidFill>
                  <a:schemeClr val="bg1"/>
                </a:solidFill>
              </a:rPr>
              <a:t>!</a:t>
            </a:r>
            <a:endParaRPr kumimoji="0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1662187" y="4346155"/>
            <a:ext cx="300802" cy="22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 rot="310705">
            <a:off x="1448839" y="3608235"/>
            <a:ext cx="2070230" cy="2956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無法呈現正確意義</a:t>
            </a:r>
            <a:endParaRPr lang="zh-TW" altLang="en-US" b="1" dirty="0"/>
          </a:p>
        </p:txBody>
      </p:sp>
      <p:sp>
        <p:nvSpPr>
          <p:cNvPr id="27" name="圓角矩形 26"/>
          <p:cNvSpPr/>
          <p:nvPr/>
        </p:nvSpPr>
        <p:spPr>
          <a:xfrm rot="756845">
            <a:off x="6535100" y="3624492"/>
            <a:ext cx="733875" cy="2956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理想</a:t>
            </a:r>
            <a:endParaRPr lang="en-US" altLang="zh-TW" b="1" dirty="0" smtClean="0"/>
          </a:p>
        </p:txBody>
      </p:sp>
      <p:sp>
        <p:nvSpPr>
          <p:cNvPr id="28" name="圓角矩形 24">
            <a:extLst>
              <a:ext uri="{FF2B5EF4-FFF2-40B4-BE49-F238E27FC236}">
                <a16:creationId xmlns:a16="http://schemas.microsoft.com/office/drawing/2014/main" xmlns="" id="{D1B408D5-F24E-4D09-90D2-024C53972824}"/>
              </a:ext>
            </a:extLst>
          </p:cNvPr>
          <p:cNvSpPr/>
          <p:nvPr/>
        </p:nvSpPr>
        <p:spPr>
          <a:xfrm>
            <a:off x="2532044" y="2227215"/>
            <a:ext cx="450050" cy="225025"/>
          </a:xfrm>
          <a:prstGeom prst="roundRect">
            <a:avLst/>
          </a:prstGeom>
          <a:ln>
            <a:solidFill>
              <a:srgbClr val="008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 rot="18501794" flipH="1">
            <a:off x="3730946" y="2805141"/>
            <a:ext cx="755657" cy="286617"/>
          </a:xfrm>
          <a:prstGeom prst="rightArrow">
            <a:avLst/>
          </a:prstGeom>
          <a:solidFill>
            <a:srgbClr val="2180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5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116391</TotalTime>
  <Words>1612</Words>
  <Application>Microsoft Office PowerPoint</Application>
  <PresentationFormat>如螢幕大小 (16:9)</PresentationFormat>
  <Paragraphs>207</Paragraphs>
  <Slides>24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9" baseType="lpstr">
      <vt:lpstr>Agency FB</vt:lpstr>
      <vt:lpstr>Gill Sans</vt:lpstr>
      <vt:lpstr>微软雅黑</vt:lpstr>
      <vt:lpstr>Noto Sans CJK SC Medium</vt:lpstr>
      <vt:lpstr>宋体</vt:lpstr>
      <vt:lpstr>Microsoft JhengHei</vt:lpstr>
      <vt:lpstr>Microsoft JhengHei</vt:lpstr>
      <vt:lpstr>新細明體</vt:lpstr>
      <vt:lpstr>Arial</vt:lpstr>
      <vt:lpstr>Calibri</vt:lpstr>
      <vt:lpstr>Calibri Light</vt:lpstr>
      <vt:lpstr>Gill Sans MT</vt:lpstr>
      <vt:lpstr>Symbol</vt:lpstr>
      <vt:lpstr>Times New Roman</vt:lpstr>
      <vt:lpstr>Office 佈景主題</vt:lpstr>
      <vt:lpstr>CSR策略分析系統與字詞庫建置</vt:lpstr>
      <vt:lpstr>PowerPoint 簡報</vt:lpstr>
      <vt:lpstr>PowerPoint 簡報</vt:lpstr>
      <vt:lpstr>CSR報告數位化作業</vt:lpstr>
      <vt:lpstr>CSR報告書人工比較上的困難</vt:lpstr>
      <vt:lpstr>PowerPoint 簡報</vt:lpstr>
      <vt:lpstr>專案流程</vt:lpstr>
      <vt:lpstr>大量標竿報告書文字輸入與整理</vt:lpstr>
      <vt:lpstr>大量標竿報告書文字輸入與整理</vt:lpstr>
      <vt:lpstr>字詞庫建立階段</vt:lpstr>
      <vt:lpstr>字詞庫重要性與建立結果</vt:lpstr>
      <vt:lpstr>PowerPoint 簡報</vt:lpstr>
      <vt:lpstr>PowerPoint 簡報</vt:lpstr>
      <vt:lpstr>PowerPoint 簡報</vt:lpstr>
      <vt:lpstr>PowerPoint 簡報</vt:lpstr>
      <vt:lpstr>未來展望</vt:lpstr>
      <vt:lpstr>PowerPoint 簡報</vt:lpstr>
      <vt:lpstr>附錄1. 字詞庫樣貌</vt:lpstr>
      <vt:lpstr>附錄1. 11頁缺乏字詞</vt:lpstr>
      <vt:lpstr>附錄2. 蒐集國際標竿企業報告書</vt:lpstr>
      <vt:lpstr>PowerPoint 簡報</vt:lpstr>
      <vt:lpstr>附錄2. 字詞查找方式2</vt:lpstr>
      <vt:lpstr>PowerPoint 簡報</vt:lpstr>
      <vt:lpstr>字詞庫重要性與建立結果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2007088 林暐盛</cp:lastModifiedBy>
  <cp:revision>4219</cp:revision>
  <dcterms:created xsi:type="dcterms:W3CDTF">2011-02-08T02:08:58Z</dcterms:created>
  <dcterms:modified xsi:type="dcterms:W3CDTF">2020-08-13T01:25:48Z</dcterms:modified>
  <cp:contentStatus/>
</cp:coreProperties>
</file>