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0" r:id="rId3"/>
    <p:sldId id="261" r:id="rId4"/>
    <p:sldId id="262" r:id="rId5"/>
    <p:sldId id="263" r:id="rId6"/>
    <p:sldId id="267"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334-142E-4AAF-8157-514E5871DF6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2655AF-5699-4386-9E51-8188FBB6CF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815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5F2D-A232-4709-B5E8-8E0E066604AA}"/>
              </a:ext>
            </a:extLst>
          </p:cNvPr>
          <p:cNvSpPr>
            <a:spLocks noGrp="1"/>
          </p:cNvSpPr>
          <p:nvPr>
            <p:ph type="title"/>
          </p:nvPr>
        </p:nvSpPr>
        <p:spPr/>
        <p:txBody>
          <a:bodyPr/>
          <a:lstStyle/>
          <a:p>
            <a:r>
              <a:rPr lang="en-US" dirty="0" err="1"/>
              <a:t>Recomendaciones</a:t>
            </a:r>
            <a:endParaRPr lang="en-US" dirty="0"/>
          </a:p>
        </p:txBody>
      </p:sp>
      <p:sp>
        <p:nvSpPr>
          <p:cNvPr id="3" name="Content Placeholder 2">
            <a:extLst>
              <a:ext uri="{FF2B5EF4-FFF2-40B4-BE49-F238E27FC236}">
                <a16:creationId xmlns:a16="http://schemas.microsoft.com/office/drawing/2014/main" id="{7A782E3A-5500-43DB-A9DD-DAB07746F0C0}"/>
              </a:ext>
            </a:extLst>
          </p:cNvPr>
          <p:cNvSpPr>
            <a:spLocks noGrp="1"/>
          </p:cNvSpPr>
          <p:nvPr>
            <p:ph idx="1"/>
          </p:nvPr>
        </p:nvSpPr>
        <p:spPr/>
        <p:txBody>
          <a:bodyPr>
            <a:normAutofit fontScale="40000" lnSpcReduction="20000"/>
          </a:bodyPr>
          <a:lstStyle/>
          <a:p>
            <a:r>
              <a:rPr lang="es-ES" dirty="0">
                <a:solidFill>
                  <a:srgbClr val="D5D5D5"/>
                </a:solidFill>
                <a:effectLst/>
                <a:latin typeface="Roboto" panose="02000000000000000000" pitchFamily="2" charset="0"/>
                <a:ea typeface="Roboto" panose="02000000000000000000" pitchFamily="2" charset="0"/>
              </a:rPr>
              <a:t>Para atraer a oyentes jóvenes, entre 18 y 30 años, la plataforma debe poseer un amplio repertorio de canciones bailables, que transmitan emociones positivas y energía. Los géneros pop, hip-hop, latinos, entre otros, gozan de popularidad puesto que cumplen con las características mencionadas.</a:t>
            </a:r>
          </a:p>
          <a:p>
            <a:r>
              <a:rPr lang="es-ES" dirty="0">
                <a:solidFill>
                  <a:srgbClr val="D5D5D5"/>
                </a:solidFill>
                <a:effectLst/>
                <a:latin typeface="Roboto" panose="02000000000000000000" pitchFamily="2" charset="0"/>
                <a:ea typeface="Roboto" panose="02000000000000000000" pitchFamily="2" charset="0"/>
              </a:rPr>
              <a:t>Se recomienda explorar la posibilidad de ofrecer un servicio diferenciado para menores de edad. Este rango etario posee preferencias musicales similares a los jóvenes de entre 18 y 30 años. Este servicio diferenciado debe poseer la opción de que los padres puedan filtrar las canciones con letras violentas y/o explícitas.</a:t>
            </a:r>
          </a:p>
          <a:p>
            <a:r>
              <a:rPr lang="es-ES" dirty="0">
                <a:solidFill>
                  <a:srgbClr val="D5D5D5"/>
                </a:solidFill>
                <a:effectLst/>
                <a:latin typeface="Roboto" panose="02000000000000000000" pitchFamily="2" charset="0"/>
                <a:ea typeface="Roboto" panose="02000000000000000000" pitchFamily="2" charset="0"/>
              </a:rPr>
              <a:t>Por otro lado, a los fines de convencer y/o retener la audiencia de más edad, el servicio Spotify debe ofrecer canciones de artistas consagrados que permanecen vigentes. Artistas tales como Metallica, Michael Jackson, </a:t>
            </a:r>
            <a:r>
              <a:rPr lang="es-ES" dirty="0" err="1">
                <a:solidFill>
                  <a:srgbClr val="D5D5D5"/>
                </a:solidFill>
                <a:effectLst/>
                <a:latin typeface="Roboto" panose="02000000000000000000" pitchFamily="2" charset="0"/>
                <a:ea typeface="Roboto" panose="02000000000000000000" pitchFamily="2" charset="0"/>
              </a:rPr>
              <a:t>The</a:t>
            </a:r>
            <a:r>
              <a:rPr lang="es-ES" dirty="0">
                <a:solidFill>
                  <a:srgbClr val="D5D5D5"/>
                </a:solidFill>
                <a:effectLst/>
                <a:latin typeface="Roboto" panose="02000000000000000000" pitchFamily="2" charset="0"/>
                <a:ea typeface="Roboto" panose="02000000000000000000" pitchFamily="2" charset="0"/>
              </a:rPr>
              <a:t> Smith, 2Pac, Eminem, etcétera, son de géneros dispares y de diferentes décadas pero que figuran en los tops de popularidad.</a:t>
            </a:r>
          </a:p>
          <a:p>
            <a:r>
              <a:rPr lang="es-ES" dirty="0">
                <a:solidFill>
                  <a:srgbClr val="D5D5D5"/>
                </a:solidFill>
                <a:effectLst/>
                <a:latin typeface="Roboto" panose="02000000000000000000" pitchFamily="2" charset="0"/>
                <a:ea typeface="Roboto" panose="02000000000000000000" pitchFamily="2" charset="0"/>
              </a:rPr>
              <a:t>Géneros musicales que tuvieron su pico de popularidad en décadas pasadas pero que siguen siendo muy escuchados podrían beneficiarse del influjo de artistas nuevos que siguen produciendo música en estos géneros. Spotify podría dar más visibilidad a dichos artistas para ofrecer novedades para atraer a posibles </a:t>
            </a:r>
            <a:r>
              <a:rPr lang="es-ES" dirty="0">
                <a:solidFill>
                  <a:srgbClr val="D5D5D5"/>
                </a:solidFill>
                <a:latin typeface="Roboto" panose="02000000000000000000" pitchFamily="2" charset="0"/>
                <a:ea typeface="Roboto" panose="02000000000000000000" pitchFamily="2" charset="0"/>
              </a:rPr>
              <a:t>clientes que gusten de dicha música.</a:t>
            </a:r>
          </a:p>
          <a:p>
            <a:r>
              <a:rPr lang="es-ES" dirty="0">
                <a:solidFill>
                  <a:srgbClr val="D5D5D5"/>
                </a:solidFill>
                <a:latin typeface="Roboto" panose="02000000000000000000" pitchFamily="2" charset="0"/>
                <a:ea typeface="Roboto" panose="02000000000000000000" pitchFamily="2" charset="0"/>
              </a:rPr>
              <a:t>Tomar en consideración lo más escuchado al momento de modelar el </a:t>
            </a:r>
            <a:r>
              <a:rPr lang="es-ES" dirty="0" err="1">
                <a:solidFill>
                  <a:srgbClr val="D5D5D5"/>
                </a:solidFill>
                <a:latin typeface="Roboto" panose="02000000000000000000" pitchFamily="2" charset="0"/>
                <a:ea typeface="Roboto" panose="02000000000000000000" pitchFamily="2" charset="0"/>
              </a:rPr>
              <a:t>sist</a:t>
            </a:r>
            <a:r>
              <a:rPr lang="es-ES" dirty="0">
                <a:solidFill>
                  <a:srgbClr val="D5D5D5"/>
                </a:solidFill>
                <a:latin typeface="Roboto" panose="02000000000000000000" pitchFamily="2" charset="0"/>
                <a:ea typeface="Roboto" panose="02000000000000000000" pitchFamily="2" charset="0"/>
              </a:rPr>
              <a:t>. de clasificación y recomendación.</a:t>
            </a:r>
          </a:p>
          <a:p>
            <a:r>
              <a:rPr lang="es-ES" dirty="0">
                <a:solidFill>
                  <a:srgbClr val="D5D5D5"/>
                </a:solidFill>
                <a:latin typeface="Roboto" panose="02000000000000000000" pitchFamily="2" charset="0"/>
                <a:ea typeface="Roboto" panose="02000000000000000000" pitchFamily="2" charset="0"/>
              </a:rPr>
              <a:t>Analizar diferentes criterios de normalización de los datos.</a:t>
            </a:r>
          </a:p>
          <a:p>
            <a:r>
              <a:rPr lang="es-ES" dirty="0">
                <a:solidFill>
                  <a:srgbClr val="D5D5D5"/>
                </a:solidFill>
                <a:latin typeface="Roboto" panose="02000000000000000000" pitchFamily="2" charset="0"/>
                <a:ea typeface="Roboto" panose="02000000000000000000" pitchFamily="2" charset="0"/>
              </a:rPr>
              <a:t>Analizar diferentes criterios de normalización de los datos.</a:t>
            </a:r>
          </a:p>
          <a:p>
            <a:r>
              <a:rPr lang="es-ES" dirty="0">
                <a:solidFill>
                  <a:srgbClr val="D5D5D5"/>
                </a:solidFill>
                <a:latin typeface="Roboto" panose="02000000000000000000" pitchFamily="2" charset="0"/>
                <a:ea typeface="Roboto" panose="02000000000000000000" pitchFamily="2" charset="0"/>
              </a:rPr>
              <a:t>Para el sistema de recomendación: evaluar algoritmos de </a:t>
            </a:r>
            <a:r>
              <a:rPr lang="es-ES" dirty="0" err="1">
                <a:solidFill>
                  <a:srgbClr val="D5D5D5"/>
                </a:solidFill>
                <a:latin typeface="Roboto" panose="02000000000000000000" pitchFamily="2" charset="0"/>
                <a:ea typeface="Roboto" panose="02000000000000000000" pitchFamily="2" charset="0"/>
              </a:rPr>
              <a:t>clustering</a:t>
            </a:r>
            <a:r>
              <a:rPr lang="es-ES" dirty="0">
                <a:solidFill>
                  <a:srgbClr val="D5D5D5"/>
                </a:solidFill>
                <a:latin typeface="Roboto" panose="02000000000000000000" pitchFamily="2" charset="0"/>
                <a:ea typeface="Roboto" panose="02000000000000000000" pitchFamily="2" charset="0"/>
              </a:rPr>
              <a:t>, como por ejemplo: </a:t>
            </a:r>
            <a:r>
              <a:rPr lang="es-ES" dirty="0" err="1">
                <a:solidFill>
                  <a:srgbClr val="D5D5D5"/>
                </a:solidFill>
                <a:latin typeface="Roboto" panose="02000000000000000000" pitchFamily="2" charset="0"/>
                <a:ea typeface="Roboto" panose="02000000000000000000" pitchFamily="2" charset="0"/>
              </a:rPr>
              <a:t>KMeans</a:t>
            </a:r>
            <a:r>
              <a:rPr lang="es-ES" dirty="0">
                <a:solidFill>
                  <a:srgbClr val="D5D5D5"/>
                </a:solidFill>
                <a:latin typeface="Roboto" panose="02000000000000000000" pitchFamily="2" charset="0"/>
                <a:ea typeface="Roboto" panose="02000000000000000000" pitchFamily="2" charset="0"/>
              </a:rPr>
              <a:t>, DBSCAN, AGNES, etc.</a:t>
            </a:r>
          </a:p>
          <a:p>
            <a:endParaRPr lang="es-ES" dirty="0">
              <a:solidFill>
                <a:srgbClr val="D4D4D4"/>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4006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E055-4CC2-4592-B665-51241A16D3C0}"/>
              </a:ext>
            </a:extLst>
          </p:cNvPr>
          <p:cNvSpPr>
            <a:spLocks noGrp="1"/>
          </p:cNvSpPr>
          <p:nvPr>
            <p:ph type="title"/>
          </p:nvPr>
        </p:nvSpPr>
        <p:spPr/>
        <p:txBody>
          <a:bodyPr/>
          <a:lstStyle/>
          <a:p>
            <a:r>
              <a:rPr lang="en-US" dirty="0" err="1"/>
              <a:t>Contexto</a:t>
            </a:r>
            <a:r>
              <a:rPr lang="en-US" dirty="0"/>
              <a:t> y </a:t>
            </a:r>
            <a:r>
              <a:rPr lang="en-US" dirty="0" err="1"/>
              <a:t>objetivos</a:t>
            </a:r>
            <a:endParaRPr lang="en-US" dirty="0"/>
          </a:p>
        </p:txBody>
      </p:sp>
      <p:sp>
        <p:nvSpPr>
          <p:cNvPr id="3" name="Content Placeholder 2">
            <a:extLst>
              <a:ext uri="{FF2B5EF4-FFF2-40B4-BE49-F238E27FC236}">
                <a16:creationId xmlns:a16="http://schemas.microsoft.com/office/drawing/2014/main" id="{FFACDE9B-0997-4098-90B1-DD7688B80CE4}"/>
              </a:ext>
            </a:extLst>
          </p:cNvPr>
          <p:cNvSpPr>
            <a:spLocks noGrp="1"/>
          </p:cNvSpPr>
          <p:nvPr>
            <p:ph sz="half" idx="1"/>
          </p:nvPr>
        </p:nvSpPr>
        <p:spPr>
          <a:xfrm>
            <a:off x="2605374" y="2052116"/>
            <a:ext cx="8115756" cy="3997828"/>
          </a:xfrm>
        </p:spPr>
        <p:txBody>
          <a:bodyPr>
            <a:normAutofit fontScale="85000" lnSpcReduction="10000"/>
          </a:bodyPr>
          <a:lstStyle/>
          <a:p>
            <a:pPr marL="0" indent="0" algn="l">
              <a:buNone/>
            </a:pPr>
            <a:r>
              <a:rPr lang="es-ES" b="0" i="0" dirty="0">
                <a:solidFill>
                  <a:srgbClr val="D5D5D5"/>
                </a:solidFill>
                <a:effectLst/>
                <a:latin typeface="Roboto" panose="02000000000000000000" pitchFamily="2" charset="0"/>
              </a:rPr>
              <a:t>Con el </a:t>
            </a:r>
            <a:r>
              <a:rPr lang="es-ES" b="0" i="0" dirty="0" err="1">
                <a:solidFill>
                  <a:srgbClr val="D5D5D5"/>
                </a:solidFill>
                <a:effectLst/>
                <a:latin typeface="Roboto" panose="02000000000000000000" pitchFamily="2" charset="0"/>
              </a:rPr>
              <a:t>proposito</a:t>
            </a:r>
            <a:r>
              <a:rPr lang="es-ES" b="0" i="0" dirty="0">
                <a:solidFill>
                  <a:srgbClr val="D5D5D5"/>
                </a:solidFill>
                <a:effectLst/>
                <a:latin typeface="Roboto" panose="02000000000000000000" pitchFamily="2" charset="0"/>
              </a:rPr>
              <a:t> de retener y obtener nuevos clientes, Spotify </a:t>
            </a:r>
            <a:r>
              <a:rPr lang="es-ES" b="0" i="0" dirty="0" err="1">
                <a:solidFill>
                  <a:srgbClr val="D5D5D5"/>
                </a:solidFill>
                <a:effectLst/>
                <a:latin typeface="Roboto" panose="02000000000000000000" pitchFamily="2" charset="0"/>
              </a:rPr>
              <a:t>debde</a:t>
            </a:r>
            <a:r>
              <a:rPr lang="es-ES" b="0" i="0" dirty="0">
                <a:solidFill>
                  <a:srgbClr val="D5D5D5"/>
                </a:solidFill>
                <a:effectLst/>
                <a:latin typeface="Roboto" panose="02000000000000000000" pitchFamily="2" charset="0"/>
              </a:rPr>
              <a:t> de tener una gran </a:t>
            </a:r>
            <a:r>
              <a:rPr lang="es-ES" b="0" i="0" dirty="0" err="1">
                <a:solidFill>
                  <a:srgbClr val="D5D5D5"/>
                </a:solidFill>
                <a:effectLst/>
                <a:latin typeface="Roboto" panose="02000000000000000000" pitchFamily="2" charset="0"/>
              </a:rPr>
              <a:t>seleccion</a:t>
            </a:r>
            <a:r>
              <a:rPr lang="es-ES" b="0" i="0" dirty="0">
                <a:solidFill>
                  <a:srgbClr val="D5D5D5"/>
                </a:solidFill>
                <a:effectLst/>
                <a:latin typeface="Roboto" panose="02000000000000000000" pitchFamily="2" charset="0"/>
              </a:rPr>
              <a:t> de </a:t>
            </a:r>
            <a:r>
              <a:rPr lang="es-ES" b="0" i="0" dirty="0" err="1">
                <a:solidFill>
                  <a:srgbClr val="D5D5D5"/>
                </a:solidFill>
                <a:effectLst/>
                <a:latin typeface="Roboto" panose="02000000000000000000" pitchFamily="2" charset="0"/>
              </a:rPr>
              <a:t>generos</a:t>
            </a:r>
            <a:r>
              <a:rPr lang="es-ES" b="0" i="0" dirty="0">
                <a:solidFill>
                  <a:srgbClr val="D5D5D5"/>
                </a:solidFill>
                <a:effectLst/>
                <a:latin typeface="Roboto" panose="02000000000000000000" pitchFamily="2" charset="0"/>
              </a:rPr>
              <a:t> musicales, </a:t>
            </a:r>
            <a:r>
              <a:rPr lang="es-ES" b="0" i="0" dirty="0" err="1">
                <a:solidFill>
                  <a:srgbClr val="D5D5D5"/>
                </a:solidFill>
                <a:effectLst/>
                <a:latin typeface="Roboto" panose="02000000000000000000" pitchFamily="2" charset="0"/>
              </a:rPr>
              <a:t>tambien</a:t>
            </a:r>
            <a:r>
              <a:rPr lang="es-ES" b="0" i="0" dirty="0">
                <a:solidFill>
                  <a:srgbClr val="D5D5D5"/>
                </a:solidFill>
                <a:effectLst/>
                <a:latin typeface="Roboto" panose="02000000000000000000" pitchFamily="2" charset="0"/>
              </a:rPr>
              <a:t> debe de contar con una interfaz sencilla y </a:t>
            </a:r>
            <a:r>
              <a:rPr lang="es-ES" b="0" i="0" dirty="0" err="1">
                <a:solidFill>
                  <a:srgbClr val="D5D5D5"/>
                </a:solidFill>
                <a:effectLst/>
                <a:latin typeface="Roboto" panose="02000000000000000000" pitchFamily="2" charset="0"/>
              </a:rPr>
              <a:t>facil</a:t>
            </a:r>
            <a:r>
              <a:rPr lang="es-ES" b="0" i="0" dirty="0">
                <a:solidFill>
                  <a:srgbClr val="D5D5D5"/>
                </a:solidFill>
                <a:effectLst/>
                <a:latin typeface="Roboto" panose="02000000000000000000" pitchFamily="2" charset="0"/>
              </a:rPr>
              <a:t> de utilizar. Pero a su vez necesita contar con un sistema de recomendaciones de contenido. Esto para lograr que usuarios puedan conocer mas artistas, canciones y contenido en la plataforma. Esto ayuda a que podamos hacer crecer los usuarios en la plataforma.</a:t>
            </a:r>
          </a:p>
          <a:p>
            <a:pPr marL="0" indent="0" algn="l">
              <a:buNone/>
            </a:pPr>
            <a:r>
              <a:rPr lang="es-ES" b="0" i="0" dirty="0">
                <a:solidFill>
                  <a:srgbClr val="D5D5D5"/>
                </a:solidFill>
                <a:effectLst/>
                <a:latin typeface="Roboto" panose="02000000000000000000" pitchFamily="2" charset="0"/>
              </a:rPr>
              <a:t>Es </a:t>
            </a:r>
            <a:r>
              <a:rPr lang="es-ES" b="0" i="0" dirty="0" err="1">
                <a:solidFill>
                  <a:srgbClr val="D5D5D5"/>
                </a:solidFill>
                <a:effectLst/>
                <a:latin typeface="Roboto" panose="02000000000000000000" pitchFamily="2" charset="0"/>
              </a:rPr>
              <a:t>aqui</a:t>
            </a:r>
            <a:r>
              <a:rPr lang="es-ES" b="0" i="0" dirty="0">
                <a:solidFill>
                  <a:srgbClr val="D5D5D5"/>
                </a:solidFill>
                <a:effectLst/>
                <a:latin typeface="Roboto" panose="02000000000000000000" pitchFamily="2" charset="0"/>
              </a:rPr>
              <a:t> donde nace la idea de crear un sistema de </a:t>
            </a:r>
            <a:r>
              <a:rPr lang="es-ES" b="0" i="0" dirty="0" err="1">
                <a:solidFill>
                  <a:srgbClr val="D5D5D5"/>
                </a:solidFill>
                <a:effectLst/>
                <a:latin typeface="Roboto" panose="02000000000000000000" pitchFamily="2" charset="0"/>
              </a:rPr>
              <a:t>recomendacion</a:t>
            </a:r>
            <a:r>
              <a:rPr lang="es-ES" b="0" i="0" dirty="0">
                <a:solidFill>
                  <a:srgbClr val="D5D5D5"/>
                </a:solidFill>
                <a:effectLst/>
                <a:latin typeface="Roboto" panose="02000000000000000000" pitchFamily="2" charset="0"/>
              </a:rPr>
              <a:t> de contenido y </a:t>
            </a:r>
            <a:r>
              <a:rPr lang="es-ES" b="0" i="0" dirty="0" err="1">
                <a:solidFill>
                  <a:srgbClr val="D5D5D5"/>
                </a:solidFill>
                <a:effectLst/>
                <a:latin typeface="Roboto" panose="02000000000000000000" pitchFamily="2" charset="0"/>
              </a:rPr>
              <a:t>clasificacion</a:t>
            </a:r>
            <a:r>
              <a:rPr lang="es-ES" b="0" i="0" dirty="0">
                <a:solidFill>
                  <a:srgbClr val="D5D5D5"/>
                </a:solidFill>
                <a:effectLst/>
                <a:latin typeface="Roboto" panose="02000000000000000000" pitchFamily="2" charset="0"/>
              </a:rPr>
              <a:t> en base a gustos de los usuarios del servicio. Todo esto para poder dar visibilidad a canciones </a:t>
            </a:r>
            <a:r>
              <a:rPr lang="es-ES" b="0" i="0" dirty="0" err="1">
                <a:solidFill>
                  <a:srgbClr val="D5D5D5"/>
                </a:solidFill>
                <a:effectLst/>
                <a:latin typeface="Roboto" panose="02000000000000000000" pitchFamily="2" charset="0"/>
              </a:rPr>
              <a:t>recien</a:t>
            </a:r>
            <a:r>
              <a:rPr lang="es-ES" b="0" i="0" dirty="0">
                <a:solidFill>
                  <a:srgbClr val="D5D5D5"/>
                </a:solidFill>
                <a:effectLst/>
                <a:latin typeface="Roboto" panose="02000000000000000000" pitchFamily="2" charset="0"/>
              </a:rPr>
              <a:t> ingresadas al sistema y poder dar presencia a nuevos temas.</a:t>
            </a:r>
          </a:p>
          <a:p>
            <a:pPr marL="0" indent="0" algn="l">
              <a:buNone/>
            </a:pPr>
            <a:r>
              <a:rPr lang="es-ES" b="0" i="0" dirty="0">
                <a:solidFill>
                  <a:srgbClr val="D5D5D5"/>
                </a:solidFill>
                <a:effectLst/>
                <a:latin typeface="Roboto" panose="02000000000000000000" pitchFamily="2" charset="0"/>
              </a:rPr>
              <a:t>Este sistema se basara en las variables y relaciones entre cada tema con mayor gusto, </a:t>
            </a:r>
            <a:r>
              <a:rPr lang="es-ES" b="0" i="0" dirty="0" err="1">
                <a:solidFill>
                  <a:srgbClr val="D5D5D5"/>
                </a:solidFill>
                <a:effectLst/>
                <a:latin typeface="Roboto" panose="02000000000000000000" pitchFamily="2" charset="0"/>
              </a:rPr>
              <a:t>asi</a:t>
            </a:r>
            <a:r>
              <a:rPr lang="es-ES" b="0" i="0" dirty="0">
                <a:solidFill>
                  <a:srgbClr val="D5D5D5"/>
                </a:solidFill>
                <a:effectLst/>
                <a:latin typeface="Roboto" panose="02000000000000000000" pitchFamily="2" charset="0"/>
              </a:rPr>
              <a:t> como diferentes datos que son mostrados en el </a:t>
            </a:r>
            <a:r>
              <a:rPr lang="es-ES" b="0" i="0" dirty="0" err="1">
                <a:solidFill>
                  <a:srgbClr val="D5D5D5"/>
                </a:solidFill>
                <a:effectLst/>
                <a:latin typeface="Roboto" panose="02000000000000000000" pitchFamily="2" charset="0"/>
              </a:rPr>
              <a:t>dataset</a:t>
            </a:r>
            <a:r>
              <a:rPr lang="es-ES" b="0" i="0" dirty="0">
                <a:solidFill>
                  <a:srgbClr val="D5D5D5"/>
                </a:solidFill>
                <a:effectLst/>
                <a:latin typeface="Roboto" panose="02000000000000000000" pitchFamily="2" charset="0"/>
              </a:rPr>
              <a:t> a analizar.</a:t>
            </a:r>
          </a:p>
          <a:p>
            <a:endParaRPr lang="en-US" dirty="0"/>
          </a:p>
        </p:txBody>
      </p:sp>
    </p:spTree>
    <p:extLst>
      <p:ext uri="{BB962C8B-B14F-4D97-AF65-F5344CB8AC3E}">
        <p14:creationId xmlns:p14="http://schemas.microsoft.com/office/powerpoint/2010/main" val="75832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E055-4CC2-4592-B665-51241A16D3C0}"/>
              </a:ext>
            </a:extLst>
          </p:cNvPr>
          <p:cNvSpPr>
            <a:spLocks noGrp="1"/>
          </p:cNvSpPr>
          <p:nvPr>
            <p:ph type="title"/>
          </p:nvPr>
        </p:nvSpPr>
        <p:spPr/>
        <p:txBody>
          <a:bodyPr/>
          <a:lstStyle/>
          <a:p>
            <a:r>
              <a:rPr lang="en-US" dirty="0" err="1"/>
              <a:t>Preguntas</a:t>
            </a:r>
            <a:r>
              <a:rPr lang="en-US" dirty="0"/>
              <a:t> de </a:t>
            </a:r>
            <a:r>
              <a:rPr lang="en-US" dirty="0" err="1"/>
              <a:t>interés</a:t>
            </a:r>
            <a:endParaRPr lang="en-US" dirty="0"/>
          </a:p>
        </p:txBody>
      </p:sp>
      <p:sp>
        <p:nvSpPr>
          <p:cNvPr id="3" name="Content Placeholder 2">
            <a:extLst>
              <a:ext uri="{FF2B5EF4-FFF2-40B4-BE49-F238E27FC236}">
                <a16:creationId xmlns:a16="http://schemas.microsoft.com/office/drawing/2014/main" id="{FFACDE9B-0997-4098-90B1-DD7688B80CE4}"/>
              </a:ext>
            </a:extLst>
          </p:cNvPr>
          <p:cNvSpPr>
            <a:spLocks noGrp="1"/>
          </p:cNvSpPr>
          <p:nvPr>
            <p:ph sz="half" idx="1"/>
          </p:nvPr>
        </p:nvSpPr>
        <p:spPr>
          <a:xfrm>
            <a:off x="2605374" y="2052116"/>
            <a:ext cx="8115756" cy="3997828"/>
          </a:xfrm>
        </p:spPr>
        <p:txBody>
          <a:bodyPr>
            <a:normAutofit lnSpcReduction="10000"/>
          </a:bodyPr>
          <a:lstStyle/>
          <a:p>
            <a:pPr marL="0" indent="0" algn="l">
              <a:buNone/>
            </a:pPr>
            <a:r>
              <a:rPr lang="es-ES" dirty="0"/>
              <a:t>¿Hay diferencias estadísticas significativas entre las variables que clasifican las canciones?</a:t>
            </a:r>
          </a:p>
          <a:p>
            <a:pPr marL="0" indent="0" algn="l">
              <a:buNone/>
            </a:pPr>
            <a:r>
              <a:rPr lang="es-ES" dirty="0"/>
              <a:t> ¿Cuáles son las correlaciones en los diferentes parámetros? </a:t>
            </a:r>
          </a:p>
          <a:p>
            <a:pPr marL="0" indent="0" algn="l">
              <a:buNone/>
            </a:pPr>
            <a:r>
              <a:rPr lang="es-ES" dirty="0"/>
              <a:t> ¿Cuáles son los géneros más populares? </a:t>
            </a:r>
          </a:p>
          <a:p>
            <a:pPr marL="0" indent="0" algn="l">
              <a:buNone/>
            </a:pPr>
            <a:r>
              <a:rPr lang="es-ES" dirty="0"/>
              <a:t>¿Cuáles son los artistas más populares? </a:t>
            </a:r>
          </a:p>
          <a:p>
            <a:pPr marL="0" indent="0" algn="l">
              <a:buNone/>
            </a:pPr>
            <a:r>
              <a:rPr lang="es-ES" dirty="0"/>
              <a:t>¿En qué variable se destacan las canciones más populares? </a:t>
            </a:r>
          </a:p>
          <a:p>
            <a:pPr marL="0" indent="0" algn="l">
              <a:buNone/>
            </a:pPr>
            <a:r>
              <a:rPr lang="es-ES" dirty="0"/>
              <a:t>¿Qué porcentaje de las canciones tienen letras explícitas?</a:t>
            </a:r>
          </a:p>
          <a:p>
            <a:pPr marL="0" indent="0" algn="l">
              <a:buNone/>
            </a:pPr>
            <a:r>
              <a:rPr lang="es-ES" dirty="0"/>
              <a:t>¿Cuál es la duración promedio de las canciones?</a:t>
            </a:r>
            <a:endParaRPr lang="en-US" dirty="0"/>
          </a:p>
        </p:txBody>
      </p:sp>
    </p:spTree>
    <p:extLst>
      <p:ext uri="{BB962C8B-B14F-4D97-AF65-F5344CB8AC3E}">
        <p14:creationId xmlns:p14="http://schemas.microsoft.com/office/powerpoint/2010/main" val="184057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0A0D-BE12-48B9-8C57-8432C619CCE9}"/>
              </a:ext>
            </a:extLst>
          </p:cNvPr>
          <p:cNvSpPr>
            <a:spLocks noGrp="1"/>
          </p:cNvSpPr>
          <p:nvPr>
            <p:ph type="title"/>
          </p:nvPr>
        </p:nvSpPr>
        <p:spPr/>
        <p:txBody>
          <a:bodyPr/>
          <a:lstStyle/>
          <a:p>
            <a:r>
              <a:rPr lang="en-US" dirty="0" err="1"/>
              <a:t>Popularidad</a:t>
            </a:r>
            <a:endParaRPr lang="en-US" dirty="0"/>
          </a:p>
        </p:txBody>
      </p:sp>
      <p:pic>
        <p:nvPicPr>
          <p:cNvPr id="1026" name="Picture 2">
            <a:extLst>
              <a:ext uri="{FF2B5EF4-FFF2-40B4-BE49-F238E27FC236}">
                <a16:creationId xmlns:a16="http://schemas.microsoft.com/office/drawing/2014/main" id="{E5371A9A-4325-44A4-815E-BE0B65DB870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01566" y="1993346"/>
            <a:ext cx="5788869" cy="2977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73B08B-32EF-4B87-9D84-48AB6167622C}"/>
              </a:ext>
            </a:extLst>
          </p:cNvPr>
          <p:cNvSpPr txBox="1"/>
          <p:nvPr/>
        </p:nvSpPr>
        <p:spPr>
          <a:xfrm>
            <a:off x="2609873" y="5234729"/>
            <a:ext cx="7708586" cy="646331"/>
          </a:xfrm>
          <a:prstGeom prst="rect">
            <a:avLst/>
          </a:prstGeom>
          <a:noFill/>
        </p:spPr>
        <p:txBody>
          <a:bodyPr wrap="square" rtlCol="0">
            <a:spAutoFit/>
          </a:bodyPr>
          <a:lstStyle/>
          <a:p>
            <a:r>
              <a:rPr lang="es-ES" sz="1200" b="0" i="0" dirty="0">
                <a:solidFill>
                  <a:srgbClr val="D5D5D5"/>
                </a:solidFill>
                <a:effectLst/>
                <a:latin typeface="Roboto" panose="02000000000000000000" pitchFamily="2" charset="0"/>
              </a:rPr>
              <a:t>El Word Cloud muestra los 25 artistas más populares del </a:t>
            </a:r>
            <a:r>
              <a:rPr lang="es-ES" sz="1200" b="0" i="0" dirty="0" err="1">
                <a:solidFill>
                  <a:srgbClr val="D5D5D5"/>
                </a:solidFill>
                <a:effectLst/>
                <a:latin typeface="Roboto" panose="02000000000000000000" pitchFamily="2" charset="0"/>
              </a:rPr>
              <a:t>dataset</a:t>
            </a:r>
            <a:r>
              <a:rPr lang="es-ES" sz="1200" b="0" i="0" dirty="0">
                <a:solidFill>
                  <a:srgbClr val="D5D5D5"/>
                </a:solidFill>
                <a:effectLst/>
                <a:latin typeface="Roboto" panose="02000000000000000000" pitchFamily="2" charset="0"/>
              </a:rPr>
              <a:t> original, la mayoría de ellos son artistas vigentes y de gran difusión en la actualidad. Esto ilustra en gran medida los gustos de los oyentes, dando una idea aproximada de los artistas que más </a:t>
            </a:r>
            <a:r>
              <a:rPr lang="es-ES" sz="1200" b="0" i="0" dirty="0" err="1">
                <a:solidFill>
                  <a:srgbClr val="D5D5D5"/>
                </a:solidFill>
                <a:effectLst/>
                <a:latin typeface="Roboto" panose="02000000000000000000" pitchFamily="2" charset="0"/>
              </a:rPr>
              <a:t>seran</a:t>
            </a:r>
            <a:r>
              <a:rPr lang="es-ES" sz="1200" b="0" i="0" dirty="0">
                <a:solidFill>
                  <a:srgbClr val="D5D5D5"/>
                </a:solidFill>
                <a:effectLst/>
                <a:latin typeface="Roboto" panose="02000000000000000000" pitchFamily="2" charset="0"/>
              </a:rPr>
              <a:t> solicitados al algoritmo de recomendación de canciones.</a:t>
            </a:r>
            <a:endParaRPr lang="en-US" sz="1200" dirty="0"/>
          </a:p>
        </p:txBody>
      </p:sp>
    </p:spTree>
    <p:extLst>
      <p:ext uri="{BB962C8B-B14F-4D97-AF65-F5344CB8AC3E}">
        <p14:creationId xmlns:p14="http://schemas.microsoft.com/office/powerpoint/2010/main" val="112979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E6E6-89CF-42D5-91BB-E30BF6B2FCD1}"/>
              </a:ext>
            </a:extLst>
          </p:cNvPr>
          <p:cNvSpPr>
            <a:spLocks noGrp="1"/>
          </p:cNvSpPr>
          <p:nvPr>
            <p:ph type="title"/>
          </p:nvPr>
        </p:nvSpPr>
        <p:spPr/>
        <p:txBody>
          <a:bodyPr/>
          <a:lstStyle/>
          <a:p>
            <a:r>
              <a:rPr lang="en-US" dirty="0" err="1"/>
              <a:t>Popularidad</a:t>
            </a:r>
            <a:endParaRPr lang="en-US" dirty="0"/>
          </a:p>
        </p:txBody>
      </p:sp>
      <p:sp>
        <p:nvSpPr>
          <p:cNvPr id="5" name="Text Placeholder 4">
            <a:extLst>
              <a:ext uri="{FF2B5EF4-FFF2-40B4-BE49-F238E27FC236}">
                <a16:creationId xmlns:a16="http://schemas.microsoft.com/office/drawing/2014/main" id="{7EA0B17C-542B-413E-AE5C-2F8C0511643C}"/>
              </a:ext>
            </a:extLst>
          </p:cNvPr>
          <p:cNvSpPr>
            <a:spLocks noGrp="1"/>
          </p:cNvSpPr>
          <p:nvPr>
            <p:ph type="body" idx="1"/>
          </p:nvPr>
        </p:nvSpPr>
        <p:spPr/>
        <p:txBody>
          <a:bodyPr/>
          <a:lstStyle/>
          <a:p>
            <a:endParaRPr lang="en-US"/>
          </a:p>
        </p:txBody>
      </p:sp>
      <p:pic>
        <p:nvPicPr>
          <p:cNvPr id="2050" name="Picture 2">
            <a:extLst>
              <a:ext uri="{FF2B5EF4-FFF2-40B4-BE49-F238E27FC236}">
                <a16:creationId xmlns:a16="http://schemas.microsoft.com/office/drawing/2014/main" id="{4C1F4A4D-C671-4E9D-996D-939576A44C1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609850" y="2935073"/>
            <a:ext cx="3892550" cy="290396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CD8EB43B-9DDE-47AD-A51E-AC33E3AE3EA1}"/>
              </a:ext>
            </a:extLst>
          </p:cNvPr>
          <p:cNvSpPr>
            <a:spLocks noGrp="1"/>
          </p:cNvSpPr>
          <p:nvPr>
            <p:ph type="body" sz="quarter" idx="3"/>
          </p:nvPr>
        </p:nvSpPr>
        <p:spPr/>
        <p:txBody>
          <a:bodyPr/>
          <a:lstStyle/>
          <a:p>
            <a:endParaRPr lang="en-US"/>
          </a:p>
        </p:txBody>
      </p:sp>
      <p:sp>
        <p:nvSpPr>
          <p:cNvPr id="7" name="Content Placeholder 6">
            <a:extLst>
              <a:ext uri="{FF2B5EF4-FFF2-40B4-BE49-F238E27FC236}">
                <a16:creationId xmlns:a16="http://schemas.microsoft.com/office/drawing/2014/main" id="{95CE4DF6-309C-4A5A-B639-8D66F94BCB1E}"/>
              </a:ext>
            </a:extLst>
          </p:cNvPr>
          <p:cNvSpPr>
            <a:spLocks noGrp="1"/>
          </p:cNvSpPr>
          <p:nvPr>
            <p:ph sz="quarter" idx="4"/>
          </p:nvPr>
        </p:nvSpPr>
        <p:spPr/>
        <p:txBody>
          <a:bodyPr/>
          <a:lstStyle/>
          <a:p>
            <a:r>
              <a:rPr lang="es-ES" dirty="0"/>
              <a:t>Las diez canciones más populares del </a:t>
            </a:r>
            <a:r>
              <a:rPr lang="es-ES" dirty="0" err="1"/>
              <a:t>dataset</a:t>
            </a:r>
            <a:r>
              <a:rPr lang="es-ES" dirty="0"/>
              <a:t> están compuestas, en su mayoría, por canciones de los artistas de mayor popularidad promedio</a:t>
            </a:r>
            <a:endParaRPr lang="en-US" dirty="0"/>
          </a:p>
        </p:txBody>
      </p:sp>
    </p:spTree>
    <p:extLst>
      <p:ext uri="{BB962C8B-B14F-4D97-AF65-F5344CB8AC3E}">
        <p14:creationId xmlns:p14="http://schemas.microsoft.com/office/powerpoint/2010/main" val="44146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44FCF-95C3-4AD7-BE2F-348143B880A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A301DEA-3A60-4764-866A-A8C204313967}"/>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63D8D30B-AE2B-4C63-AE33-6956F583BC6B}"/>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CECCDC8C-685F-419D-A571-5CC36ECD28D2}"/>
              </a:ext>
            </a:extLst>
          </p:cNvPr>
          <p:cNvSpPr>
            <a:spLocks noGrp="1"/>
          </p:cNvSpPr>
          <p:nvPr>
            <p:ph sz="quarter" idx="4"/>
          </p:nvPr>
        </p:nvSpPr>
        <p:spPr/>
        <p:txBody>
          <a:bodyPr>
            <a:normAutofit fontScale="85000" lnSpcReduction="10000"/>
          </a:bodyPr>
          <a:lstStyle/>
          <a:p>
            <a:r>
              <a:rPr lang="es-ES" dirty="0"/>
              <a:t>Si analizamos las canciones más populares y los géneros de dichas canciones, encontramos que en su mayoría pertenecen a los géneros "pop", "dance", "</a:t>
            </a:r>
            <a:r>
              <a:rPr lang="es-ES" dirty="0" err="1"/>
              <a:t>latin</a:t>
            </a:r>
            <a:r>
              <a:rPr lang="es-ES" dirty="0"/>
              <a:t>" y "latino". Estas canciones, en general son buscadas por su altos valores de "</a:t>
            </a:r>
            <a:r>
              <a:rPr lang="es-ES" dirty="0" err="1"/>
              <a:t>liveness</a:t>
            </a:r>
            <a:r>
              <a:rPr lang="es-ES" dirty="0"/>
              <a:t>" y "</a:t>
            </a:r>
            <a:r>
              <a:rPr lang="es-ES" dirty="0" err="1"/>
              <a:t>danceability</a:t>
            </a:r>
            <a:r>
              <a:rPr lang="es-ES" dirty="0"/>
              <a:t>", es decir, son canciones muy bailables. </a:t>
            </a:r>
            <a:endParaRPr lang="en-US" dirty="0"/>
          </a:p>
        </p:txBody>
      </p:sp>
      <p:pic>
        <p:nvPicPr>
          <p:cNvPr id="8" name="Picture 4">
            <a:extLst>
              <a:ext uri="{FF2B5EF4-FFF2-40B4-BE49-F238E27FC236}">
                <a16:creationId xmlns:a16="http://schemas.microsoft.com/office/drawing/2014/main" id="{B56AE51C-2FF0-46C6-9CF3-2A7C8EF185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609850" y="2940627"/>
            <a:ext cx="3892550" cy="289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3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32628D-8822-46CC-8F2F-D704946B91B7}"/>
              </a:ext>
            </a:extLst>
          </p:cNvPr>
          <p:cNvSpPr>
            <a:spLocks noGrp="1"/>
          </p:cNvSpPr>
          <p:nvPr>
            <p:ph type="title"/>
          </p:nvPr>
        </p:nvSpPr>
        <p:spPr/>
        <p:txBody>
          <a:bodyPr/>
          <a:lstStyle/>
          <a:p>
            <a:endParaRPr lang="en-US"/>
          </a:p>
        </p:txBody>
      </p:sp>
      <p:pic>
        <p:nvPicPr>
          <p:cNvPr id="3076" name="Picture 4">
            <a:extLst>
              <a:ext uri="{FF2B5EF4-FFF2-40B4-BE49-F238E27FC236}">
                <a16:creationId xmlns:a16="http://schemas.microsoft.com/office/drawing/2014/main" id="{7D534659-B404-46EF-B341-D9A38E4B217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605088" y="3083395"/>
            <a:ext cx="3892550" cy="193581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2D19322D-6D30-40E7-8C3A-0CCBE13B8A5B}"/>
              </a:ext>
            </a:extLst>
          </p:cNvPr>
          <p:cNvSpPr>
            <a:spLocks noGrp="1"/>
          </p:cNvSpPr>
          <p:nvPr>
            <p:ph sz="half" idx="2"/>
          </p:nvPr>
        </p:nvSpPr>
        <p:spPr/>
        <p:txBody>
          <a:bodyPr/>
          <a:lstStyle/>
          <a:p>
            <a:r>
              <a:rPr lang="es-ES" dirty="0"/>
              <a:t>Histogramas muestran la distribución de cada variable numérica. </a:t>
            </a:r>
          </a:p>
          <a:p>
            <a:r>
              <a:rPr lang="es-ES" dirty="0"/>
              <a:t> Gran abanico de distribuciones. Muchas variables están alejadas del ideal de distribución normal.</a:t>
            </a:r>
          </a:p>
          <a:p>
            <a:r>
              <a:rPr lang="es-ES" dirty="0"/>
              <a:t>La estandarización de los datos no es trivial</a:t>
            </a:r>
            <a:endParaRPr lang="en-US" dirty="0"/>
          </a:p>
          <a:p>
            <a:endParaRPr lang="en-US" dirty="0"/>
          </a:p>
        </p:txBody>
      </p:sp>
    </p:spTree>
    <p:extLst>
      <p:ext uri="{BB962C8B-B14F-4D97-AF65-F5344CB8AC3E}">
        <p14:creationId xmlns:p14="http://schemas.microsoft.com/office/powerpoint/2010/main" val="88191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07457-39E4-4BD1-9AE8-7EB49AF47658}"/>
              </a:ext>
            </a:extLst>
          </p:cNvPr>
          <p:cNvSpPr>
            <a:spLocks noGrp="1"/>
          </p:cNvSpPr>
          <p:nvPr>
            <p:ph type="title"/>
          </p:nvPr>
        </p:nvSpPr>
        <p:spPr/>
        <p:txBody>
          <a:bodyPr/>
          <a:lstStyle/>
          <a:p>
            <a:endParaRPr lang="en-US"/>
          </a:p>
        </p:txBody>
      </p:sp>
      <p:pic>
        <p:nvPicPr>
          <p:cNvPr id="4100" name="Picture 4">
            <a:extLst>
              <a:ext uri="{FF2B5EF4-FFF2-40B4-BE49-F238E27FC236}">
                <a16:creationId xmlns:a16="http://schemas.microsoft.com/office/drawing/2014/main" id="{2C469E2E-74CC-4E30-A285-90603AB828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05088" y="2386465"/>
            <a:ext cx="3892550" cy="332967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A873C7DE-D33B-4C89-865D-55ED336FD5EE}"/>
              </a:ext>
            </a:extLst>
          </p:cNvPr>
          <p:cNvSpPr>
            <a:spLocks noGrp="1"/>
          </p:cNvSpPr>
          <p:nvPr>
            <p:ph sz="half" idx="2"/>
          </p:nvPr>
        </p:nvSpPr>
        <p:spPr/>
        <p:txBody>
          <a:bodyPr>
            <a:normAutofit fontScale="92500" lnSpcReduction="20000"/>
          </a:bodyPr>
          <a:lstStyle/>
          <a:p>
            <a:r>
              <a:rPr lang="es-ES" dirty="0"/>
              <a:t>Las variables poseen diferente distribución según el género. </a:t>
            </a:r>
          </a:p>
          <a:p>
            <a:r>
              <a:rPr lang="es-ES" dirty="0"/>
              <a:t>Géneros relacionados presentan distribuciones similares.</a:t>
            </a:r>
          </a:p>
          <a:p>
            <a:r>
              <a:rPr lang="es-ES" dirty="0"/>
              <a:t>Géneros disímiles poseen no son comparables en sus variables, </a:t>
            </a:r>
          </a:p>
          <a:p>
            <a:r>
              <a:rPr lang="es-ES" dirty="0"/>
              <a:t>Estas similitudes y diferencias son útiles para el </a:t>
            </a:r>
            <a:r>
              <a:rPr lang="es-ES" dirty="0" err="1"/>
              <a:t>sist</a:t>
            </a:r>
            <a:r>
              <a:rPr lang="es-ES" dirty="0"/>
              <a:t>. de recomendación.</a:t>
            </a:r>
            <a:endParaRPr lang="en-US" dirty="0"/>
          </a:p>
        </p:txBody>
      </p:sp>
    </p:spTree>
    <p:extLst>
      <p:ext uri="{BB962C8B-B14F-4D97-AF65-F5344CB8AC3E}">
        <p14:creationId xmlns:p14="http://schemas.microsoft.com/office/powerpoint/2010/main" val="2823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F65B95-1210-4CC4-BB40-9569BEE9FA25}"/>
              </a:ext>
            </a:extLst>
          </p:cNvPr>
          <p:cNvSpPr>
            <a:spLocks noGrp="1"/>
          </p:cNvSpPr>
          <p:nvPr>
            <p:ph type="title"/>
          </p:nvPr>
        </p:nvSpPr>
        <p:spPr/>
        <p:txBody>
          <a:bodyPr/>
          <a:lstStyle/>
          <a:p>
            <a:r>
              <a:rPr lang="en-US" dirty="0"/>
              <a:t>Insight</a:t>
            </a:r>
            <a:br>
              <a:rPr lang="en-US" dirty="0"/>
            </a:br>
            <a:endParaRPr lang="en-US" dirty="0"/>
          </a:p>
        </p:txBody>
      </p:sp>
      <p:sp>
        <p:nvSpPr>
          <p:cNvPr id="37" name="Content Placeholder 36">
            <a:extLst>
              <a:ext uri="{FF2B5EF4-FFF2-40B4-BE49-F238E27FC236}">
                <a16:creationId xmlns:a16="http://schemas.microsoft.com/office/drawing/2014/main" id="{59BA1E26-1895-4D50-A643-B42955F32CC9}"/>
              </a:ext>
            </a:extLst>
          </p:cNvPr>
          <p:cNvSpPr>
            <a:spLocks noGrp="1"/>
          </p:cNvSpPr>
          <p:nvPr>
            <p:ph idx="1"/>
          </p:nvPr>
        </p:nvSpPr>
        <p:spPr/>
        <p:txBody>
          <a:bodyPr>
            <a:normAutofit fontScale="70000" lnSpcReduction="20000"/>
          </a:bodyPr>
          <a:lstStyle/>
          <a:p>
            <a:r>
              <a:rPr lang="es-ES" b="0" i="0" dirty="0">
                <a:solidFill>
                  <a:srgbClr val="D5D5D5"/>
                </a:solidFill>
                <a:effectLst/>
                <a:latin typeface="Roboto" panose="02000000000000000000" pitchFamily="2" charset="0"/>
              </a:rPr>
              <a:t>Las canciones más populares pertenecen, en su gran mayoría, a los géneros pop, hip-hop y latino. En consecuencia, los artistas más populares son los que se dedican a los mencionados géneros.</a:t>
            </a:r>
          </a:p>
          <a:p>
            <a:r>
              <a:rPr lang="es-ES" b="0" i="0" dirty="0">
                <a:solidFill>
                  <a:srgbClr val="D5D5D5"/>
                </a:solidFill>
                <a:effectLst/>
                <a:latin typeface="Roboto" panose="02000000000000000000" pitchFamily="2" charset="0"/>
              </a:rPr>
              <a:t>Además de los artistas más populares del momento existen artistas de décadas pasadas que permanecen vigentes y escuchados actualmente.</a:t>
            </a:r>
          </a:p>
          <a:p>
            <a:r>
              <a:rPr lang="es-ES" b="0" i="0" dirty="0">
                <a:solidFill>
                  <a:srgbClr val="D5D5D5"/>
                </a:solidFill>
                <a:effectLst/>
                <a:latin typeface="Roboto" panose="02000000000000000000" pitchFamily="2" charset="0"/>
              </a:rPr>
              <a:t>Las canciones más elegidas por los usuarios son aquellas que transmiten mayor energía, emociones típicamente calificadas como positivas y voluntad de bailar. Sólo el 15 % de las canciones del </a:t>
            </a:r>
            <a:r>
              <a:rPr lang="es-ES" b="0" i="0" dirty="0" err="1">
                <a:solidFill>
                  <a:srgbClr val="D5D5D5"/>
                </a:solidFill>
                <a:effectLst/>
                <a:latin typeface="Roboto" panose="02000000000000000000" pitchFamily="2" charset="0"/>
              </a:rPr>
              <a:t>dataset</a:t>
            </a:r>
            <a:r>
              <a:rPr lang="es-ES" b="0" i="0" dirty="0">
                <a:solidFill>
                  <a:srgbClr val="D5D5D5"/>
                </a:solidFill>
                <a:effectLst/>
                <a:latin typeface="Roboto" panose="02000000000000000000" pitchFamily="2" charset="0"/>
              </a:rPr>
              <a:t> original son consideradas bailables.</a:t>
            </a:r>
          </a:p>
          <a:p>
            <a:r>
              <a:rPr lang="es-ES" b="0" i="0" dirty="0">
                <a:solidFill>
                  <a:srgbClr val="D5D5D5"/>
                </a:solidFill>
                <a:effectLst/>
                <a:latin typeface="Roboto" panose="02000000000000000000" pitchFamily="2" charset="0"/>
              </a:rPr>
              <a:t>Casi con exclusividad las piezas musicales poseen voz cantada, sólo un número menor poseen palabra hablada.</a:t>
            </a:r>
          </a:p>
          <a:p>
            <a:r>
              <a:rPr lang="es-ES" b="0" i="0" dirty="0">
                <a:solidFill>
                  <a:srgbClr val="D5D5D5"/>
                </a:solidFill>
                <a:effectLst/>
                <a:latin typeface="Roboto" panose="02000000000000000000" pitchFamily="2" charset="0"/>
              </a:rPr>
              <a:t>Menos del 9 % de las canciones poseen letras explícitas, no aptas para menores.</a:t>
            </a:r>
          </a:p>
          <a:p>
            <a:r>
              <a:rPr lang="es-ES" b="0" i="0" dirty="0">
                <a:solidFill>
                  <a:srgbClr val="D5D5D5"/>
                </a:solidFill>
                <a:effectLst/>
                <a:latin typeface="Roboto" panose="02000000000000000000" pitchFamily="2" charset="0"/>
              </a:rPr>
              <a:t>Las variables que caracterizan a las canciones evolucionan con el pasar de los años. En la década del 2010 se detectaron cambios de tendencia en estas variables.</a:t>
            </a:r>
          </a:p>
          <a:p>
            <a:endParaRPr lang="en-US" dirty="0"/>
          </a:p>
        </p:txBody>
      </p:sp>
    </p:spTree>
    <p:extLst>
      <p:ext uri="{BB962C8B-B14F-4D97-AF65-F5344CB8AC3E}">
        <p14:creationId xmlns:p14="http://schemas.microsoft.com/office/powerpoint/2010/main" val="747622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189</TotalTime>
  <Words>893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MS Shell Dlg 2</vt:lpstr>
      <vt:lpstr>Roboto</vt:lpstr>
      <vt:lpstr>Wingdings</vt:lpstr>
      <vt:lpstr>Wingdings 3</vt:lpstr>
      <vt:lpstr>Madison</vt:lpstr>
      <vt:lpstr>PowerPoint Presentation</vt:lpstr>
      <vt:lpstr>Contexto y objetivos</vt:lpstr>
      <vt:lpstr>Preguntas de interés</vt:lpstr>
      <vt:lpstr>Popularidad</vt:lpstr>
      <vt:lpstr>Popularidad</vt:lpstr>
      <vt:lpstr>PowerPoint Presentation</vt:lpstr>
      <vt:lpstr>PowerPoint Presentation</vt:lpstr>
      <vt:lpstr>PowerPoint Presentation</vt:lpstr>
      <vt:lpstr>Insight </vt:lpstr>
      <vt:lpstr>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Chaires</dc:creator>
  <cp:lastModifiedBy>Alejandro Chaires</cp:lastModifiedBy>
  <cp:revision>4</cp:revision>
  <dcterms:created xsi:type="dcterms:W3CDTF">2023-09-20T16:42:21Z</dcterms:created>
  <dcterms:modified xsi:type="dcterms:W3CDTF">2023-09-20T19:52:06Z</dcterms:modified>
</cp:coreProperties>
</file>